
<file path=[Content_Types].xml><?xml version="1.0" encoding="utf-8"?>
<Types xmlns="http://schemas.openxmlformats.org/package/2006/content-types">
  <Default Extension="png" ContentType="image/png"/>
  <Default Extension="jfif"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30"/>
  </p:notesMasterIdLst>
  <p:handoutMasterIdLst>
    <p:handoutMasterId r:id="rId531"/>
  </p:handoutMasterIdLst>
  <p:sldIdLst>
    <p:sldId id="256" r:id="rId2"/>
    <p:sldId id="257" r:id="rId3"/>
    <p:sldId id="258" r:id="rId4"/>
    <p:sldId id="292" r:id="rId5"/>
    <p:sldId id="293" r:id="rId6"/>
    <p:sldId id="294" r:id="rId7"/>
    <p:sldId id="262" r:id="rId8"/>
    <p:sldId id="259" r:id="rId9"/>
    <p:sldId id="260" r:id="rId10"/>
    <p:sldId id="261" r:id="rId11"/>
    <p:sldId id="291" r:id="rId12"/>
    <p:sldId id="263" r:id="rId13"/>
    <p:sldId id="264" r:id="rId14"/>
    <p:sldId id="265" r:id="rId15"/>
    <p:sldId id="266" r:id="rId16"/>
    <p:sldId id="267" r:id="rId17"/>
    <p:sldId id="295" r:id="rId18"/>
    <p:sldId id="296" r:id="rId19"/>
    <p:sldId id="297"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98" r:id="rId34"/>
    <p:sldId id="288" r:id="rId35"/>
    <p:sldId id="290" r:id="rId36"/>
    <p:sldId id="289"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480" r:id="rId219"/>
    <p:sldId id="481" r:id="rId220"/>
    <p:sldId id="482" r:id="rId221"/>
    <p:sldId id="483" r:id="rId222"/>
    <p:sldId id="484" r:id="rId223"/>
    <p:sldId id="485" r:id="rId224"/>
    <p:sldId id="486" r:id="rId225"/>
    <p:sldId id="487" r:id="rId226"/>
    <p:sldId id="488" r:id="rId227"/>
    <p:sldId id="489" r:id="rId228"/>
    <p:sldId id="490" r:id="rId229"/>
    <p:sldId id="491" r:id="rId230"/>
    <p:sldId id="492" r:id="rId231"/>
    <p:sldId id="493" r:id="rId232"/>
    <p:sldId id="494" r:id="rId233"/>
    <p:sldId id="495" r:id="rId234"/>
    <p:sldId id="496" r:id="rId235"/>
    <p:sldId id="497" r:id="rId236"/>
    <p:sldId id="498" r:id="rId237"/>
    <p:sldId id="499" r:id="rId238"/>
    <p:sldId id="500" r:id="rId239"/>
    <p:sldId id="501" r:id="rId240"/>
    <p:sldId id="502" r:id="rId241"/>
    <p:sldId id="503" r:id="rId242"/>
    <p:sldId id="504" r:id="rId243"/>
    <p:sldId id="505" r:id="rId244"/>
    <p:sldId id="506" r:id="rId245"/>
    <p:sldId id="507" r:id="rId246"/>
    <p:sldId id="508" r:id="rId247"/>
    <p:sldId id="509" r:id="rId248"/>
    <p:sldId id="510" r:id="rId249"/>
    <p:sldId id="511" r:id="rId250"/>
    <p:sldId id="512" r:id="rId251"/>
    <p:sldId id="513" r:id="rId252"/>
    <p:sldId id="514" r:id="rId253"/>
    <p:sldId id="515" r:id="rId254"/>
    <p:sldId id="516" r:id="rId255"/>
    <p:sldId id="517" r:id="rId256"/>
    <p:sldId id="518" r:id="rId257"/>
    <p:sldId id="519" r:id="rId258"/>
    <p:sldId id="520" r:id="rId259"/>
    <p:sldId id="521" r:id="rId260"/>
    <p:sldId id="522" r:id="rId261"/>
    <p:sldId id="523" r:id="rId262"/>
    <p:sldId id="524" r:id="rId263"/>
    <p:sldId id="525" r:id="rId264"/>
    <p:sldId id="526" r:id="rId265"/>
    <p:sldId id="527" r:id="rId266"/>
    <p:sldId id="528" r:id="rId267"/>
    <p:sldId id="529" r:id="rId268"/>
    <p:sldId id="530" r:id="rId269"/>
    <p:sldId id="531" r:id="rId270"/>
    <p:sldId id="532" r:id="rId271"/>
    <p:sldId id="533" r:id="rId272"/>
    <p:sldId id="534" r:id="rId273"/>
    <p:sldId id="535" r:id="rId274"/>
    <p:sldId id="536" r:id="rId275"/>
    <p:sldId id="537" r:id="rId276"/>
    <p:sldId id="538" r:id="rId277"/>
    <p:sldId id="539" r:id="rId278"/>
    <p:sldId id="540" r:id="rId279"/>
    <p:sldId id="541" r:id="rId280"/>
    <p:sldId id="542" r:id="rId281"/>
    <p:sldId id="543" r:id="rId282"/>
    <p:sldId id="544" r:id="rId283"/>
    <p:sldId id="545" r:id="rId284"/>
    <p:sldId id="546" r:id="rId285"/>
    <p:sldId id="547" r:id="rId286"/>
    <p:sldId id="548" r:id="rId287"/>
    <p:sldId id="549" r:id="rId288"/>
    <p:sldId id="550" r:id="rId289"/>
    <p:sldId id="551" r:id="rId290"/>
    <p:sldId id="552" r:id="rId291"/>
    <p:sldId id="553" r:id="rId292"/>
    <p:sldId id="554" r:id="rId293"/>
    <p:sldId id="555" r:id="rId294"/>
    <p:sldId id="556" r:id="rId295"/>
    <p:sldId id="557" r:id="rId296"/>
    <p:sldId id="558" r:id="rId297"/>
    <p:sldId id="559" r:id="rId298"/>
    <p:sldId id="560" r:id="rId299"/>
    <p:sldId id="561" r:id="rId300"/>
    <p:sldId id="562" r:id="rId301"/>
    <p:sldId id="563" r:id="rId302"/>
    <p:sldId id="564" r:id="rId303"/>
    <p:sldId id="565" r:id="rId304"/>
    <p:sldId id="566" r:id="rId305"/>
    <p:sldId id="567" r:id="rId306"/>
    <p:sldId id="568" r:id="rId307"/>
    <p:sldId id="569" r:id="rId308"/>
    <p:sldId id="570" r:id="rId309"/>
    <p:sldId id="571" r:id="rId310"/>
    <p:sldId id="572" r:id="rId311"/>
    <p:sldId id="573" r:id="rId312"/>
    <p:sldId id="574" r:id="rId313"/>
    <p:sldId id="575" r:id="rId314"/>
    <p:sldId id="576" r:id="rId315"/>
    <p:sldId id="577" r:id="rId316"/>
    <p:sldId id="578" r:id="rId317"/>
    <p:sldId id="579" r:id="rId318"/>
    <p:sldId id="580" r:id="rId319"/>
    <p:sldId id="581" r:id="rId320"/>
    <p:sldId id="582" r:id="rId321"/>
    <p:sldId id="583" r:id="rId322"/>
    <p:sldId id="584" r:id="rId323"/>
    <p:sldId id="585" r:id="rId324"/>
    <p:sldId id="586" r:id="rId325"/>
    <p:sldId id="587" r:id="rId326"/>
    <p:sldId id="588" r:id="rId327"/>
    <p:sldId id="589" r:id="rId328"/>
    <p:sldId id="590" r:id="rId329"/>
    <p:sldId id="591" r:id="rId330"/>
    <p:sldId id="592" r:id="rId331"/>
    <p:sldId id="593" r:id="rId332"/>
    <p:sldId id="594" r:id="rId333"/>
    <p:sldId id="595" r:id="rId334"/>
    <p:sldId id="596" r:id="rId335"/>
    <p:sldId id="597" r:id="rId336"/>
    <p:sldId id="598" r:id="rId337"/>
    <p:sldId id="599" r:id="rId338"/>
    <p:sldId id="600" r:id="rId339"/>
    <p:sldId id="601" r:id="rId340"/>
    <p:sldId id="602" r:id="rId341"/>
    <p:sldId id="603" r:id="rId342"/>
    <p:sldId id="604" r:id="rId343"/>
    <p:sldId id="605" r:id="rId344"/>
    <p:sldId id="606" r:id="rId345"/>
    <p:sldId id="607" r:id="rId346"/>
    <p:sldId id="608" r:id="rId347"/>
    <p:sldId id="609" r:id="rId348"/>
    <p:sldId id="610" r:id="rId349"/>
    <p:sldId id="611" r:id="rId350"/>
    <p:sldId id="612" r:id="rId351"/>
    <p:sldId id="613" r:id="rId352"/>
    <p:sldId id="614" r:id="rId353"/>
    <p:sldId id="615" r:id="rId354"/>
    <p:sldId id="616" r:id="rId355"/>
    <p:sldId id="617" r:id="rId356"/>
    <p:sldId id="618" r:id="rId357"/>
    <p:sldId id="619" r:id="rId358"/>
    <p:sldId id="620" r:id="rId359"/>
    <p:sldId id="621" r:id="rId360"/>
    <p:sldId id="622" r:id="rId361"/>
    <p:sldId id="623" r:id="rId362"/>
    <p:sldId id="624" r:id="rId363"/>
    <p:sldId id="625" r:id="rId364"/>
    <p:sldId id="626" r:id="rId365"/>
    <p:sldId id="627" r:id="rId366"/>
    <p:sldId id="628" r:id="rId367"/>
    <p:sldId id="629" r:id="rId368"/>
    <p:sldId id="630" r:id="rId369"/>
    <p:sldId id="631" r:id="rId370"/>
    <p:sldId id="632" r:id="rId371"/>
    <p:sldId id="633" r:id="rId372"/>
    <p:sldId id="634" r:id="rId373"/>
    <p:sldId id="635" r:id="rId374"/>
    <p:sldId id="636" r:id="rId375"/>
    <p:sldId id="637" r:id="rId376"/>
    <p:sldId id="638" r:id="rId377"/>
    <p:sldId id="639" r:id="rId378"/>
    <p:sldId id="640" r:id="rId379"/>
    <p:sldId id="641" r:id="rId380"/>
    <p:sldId id="642" r:id="rId381"/>
    <p:sldId id="643" r:id="rId382"/>
    <p:sldId id="644" r:id="rId383"/>
    <p:sldId id="645" r:id="rId384"/>
    <p:sldId id="646" r:id="rId385"/>
    <p:sldId id="647" r:id="rId386"/>
    <p:sldId id="648" r:id="rId387"/>
    <p:sldId id="649" r:id="rId388"/>
    <p:sldId id="650" r:id="rId389"/>
    <p:sldId id="651" r:id="rId390"/>
    <p:sldId id="652" r:id="rId391"/>
    <p:sldId id="653" r:id="rId392"/>
    <p:sldId id="654" r:id="rId393"/>
    <p:sldId id="655" r:id="rId394"/>
    <p:sldId id="656" r:id="rId395"/>
    <p:sldId id="657" r:id="rId396"/>
    <p:sldId id="658" r:id="rId397"/>
    <p:sldId id="659" r:id="rId398"/>
    <p:sldId id="660" r:id="rId399"/>
    <p:sldId id="661" r:id="rId400"/>
    <p:sldId id="662" r:id="rId401"/>
    <p:sldId id="663" r:id="rId402"/>
    <p:sldId id="664" r:id="rId403"/>
    <p:sldId id="665" r:id="rId404"/>
    <p:sldId id="666" r:id="rId405"/>
    <p:sldId id="667" r:id="rId406"/>
    <p:sldId id="668" r:id="rId407"/>
    <p:sldId id="669" r:id="rId408"/>
    <p:sldId id="670" r:id="rId409"/>
    <p:sldId id="671" r:id="rId410"/>
    <p:sldId id="672" r:id="rId411"/>
    <p:sldId id="673" r:id="rId412"/>
    <p:sldId id="674" r:id="rId413"/>
    <p:sldId id="675" r:id="rId414"/>
    <p:sldId id="676" r:id="rId415"/>
    <p:sldId id="677" r:id="rId416"/>
    <p:sldId id="678" r:id="rId417"/>
    <p:sldId id="679" r:id="rId418"/>
    <p:sldId id="680" r:id="rId419"/>
    <p:sldId id="681" r:id="rId420"/>
    <p:sldId id="682" r:id="rId421"/>
    <p:sldId id="683" r:id="rId422"/>
    <p:sldId id="684" r:id="rId423"/>
    <p:sldId id="685" r:id="rId424"/>
    <p:sldId id="686" r:id="rId425"/>
    <p:sldId id="687" r:id="rId426"/>
    <p:sldId id="688" r:id="rId427"/>
    <p:sldId id="689" r:id="rId428"/>
    <p:sldId id="690" r:id="rId429"/>
    <p:sldId id="691" r:id="rId430"/>
    <p:sldId id="692" r:id="rId431"/>
    <p:sldId id="693" r:id="rId432"/>
    <p:sldId id="694" r:id="rId433"/>
    <p:sldId id="695" r:id="rId434"/>
    <p:sldId id="696" r:id="rId435"/>
    <p:sldId id="697" r:id="rId436"/>
    <p:sldId id="698" r:id="rId437"/>
    <p:sldId id="699" r:id="rId438"/>
    <p:sldId id="700" r:id="rId439"/>
    <p:sldId id="701" r:id="rId440"/>
    <p:sldId id="702" r:id="rId441"/>
    <p:sldId id="703" r:id="rId442"/>
    <p:sldId id="704" r:id="rId443"/>
    <p:sldId id="705" r:id="rId444"/>
    <p:sldId id="706" r:id="rId445"/>
    <p:sldId id="707" r:id="rId446"/>
    <p:sldId id="708" r:id="rId447"/>
    <p:sldId id="709" r:id="rId448"/>
    <p:sldId id="710" r:id="rId449"/>
    <p:sldId id="711" r:id="rId450"/>
    <p:sldId id="712" r:id="rId451"/>
    <p:sldId id="713" r:id="rId452"/>
    <p:sldId id="714" r:id="rId453"/>
    <p:sldId id="715" r:id="rId454"/>
    <p:sldId id="716" r:id="rId455"/>
    <p:sldId id="717" r:id="rId456"/>
    <p:sldId id="718" r:id="rId457"/>
    <p:sldId id="719" r:id="rId458"/>
    <p:sldId id="720" r:id="rId459"/>
    <p:sldId id="721" r:id="rId460"/>
    <p:sldId id="722" r:id="rId461"/>
    <p:sldId id="723" r:id="rId462"/>
    <p:sldId id="724" r:id="rId463"/>
    <p:sldId id="725" r:id="rId464"/>
    <p:sldId id="726" r:id="rId465"/>
    <p:sldId id="727" r:id="rId466"/>
    <p:sldId id="728" r:id="rId467"/>
    <p:sldId id="729" r:id="rId468"/>
    <p:sldId id="730" r:id="rId469"/>
    <p:sldId id="731" r:id="rId470"/>
    <p:sldId id="732" r:id="rId471"/>
    <p:sldId id="733" r:id="rId472"/>
    <p:sldId id="734" r:id="rId473"/>
    <p:sldId id="735" r:id="rId474"/>
    <p:sldId id="736" r:id="rId475"/>
    <p:sldId id="737" r:id="rId476"/>
    <p:sldId id="738" r:id="rId477"/>
    <p:sldId id="739" r:id="rId478"/>
    <p:sldId id="740" r:id="rId479"/>
    <p:sldId id="741" r:id="rId480"/>
    <p:sldId id="742" r:id="rId481"/>
    <p:sldId id="743" r:id="rId482"/>
    <p:sldId id="744" r:id="rId483"/>
    <p:sldId id="745" r:id="rId484"/>
    <p:sldId id="746" r:id="rId485"/>
    <p:sldId id="747" r:id="rId486"/>
    <p:sldId id="748" r:id="rId487"/>
    <p:sldId id="749" r:id="rId488"/>
    <p:sldId id="750" r:id="rId489"/>
    <p:sldId id="751" r:id="rId490"/>
    <p:sldId id="752" r:id="rId491"/>
    <p:sldId id="753" r:id="rId492"/>
    <p:sldId id="754" r:id="rId493"/>
    <p:sldId id="755" r:id="rId494"/>
    <p:sldId id="756" r:id="rId495"/>
    <p:sldId id="757" r:id="rId496"/>
    <p:sldId id="758" r:id="rId497"/>
    <p:sldId id="759" r:id="rId498"/>
    <p:sldId id="760" r:id="rId499"/>
    <p:sldId id="761" r:id="rId500"/>
    <p:sldId id="762" r:id="rId501"/>
    <p:sldId id="763" r:id="rId502"/>
    <p:sldId id="764" r:id="rId503"/>
    <p:sldId id="765" r:id="rId504"/>
    <p:sldId id="766" r:id="rId505"/>
    <p:sldId id="767" r:id="rId506"/>
    <p:sldId id="768" r:id="rId507"/>
    <p:sldId id="769" r:id="rId508"/>
    <p:sldId id="770" r:id="rId509"/>
    <p:sldId id="771" r:id="rId510"/>
    <p:sldId id="772" r:id="rId511"/>
    <p:sldId id="773" r:id="rId512"/>
    <p:sldId id="774" r:id="rId513"/>
    <p:sldId id="775" r:id="rId514"/>
    <p:sldId id="776" r:id="rId515"/>
    <p:sldId id="777" r:id="rId516"/>
    <p:sldId id="778" r:id="rId517"/>
    <p:sldId id="779" r:id="rId518"/>
    <p:sldId id="780" r:id="rId519"/>
    <p:sldId id="781" r:id="rId520"/>
    <p:sldId id="782" r:id="rId521"/>
    <p:sldId id="783" r:id="rId522"/>
    <p:sldId id="784" r:id="rId523"/>
    <p:sldId id="785" r:id="rId524"/>
    <p:sldId id="786" r:id="rId525"/>
    <p:sldId id="787" r:id="rId526"/>
    <p:sldId id="788" r:id="rId527"/>
    <p:sldId id="789" r:id="rId528"/>
    <p:sldId id="790" r:id="rId5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A370A6F-3F18-4890-874F-E536C1D12A17}">
          <p14:sldIdLst>
            <p14:sldId id="256"/>
            <p14:sldId id="257"/>
            <p14:sldId id="258"/>
          </p14:sldIdLst>
        </p14:section>
        <p14:section name="Execution Model" id="{994AF122-53AC-48BF-AFE6-15EBF7C62012}">
          <p14:sldIdLst>
            <p14:sldId id="292"/>
            <p14:sldId id="293"/>
            <p14:sldId id="294"/>
          </p14:sldIdLst>
        </p14:section>
        <p14:section name="Variables" id="{AEC077B2-2717-462B-97C5-1E4667BA3AC0}">
          <p14:sldIdLst>
            <p14:sldId id="262"/>
            <p14:sldId id="259"/>
            <p14:sldId id="260"/>
            <p14:sldId id="261"/>
          </p14:sldIdLst>
        </p14:section>
        <p14:section name="Data Types" id="{4BC86346-0A7F-409E-A12E-730C0B18002A}">
          <p14:sldIdLst>
            <p14:sldId id="291"/>
            <p14:sldId id="263"/>
            <p14:sldId id="264"/>
            <p14:sldId id="265"/>
          </p14:sldIdLst>
        </p14:section>
        <p14:section name="Printing оn the Console" id="{9680AB69-DDC5-4DC3-8495-05D4989EE004}">
          <p14:sldIdLst>
            <p14:sldId id="266"/>
            <p14:sldId id="267"/>
            <p14:sldId id="295"/>
            <p14:sldId id="296"/>
            <p14:sldId id="297"/>
          </p14:sldIdLst>
        </p14:section>
        <p14:section name="Conditional Statements" id="{611F4929-8ED4-4447-8763-C8EE1680038D}">
          <p14:sldIdLst>
            <p14:sldId id="270"/>
            <p14:sldId id="271"/>
            <p14:sldId id="272"/>
          </p14:sldIdLst>
        </p14:section>
        <p14:section name="Loops" id="{F2D8F687-E384-48B0-8B51-39E03B6F7EE8}">
          <p14:sldIdLst>
            <p14:sldId id="273"/>
            <p14:sldId id="274"/>
            <p14:sldId id="275"/>
            <p14:sldId id="276"/>
            <p14:sldId id="277"/>
          </p14:sldIdLst>
        </p14:section>
        <p14:section name="IDE" id="{E8A602DD-69D3-47BE-A7B1-335FA5AEA6BC}">
          <p14:sldIdLst>
            <p14:sldId id="278"/>
            <p14:sldId id="279"/>
            <p14:sldId id="280"/>
            <p14:sldId id="281"/>
            <p14:sldId id="282"/>
            <p14:sldId id="298"/>
            <p14:sldId id="288"/>
          </p14:sldIdLst>
        </p14:section>
        <p14:section name="Conclusion" id="{AF77CDFC-86B2-4F35-9992-5A5FC1C5DCAC}">
          <p14:sldIdLst>
            <p14:sldId id="290"/>
            <p14:sldId id="289"/>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Lst>
        </p14:section>
      </p14:sectionLst>
    </p:ext>
    <p:ext uri="{EFAFB233-063F-42B5-8137-9DF3F51BA10A}">
      <p15:sldGuideLst xmlns=""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F2A40D"/>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232DE-2511-49A3-B33B-FD78A94CD8E3}" v="22" dt="2019-12-04T16:40:36.3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002" autoAdjust="0"/>
    <p:restoredTop sz="95214" autoAdjust="0"/>
  </p:normalViewPr>
  <p:slideViewPr>
    <p:cSldViewPr showGuides="1">
      <p:cViewPr>
        <p:scale>
          <a:sx n="80" d="100"/>
          <a:sy n="80" d="100"/>
        </p:scale>
        <p:origin x="-1482" y="-762"/>
      </p:cViewPr>
      <p:guideLst>
        <p:guide orient="horz" pos="2184"/>
        <p:guide pos="3840"/>
      </p:guideLst>
    </p:cSldViewPr>
  </p:slideViewPr>
  <p:outlineViewPr>
    <p:cViewPr>
      <p:scale>
        <a:sx n="33" d="100"/>
        <a:sy n="33" d="100"/>
      </p:scale>
      <p:origin x="0" y="-9989"/>
    </p:cViewPr>
  </p:outlineViewPr>
  <p:notesTextViewPr>
    <p:cViewPr>
      <p:scale>
        <a:sx n="1" d="1"/>
        <a:sy n="1" d="1"/>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handoutMaster" Target="handoutMasters/handout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microsoft.com/office/2015/10/relationships/revisionInfo" Target="revisionInfo.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26.2.2021 г.</a:t>
            </a:fld>
            <a:endParaRPr lang="bg-BG"/>
          </a:p>
        </p:txBody>
      </p:sp>
      <p:sp>
        <p:nvSpPr>
          <p:cNvPr id="4" name="Footer Placeholder 3">
            <a:extLst>
              <a:ext uri="{FF2B5EF4-FFF2-40B4-BE49-F238E27FC236}">
                <a16:creationId xmlns=""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26-Feb-21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27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28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290.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291.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platform.html5.org/" TargetMode="External"/><Relationship Id="rId2" Type="http://schemas.openxmlformats.org/officeDocument/2006/relationships/slide" Target="../slides/slide34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w3schools.com/sql/" TargetMode="External"/><Relationship Id="rId2" Type="http://schemas.openxmlformats.org/officeDocument/2006/relationships/slide" Target="../slides/slide380.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slide" Target="../slides/slide394.xml"/><Relationship Id="rId1" Type="http://schemas.openxmlformats.org/officeDocument/2006/relationships/notesMaster" Target="../notesMasters/notesMaster1.xml"/><Relationship Id="rId5" Type="http://schemas.openxmlformats.org/officeDocument/2006/relationships/hyperlink" Target="https://softuni.org/" TargetMode="External"/><Relationship Id="rId4" Type="http://schemas.openxmlformats.org/officeDocument/2006/relationships/hyperlink" Target="http://localhost:8080/" TargetMode="External"/></Relationships>
</file>

<file path=ppt/notesSlides/_rels/notesSlide2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github.com/SoftUni/playground" TargetMode="External"/><Relationship Id="rId2" Type="http://schemas.openxmlformats.org/officeDocument/2006/relationships/slide" Target="../slides/slide411.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nsomnia.rest/"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softuni.org/" TargetMode="External"/><Relationship Id="rId4" Type="http://schemas.openxmlformats.org/officeDocument/2006/relationships/hyperlink" Target="https://postwoman.io/" TargetMode="Externa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ostman-echo.com/pos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stman-echo.com/post"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iana.org/assignments/media-types"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akov.com/?s=book"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s://softuni.org/" TargetMode="External"/><Relationship Id="rId4" Type="http://schemas.openxmlformats.org/officeDocument/2006/relationships/hyperlink" Target="https://nakov.com/?s=Svetlin%20Nakov"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ools.ietf.org/html/rfc1738"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313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xmlns=""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067365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256</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257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450087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258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259</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260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261</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a:p>
        </p:txBody>
      </p:sp>
      <p:sp>
        <p:nvSpPr>
          <p:cNvPr id="6" name="Footer Placeholder 7">
            <a:extLst>
              <a:ext uri="{FF2B5EF4-FFF2-40B4-BE49-F238E27FC236}">
                <a16:creationId xmlns:a16="http://schemas.microsoft.com/office/drawing/2014/main" xmlns="" id="{FFC85FFA-4B74-43F4-9C9F-F3386A502BD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633117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268</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270</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272</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a:p>
        </p:txBody>
      </p:sp>
      <p:sp>
        <p:nvSpPr>
          <p:cNvPr id="6" name="Footer Placeholder 7">
            <a:extLst>
              <a:ext uri="{FF2B5EF4-FFF2-40B4-BE49-F238E27FC236}">
                <a16:creationId xmlns:a16="http://schemas.microsoft.com/office/drawing/2014/main" xmlns="" id="{FFC85FFA-4B74-43F4-9C9F-F3386A502BD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309508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275</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276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277</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52</a:t>
            </a:fld>
            <a:endParaRPr lang="en-US" dirty="0"/>
          </a:p>
        </p:txBody>
      </p:sp>
      <p:sp>
        <p:nvSpPr>
          <p:cNvPr id="5" name="Footer Placeholder 7">
            <a:extLst>
              <a:ext uri="{FF2B5EF4-FFF2-40B4-BE49-F238E27FC236}">
                <a16:creationId xmlns:a16="http://schemas.microsoft.com/office/drawing/2014/main" xmlns="" id="{8F2598F3-4EB7-4620-A4DC-584E9A695D4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360403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288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290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291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295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297</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298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299</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xmlns="" id="{D6A27C04-0FA1-4774-BD8E-58EB6188453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293007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300</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54</a:t>
            </a:fld>
            <a:endParaRPr lang="en-US" dirty="0"/>
          </a:p>
        </p:txBody>
      </p:sp>
      <p:sp>
        <p:nvSpPr>
          <p:cNvPr id="6" name="Footer Placeholder 7">
            <a:extLst>
              <a:ext uri="{FF2B5EF4-FFF2-40B4-BE49-F238E27FC236}">
                <a16:creationId xmlns:a16="http://schemas.microsoft.com/office/drawing/2014/main" xmlns="" id="{AEB5F0D4-14F7-4381-9736-0D09E2D4726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45385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310</a:t>
            </a:fld>
            <a:endParaRPr lang="en-US" dirty="0"/>
          </a:p>
        </p:txBody>
      </p:sp>
      <p:sp>
        <p:nvSpPr>
          <p:cNvPr id="7" name="Footer Placeholder 7">
            <a:extLst>
              <a:ext uri="{FF2B5EF4-FFF2-40B4-BE49-F238E27FC236}">
                <a16:creationId xmlns:a16="http://schemas.microsoft.com/office/drawing/2014/main" xmlns=""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311</a:t>
            </a:fld>
            <a:endParaRPr lang="en-US" dirty="0"/>
          </a:p>
        </p:txBody>
      </p:sp>
      <p:sp>
        <p:nvSpPr>
          <p:cNvPr id="6" name="Footer Placeholder 7">
            <a:extLst>
              <a:ext uri="{FF2B5EF4-FFF2-40B4-BE49-F238E27FC236}">
                <a16:creationId xmlns:a16="http://schemas.microsoft.com/office/drawing/2014/main" xmlns=""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312</a:t>
            </a:fld>
            <a:endParaRPr lang="en-US" dirty="0"/>
          </a:p>
        </p:txBody>
      </p:sp>
      <p:sp>
        <p:nvSpPr>
          <p:cNvPr id="6" name="Footer Placeholder 7">
            <a:extLst>
              <a:ext uri="{FF2B5EF4-FFF2-40B4-BE49-F238E27FC236}">
                <a16:creationId xmlns:a16="http://schemas.microsoft.com/office/drawing/2014/main" xmlns=""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313</a:t>
            </a:fld>
            <a:endParaRPr lang="en-US" dirty="0"/>
          </a:p>
        </p:txBody>
      </p:sp>
      <p:sp>
        <p:nvSpPr>
          <p:cNvPr id="7" name="Footer Placeholder 7">
            <a:extLst>
              <a:ext uri="{FF2B5EF4-FFF2-40B4-BE49-F238E27FC236}">
                <a16:creationId xmlns:a16="http://schemas.microsoft.com/office/drawing/2014/main" xmlns=""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314</a:t>
            </a:fld>
            <a:endParaRPr lang="en-US" dirty="0"/>
          </a:p>
        </p:txBody>
      </p:sp>
      <p:sp>
        <p:nvSpPr>
          <p:cNvPr id="7" name="Footer Placeholder 7">
            <a:extLst>
              <a:ext uri="{FF2B5EF4-FFF2-40B4-BE49-F238E27FC236}">
                <a16:creationId xmlns:a16="http://schemas.microsoft.com/office/drawing/2014/main" xmlns="" id="{690730D2-2927-4E73-8C32-7990EF2217D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203145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315</a:t>
            </a:fld>
            <a:endParaRPr lang="en-US" dirty="0"/>
          </a:p>
        </p:txBody>
      </p:sp>
      <p:sp>
        <p:nvSpPr>
          <p:cNvPr id="6" name="Footer Placeholder 7">
            <a:extLst>
              <a:ext uri="{FF2B5EF4-FFF2-40B4-BE49-F238E27FC236}">
                <a16:creationId xmlns:a16="http://schemas.microsoft.com/office/drawing/2014/main" xmlns="" id="{680A668C-8BCF-4C1C-8629-D913E873627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04182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316</a:t>
            </a:fld>
            <a:endParaRPr lang="en-US" dirty="0"/>
          </a:p>
        </p:txBody>
      </p:sp>
      <p:sp>
        <p:nvSpPr>
          <p:cNvPr id="6" name="Footer Placeholder 7">
            <a:extLst>
              <a:ext uri="{FF2B5EF4-FFF2-40B4-BE49-F238E27FC236}">
                <a16:creationId xmlns:a16="http://schemas.microsoft.com/office/drawing/2014/main" xmlns="" id="{F754D3A5-364D-4F05-94B1-B178CA43A28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969165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317</a:t>
            </a:fld>
            <a:endParaRPr lang="en-US" dirty="0"/>
          </a:p>
        </p:txBody>
      </p:sp>
      <p:sp>
        <p:nvSpPr>
          <p:cNvPr id="6" name="Footer Placeholder 7">
            <a:extLst>
              <a:ext uri="{FF2B5EF4-FFF2-40B4-BE49-F238E27FC236}">
                <a16:creationId xmlns:a16="http://schemas.microsoft.com/office/drawing/2014/main" xmlns="" id="{EB9D1FA6-809C-4639-BF4C-BAB1267880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758883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318</a:t>
            </a:fld>
            <a:endParaRPr lang="en-US" dirty="0"/>
          </a:p>
        </p:txBody>
      </p:sp>
      <p:sp>
        <p:nvSpPr>
          <p:cNvPr id="6" name="Footer Placeholder 7">
            <a:extLst>
              <a:ext uri="{FF2B5EF4-FFF2-40B4-BE49-F238E27FC236}">
                <a16:creationId xmlns:a16="http://schemas.microsoft.com/office/drawing/2014/main" xmlns="" id="{0731D6B5-CCEE-4C4E-AA5A-A0698EBFCD8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939210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4182BDED-90FC-4B07-A4AE-5C0AABA2B497}" type="slidenum">
              <a:rPr lang="en-US"/>
              <a:pPr/>
              <a:t>319</a:t>
            </a:fld>
            <a:r>
              <a:rPr lang="en-US" dirty="0"/>
              <a:t>##</a:t>
            </a:r>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
        <p:nvSpPr>
          <p:cNvPr id="7" name="Footer Placeholder 7">
            <a:extLst>
              <a:ext uri="{FF2B5EF4-FFF2-40B4-BE49-F238E27FC236}">
                <a16:creationId xmlns:a16="http://schemas.microsoft.com/office/drawing/2014/main" xmlns="" id="{DE8F88D5-2437-4EF8-8815-3766A553286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6525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55</a:t>
            </a:fld>
            <a:endParaRPr lang="en-US" dirty="0"/>
          </a:p>
        </p:txBody>
      </p:sp>
      <p:sp>
        <p:nvSpPr>
          <p:cNvPr id="7" name="Footer Placeholder 7">
            <a:extLst>
              <a:ext uri="{FF2B5EF4-FFF2-40B4-BE49-F238E27FC236}">
                <a16:creationId xmlns:a16="http://schemas.microsoft.com/office/drawing/2014/main" xmlns="" id="{154827EC-DD91-4D35-AE19-0E6E9D316A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6009750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a:t>
            </a:r>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321</a:t>
            </a:fld>
            <a:endParaRPr lang="en-US" dirty="0"/>
          </a:p>
        </p:txBody>
      </p:sp>
      <p:sp>
        <p:nvSpPr>
          <p:cNvPr id="6" name="Footer Placeholder 7">
            <a:extLst>
              <a:ext uri="{FF2B5EF4-FFF2-40B4-BE49-F238E27FC236}">
                <a16:creationId xmlns:a16="http://schemas.microsoft.com/office/drawing/2014/main" xmlns="" id="{24623FCE-E9B7-4B01-BDCF-B99211DEA5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843735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336</a:t>
            </a:fld>
            <a:endParaRPr lang="en-US" dirty="0"/>
          </a:p>
        </p:txBody>
      </p:sp>
      <p:sp>
        <p:nvSpPr>
          <p:cNvPr id="6" name="Footer Placeholder 7">
            <a:extLst>
              <a:ext uri="{FF2B5EF4-FFF2-40B4-BE49-F238E27FC236}">
                <a16:creationId xmlns:a16="http://schemas.microsoft.com/office/drawing/2014/main" xmlns="" id="{4FCD1FBC-4DA9-4B56-9663-321E7516D5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79062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337</a:t>
            </a:fld>
            <a:endParaRPr lang="en-US" dirty="0"/>
          </a:p>
        </p:txBody>
      </p:sp>
      <p:sp>
        <p:nvSpPr>
          <p:cNvPr id="6" name="Footer Placeholder 7">
            <a:extLst>
              <a:ext uri="{FF2B5EF4-FFF2-40B4-BE49-F238E27FC236}">
                <a16:creationId xmlns:a16="http://schemas.microsoft.com/office/drawing/2014/main" xmlns="" id="{4FCC795F-1075-42CF-9A31-29E8604DD50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9654861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338</a:t>
            </a:fld>
            <a:endParaRPr lang="en-US" dirty="0"/>
          </a:p>
        </p:txBody>
      </p:sp>
      <p:sp>
        <p:nvSpPr>
          <p:cNvPr id="6" name="Footer Placeholder 7">
            <a:extLst>
              <a:ext uri="{FF2B5EF4-FFF2-40B4-BE49-F238E27FC236}">
                <a16:creationId xmlns:a16="http://schemas.microsoft.com/office/drawing/2014/main" xmlns="" id="{CA4F65A5-9F4A-4F1C-9526-4D81D3A3516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25522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339</a:t>
            </a:fld>
            <a:endParaRPr lang="en-US" dirty="0"/>
          </a:p>
        </p:txBody>
      </p:sp>
      <p:sp>
        <p:nvSpPr>
          <p:cNvPr id="7" name="Footer Placeholder 7">
            <a:extLst>
              <a:ext uri="{FF2B5EF4-FFF2-40B4-BE49-F238E27FC236}">
                <a16:creationId xmlns:a16="http://schemas.microsoft.com/office/drawing/2014/main" xmlns="" id="{6DE574C8-9CAB-4C6C-85CD-7614C008069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067069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340</a:t>
            </a:fld>
            <a:endParaRPr lang="en-US" dirty="0"/>
          </a:p>
        </p:txBody>
      </p:sp>
      <p:sp>
        <p:nvSpPr>
          <p:cNvPr id="8" name="Footer Placeholder 7">
            <a:extLst>
              <a:ext uri="{FF2B5EF4-FFF2-40B4-BE49-F238E27FC236}">
                <a16:creationId xmlns:a16="http://schemas.microsoft.com/office/drawing/2014/main" xmlns=""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341</a:t>
            </a:fld>
            <a:endParaRPr lang="en-US" dirty="0"/>
          </a:p>
        </p:txBody>
      </p:sp>
      <p:sp>
        <p:nvSpPr>
          <p:cNvPr id="7" name="Footer Placeholder 7">
            <a:extLst>
              <a:ext uri="{FF2B5EF4-FFF2-40B4-BE49-F238E27FC236}">
                <a16:creationId xmlns:a16="http://schemas.microsoft.com/office/drawing/2014/main" xmlns=""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360000" lvl="0" indent="-180000">
              <a:lnSpc>
                <a:spcPct val="110000"/>
              </a:lnSpc>
              <a:buFont typeface="Arial" panose="020B0604020202020204" pitchFamily="34" charset="0"/>
              <a:buChar char="•"/>
            </a:pPr>
            <a:r>
              <a:rPr lang="en-US" sz="3600" b="1" dirty="0"/>
              <a:t>Front-end development concepts </a:t>
            </a:r>
            <a:r>
              <a:rPr lang="en-US" sz="3600" dirty="0"/>
              <a:t>and technologies, including the following:</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Web front-end</a:t>
            </a:r>
            <a:r>
              <a:rPr lang="en-US" sz="3600" dirty="0"/>
              <a:t>, the DOM tree in the Web browser, DOM manipulation and Web front-end frameworks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AJAX</a:t>
            </a:r>
            <a:r>
              <a:rPr lang="en-US" sz="3600" dirty="0"/>
              <a:t> (asynchronous HTTP requests), Web services, </a:t>
            </a:r>
            <a:r>
              <a:rPr lang="en-US" sz="3600" b="1" dirty="0"/>
              <a:t>RESTful APIs </a:t>
            </a:r>
            <a:r>
              <a:rPr lang="en-US" sz="3600" dirty="0"/>
              <a:t>and programming interfaces for the Web</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Templating engines </a:t>
            </a:r>
            <a:r>
              <a:rPr lang="en-US" sz="3600" dirty="0"/>
              <a:t>for generating dynamic content and user interfaces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Routing</a:t>
            </a:r>
            <a:r>
              <a:rPr lang="en-US" sz="3600" dirty="0"/>
              <a:t> and routing libraries in the Web development</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Libraries versus frameworks</a:t>
            </a:r>
            <a:r>
              <a:rPr lang="en-US" sz="3600" dirty="0"/>
              <a:t>: what is the difference and the concept of "inversion of control"</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UI frameworks </a:t>
            </a:r>
            <a:r>
              <a:rPr lang="en-US" sz="3600" dirty="0"/>
              <a:t>and their role in building the user interface in software systems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Mobile app development </a:t>
            </a:r>
            <a:r>
              <a:rPr lang="en-US" sz="3600" dirty="0"/>
              <a:t>technologies: native mobile apps, hybrid mobile apps and browser-based mobile apps</a:t>
            </a:r>
          </a:p>
          <a:p>
            <a:pPr marL="360000" lvl="0" indent="-180000">
              <a:lnSpc>
                <a:spcPct val="110000"/>
              </a:lnSpc>
              <a:buFont typeface="Arial" panose="020B0604020202020204" pitchFamily="34" charset="0"/>
              <a:buChar char="•"/>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342</a:t>
            </a:fld>
            <a:endParaRPr lang="en-US" dirty="0"/>
          </a:p>
        </p:txBody>
      </p:sp>
      <p:sp>
        <p:nvSpPr>
          <p:cNvPr id="7" name="Footer Placeholder 7">
            <a:extLst>
              <a:ext uri="{FF2B5EF4-FFF2-40B4-BE49-F238E27FC236}">
                <a16:creationId xmlns:a16="http://schemas.microsoft.com/office/drawing/2014/main" xmlns=""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9135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360000" lvl="0" indent="-180000">
              <a:lnSpc>
                <a:spcPct val="110000"/>
              </a:lnSpc>
              <a:buFont typeface="Arial" panose="020B0604020202020204" pitchFamily="34" charset="0"/>
              <a:buChar char="•"/>
            </a:pPr>
            <a:r>
              <a:rPr lang="en-US" sz="3600" b="1" dirty="0"/>
              <a:t>Back-end development concepts </a:t>
            </a:r>
            <a:r>
              <a:rPr lang="en-US" sz="3600" dirty="0"/>
              <a:t>and technologies, including the following:</a:t>
            </a:r>
          </a:p>
          <a:p>
            <a:pPr marL="180000" lvl="0"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Databases</a:t>
            </a:r>
            <a:r>
              <a:rPr lang="en-US" sz="3600" dirty="0"/>
              <a:t>, relational and non-relational, database management systems (</a:t>
            </a:r>
            <a:r>
              <a:rPr lang="en-US" sz="3600" b="1" dirty="0"/>
              <a:t>DBMS</a:t>
            </a:r>
            <a:r>
              <a:rPr lang="en-US" sz="3600" dirty="0"/>
              <a:t>), and the SQL language</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dirty="0"/>
              <a:t>Object-relational mapping frameworks (</a:t>
            </a:r>
            <a:r>
              <a:rPr lang="en-US" sz="3600" b="1" dirty="0"/>
              <a:t>ORMs</a:t>
            </a:r>
            <a:r>
              <a:rPr lang="en-US" sz="3600" dirty="0"/>
              <a:t>) for simplified database access</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dirty="0"/>
              <a:t>The Model-View-Controller (</a:t>
            </a:r>
            <a:r>
              <a:rPr lang="en-US" sz="3600" b="1" dirty="0"/>
              <a:t>MVC</a:t>
            </a:r>
            <a:r>
              <a:rPr lang="en-US" sz="3600" dirty="0"/>
              <a:t>) pattern for structuring back-end Web apps</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b="1" dirty="0"/>
              <a:t>Virtualization</a:t>
            </a:r>
            <a:r>
              <a:rPr lang="en-US" sz="3600" dirty="0"/>
              <a:t> technologies, </a:t>
            </a:r>
            <a:r>
              <a:rPr lang="en-US" sz="3600" b="1" dirty="0"/>
              <a:t>cloud</a:t>
            </a:r>
            <a:r>
              <a:rPr lang="en-US" sz="3600" dirty="0"/>
              <a:t> infrastructure, technologies, platforms and services, </a:t>
            </a:r>
            <a:r>
              <a:rPr lang="en-US" sz="3600" b="1" dirty="0"/>
              <a:t>containers</a:t>
            </a:r>
            <a:r>
              <a:rPr lang="en-US" sz="3600" dirty="0"/>
              <a:t> and Docker</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b="1" dirty="0"/>
              <a:t>Operating systems</a:t>
            </a:r>
            <a:r>
              <a:rPr lang="en-US" sz="3600" dirty="0"/>
              <a:t>, processes, task scheduler, file systems, and the </a:t>
            </a:r>
            <a:r>
              <a:rPr lang="en-US" sz="3600" b="1" dirty="0"/>
              <a:t>Linux shell</a:t>
            </a:r>
            <a:r>
              <a:rPr lang="en-US" sz="3600" b="0" dirty="0"/>
              <a:t>, shell commands and scripts</a:t>
            </a:r>
            <a:endParaRPr lang="en-US" sz="3600" b="1" dirty="0"/>
          </a:p>
          <a:p>
            <a:pPr marL="360000" lvl="0" indent="-180000">
              <a:lnSpc>
                <a:spcPct val="110000"/>
              </a:lnSpc>
              <a:buFont typeface="Arial" panose="020B0604020202020204" pitchFamily="34" charset="0"/>
              <a:buChar char="•"/>
            </a:pPr>
            <a:endParaRPr lang="en-US" sz="3600" dirty="0"/>
          </a:p>
          <a:p>
            <a:pPr marL="360000" lvl="0" indent="-180000">
              <a:lnSpc>
                <a:spcPct val="110000"/>
              </a:lnSpc>
              <a:buFont typeface="Arial" panose="020B0604020202020204" pitchFamily="34" charset="0"/>
              <a:buChar char="•"/>
            </a:pPr>
            <a:r>
              <a:rPr lang="en-US" sz="3600" b="1" dirty="0"/>
              <a:t>Embedded systems</a:t>
            </a:r>
            <a:r>
              <a:rPr lang="en-US" sz="3600" dirty="0"/>
              <a:t>, microcontrollers, connected devices and Internet of things (</a:t>
            </a:r>
            <a:r>
              <a:rPr lang="en-US" sz="3600" b="1" dirty="0"/>
              <a:t>IoT</a:t>
            </a:r>
            <a:r>
              <a:rPr lang="en-US" sz="3600" dirty="0"/>
              <a:t>)</a:t>
            </a:r>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343</a:t>
            </a:fld>
            <a:endParaRPr lang="en-US" dirty="0"/>
          </a:p>
        </p:txBody>
      </p:sp>
      <p:sp>
        <p:nvSpPr>
          <p:cNvPr id="7" name="Footer Placeholder 7">
            <a:extLst>
              <a:ext uri="{FF2B5EF4-FFF2-40B4-BE49-F238E27FC236}">
                <a16:creationId xmlns:a16="http://schemas.microsoft.com/office/drawing/2014/main" xmlns=""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895004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540000" lvl="0" indent="-180000">
              <a:lnSpc>
                <a:spcPct val="110000"/>
              </a:lnSpc>
              <a:buFont typeface="Arial" panose="020B0604020202020204" pitchFamily="34" charset="0"/>
              <a:buChar char="•"/>
            </a:pPr>
            <a:r>
              <a:rPr lang="en-US" sz="3600" dirty="0"/>
              <a:t>Some important concepts from the </a:t>
            </a:r>
            <a:r>
              <a:rPr lang="en-US" sz="3600" b="1" dirty="0"/>
              <a:t>software engineering</a:t>
            </a:r>
            <a:r>
              <a:rPr lang="en-US" sz="3600" b="0" dirty="0"/>
              <a:t>, including the following:</a:t>
            </a:r>
            <a:endParaRPr lang="en-US" sz="3600" b="1" dirty="0"/>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dirty="0"/>
              <a:t>Software </a:t>
            </a:r>
            <a:r>
              <a:rPr lang="en-US" sz="3600" b="1" dirty="0"/>
              <a:t>development lifecycle</a:t>
            </a:r>
            <a:r>
              <a:rPr lang="en-US" sz="3600" dirty="0"/>
              <a:t>: requirements analysis, software design, software implementation, testing, deployment and maintenance</a:t>
            </a:r>
          </a:p>
          <a:p>
            <a:pPr marL="817200" lvl="1" indent="-180000">
              <a:lnSpc>
                <a:spcPct val="110000"/>
              </a:lnSpc>
              <a:buFont typeface="Arial" panose="020B0604020202020204" pitchFamily="34" charset="0"/>
              <a:buNone/>
            </a:pPr>
            <a:r>
              <a:rPr lang="en-US" sz="3600" dirty="0"/>
              <a:t>	</a:t>
            </a:r>
          </a:p>
          <a:p>
            <a:pPr marL="817200" lvl="1" indent="-180000">
              <a:lnSpc>
                <a:spcPct val="110000"/>
              </a:lnSpc>
              <a:buFont typeface="Arial" panose="020B0604020202020204" pitchFamily="34" charset="0"/>
              <a:buChar char="•"/>
            </a:pPr>
            <a:r>
              <a:rPr lang="en-US" sz="3600" dirty="0"/>
              <a:t>Software </a:t>
            </a:r>
            <a:r>
              <a:rPr lang="en-US" sz="3600" b="1" dirty="0"/>
              <a:t>quality assurance </a:t>
            </a:r>
            <a:r>
              <a:rPr lang="en-US" sz="3600" dirty="0"/>
              <a:t>(QA): bugs and bug trackers, testing (manual and automated), the quality assurance role in software development</a:t>
            </a:r>
          </a:p>
          <a:p>
            <a:pPr marL="817200" lvl="1" indent="-180000">
              <a:lnSpc>
                <a:spcPct val="110000"/>
              </a:lnSpc>
              <a:buFont typeface="Arial" panose="020B0604020202020204" pitchFamily="34" charset="0"/>
              <a:buNone/>
            </a:pPr>
            <a:r>
              <a:rPr lang="en-US" sz="3600" dirty="0"/>
              <a:t>	</a:t>
            </a:r>
            <a:endParaRPr lang="bg-BG" sz="3600" dirty="0"/>
          </a:p>
          <a:p>
            <a:pPr marL="817200" lvl="2" indent="-180000">
              <a:lnSpc>
                <a:spcPct val="110000"/>
              </a:lnSpc>
              <a:buFont typeface="Arial" panose="020B0604020202020204" pitchFamily="34" charset="0"/>
              <a:buChar char="•"/>
            </a:pPr>
            <a:r>
              <a:rPr lang="en-US" sz="3600" b="1" dirty="0"/>
              <a:t>Unit testing</a:t>
            </a:r>
            <a:r>
              <a:rPr lang="en-US" sz="3600" dirty="0"/>
              <a:t>: principles, patterns and practices and unit testing frameworks</a:t>
            </a:r>
          </a:p>
          <a:p>
            <a:pPr marL="817200" lvl="2" indent="-180000">
              <a:lnSpc>
                <a:spcPct val="110000"/>
              </a:lnSpc>
              <a:buFont typeface="Arial" panose="020B0604020202020204" pitchFamily="34" charset="0"/>
              <a:buChar char="•"/>
            </a:pPr>
            <a:endParaRPr lang="en-US" sz="3600" dirty="0"/>
          </a:p>
          <a:p>
            <a:pPr marL="817200" lvl="2" indent="-180000">
              <a:lnSpc>
                <a:spcPct val="110000"/>
              </a:lnSpc>
              <a:buFont typeface="Arial" panose="020B0604020202020204" pitchFamily="34" charset="0"/>
              <a:buChar char="•"/>
            </a:pPr>
            <a:r>
              <a:rPr lang="en-US" sz="3600" b="1" dirty="0"/>
              <a:t>Source control systems</a:t>
            </a:r>
            <a:r>
              <a:rPr lang="en-US" sz="3600" dirty="0"/>
              <a:t>: working with a shared source code in a team, version control systems, Git and GitHub</a:t>
            </a:r>
          </a:p>
          <a:p>
            <a:pPr marL="817200" lvl="2" indent="-180000">
              <a:lnSpc>
                <a:spcPct val="110000"/>
              </a:lnSpc>
              <a:buFont typeface="Arial" panose="020B0604020202020204" pitchFamily="34" charset="0"/>
              <a:buChar char="•"/>
            </a:pPr>
            <a:endParaRPr lang="en-US" sz="3600" dirty="0"/>
          </a:p>
          <a:p>
            <a:pPr marL="817200" lvl="2" indent="-180000">
              <a:lnSpc>
                <a:spcPct val="110000"/>
              </a:lnSpc>
              <a:buFont typeface="Arial" panose="020B0604020202020204" pitchFamily="34" charset="0"/>
              <a:buChar char="•"/>
            </a:pPr>
            <a:r>
              <a:rPr lang="en-US" sz="3600" b="1" dirty="0"/>
              <a:t>Project trackers</a:t>
            </a:r>
            <a:r>
              <a:rPr lang="en-US" sz="3600" dirty="0"/>
              <a:t>, managing the work in a team, and the concepts of "</a:t>
            </a:r>
            <a:r>
              <a:rPr lang="en-US" sz="3600" b="1" dirty="0"/>
              <a:t>Kanban boards</a:t>
            </a:r>
            <a:r>
              <a:rPr lang="en-US" sz="3600" dirty="0"/>
              <a:t>"</a:t>
            </a:r>
          </a:p>
          <a:p>
            <a:pPr marL="180000" lvl="1" indent="0">
              <a:lnSpc>
                <a:spcPct val="110000"/>
              </a:lnSpc>
              <a:buFont typeface="Arial" panose="020B0604020202020204" pitchFamily="34" charset="0"/>
              <a:buNone/>
            </a:pPr>
            <a:r>
              <a:rPr lang="en-US" sz="3600" dirty="0"/>
              <a:t>All these </a:t>
            </a:r>
            <a:r>
              <a:rPr lang="en-US" sz="3600" b="1" dirty="0"/>
              <a:t>fundamental concepts and principles </a:t>
            </a:r>
            <a:r>
              <a:rPr lang="en-US" sz="3600" dirty="0"/>
              <a:t>are important </a:t>
            </a:r>
            <a:r>
              <a:rPr lang="en-US" sz="3600" b="1" dirty="0"/>
              <a:t>long-term knowledge</a:t>
            </a:r>
            <a:r>
              <a:rPr lang="en-US" sz="3600" dirty="0"/>
              <a:t>, which software engineers gain during their education and experience over the years of their careers.</a:t>
            </a:r>
          </a:p>
          <a:p>
            <a:pPr marL="540000" lvl="1" indent="-180000">
              <a:lnSpc>
                <a:spcPct val="110000"/>
              </a:lnSpc>
              <a:buFont typeface="Arial" panose="020B0604020202020204" pitchFamily="34" charset="0"/>
              <a:buChar char="•"/>
            </a:pPr>
            <a:r>
              <a:rPr lang="en-US" sz="3600" dirty="0"/>
              <a:t>It takes years to master all of this, but it is a </a:t>
            </a:r>
            <a:r>
              <a:rPr lang="en-US" sz="3600" b="1" dirty="0"/>
              <a:t>fundamental knowledge</a:t>
            </a:r>
            <a:r>
              <a:rPr lang="en-US" sz="3600" dirty="0"/>
              <a:t>, that is slowly changing, and modern software technologies rely heavily on it.</a:t>
            </a:r>
          </a:p>
          <a:p>
            <a:pPr marL="540000" lvl="1" indent="-180000">
              <a:lnSpc>
                <a:spcPct val="110000"/>
              </a:lnSpc>
              <a:buFont typeface="Arial" panose="020B0604020202020204" pitchFamily="34" charset="0"/>
              <a:buChar char="•"/>
            </a:pPr>
            <a:r>
              <a:rPr lang="en-US" sz="3600" dirty="0"/>
              <a:t>Experienced developers know that once they get a </a:t>
            </a:r>
            <a:r>
              <a:rPr lang="en-US" sz="3600" b="1" dirty="0"/>
              <a:t>thorough understanding of the main computer science and software development concepts</a:t>
            </a:r>
            <a:r>
              <a:rPr lang="en-US" sz="3600" dirty="0"/>
              <a:t>, they can </a:t>
            </a:r>
            <a:r>
              <a:rPr lang="en-US" sz="3600" b="1" dirty="0"/>
              <a:t>easily learn new technologies </a:t>
            </a:r>
            <a:r>
              <a:rPr lang="en-US" sz="3600" dirty="0"/>
              <a:t>and upgrade their technical expertise.</a:t>
            </a:r>
          </a:p>
          <a:p>
            <a:pPr marL="180000" lvl="1" indent="0">
              <a:lnSpc>
                <a:spcPct val="110000"/>
              </a:lnSpc>
              <a:buFont typeface="Arial" panose="020B0604020202020204" pitchFamily="34" charset="0"/>
              <a:buNone/>
            </a:pPr>
            <a:r>
              <a:rPr lang="en-US" sz="3600" dirty="0"/>
              <a:t>Let's look briefly at these </a:t>
            </a:r>
            <a:r>
              <a:rPr lang="en-US" sz="3600" b="1" dirty="0"/>
              <a:t>fundamental principles and concepts</a:t>
            </a:r>
            <a:r>
              <a:rPr lang="en-US" sz="3600" dirty="0"/>
              <a:t> in the following topics in this lesson.</a:t>
            </a:r>
            <a:br>
              <a:rPr lang="en-US" sz="3600" dirty="0"/>
            </a:br>
            <a:endParaRPr lang="en-US" sz="3600" dirty="0"/>
          </a:p>
          <a:p>
            <a:pPr marL="180000" lvl="1" indent="0">
              <a:lnSpc>
                <a:spcPct val="110000"/>
              </a:lnSpc>
              <a:buFont typeface="Arial" panose="020B0604020202020204" pitchFamily="34" charset="0"/>
              <a:buNone/>
            </a:pPr>
            <a:endParaRPr lang="en-US" sz="3600" dirty="0"/>
          </a:p>
          <a:p>
            <a:pPr marL="180000" lvl="1"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344</a:t>
            </a:fld>
            <a:endParaRPr lang="en-US" dirty="0"/>
          </a:p>
        </p:txBody>
      </p:sp>
      <p:sp>
        <p:nvSpPr>
          <p:cNvPr id="7" name="Footer Placeholder 7">
            <a:extLst>
              <a:ext uri="{FF2B5EF4-FFF2-40B4-BE49-F238E27FC236}">
                <a16:creationId xmlns:a16="http://schemas.microsoft.com/office/drawing/2014/main" xmlns=""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0890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everybody to the "</a:t>
            </a:r>
            <a:r>
              <a:rPr lang="en-US" sz="1200" b="1" dirty="0"/>
              <a:t>HTTP Basics</a:t>
            </a:r>
            <a:r>
              <a:rPr lang="en-US" dirty="0"/>
              <a:t>" lesson.</a:t>
            </a:r>
            <a:endParaRPr lang="bg-BG" dirty="0"/>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doctor </a:t>
            </a:r>
            <a:r>
              <a:rPr lang="en-US" b="1" dirty="0"/>
              <a:t>Svetlin Nakov</a:t>
            </a:r>
            <a:r>
              <a:rPr lang="en-US" b="0" dirty="0"/>
              <a:t>,</a:t>
            </a:r>
            <a:r>
              <a:rPr lang="bg-BG" b="0" dirty="0"/>
              <a:t> </a:t>
            </a:r>
            <a:r>
              <a:rPr lang="en-US" b="0"/>
              <a:t>senior technical trainer and </a:t>
            </a:r>
            <a:r>
              <a:rPr lang="en-US"/>
              <a:t>co-founder of </a:t>
            </a:r>
            <a:r>
              <a:rPr lang="en-US" b="1"/>
              <a:t>SoftUni</a:t>
            </a:r>
            <a:r>
              <a:rPr lang="en-US" b="0"/>
              <a:t> and </a:t>
            </a:r>
            <a:r>
              <a:rPr lang="en-US"/>
              <a:t>I will teach this lesson.</a:t>
            </a:r>
            <a:endParaRPr lang="en-US" dirty="0"/>
          </a:p>
          <a:p>
            <a:endParaRPr lang="en-US" dirty="0"/>
          </a:p>
          <a:p>
            <a:r>
              <a:rPr lang="en-US" dirty="0"/>
              <a:t>I will explain the concepts of the </a:t>
            </a:r>
            <a:r>
              <a:rPr lang="en-US" b="1" dirty="0"/>
              <a:t>HTTP protocol</a:t>
            </a:r>
            <a:r>
              <a:rPr lang="en-US" dirty="0"/>
              <a:t>, which is the main communication protocol used in </a:t>
            </a:r>
            <a:r>
              <a:rPr lang="en-US" b="1" dirty="0"/>
              <a:t>Internet</a:t>
            </a:r>
            <a:r>
              <a:rPr lang="en-US" dirty="0"/>
              <a:t> to connect Web sites with Web browsers and mobile apps.</a:t>
            </a:r>
          </a:p>
          <a:p>
            <a:pPr marL="171450" indent="-171450">
              <a:buFont typeface="Arial" panose="020B0604020202020204" pitchFamily="34" charset="0"/>
              <a:buChar char="•"/>
            </a:pPr>
            <a:r>
              <a:rPr lang="en-US" dirty="0"/>
              <a:t>In this lesson I will explain what's inside the </a:t>
            </a:r>
            <a:r>
              <a:rPr lang="en-US" b="1" dirty="0"/>
              <a:t>HTTP requests</a:t>
            </a:r>
            <a:r>
              <a:rPr lang="en-US" b="0" dirty="0"/>
              <a:t>, sent from the Web clients</a:t>
            </a:r>
            <a:r>
              <a:rPr lang="en-US" dirty="0"/>
              <a:t>, and what's inside the </a:t>
            </a:r>
            <a:r>
              <a:rPr lang="en-US" b="1" dirty="0"/>
              <a:t>HTTP responses</a:t>
            </a:r>
            <a:r>
              <a:rPr lang="en-US" dirty="0"/>
              <a:t>, returned from the Web servers.</a:t>
            </a:r>
          </a:p>
          <a:p>
            <a:pPr marL="171450" indent="-171450">
              <a:buFont typeface="Arial" panose="020B0604020202020204" pitchFamily="34" charset="0"/>
              <a:buChar char="•"/>
            </a:pPr>
            <a:r>
              <a:rPr lang="en-US" dirty="0"/>
              <a:t>We shall discuss the HTTP </a:t>
            </a:r>
            <a:r>
              <a:rPr lang="en-US" b="1" dirty="0"/>
              <a:t>request methods </a:t>
            </a:r>
            <a:r>
              <a:rPr lang="en-US" dirty="0"/>
              <a:t>(like GET, POST and DELETE) and what is their purpose, how </a:t>
            </a:r>
            <a:r>
              <a:rPr lang="en-US" b="1" dirty="0"/>
              <a:t>HTML forms </a:t>
            </a:r>
            <a:r>
              <a:rPr lang="en-US" dirty="0"/>
              <a:t>send the data from their fields through HTTP and what's inside an </a:t>
            </a:r>
            <a:r>
              <a:rPr lang="en-US" b="1" dirty="0"/>
              <a:t>URL address</a:t>
            </a:r>
            <a:r>
              <a:rPr lang="en-US" dirty="0"/>
              <a:t>.</a:t>
            </a:r>
          </a:p>
          <a:p>
            <a:pPr marL="171450" indent="-171450">
              <a:buFont typeface="Arial" panose="020B0604020202020204" pitchFamily="34" charset="0"/>
              <a:buChar char="•"/>
            </a:pPr>
            <a:r>
              <a:rPr lang="en-US" dirty="0"/>
              <a:t>I will demonstrate how to monitor the HTTP traffic in your Web browser and how to compose and sent HTTP requests using specialized </a:t>
            </a:r>
            <a:r>
              <a:rPr lang="en-US" b="1" dirty="0"/>
              <a:t>HTTP developer tools</a:t>
            </a:r>
            <a:r>
              <a:rPr lang="en-US" dirty="0"/>
              <a:t>.</a:t>
            </a:r>
          </a:p>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56</a:t>
            </a:fld>
            <a:endParaRPr lang="en-US" dirty="0"/>
          </a:p>
        </p:txBody>
      </p:sp>
      <p:sp>
        <p:nvSpPr>
          <p:cNvPr id="7" name="Footer Placeholder 7">
            <a:extLst>
              <a:ext uri="{FF2B5EF4-FFF2-40B4-BE49-F238E27FC236}">
                <a16:creationId xmlns:a16="http://schemas.microsoft.com/office/drawing/2014/main" xmlns="" id="{919CD666-FA2F-4FF8-B306-0DC0D16689B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121576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b="1" dirty="0"/>
              <a:t>front-end</a:t>
            </a:r>
            <a:r>
              <a:rPr lang="en-US" dirty="0"/>
              <a:t> is </a:t>
            </a:r>
            <a:r>
              <a:rPr lang="en-US" b="1" dirty="0"/>
              <a:t>what users see on the screen</a:t>
            </a:r>
            <a:r>
              <a:rPr lang="en-US" dirty="0"/>
              <a:t>:</a:t>
            </a:r>
          </a:p>
          <a:p>
            <a:pPr marL="171450" indent="-171450">
              <a:buFont typeface="Arial" panose="020B0604020202020204" pitchFamily="34" charset="0"/>
              <a:buChar char="•"/>
            </a:pPr>
            <a:r>
              <a:rPr lang="en-US" dirty="0"/>
              <a:t>It consists of the </a:t>
            </a:r>
            <a:r>
              <a:rPr lang="en-US" b="1" dirty="0"/>
              <a:t>client-side app components</a:t>
            </a:r>
            <a:r>
              <a:rPr lang="en-US" dirty="0"/>
              <a:t>, the "</a:t>
            </a:r>
            <a:r>
              <a:rPr lang="en-US" b="1" dirty="0"/>
              <a:t>presentation layer</a:t>
            </a:r>
            <a:r>
              <a:rPr lang="en-US" dirty="0"/>
              <a:t>" of the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front-end displays the </a:t>
            </a:r>
            <a:r>
              <a:rPr lang="en-US" b="1" dirty="0"/>
              <a:t>user interface </a:t>
            </a:r>
            <a:r>
              <a:rPr lang="en-US" dirty="0"/>
              <a:t>to the users and interacts with them.</a:t>
            </a:r>
          </a:p>
          <a:p>
            <a:pPr marL="0" indent="0">
              <a:buFont typeface="Arial" panose="020B0604020202020204" pitchFamily="34" charset="0"/>
              <a:buNone/>
            </a:pPr>
            <a:r>
              <a:rPr lang="en-US" dirty="0"/>
              <a:t>Let's review the </a:t>
            </a:r>
            <a:r>
              <a:rPr lang="en-US" b="1" dirty="0"/>
              <a:t>concepts and principles of modern front-end technologies</a:t>
            </a:r>
            <a:r>
              <a:rPr lang="en-US" b="0" dirty="0"/>
              <a:t>,</a:t>
            </a:r>
          </a:p>
          <a:p>
            <a:pPr marL="171450" indent="-171450">
              <a:buFont typeface="Arial" panose="020B0604020202020204" pitchFamily="34" charset="0"/>
              <a:buChar char="•"/>
            </a:pPr>
            <a:r>
              <a:rPr lang="en-US" b="0" dirty="0"/>
              <a:t>such as the </a:t>
            </a:r>
            <a:r>
              <a:rPr lang="en-US" b="1" dirty="0"/>
              <a:t>DOM tree </a:t>
            </a:r>
            <a:r>
              <a:rPr lang="en-US" b="0" dirty="0"/>
              <a:t>in Web browsers,</a:t>
            </a:r>
          </a:p>
          <a:p>
            <a:pPr marL="171450" indent="-171450">
              <a:buFont typeface="Arial" panose="020B0604020202020204" pitchFamily="34" charset="0"/>
              <a:buChar char="•"/>
            </a:pPr>
            <a:r>
              <a:rPr lang="en-US" b="0" dirty="0"/>
              <a:t>the </a:t>
            </a:r>
            <a:r>
              <a:rPr lang="en-US" b="1" dirty="0"/>
              <a:t>REST architecture </a:t>
            </a:r>
            <a:r>
              <a:rPr lang="en-US" b="0" dirty="0"/>
              <a:t>and </a:t>
            </a:r>
            <a:r>
              <a:rPr lang="en-US" b="1" dirty="0"/>
              <a:t>RESTful APIs</a:t>
            </a:r>
            <a:r>
              <a:rPr lang="en-US" b="0" dirty="0"/>
              <a:t>,</a:t>
            </a:r>
          </a:p>
          <a:p>
            <a:pPr marL="171450" indent="-171450">
              <a:buFont typeface="Arial" panose="020B0604020202020204" pitchFamily="34" charset="0"/>
              <a:buChar char="•"/>
            </a:pPr>
            <a:r>
              <a:rPr lang="en-US" b="1" dirty="0"/>
              <a:t>AJAX </a:t>
            </a:r>
            <a:r>
              <a:rPr lang="en-US" b="0" dirty="0"/>
              <a:t>and</a:t>
            </a:r>
            <a:r>
              <a:rPr lang="bg-BG" b="0" dirty="0"/>
              <a:t> </a:t>
            </a:r>
            <a:r>
              <a:rPr lang="en-US" b="0" dirty="0"/>
              <a:t>the concept of asynchronous invocations of back-end services,</a:t>
            </a:r>
          </a:p>
          <a:p>
            <a:pPr marL="171450" indent="-171450">
              <a:buFont typeface="Arial" panose="020B0604020202020204" pitchFamily="34" charset="0"/>
              <a:buChar char="•"/>
            </a:pPr>
            <a:r>
              <a:rPr lang="en-US" b="0" dirty="0"/>
              <a:t>the concept of "</a:t>
            </a:r>
            <a:r>
              <a:rPr lang="en-US" b="1" dirty="0"/>
              <a:t>templating engines</a:t>
            </a:r>
            <a:r>
              <a:rPr lang="en-US" b="0" dirty="0"/>
              <a:t>" for UI rendering,</a:t>
            </a:r>
          </a:p>
          <a:p>
            <a:pPr marL="171450" indent="-171450">
              <a:buFont typeface="Arial" panose="020B0604020202020204" pitchFamily="34" charset="0"/>
              <a:buChar char="•"/>
            </a:pPr>
            <a:r>
              <a:rPr lang="en-US" b="0" dirty="0"/>
              <a:t>the concept of "</a:t>
            </a:r>
            <a:r>
              <a:rPr lang="en-US" b="1" dirty="0"/>
              <a:t>routing</a:t>
            </a:r>
            <a:r>
              <a:rPr lang="en-US" b="0" dirty="0"/>
              <a:t>" for URL-based navigation,</a:t>
            </a:r>
          </a:p>
          <a:p>
            <a:pPr marL="171450" indent="-171450">
              <a:buFont typeface="Arial" panose="020B0604020202020204" pitchFamily="34" charset="0"/>
              <a:buChar char="•"/>
            </a:pPr>
            <a:r>
              <a:rPr lang="en-US" b="0" dirty="0"/>
              <a:t>and the concept of </a:t>
            </a:r>
            <a:r>
              <a:rPr lang="en-US" b="1" dirty="0"/>
              <a:t>UI libraries</a:t>
            </a:r>
            <a:r>
              <a:rPr lang="en-US" b="0" dirty="0"/>
              <a:t> and </a:t>
            </a:r>
            <a:r>
              <a:rPr lang="en-US" b="1" dirty="0"/>
              <a:t>front-end frameworks</a:t>
            </a:r>
            <a:r>
              <a:rPr lang="en-US" b="0"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345</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front-end</a:t>
            </a:r>
            <a:r>
              <a:rPr lang="en-US" b="0" dirty="0"/>
              <a:t>, </a:t>
            </a:r>
            <a:r>
              <a:rPr lang="en-US" b="1" dirty="0"/>
              <a:t>HTML</a:t>
            </a:r>
            <a:r>
              <a:rPr lang="en-US" b="0" dirty="0"/>
              <a:t>, </a:t>
            </a:r>
            <a:r>
              <a:rPr lang="en-US" b="1" dirty="0"/>
              <a:t>CSS</a:t>
            </a:r>
            <a:r>
              <a:rPr lang="en-US" b="0" dirty="0"/>
              <a:t> and </a:t>
            </a:r>
            <a:r>
              <a:rPr lang="en-US" b="1" dirty="0"/>
              <a:t>JavaScript</a:t>
            </a:r>
            <a:r>
              <a:rPr lang="en-US" b="0" dirty="0"/>
              <a:t>, together with</a:t>
            </a:r>
            <a:r>
              <a:rPr lang="en-US" dirty="0"/>
              <a:t> the </a:t>
            </a:r>
            <a:r>
              <a:rPr lang="en-US" b="1" dirty="0"/>
              <a:t>Document Object Model </a:t>
            </a:r>
            <a:r>
              <a:rPr lang="en-US" dirty="0"/>
              <a:t>(</a:t>
            </a:r>
            <a:r>
              <a:rPr lang="en-US" b="1" dirty="0"/>
              <a:t>DOM</a:t>
            </a:r>
            <a:r>
              <a:rPr lang="en-US" dirty="0"/>
              <a:t>), </a:t>
            </a:r>
            <a:r>
              <a:rPr lang="en-US" b="1" dirty="0"/>
              <a:t>AJAX</a:t>
            </a:r>
            <a:r>
              <a:rPr lang="bg-BG" dirty="0"/>
              <a:t> </a:t>
            </a:r>
            <a:r>
              <a:rPr lang="en-US" dirty="0"/>
              <a:t>and few others</a:t>
            </a:r>
          </a:p>
          <a:p>
            <a:pPr marL="171450" indent="-171450">
              <a:buFont typeface="Arial" panose="020B0604020202020204" pitchFamily="34" charset="0"/>
              <a:buChar char="•"/>
            </a:pPr>
            <a:r>
              <a:rPr lang="en-US" dirty="0"/>
              <a:t>are the dominant technology for building </a:t>
            </a:r>
            <a:r>
              <a:rPr lang="en-US" b="1" dirty="0"/>
              <a:t>user interfaces</a:t>
            </a:r>
            <a:r>
              <a:rPr lang="en-US" dirty="0"/>
              <a:t> for modern software apps.</a:t>
            </a:r>
          </a:p>
          <a:p>
            <a:pPr marL="0" indent="0">
              <a:buFont typeface="Arial" panose="020B0604020202020204" pitchFamily="34" charset="0"/>
              <a:buNone/>
            </a:pPr>
            <a:r>
              <a:rPr lang="en-US" dirty="0"/>
              <a:t>This set of web front-end technologies is known under the name </a:t>
            </a:r>
            <a:r>
              <a:rPr lang="bg-BG" dirty="0"/>
              <a:t>"</a:t>
            </a:r>
            <a:r>
              <a:rPr lang="en-US" b="1" dirty="0"/>
              <a:t>HTML5</a:t>
            </a:r>
            <a:r>
              <a:rPr lang="bg-BG" b="1" dirty="0"/>
              <a:t> </a:t>
            </a:r>
            <a:r>
              <a:rPr lang="en-US" b="1" dirty="0"/>
              <a:t>platform</a:t>
            </a:r>
            <a:r>
              <a:rPr lang="en-US" dirty="0"/>
              <a:t>" or "</a:t>
            </a:r>
            <a:r>
              <a:rPr lang="en-US" b="1" dirty="0"/>
              <a:t>The Web Platform</a:t>
            </a:r>
            <a:r>
              <a:rPr lang="en-US" dirty="0"/>
              <a:t>".</a:t>
            </a:r>
          </a:p>
          <a:p>
            <a:pPr marL="171450" indent="-171450">
              <a:buFont typeface="Arial" panose="020B0604020202020204" pitchFamily="34" charset="0"/>
              <a:buChar char="•"/>
            </a:pPr>
            <a:r>
              <a:rPr lang="en-US" dirty="0"/>
              <a:t>See </a:t>
            </a:r>
            <a:r>
              <a:rPr lang="en-US" dirty="0">
                <a:hlinkClick r:id="rId3"/>
              </a:rPr>
              <a:t>https://platform.html5.org</a:t>
            </a:r>
            <a:r>
              <a:rPr lang="en-US" dirty="0"/>
              <a:t> for more details about </a:t>
            </a:r>
            <a:r>
              <a:rPr lang="en-US" b="1" dirty="0"/>
              <a:t>the HTML5 platform</a:t>
            </a:r>
            <a:r>
              <a:rPr lang="en-US" dirty="0"/>
              <a:t>.</a:t>
            </a:r>
          </a:p>
          <a:p>
            <a:pPr marL="628650" lvl="1" indent="-171450">
              <a:buFont typeface="Arial" panose="020B0604020202020204" pitchFamily="34" charset="0"/>
              <a:buChar char="•"/>
            </a:pPr>
            <a:r>
              <a:rPr lang="en-US" dirty="0"/>
              <a:t>It consists of lots of </a:t>
            </a:r>
            <a:r>
              <a:rPr lang="en-US" b="1" dirty="0"/>
              <a:t>technologies</a:t>
            </a:r>
            <a:r>
              <a:rPr lang="en-US" dirty="0"/>
              <a:t>, </a:t>
            </a:r>
            <a:r>
              <a:rPr lang="en-US" b="1" dirty="0"/>
              <a:t>APIs</a:t>
            </a:r>
            <a:r>
              <a:rPr lang="en-US" dirty="0"/>
              <a:t> and </a:t>
            </a:r>
            <a:r>
              <a:rPr lang="en-US" b="1" dirty="0"/>
              <a:t>standards</a:t>
            </a:r>
            <a:r>
              <a:rPr lang="en-US" dirty="0"/>
              <a:t>, implemented in the modern Web browsers.</a:t>
            </a:r>
          </a:p>
          <a:p>
            <a:pPr marL="171450" indent="-171450">
              <a:buFont typeface="Arial" panose="020B0604020202020204" pitchFamily="34" charset="0"/>
              <a:buChar char="•"/>
            </a:pPr>
            <a:r>
              <a:rPr lang="en-US" dirty="0"/>
              <a:t>It is very important for every modern software engineer to be </a:t>
            </a:r>
            <a:r>
              <a:rPr lang="en-US" b="1" dirty="0"/>
              <a:t>familiar with these HTML5 technologies </a:t>
            </a:r>
            <a:r>
              <a:rPr lang="en-US" dirty="0"/>
              <a:t>and the concepts behind them.</a:t>
            </a:r>
          </a:p>
          <a:p>
            <a:endParaRPr lang="en-US" b="1" dirty="0"/>
          </a:p>
          <a:p>
            <a:r>
              <a:rPr lang="en-US" b="1" dirty="0"/>
              <a:t>Web front-end technologies</a:t>
            </a:r>
            <a:r>
              <a:rPr lang="en-US" b="0" dirty="0"/>
              <a:t> are the way developers build the </a:t>
            </a:r>
            <a:r>
              <a:rPr lang="en-US" b="1" dirty="0"/>
              <a:t>user interface</a:t>
            </a:r>
            <a:r>
              <a:rPr lang="en-US" b="0" dirty="0"/>
              <a:t>, displayed in Web pages, Web sites, Web apps and cross-platform apps.</a:t>
            </a:r>
            <a:endParaRPr lang="en-US" b="1" dirty="0"/>
          </a:p>
          <a:p>
            <a:pPr marL="171450" lvl="0" indent="-171450">
              <a:buFont typeface="Arial" panose="020B0604020202020204" pitchFamily="34" charset="0"/>
              <a:buChar char="•"/>
            </a:pPr>
            <a:r>
              <a:rPr lang="en-US" dirty="0"/>
              <a:t>The </a:t>
            </a:r>
            <a:r>
              <a:rPr lang="en-US" b="1" dirty="0"/>
              <a:t>HTML </a:t>
            </a:r>
            <a:r>
              <a:rPr lang="en-US" dirty="0"/>
              <a:t>and </a:t>
            </a:r>
            <a:r>
              <a:rPr lang="en-US" b="1" dirty="0"/>
              <a:t>CSS </a:t>
            </a:r>
            <a:r>
              <a:rPr lang="en-US" b="0" dirty="0"/>
              <a:t>languages </a:t>
            </a:r>
            <a:r>
              <a:rPr lang="en-US" dirty="0"/>
              <a:t>describe documents, content, layout, formatting and everything we see on the screen in the Web browser.</a:t>
            </a:r>
          </a:p>
          <a:p>
            <a:pPr marL="171450" lvl="0" indent="-171450">
              <a:buFont typeface="Arial" panose="020B0604020202020204" pitchFamily="34" charset="0"/>
              <a:buChar char="•"/>
            </a:pPr>
            <a:r>
              <a:rPr lang="en-US" b="1" dirty="0"/>
              <a:t>JavaScript</a:t>
            </a:r>
            <a:r>
              <a:rPr lang="en-US" b="0" dirty="0"/>
              <a:t> (which is called also </a:t>
            </a:r>
            <a:r>
              <a:rPr lang="en-US" b="1" i="0" dirty="0">
                <a:solidFill>
                  <a:srgbClr val="111111"/>
                </a:solidFill>
                <a:effectLst/>
                <a:latin typeface="Cambria" panose="02040503050406030204" pitchFamily="18" charset="0"/>
              </a:rPr>
              <a:t>ECMAScript</a:t>
            </a:r>
            <a:r>
              <a:rPr lang="en-US" b="0" i="0" dirty="0">
                <a:solidFill>
                  <a:srgbClr val="111111"/>
                </a:solidFill>
                <a:effectLst/>
                <a:latin typeface="Cambria" panose="02040503050406030204" pitchFamily="18" charset="0"/>
              </a:rPr>
              <a:t>) </a:t>
            </a:r>
            <a:r>
              <a:rPr lang="en-US" dirty="0"/>
              <a:t>is the main language, used by developers to program user interfaces in a Web browser.</a:t>
            </a:r>
          </a:p>
          <a:p>
            <a:pPr marL="171450" lvl="0" indent="-171450">
              <a:buFont typeface="Arial" panose="020B0604020202020204" pitchFamily="34" charset="0"/>
              <a:buChar char="•"/>
            </a:pPr>
            <a:r>
              <a:rPr lang="en-US" dirty="0"/>
              <a:t>The</a:t>
            </a:r>
            <a:r>
              <a:rPr lang="en-US" b="1" dirty="0"/>
              <a:t> DOM </a:t>
            </a:r>
            <a:r>
              <a:rPr lang="en-US" dirty="0"/>
              <a:t>technology allows accessing the elements in a Web page through JavaScript.</a:t>
            </a:r>
          </a:p>
          <a:p>
            <a:pPr marL="171450" lvl="0" indent="-171450">
              <a:buFont typeface="Arial" panose="020B0604020202020204" pitchFamily="34" charset="0"/>
              <a:buChar char="•"/>
            </a:pPr>
            <a:r>
              <a:rPr lang="en-US" dirty="0"/>
              <a:t>The </a:t>
            </a:r>
            <a:r>
              <a:rPr lang="en-US" b="1" dirty="0"/>
              <a:t>AJAX </a:t>
            </a:r>
            <a:r>
              <a:rPr lang="en-US" dirty="0"/>
              <a:t>technology allows invoking </a:t>
            </a:r>
            <a:r>
              <a:rPr lang="en-US" b="1" dirty="0"/>
              <a:t>back-end services </a:t>
            </a:r>
            <a:r>
              <a:rPr lang="en-US" dirty="0"/>
              <a:t>from JavaScript front-end apps.</a:t>
            </a:r>
          </a:p>
          <a:p>
            <a:pPr marL="171450" lvl="0" indent="-171450">
              <a:buFont typeface="Arial" panose="020B0604020202020204" pitchFamily="34" charset="0"/>
              <a:buChar char="•"/>
            </a:pPr>
            <a:r>
              <a:rPr lang="en-US" b="1" dirty="0"/>
              <a:t>JS front-end frameworks </a:t>
            </a:r>
            <a:r>
              <a:rPr lang="en-US" dirty="0"/>
              <a:t>(such as React, Angular and Vue) simplify the Web front-end development by providing structure, components, guidelines and patterns to build maintainable front-end apps.</a:t>
            </a:r>
            <a:endParaRPr lang="en-US" b="1" dirty="0"/>
          </a:p>
          <a:p>
            <a:endParaRPr lang="en-US" b="1" dirty="0"/>
          </a:p>
          <a:p>
            <a:r>
              <a:rPr lang="en-US" b="1" dirty="0"/>
              <a:t>DOM</a:t>
            </a:r>
            <a:r>
              <a:rPr lang="en-US" dirty="0"/>
              <a:t> (the Document Object Model) defines the </a:t>
            </a:r>
            <a:r>
              <a:rPr lang="en-US" b="1" dirty="0"/>
              <a:t>structure of Web pages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Documents in the Web browser are represented by a </a:t>
            </a:r>
            <a:r>
              <a:rPr lang="en-US" b="1" dirty="0"/>
              <a:t>DOM tree</a:t>
            </a:r>
            <a:r>
              <a:rPr lang="en-US" b="0" dirty="0"/>
              <a:t>.</a:t>
            </a:r>
          </a:p>
          <a:p>
            <a:pPr marL="171450" lvl="0" indent="-171450">
              <a:buFont typeface="Arial" panose="020B0604020202020204" pitchFamily="34" charset="0"/>
              <a:buChar char="•"/>
            </a:pPr>
            <a:r>
              <a:rPr lang="en-US" b="0" dirty="0"/>
              <a:t>The </a:t>
            </a:r>
            <a:r>
              <a:rPr lang="en-US" b="1" dirty="0"/>
              <a:t>DOM tree </a:t>
            </a:r>
            <a:r>
              <a:rPr lang="en-US" dirty="0"/>
              <a:t>holds a hierarchy of </a:t>
            </a:r>
            <a:r>
              <a:rPr lang="en-US" b="1" dirty="0"/>
              <a:t>UI and other elements</a:t>
            </a:r>
            <a:r>
              <a:rPr lang="en-US" dirty="0"/>
              <a:t>.</a:t>
            </a:r>
          </a:p>
          <a:p>
            <a:pPr marL="171450" lvl="0" indent="-171450">
              <a:buFont typeface="Arial" panose="020B0604020202020204" pitchFamily="34" charset="0"/>
              <a:buChar char="•"/>
            </a:pPr>
            <a:r>
              <a:rPr lang="en-US" dirty="0"/>
              <a:t>DOM uses </a:t>
            </a:r>
            <a:r>
              <a:rPr lang="en-US" b="1" dirty="0"/>
              <a:t>composition</a:t>
            </a:r>
            <a:r>
              <a:rPr lang="en-US" dirty="0"/>
              <a:t>: most elements could hold other elements within themselves.</a:t>
            </a:r>
          </a:p>
          <a:p>
            <a:pPr marL="628650" lvl="1" indent="-171450">
              <a:buFont typeface="Arial" panose="020B0604020202020204" pitchFamily="34" charset="0"/>
              <a:buChar char="•"/>
            </a:pPr>
            <a:r>
              <a:rPr lang="en-US" dirty="0"/>
              <a:t>This way the </a:t>
            </a:r>
            <a:r>
              <a:rPr lang="en-US" b="1" dirty="0"/>
              <a:t>elements are organized in a tree </a:t>
            </a:r>
            <a:r>
              <a:rPr lang="en-US" dirty="0"/>
              <a:t>(the DOM tree).</a:t>
            </a:r>
          </a:p>
          <a:p>
            <a:pPr marL="171450" lvl="0" indent="-171450">
              <a:buFont typeface="Arial" panose="020B0604020202020204" pitchFamily="34" charset="0"/>
              <a:buChar char="•"/>
            </a:pPr>
            <a:r>
              <a:rPr lang="en-US" dirty="0"/>
              <a:t>The </a:t>
            </a:r>
            <a:r>
              <a:rPr lang="en-US" b="1" dirty="0"/>
              <a:t>DOM API </a:t>
            </a:r>
            <a:r>
              <a:rPr lang="en-US" dirty="0"/>
              <a:t>allows changing the DOM from JavaScript code</a:t>
            </a:r>
          </a:p>
          <a:p>
            <a:pPr marL="628650" lvl="1" indent="-171450">
              <a:buFont typeface="Arial" panose="020B0604020202020204" pitchFamily="34" charset="0"/>
              <a:buChar char="•"/>
            </a:pPr>
            <a:r>
              <a:rPr lang="en-US" dirty="0"/>
              <a:t>and this is how modern Web sites and apps build interactive user interfaces.</a:t>
            </a:r>
          </a:p>
          <a:p>
            <a:pPr marL="171450" lvl="0" indent="-171450">
              <a:buFont typeface="Arial" panose="020B0604020202020204" pitchFamily="34" charset="0"/>
              <a:buChar char="•"/>
            </a:pPr>
            <a:r>
              <a:rPr lang="en-US" dirty="0"/>
              <a:t>Modern </a:t>
            </a:r>
            <a:r>
              <a:rPr lang="en-US" b="1" dirty="0"/>
              <a:t>Web front-end apps </a:t>
            </a:r>
            <a:r>
              <a:rPr lang="en-US" dirty="0"/>
              <a:t>manipulate the DOM tree directly from JavaScript or through a front-end framework and consume data from the back-end.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346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241648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a:t>
            </a:r>
            <a:r>
              <a:rPr lang="en-US" b="1" dirty="0"/>
              <a:t>DOM API</a:t>
            </a:r>
            <a:r>
              <a:rPr lang="en-US" dirty="0"/>
              <a:t>.</a:t>
            </a:r>
          </a:p>
          <a:p>
            <a:pPr marL="171450" indent="-171450">
              <a:buFont typeface="Arial" panose="020B0604020202020204" pitchFamily="34" charset="0"/>
              <a:buChar char="•"/>
            </a:pPr>
            <a:r>
              <a:rPr lang="en-US" dirty="0"/>
              <a:t>We want to build a Web page, which </a:t>
            </a:r>
            <a:r>
              <a:rPr lang="en-US" b="1" dirty="0"/>
              <a:t>calculates the sum of two numbers</a:t>
            </a:r>
            <a:r>
              <a:rPr lang="en-US" dirty="0"/>
              <a:t>.</a:t>
            </a:r>
          </a:p>
          <a:p>
            <a:pPr marL="171450" indent="-171450">
              <a:buFont typeface="Arial" panose="020B0604020202020204" pitchFamily="34" charset="0"/>
              <a:buChar char="•"/>
            </a:pPr>
            <a:r>
              <a:rPr lang="en-US" dirty="0"/>
              <a:t>This is how it looks like: </a:t>
            </a:r>
            <a:r>
              <a:rPr lang="en-US" b="1" dirty="0"/>
              <a:t>3 text fields and a button</a:t>
            </a:r>
            <a:r>
              <a:rPr lang="en-US" dirty="0"/>
              <a:t>.</a:t>
            </a:r>
          </a:p>
          <a:p>
            <a:pPr marL="171450" indent="-171450">
              <a:buFont typeface="Arial" panose="020B0604020202020204" pitchFamily="34" charset="0"/>
              <a:buChar char="•"/>
            </a:pPr>
            <a:r>
              <a:rPr lang="en-US" dirty="0"/>
              <a:t>The numbers are entered in the first two </a:t>
            </a:r>
            <a:r>
              <a:rPr lang="en-US" b="1" dirty="0"/>
              <a:t>text fields</a:t>
            </a:r>
            <a:r>
              <a:rPr lang="en-US" dirty="0"/>
              <a:t>.</a:t>
            </a:r>
          </a:p>
          <a:p>
            <a:pPr marL="171450" indent="-171450">
              <a:buFont typeface="Arial" panose="020B0604020202020204" pitchFamily="34" charset="0"/>
              <a:buChar char="•"/>
            </a:pPr>
            <a:r>
              <a:rPr lang="en-US" dirty="0"/>
              <a:t>When the </a:t>
            </a:r>
            <a:r>
              <a:rPr lang="en-US" b="1" dirty="0"/>
              <a:t>[Calculate] button</a:t>
            </a:r>
            <a:r>
              <a:rPr lang="en-US" dirty="0"/>
              <a:t> is clicked, the third field </a:t>
            </a:r>
            <a:r>
              <a:rPr lang="en-US" b="1" dirty="0"/>
              <a:t>displays the sum</a:t>
            </a:r>
            <a:r>
              <a:rPr lang="en-US" dirty="0"/>
              <a:t> of the numbers from first two fields.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create a </a:t>
            </a:r>
            <a:r>
              <a:rPr lang="en-US" b="1" dirty="0"/>
              <a:t>JavaScript code snippet </a:t>
            </a:r>
            <a:r>
              <a:rPr lang="en-US" dirty="0"/>
              <a:t>in the Web page to handle the "</a:t>
            </a:r>
            <a:r>
              <a:rPr lang="en-US" b="1" i="1" dirty="0"/>
              <a:t>button click</a:t>
            </a:r>
            <a:r>
              <a:rPr lang="en-US" dirty="0"/>
              <a:t>" event.</a:t>
            </a:r>
          </a:p>
          <a:p>
            <a:pPr marL="171450" indent="-171450">
              <a:buFont typeface="Arial" panose="020B0604020202020204" pitchFamily="34" charset="0"/>
              <a:buChar char="•"/>
            </a:pPr>
            <a:r>
              <a:rPr lang="en-US" dirty="0"/>
              <a:t>We find the button element in the DOM tree by its ID and assign an event handler function to its "</a:t>
            </a:r>
            <a:r>
              <a:rPr lang="en-US" b="1" i="1" dirty="0"/>
              <a:t>onclick</a:t>
            </a:r>
            <a:r>
              <a:rPr lang="en-US" dirty="0"/>
              <a:t>" property.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a:t>
            </a:r>
            <a:r>
              <a:rPr lang="en-US" b="1" dirty="0"/>
              <a:t>the button is clicked</a:t>
            </a:r>
            <a:r>
              <a:rPr lang="en-US" dirty="0"/>
              <a:t>, we use the </a:t>
            </a:r>
            <a:r>
              <a:rPr lang="en-US" b="1" dirty="0"/>
              <a:t>DOM API </a:t>
            </a:r>
            <a:r>
              <a:rPr lang="en-US" dirty="0"/>
              <a:t>to take the text content from the fields,</a:t>
            </a:r>
          </a:p>
          <a:p>
            <a:pPr marL="171450" indent="-171450">
              <a:buFont typeface="Arial" panose="020B0604020202020204" pitchFamily="34" charset="0"/>
              <a:buChar char="•"/>
            </a:pPr>
            <a:r>
              <a:rPr lang="en-US" dirty="0"/>
              <a:t>then we parse the field values into numbers,</a:t>
            </a:r>
          </a:p>
          <a:p>
            <a:pPr marL="171450" indent="-171450">
              <a:buFont typeface="Arial" panose="020B0604020202020204" pitchFamily="34" charset="0"/>
              <a:buChar char="•"/>
            </a:pPr>
            <a:r>
              <a:rPr lang="en-US" dirty="0"/>
              <a:t>calculate their sum,</a:t>
            </a:r>
          </a:p>
          <a:p>
            <a:pPr marL="171450" indent="-171450">
              <a:buFont typeface="Arial" panose="020B0604020202020204" pitchFamily="34" charset="0"/>
              <a:buChar char="•"/>
            </a:pPr>
            <a:r>
              <a:rPr lang="en-US" dirty="0"/>
              <a:t>and display the sum into the last field.</a:t>
            </a:r>
          </a:p>
          <a:p>
            <a:pPr marL="0" indent="0">
              <a:buFont typeface="Arial" panose="020B0604020202020204" pitchFamily="34" charset="0"/>
              <a:buNone/>
            </a:pPr>
            <a:r>
              <a:rPr lang="en-US" dirty="0"/>
              <a:t>We use the DOM API function "</a:t>
            </a:r>
            <a:r>
              <a:rPr lang="en-US" b="1" noProof="1"/>
              <a:t>document.getElementById</a:t>
            </a:r>
            <a:r>
              <a:rPr lang="en-US" dirty="0"/>
              <a:t>" and the DOM properties "</a:t>
            </a:r>
            <a:r>
              <a:rPr lang="en-US" b="1" dirty="0"/>
              <a:t>onclick</a:t>
            </a:r>
            <a:r>
              <a:rPr lang="en-US" dirty="0"/>
              <a:t>" and "</a:t>
            </a:r>
            <a:r>
              <a:rPr lang="en-US" b="1" dirty="0"/>
              <a:t>value</a:t>
            </a:r>
            <a:r>
              <a:rPr lang="en-US" dirty="0"/>
              <a:t>"</a:t>
            </a:r>
            <a:r>
              <a:rPr lang="bg-BG" dirty="0"/>
              <a:t> </a:t>
            </a:r>
            <a:r>
              <a:rPr lang="en-US" dirty="0"/>
              <a:t>to access the fields and the button from the DOM tree, representing the elements at the Web page.</a:t>
            </a:r>
          </a:p>
          <a:p>
            <a:pPr marL="171450" indent="-171450">
              <a:buFont typeface="Arial" panose="020B0604020202020204" pitchFamily="34" charset="0"/>
              <a:buChar char="•"/>
            </a:pPr>
            <a:r>
              <a:rPr lang="en-US" dirty="0"/>
              <a:t>I am not going to explain this in more detail, since here I want to show you a </a:t>
            </a:r>
            <a:r>
              <a:rPr lang="en-US" b="1" dirty="0"/>
              <a:t>concept </a:t>
            </a:r>
            <a:r>
              <a:rPr lang="en-US" dirty="0"/>
              <a:t>(the DOM tree), not to teach you in HTML, DOM, JavaScript and Web front-end programming.</a:t>
            </a:r>
          </a:p>
          <a:p>
            <a:pPr marL="171450" indent="-171450">
              <a:buFont typeface="Arial" panose="020B0604020202020204" pitchFamily="34" charset="0"/>
              <a:buChar char="•"/>
            </a:pPr>
            <a:r>
              <a:rPr lang="en-US" dirty="0"/>
              <a:t>We shall have a comprehensive </a:t>
            </a:r>
            <a:r>
              <a:rPr lang="en-US" b="1" dirty="0"/>
              <a:t>Web front-end programming course at SoftUni</a:t>
            </a:r>
            <a:r>
              <a:rPr lang="en-US" b="0" dirty="0"/>
              <a:t> in the end-to-end learning track for software developers</a:t>
            </a:r>
            <a:r>
              <a:rPr lang="en-US" dirty="0"/>
              <a:t>, where we will learn and practice how to manipulate the DOM tree in more detail.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347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53816762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a:t>
            </a:r>
            <a:r>
              <a:rPr lang="en-US" b="1" dirty="0"/>
              <a:t>demonstrate you the previous example </a:t>
            </a:r>
            <a:r>
              <a:rPr lang="en-US" dirty="0"/>
              <a:t>in action.</a:t>
            </a:r>
          </a:p>
          <a:p>
            <a:pPr marL="171450" indent="-171450">
              <a:buFont typeface="Arial" panose="020B0604020202020204" pitchFamily="34" charset="0"/>
              <a:buChar char="•"/>
            </a:pPr>
            <a:r>
              <a:rPr lang="en-US" dirty="0"/>
              <a:t>I have prepared a </a:t>
            </a:r>
            <a:r>
              <a:rPr lang="en-US" b="1" dirty="0"/>
              <a:t>live code example</a:t>
            </a:r>
            <a:r>
              <a:rPr lang="en-US" dirty="0"/>
              <a:t> at repl.it.</a:t>
            </a:r>
          </a:p>
          <a:p>
            <a:pPr marL="171450" indent="-171450">
              <a:buFont typeface="Arial" panose="020B0604020202020204" pitchFamily="34" charset="0"/>
              <a:buChar char="•"/>
            </a:pPr>
            <a:r>
              <a:rPr lang="en-US" dirty="0"/>
              <a:t>Let' </a:t>
            </a:r>
            <a:r>
              <a:rPr lang="en-US" b="1" dirty="0"/>
              <a:t>open the link</a:t>
            </a:r>
            <a:r>
              <a:rPr lang="en-US" dirty="0"/>
              <a:t>.</a:t>
            </a:r>
          </a:p>
          <a:p>
            <a:pPr marL="171450" indent="-171450">
              <a:buFont typeface="Arial" panose="020B0604020202020204" pitchFamily="34" charset="0"/>
              <a:buChar char="•"/>
            </a:pPr>
            <a:r>
              <a:rPr lang="en-US" dirty="0"/>
              <a:t>It</a:t>
            </a:r>
            <a:r>
              <a:rPr lang="en-US" b="1" dirty="0"/>
              <a:t> takes some time</a:t>
            </a:r>
            <a:r>
              <a:rPr lang="en-US" b="0" dirty="0"/>
              <a:t> to load</a:t>
            </a:r>
            <a:r>
              <a:rPr lang="en-US" dirty="0"/>
              <a:t>, as usually.</a:t>
            </a:r>
          </a:p>
          <a:p>
            <a:pPr marL="171450" indent="-171450">
              <a:buFont typeface="Arial" panose="020B0604020202020204" pitchFamily="34" charset="0"/>
              <a:buChar char="•"/>
            </a:pPr>
            <a:r>
              <a:rPr lang="en-US" dirty="0"/>
              <a:t>This is the same code from the previous slide.</a:t>
            </a:r>
          </a:p>
          <a:p>
            <a:pPr marL="171450" indent="-171450">
              <a:buFont typeface="Arial" panose="020B0604020202020204" pitchFamily="34" charset="0"/>
              <a:buChar char="•"/>
            </a:pPr>
            <a:r>
              <a:rPr lang="en-US" dirty="0"/>
              <a:t>It takes two numbers and calculates their sum.</a:t>
            </a:r>
            <a:endParaRPr lang="bg-BG" dirty="0"/>
          </a:p>
          <a:p>
            <a:pPr marL="171450" indent="-171450">
              <a:buFont typeface="Arial" panose="020B0604020202020204" pitchFamily="34" charset="0"/>
              <a:buChar char="•"/>
            </a:pPr>
            <a:r>
              <a:rPr lang="en-US" dirty="0"/>
              <a:t>Let's </a:t>
            </a:r>
            <a:r>
              <a:rPr lang="en-US" b="1" dirty="0"/>
              <a:t>run </a:t>
            </a:r>
            <a:r>
              <a:rPr lang="en-US" dirty="0"/>
              <a:t>the code.</a:t>
            </a:r>
          </a:p>
          <a:p>
            <a:pPr marL="171450" indent="-171450">
              <a:buFont typeface="Arial" panose="020B0604020202020204" pitchFamily="34" charset="0"/>
              <a:buChar char="•"/>
            </a:pPr>
            <a:r>
              <a:rPr lang="en-US" dirty="0"/>
              <a:t>We enter "5" and "3" and the result is "8", just as expected.</a:t>
            </a:r>
          </a:p>
          <a:p>
            <a:pPr marL="0" indent="0">
              <a:buFont typeface="Arial" panose="020B0604020202020204" pitchFamily="34" charset="0"/>
              <a:buNone/>
            </a:pPr>
            <a:r>
              <a:rPr lang="en-US" dirty="0"/>
              <a:t>Let's see the </a:t>
            </a:r>
            <a:r>
              <a:rPr lang="en-US" b="1" dirty="0"/>
              <a:t>DOM tree</a:t>
            </a:r>
            <a:r>
              <a:rPr lang="en-US" dirty="0"/>
              <a:t> here.</a:t>
            </a:r>
          </a:p>
          <a:p>
            <a:pPr marL="171450" indent="-171450">
              <a:buFont typeface="Arial" panose="020B0604020202020204" pitchFamily="34" charset="0"/>
              <a:buChar char="•"/>
            </a:pPr>
            <a:r>
              <a:rPr lang="en-US" dirty="0"/>
              <a:t>The DOM tree is this structure.</a:t>
            </a:r>
          </a:p>
          <a:p>
            <a:pPr marL="171450" indent="-171450">
              <a:buFont typeface="Arial" panose="020B0604020202020204" pitchFamily="34" charset="0"/>
              <a:buChar char="•"/>
            </a:pPr>
            <a:r>
              <a:rPr lang="en-US" dirty="0"/>
              <a:t>We have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another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another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have a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these fields have here values assigned in them.</a:t>
            </a:r>
          </a:p>
          <a:p>
            <a:pPr marL="171450" indent="-171450">
              <a:buFont typeface="Arial" panose="020B0604020202020204" pitchFamily="34" charset="0"/>
              <a:buChar char="•"/>
            </a:pPr>
            <a:r>
              <a:rPr lang="en-US" dirty="0"/>
              <a:t>These are the properties of these elements.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348</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706595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important </a:t>
            </a:r>
            <a:r>
              <a:rPr lang="en-US" b="1" dirty="0"/>
              <a:t>Web front-end concept </a:t>
            </a:r>
            <a:r>
              <a:rPr lang="en-US" dirty="0"/>
              <a:t>and technology: </a:t>
            </a:r>
            <a:r>
              <a:rPr lang="en-US" b="1" dirty="0"/>
              <a:t>AJAX</a:t>
            </a:r>
            <a:r>
              <a:rPr lang="en-US" dirty="0"/>
              <a:t>.</a:t>
            </a:r>
          </a:p>
          <a:p>
            <a:pPr marL="171450" indent="-171450">
              <a:buFont typeface="Arial" panose="020B0604020202020204" pitchFamily="34" charset="0"/>
              <a:buChar char="•"/>
            </a:pPr>
            <a:r>
              <a:rPr lang="en-US" b="1" dirty="0"/>
              <a:t>AJAX </a:t>
            </a:r>
            <a:r>
              <a:rPr lang="en-US" dirty="0"/>
              <a:t>stands for "Asynchronous JavaScript and XML".</a:t>
            </a:r>
          </a:p>
          <a:p>
            <a:pPr marL="171450" indent="-171450">
              <a:buFont typeface="Arial" panose="020B0604020202020204" pitchFamily="34" charset="0"/>
              <a:buChar char="•"/>
            </a:pPr>
            <a:r>
              <a:rPr lang="en-US" dirty="0"/>
              <a:t>This acronym doesn't describe its nature well, but this is for historical reasons, from the time when XML was popular.</a:t>
            </a:r>
          </a:p>
          <a:p>
            <a:pPr marL="0" indent="0">
              <a:buFont typeface="Arial" panose="020B0604020202020204" pitchFamily="34" charset="0"/>
              <a:buNone/>
            </a:pPr>
            <a:r>
              <a:rPr lang="en-US" dirty="0"/>
              <a:t>A better description for the </a:t>
            </a:r>
            <a:r>
              <a:rPr lang="en-US" b="1" dirty="0"/>
              <a:t>AJAX technology</a:t>
            </a:r>
            <a:r>
              <a:rPr lang="en-US" dirty="0"/>
              <a:t> is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AJAX</a:t>
            </a:r>
            <a:r>
              <a:rPr lang="en-US" dirty="0"/>
              <a:t> is a technology for </a:t>
            </a:r>
            <a:r>
              <a:rPr lang="en-US" b="1" dirty="0"/>
              <a:t>asynchronous execution of HTTP requests </a:t>
            </a:r>
            <a:r>
              <a:rPr lang="en-US" dirty="0"/>
              <a:t>from client-side JavaScript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JavaScript front-end apps use AJAX calls to </a:t>
            </a:r>
            <a:r>
              <a:rPr lang="en-US" b="1" dirty="0"/>
              <a:t>access the back-end services and APIs </a:t>
            </a:r>
            <a:r>
              <a:rPr lang="en-US" dirty="0"/>
              <a:t>and consume data from the Web server over the HTTP protocol.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rial" panose="020B0604020202020204" pitchFamily="34" charset="0"/>
              </a:rPr>
              <a:t>AJAX enables building </a:t>
            </a:r>
            <a:r>
              <a:rPr lang="en-US" b="1" i="0" dirty="0">
                <a:solidFill>
                  <a:srgbClr val="333333"/>
                </a:solidFill>
                <a:effectLst/>
                <a:latin typeface="Arial" panose="020B0604020202020204" pitchFamily="34" charset="0"/>
              </a:rPr>
              <a:t>interactive single page apps</a:t>
            </a:r>
            <a:r>
              <a:rPr lang="en-US" b="0" i="0" dirty="0">
                <a:solidFill>
                  <a:srgbClr val="333333"/>
                </a:solidFill>
                <a:effectLst/>
                <a:latin typeface="Arial" panose="020B0604020202020204" pitchFamily="34" charset="0"/>
              </a:rPr>
              <a:t>, where the content of the page interactively changes, without refreshing the page.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Arial" panose="020B0604020202020204" pitchFamily="34" charset="0"/>
              </a:rPr>
              <a:t>Developers can retrieve data from a URL </a:t>
            </a:r>
            <a:r>
              <a:rPr lang="en-US" b="1" i="0" dirty="0">
                <a:solidFill>
                  <a:srgbClr val="333333"/>
                </a:solidFill>
                <a:effectLst/>
                <a:latin typeface="Arial" panose="020B0604020202020204" pitchFamily="34" charset="0"/>
              </a:rPr>
              <a:t>without having to do a "full page refresh"</a:t>
            </a:r>
            <a:r>
              <a:rPr lang="en-US" b="0" i="0" dirty="0">
                <a:solidFill>
                  <a:srgbClr val="333333"/>
                </a:solidFill>
                <a:effectLst/>
                <a:latin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Arial" panose="020B0604020202020204" pitchFamily="34" charset="0"/>
              </a:rPr>
              <a:t>This enables a Web page to </a:t>
            </a:r>
            <a:r>
              <a:rPr lang="en-US" b="1" i="0" dirty="0">
                <a:solidFill>
                  <a:srgbClr val="333333"/>
                </a:solidFill>
                <a:effectLst/>
                <a:latin typeface="Arial" panose="020B0604020202020204" pitchFamily="34" charset="0"/>
              </a:rPr>
              <a:t>update just part of a page </a:t>
            </a:r>
            <a:r>
              <a:rPr lang="en-US" b="0" i="0" dirty="0">
                <a:solidFill>
                  <a:srgbClr val="333333"/>
                </a:solidFill>
                <a:effectLst/>
                <a:latin typeface="Arial" panose="020B0604020202020204" pitchFamily="34" charset="0"/>
              </a:rPr>
              <a:t>without disrupting what the user is doing.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a:t>
            </a:r>
            <a:r>
              <a:rPr lang="en-US" b="1" dirty="0"/>
              <a:t>example </a:t>
            </a:r>
            <a:r>
              <a:rPr lang="en-US" dirty="0"/>
              <a:t>how JavaScript code can </a:t>
            </a:r>
            <a:r>
              <a:rPr lang="en-US" b="1" dirty="0"/>
              <a:t>download server-side resources</a:t>
            </a:r>
            <a:r>
              <a:rPr lang="en-US" b="0" dirty="0"/>
              <a:t> over HTTP </a:t>
            </a:r>
            <a:r>
              <a:rPr lang="en-US" dirty="0"/>
              <a:t>using the "</a:t>
            </a:r>
            <a:r>
              <a:rPr lang="en-US" b="1" dirty="0"/>
              <a:t>fetch</a:t>
            </a:r>
            <a:r>
              <a:rPr lang="en-US" dirty="0"/>
              <a:t>"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"fetch" function</a:t>
            </a:r>
            <a:r>
              <a:rPr lang="en-US" dirty="0"/>
              <a:t> takes as input a server-side resource URL and </a:t>
            </a:r>
            <a:r>
              <a:rPr lang="en-US" b="1" dirty="0"/>
              <a:t>returns a promise</a:t>
            </a:r>
            <a:r>
              <a:rPr lang="en-US" dirty="0"/>
              <a:t>, which will be resolved when the resource is downloaded, or an error occurs.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code will invoke asynchronously a </a:t>
            </a:r>
            <a:r>
              <a:rPr lang="en-US" b="1" dirty="0"/>
              <a:t>simple HTTP GET request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example how </a:t>
            </a:r>
            <a:r>
              <a:rPr lang="en-US" b="1" dirty="0"/>
              <a:t>front-end connects to the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AJAX technology uses the </a:t>
            </a:r>
            <a:r>
              <a:rPr lang="en-US" b="1" dirty="0" err="1"/>
              <a:t>XMLHTTPRequest</a:t>
            </a:r>
            <a:r>
              <a:rPr lang="en-US" b="1" dirty="0"/>
              <a:t> </a:t>
            </a:r>
            <a:r>
              <a:rPr lang="en-US" dirty="0"/>
              <a:t>browser object to asynchronously make HTTP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Typically, when the data is </a:t>
            </a:r>
            <a:r>
              <a:rPr lang="en-US" b="1" dirty="0"/>
              <a:t>loaded from the back-end</a:t>
            </a:r>
            <a:r>
              <a:rPr lang="en-US" dirty="0"/>
              <a:t>, it is rendered in the DOM tree and this way </a:t>
            </a:r>
            <a:r>
              <a:rPr lang="en-US" b="1" dirty="0"/>
              <a:t>part of the page is updated </a:t>
            </a:r>
            <a:r>
              <a:rPr lang="en-US" dirty="0"/>
              <a:t>dynamically.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spcBef>
                <a:spcPts val="1200"/>
              </a:spcBef>
            </a:pPr>
            <a:r>
              <a:rPr lang="en-US" dirty="0"/>
              <a:t>In most scenarios the AJAX technology is used to consume </a:t>
            </a:r>
            <a:r>
              <a:rPr lang="en-US" b="1" dirty="0"/>
              <a:t>RESTful APIs</a:t>
            </a:r>
            <a:r>
              <a:rPr lang="en-US" dirty="0"/>
              <a:t> from the back-end server.</a:t>
            </a:r>
          </a:p>
          <a:p>
            <a:pPr marL="171450" indent="-171450">
              <a:spcBef>
                <a:spcPts val="1200"/>
              </a:spcBef>
              <a:buFont typeface="Arial" panose="020B0604020202020204" pitchFamily="34" charset="0"/>
              <a:buChar char="•"/>
            </a:pPr>
            <a:r>
              <a:rPr lang="en-US" b="1" dirty="0"/>
              <a:t>RESTful APIs</a:t>
            </a:r>
            <a:r>
              <a:rPr lang="en-US" dirty="0"/>
              <a:t> are Web services, invoked through the HTTP protocol.</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A "</a:t>
            </a:r>
            <a:r>
              <a:rPr lang="en-US" b="1" dirty="0"/>
              <a:t>Web service</a:t>
            </a:r>
            <a:r>
              <a:rPr lang="en-US" dirty="0"/>
              <a:t>" is remote functionality, that can be invoked over Internet.</a:t>
            </a:r>
          </a:p>
          <a:p>
            <a:pPr marL="171450" indent="-171450">
              <a:spcBef>
                <a:spcPts val="1200"/>
              </a:spcBef>
              <a:buFont typeface="Arial" panose="020B0604020202020204" pitchFamily="34" charset="0"/>
              <a:buChar char="•"/>
            </a:pPr>
            <a:r>
              <a:rPr lang="en-US" b="1" dirty="0"/>
              <a:t>REST </a:t>
            </a:r>
            <a:r>
              <a:rPr lang="en-US" dirty="0"/>
              <a:t>stands for</a:t>
            </a:r>
            <a:r>
              <a:rPr lang="bg-BG" dirty="0"/>
              <a:t> "</a:t>
            </a:r>
            <a:r>
              <a:rPr lang="en-US" b="1" i="0" dirty="0">
                <a:solidFill>
                  <a:srgbClr val="222222"/>
                </a:solidFill>
                <a:effectLst/>
                <a:latin typeface="arial" panose="020B0604020202020204" pitchFamily="34" charset="0"/>
              </a:rPr>
              <a:t>Representational State Transfer</a:t>
            </a:r>
            <a:r>
              <a:rPr lang="bg-BG" dirty="0"/>
              <a:t>"</a:t>
            </a:r>
            <a:r>
              <a:rPr lang="en-US" dirty="0"/>
              <a:t>.</a:t>
            </a:r>
          </a:p>
          <a:p>
            <a:pPr marL="171450" indent="-171450">
              <a:spcBef>
                <a:spcPts val="1200"/>
              </a:spcBef>
              <a:buFont typeface="Arial" panose="020B0604020202020204" pitchFamily="34" charset="0"/>
              <a:buChar char="•"/>
            </a:pPr>
            <a:r>
              <a:rPr lang="en-US" dirty="0"/>
              <a:t>It is an </a:t>
            </a:r>
            <a:r>
              <a:rPr lang="en-US" b="1" dirty="0"/>
              <a:t>architectural concept </a:t>
            </a:r>
            <a:r>
              <a:rPr lang="en-US" dirty="0"/>
              <a:t>and </a:t>
            </a:r>
            <a:r>
              <a:rPr lang="en-US" b="1" dirty="0"/>
              <a:t>industry standard </a:t>
            </a:r>
            <a:r>
              <a:rPr lang="en-US" dirty="0"/>
              <a:t>about how to build Web services.</a:t>
            </a:r>
          </a:p>
          <a:p>
            <a:pPr marL="171450" indent="-171450">
              <a:spcBef>
                <a:spcPts val="1200"/>
              </a:spcBef>
              <a:buFont typeface="Arial" panose="020B0604020202020204" pitchFamily="34" charset="0"/>
              <a:buChar char="•"/>
            </a:pPr>
            <a:r>
              <a:rPr lang="en-US" b="1" dirty="0"/>
              <a:t>RESTful services </a:t>
            </a:r>
            <a:r>
              <a:rPr lang="en-US" dirty="0"/>
              <a:t>typically implements the </a:t>
            </a:r>
            <a:r>
              <a:rPr lang="en-US" b="1" dirty="0"/>
              <a:t>CRUD operations </a:t>
            </a:r>
            <a:r>
              <a:rPr lang="en-US" dirty="0"/>
              <a:t>(create, read, update, delete) over certain data collection.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The HTTP methods </a:t>
            </a:r>
            <a:r>
              <a:rPr lang="en-US" b="1" dirty="0"/>
              <a:t>GET</a:t>
            </a:r>
            <a:r>
              <a:rPr lang="en-US" dirty="0"/>
              <a:t>, </a:t>
            </a:r>
            <a:r>
              <a:rPr lang="en-US" b="1" dirty="0"/>
              <a:t>POST</a:t>
            </a:r>
            <a:r>
              <a:rPr lang="en-US" dirty="0"/>
              <a:t>, </a:t>
            </a:r>
            <a:r>
              <a:rPr lang="en-US" b="1" dirty="0"/>
              <a:t>PUT</a:t>
            </a:r>
            <a:r>
              <a:rPr lang="en-US" b="0" dirty="0"/>
              <a:t>, </a:t>
            </a:r>
            <a:r>
              <a:rPr lang="en-US" b="1" dirty="0"/>
              <a:t>PATCH</a:t>
            </a:r>
            <a:r>
              <a:rPr lang="en-US" dirty="0"/>
              <a:t> and </a:t>
            </a:r>
            <a:r>
              <a:rPr lang="en-US" b="1" dirty="0"/>
              <a:t>DELETE</a:t>
            </a:r>
            <a:r>
              <a:rPr lang="en-US" b="0" dirty="0"/>
              <a:t> are used to </a:t>
            </a:r>
            <a:r>
              <a:rPr lang="en-US" dirty="0"/>
              <a:t>retrieve, create, replace, modify and delete data.</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We shall </a:t>
            </a:r>
            <a:r>
              <a:rPr lang="en-US" b="1" dirty="0"/>
              <a:t>learn more </a:t>
            </a:r>
            <a:r>
              <a:rPr lang="en-US" dirty="0"/>
              <a:t>about RESTful services in the front-end and back-end development modules at </a:t>
            </a:r>
            <a:r>
              <a:rPr lang="en-US" b="1" dirty="0"/>
              <a:t>SoftUni</a:t>
            </a:r>
            <a:r>
              <a:rPr lang="en-US" dirty="0"/>
              <a:t>.</a:t>
            </a:r>
          </a:p>
          <a:p>
            <a:pPr marL="0" indent="0">
              <a:spcBef>
                <a:spcPts val="1200"/>
              </a:spcBef>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88108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b="1" dirty="0"/>
              <a:t>live code demonstration </a:t>
            </a:r>
            <a:r>
              <a:rPr lang="en-US" dirty="0"/>
              <a:t>of </a:t>
            </a:r>
            <a:r>
              <a:rPr lang="en-US" b="1" dirty="0"/>
              <a:t>RESTful Web services</a:t>
            </a:r>
            <a:r>
              <a:rPr lang="en-US" dirty="0"/>
              <a:t>.</a:t>
            </a:r>
          </a:p>
          <a:p>
            <a:pPr marL="171450" indent="-171450">
              <a:buFont typeface="Arial" panose="020B0604020202020204" pitchFamily="34" charset="0"/>
              <a:buChar char="•"/>
            </a:pPr>
            <a:r>
              <a:rPr lang="en-US" dirty="0"/>
              <a:t>The example consists of </a:t>
            </a:r>
            <a:r>
              <a:rPr lang="en-US" b="1" dirty="0"/>
              <a:t>server app</a:t>
            </a:r>
            <a:r>
              <a:rPr lang="en-US" b="0" dirty="0"/>
              <a:t> (</a:t>
            </a:r>
            <a:r>
              <a:rPr lang="en-US" b="1" dirty="0"/>
              <a:t>back-end</a:t>
            </a:r>
            <a:r>
              <a:rPr lang="en-US" b="0" dirty="0"/>
              <a:t>) and </a:t>
            </a:r>
            <a:r>
              <a:rPr lang="en-US" b="1" dirty="0"/>
              <a:t>client app</a:t>
            </a:r>
            <a:r>
              <a:rPr lang="en-US" b="0" dirty="0"/>
              <a:t> (</a:t>
            </a:r>
            <a:r>
              <a:rPr lang="en-US" b="1" dirty="0"/>
              <a:t>front-end</a:t>
            </a:r>
            <a:r>
              <a:rPr lang="en-US" b="0" dirty="0"/>
              <a:t>).</a:t>
            </a:r>
          </a:p>
          <a:p>
            <a:pPr marL="171450" indent="-171450">
              <a:buFont typeface="Arial" panose="020B0604020202020204" pitchFamily="34" charset="0"/>
              <a:buChar char="•"/>
            </a:pPr>
            <a:r>
              <a:rPr lang="en-US" b="0" dirty="0"/>
              <a:t>The </a:t>
            </a:r>
            <a:r>
              <a:rPr lang="en-US" b="1" dirty="0"/>
              <a:t>back-end </a:t>
            </a:r>
            <a:r>
              <a:rPr lang="en-US" b="0" dirty="0"/>
              <a:t>is a </a:t>
            </a:r>
            <a:r>
              <a:rPr lang="en-US" b="1" dirty="0"/>
              <a:t>RESTful service</a:t>
            </a:r>
            <a:r>
              <a:rPr lang="en-US" b="0" dirty="0"/>
              <a:t>,</a:t>
            </a:r>
            <a:r>
              <a:rPr lang="en-US" dirty="0"/>
              <a:t> written in JavaScript with Node.js and Express.js.</a:t>
            </a:r>
          </a:p>
          <a:p>
            <a:pPr marL="628650" lvl="1" indent="-171450">
              <a:buFont typeface="Arial" panose="020B0604020202020204" pitchFamily="34" charset="0"/>
              <a:buChar char="•"/>
            </a:pPr>
            <a:r>
              <a:rPr lang="en-US" dirty="0"/>
              <a:t>It implements a </a:t>
            </a:r>
            <a:r>
              <a:rPr lang="en-US" b="1" dirty="0"/>
              <a:t>very simple TODO list</a:t>
            </a:r>
            <a:r>
              <a:rPr lang="en-US" dirty="0"/>
              <a:t> with only two operations: </a:t>
            </a:r>
            <a:r>
              <a:rPr lang="en-US" b="1" dirty="0"/>
              <a:t>get all items</a:t>
            </a:r>
            <a:r>
              <a:rPr lang="en-US" dirty="0"/>
              <a:t> and </a:t>
            </a:r>
            <a:r>
              <a:rPr lang="en-US" b="1" dirty="0"/>
              <a:t>add a new item</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from </a:t>
            </a:r>
            <a:r>
              <a:rPr lang="en-US" b="1" dirty="0"/>
              <a:t>the first URL</a:t>
            </a:r>
            <a:r>
              <a:rPr lang="en-US" b="0" dirty="0"/>
              <a:t> in repl.it.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needs some time to load.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RESTful API implements </a:t>
            </a:r>
            <a:r>
              <a:rPr lang="en-US" b="1" dirty="0"/>
              <a:t>two endpoints</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GET </a:t>
            </a:r>
            <a:r>
              <a:rPr lang="en-US" b="1" noProof="1"/>
              <a:t>/todo-list</a:t>
            </a:r>
            <a:r>
              <a:rPr lang="en-US" b="0" dirty="0"/>
              <a:t>, which lists all items,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POST </a:t>
            </a:r>
            <a:r>
              <a:rPr lang="en-US" b="1" noProof="1"/>
              <a:t>/todo-list</a:t>
            </a:r>
            <a:r>
              <a:rPr lang="en-US" b="0" dirty="0"/>
              <a:t>, which </a:t>
            </a:r>
            <a:r>
              <a:rPr lang="en-US" dirty="0"/>
              <a:t>creates a new item.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a:t>
            </a:r>
            <a:r>
              <a:rPr lang="en-US" b="1" dirty="0"/>
              <a:t>run</a:t>
            </a:r>
            <a:r>
              <a:rPr lang="en-US" dirty="0"/>
              <a:t> the back-end service, it will </a:t>
            </a:r>
            <a:r>
              <a:rPr lang="en-US" b="1" dirty="0"/>
              <a:t>show the TODO list</a:t>
            </a:r>
            <a:r>
              <a:rPr lang="en-US" dirty="0"/>
              <a:t> as </a:t>
            </a:r>
            <a:r>
              <a:rPr lang="en-US" b="1" dirty="0"/>
              <a:t>JSON string</a:t>
            </a:r>
            <a:r>
              <a:rPr lang="en-US" dirty="0"/>
              <a:t>.</a:t>
            </a:r>
          </a:p>
          <a:p>
            <a:pPr marL="171450" lvl="0" indent="-171450">
              <a:buFont typeface="Arial" panose="020B0604020202020204" pitchFamily="34" charset="0"/>
              <a:buChar char="•"/>
            </a:pPr>
            <a:r>
              <a:rPr lang="en-US" dirty="0"/>
              <a:t>The </a:t>
            </a:r>
            <a:r>
              <a:rPr lang="en-US" b="1" dirty="0"/>
              <a:t>front-end</a:t>
            </a:r>
            <a:r>
              <a:rPr lang="en-US" dirty="0"/>
              <a:t> is a JavaScript </a:t>
            </a:r>
            <a:r>
              <a:rPr lang="en-US" b="1" dirty="0"/>
              <a:t>single page app</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from </a:t>
            </a:r>
            <a:r>
              <a:rPr lang="en-US" b="1" dirty="0"/>
              <a:t>the second URL</a:t>
            </a:r>
            <a:r>
              <a:rPr lang="en-US" b="0" dirty="0"/>
              <a:t> in repl.it.</a:t>
            </a:r>
            <a:endParaRPr lang="en-US" dirty="0"/>
          </a:p>
          <a:p>
            <a:pPr marL="628650" lvl="1" indent="-171450">
              <a:buFont typeface="Arial" panose="020B0604020202020204" pitchFamily="34" charset="0"/>
              <a:buChar char="•"/>
            </a:pPr>
            <a:r>
              <a:rPr lang="en-US" dirty="0"/>
              <a:t>The app consists of </a:t>
            </a:r>
            <a:r>
              <a:rPr lang="en-US" b="1" dirty="0"/>
              <a:t>Web page </a:t>
            </a:r>
            <a:r>
              <a:rPr lang="en-US" dirty="0"/>
              <a:t>(HTML) with embedded </a:t>
            </a:r>
            <a:r>
              <a:rPr lang="en-US" b="1" dirty="0"/>
              <a:t>JavaScript code</a:t>
            </a:r>
            <a:r>
              <a:rPr lang="en-US" dirty="0"/>
              <a:t>.</a:t>
            </a:r>
          </a:p>
          <a:p>
            <a:pPr marL="628650" lvl="1" indent="-171450">
              <a:buFont typeface="Arial" panose="020B0604020202020204" pitchFamily="34" charset="0"/>
              <a:buChar char="•"/>
            </a:pPr>
            <a:r>
              <a:rPr lang="en-US" dirty="0"/>
              <a:t>It holds </a:t>
            </a:r>
            <a:r>
              <a:rPr lang="en-US" b="1" dirty="0"/>
              <a:t>two functions</a:t>
            </a:r>
            <a:r>
              <a:rPr lang="en-US" dirty="0"/>
              <a:t>, bound to </a:t>
            </a:r>
            <a:r>
              <a:rPr lang="en-US" b="1" dirty="0"/>
              <a:t>buttons</a:t>
            </a:r>
            <a:r>
              <a:rPr lang="en-US" dirty="0"/>
              <a:t> on the Web page.</a:t>
            </a:r>
          </a:p>
          <a:p>
            <a:pPr marL="628650" lvl="1" indent="-171450">
              <a:buFont typeface="Arial" panose="020B0604020202020204" pitchFamily="34" charset="0"/>
              <a:buChar char="•"/>
            </a:pPr>
            <a:r>
              <a:rPr lang="en-US" dirty="0"/>
              <a:t>The </a:t>
            </a:r>
            <a:r>
              <a:rPr lang="en-US" b="1" dirty="0"/>
              <a:t>first button loads the TODO items</a:t>
            </a:r>
            <a:r>
              <a:rPr lang="en-US" dirty="0"/>
              <a:t> and displays them in a bullet list in the page.</a:t>
            </a:r>
          </a:p>
          <a:p>
            <a:pPr marL="1085850" lvl="2" indent="-171450">
              <a:buFont typeface="Arial" panose="020B0604020202020204" pitchFamily="34" charset="0"/>
              <a:buChar char="•"/>
            </a:pPr>
            <a:r>
              <a:rPr lang="en-US" dirty="0"/>
              <a:t>It uses </a:t>
            </a:r>
            <a:r>
              <a:rPr lang="en-US" b="1" dirty="0"/>
              <a:t>HTTP GET request </a:t>
            </a:r>
            <a:r>
              <a:rPr lang="en-US" dirty="0"/>
              <a:t>to the back-end, which returns the items as JSON object.</a:t>
            </a:r>
          </a:p>
          <a:p>
            <a:pPr marL="1085850" lvl="2" indent="-171450">
              <a:buFont typeface="Arial" panose="020B0604020202020204" pitchFamily="34" charset="0"/>
              <a:buChar char="•"/>
            </a:pPr>
            <a:r>
              <a:rPr lang="en-US" dirty="0"/>
              <a:t>Then it uses the </a:t>
            </a:r>
            <a:r>
              <a:rPr lang="en-US" b="1" dirty="0"/>
              <a:t>DOM API </a:t>
            </a:r>
            <a:r>
              <a:rPr lang="en-US" dirty="0"/>
              <a:t>to visualize the retrieved items.</a:t>
            </a:r>
          </a:p>
          <a:p>
            <a:pPr marL="1085850" lvl="2" indent="-171450">
              <a:buFont typeface="Arial" panose="020B0604020202020204" pitchFamily="34" charset="0"/>
              <a:buChar char="•"/>
            </a:pPr>
            <a:r>
              <a:rPr lang="en-US" dirty="0"/>
              <a:t>You can play with it when you run the example.</a:t>
            </a:r>
          </a:p>
          <a:p>
            <a:pPr marL="628650" lvl="1" indent="-171450">
              <a:buFont typeface="Arial" panose="020B0604020202020204" pitchFamily="34" charset="0"/>
              <a:buChar char="•"/>
            </a:pPr>
            <a:r>
              <a:rPr lang="en-US" dirty="0"/>
              <a:t>The </a:t>
            </a:r>
            <a:r>
              <a:rPr lang="en-US" b="1" dirty="0"/>
              <a:t>second button adds a new TODO item</a:t>
            </a:r>
            <a:r>
              <a:rPr lang="en-US" dirty="0"/>
              <a:t> and displays the updated list in the page.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uses </a:t>
            </a:r>
            <a:r>
              <a:rPr lang="en-US" b="1" dirty="0"/>
              <a:t>HTTP POST request </a:t>
            </a:r>
            <a:r>
              <a:rPr lang="en-US" dirty="0"/>
              <a:t>to the back-end.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a:t>
            </a:r>
            <a:r>
              <a:rPr lang="en-US" b="1" dirty="0"/>
              <a:t>focus on the concepts</a:t>
            </a:r>
            <a:r>
              <a:rPr lang="en-US" dirty="0"/>
              <a:t>, not the code and technical details in this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too early to try to fully understand how this code 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just want to </a:t>
            </a:r>
            <a:r>
              <a:rPr lang="en-US" b="1" dirty="0"/>
              <a:t>show you the concepts </a:t>
            </a:r>
            <a:r>
              <a:rPr lang="en-US" dirty="0"/>
              <a:t>of back-end services and front-end apps, which consume these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shall </a:t>
            </a:r>
            <a:r>
              <a:rPr lang="en-US" b="1" dirty="0"/>
              <a:t>learn how to write RESTful back-end services </a:t>
            </a:r>
            <a:r>
              <a:rPr lang="en-US" dirty="0"/>
              <a:t>and </a:t>
            </a:r>
            <a:r>
              <a:rPr lang="en-US" b="1" dirty="0"/>
              <a:t>how to consume them with AJAX </a:t>
            </a:r>
            <a:r>
              <a:rPr lang="en-US" dirty="0"/>
              <a:t>calls during the professional modules at SoftUni.</a:t>
            </a:r>
          </a:p>
          <a:p>
            <a:pPr marL="0" lvl="0" indent="0">
              <a:buFont typeface="Arial" panose="020B0604020202020204" pitchFamily="34" charset="0"/>
              <a:buNone/>
            </a:pPr>
            <a:endParaRPr lang="bg-BG" dirty="0"/>
          </a:p>
          <a:p>
            <a:pPr marL="0" lvl="0" indent="0">
              <a:buFont typeface="Arial" panose="020B0604020202020204" pitchFamily="34" charset="0"/>
              <a:buNone/>
            </a:pPr>
            <a:endParaRPr lang="bg-BG" dirty="0"/>
          </a:p>
          <a:p>
            <a:pPr marL="0" lvl="0" indent="0">
              <a:buFont typeface="Arial" panose="020B0604020202020204" pitchFamily="34" charset="0"/>
              <a:buNone/>
            </a:pPr>
            <a:endParaRPr lang="bg-BG"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354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1971982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development concept from both front-end and back-end development is the concept of "</a:t>
            </a:r>
            <a:r>
              <a:rPr lang="en-US" b="1" dirty="0"/>
              <a:t>templating engines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Templating engines </a:t>
            </a:r>
            <a:r>
              <a:rPr lang="en-US" dirty="0"/>
              <a:t>render data as HTML or other format through a </a:t>
            </a:r>
            <a:r>
              <a:rPr lang="en-US" b="1" dirty="0"/>
              <a:t>template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very useful, when you want to </a:t>
            </a:r>
            <a:r>
              <a:rPr lang="en-US" b="1" dirty="0"/>
              <a:t>visualize data</a:t>
            </a:r>
            <a:r>
              <a:rPr lang="en-US" b="0" dirty="0"/>
              <a:t>, which comes from the server-side or from a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template is written in some </a:t>
            </a:r>
            <a:r>
              <a:rPr lang="en-US" b="1" dirty="0"/>
              <a:t>templating language</a:t>
            </a:r>
            <a:r>
              <a:rPr lang="en-US" b="0" dirty="0"/>
              <a:t> like Razor, Handlebars or Pug.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it may look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Typically </a:t>
            </a:r>
            <a:r>
              <a:rPr lang="en-US" b="1" dirty="0"/>
              <a:t>templates combine HTML with special tags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Templates can render variables, iterate over a collection and perform conditional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For example, we can write a template to </a:t>
            </a:r>
            <a:r>
              <a:rPr lang="en-US" b="1" dirty="0"/>
              <a:t>render a list of students</a:t>
            </a:r>
            <a:r>
              <a:rPr lang="en-US" b="0" dirty="0"/>
              <a:t>, as it is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Data </a:t>
            </a:r>
            <a:r>
              <a:rPr lang="en-US" dirty="0"/>
              <a:t>for rendering comes as </a:t>
            </a:r>
            <a:r>
              <a:rPr lang="en-US" b="1" dirty="0"/>
              <a:t>object</a:t>
            </a:r>
            <a:r>
              <a:rPr lang="en-US" dirty="0"/>
              <a:t>, </a:t>
            </a:r>
            <a:r>
              <a:rPr lang="en-US" b="1" dirty="0"/>
              <a:t>JSON string </a:t>
            </a:r>
            <a:r>
              <a:rPr lang="en-US" dirty="0"/>
              <a:t>or other format.</a:t>
            </a:r>
          </a:p>
          <a:p>
            <a:pPr marL="171450" indent="-171450">
              <a:buFont typeface="Arial" panose="020B0604020202020204" pitchFamily="34" charset="0"/>
              <a:buChar char="•"/>
            </a:pPr>
            <a:r>
              <a:rPr lang="en-US" dirty="0"/>
              <a:t>It typically is </a:t>
            </a:r>
            <a:r>
              <a:rPr lang="en-US" b="1" dirty="0"/>
              <a:t>retrieved from the back-end or </a:t>
            </a:r>
            <a:r>
              <a:rPr lang="en-US" dirty="0"/>
              <a:t>from a database.</a:t>
            </a:r>
          </a:p>
          <a:p>
            <a:pPr marL="171450" indent="-171450">
              <a:buFont typeface="Arial" panose="020B0604020202020204" pitchFamily="34" charset="0"/>
              <a:buChar char="•"/>
            </a:pPr>
            <a:r>
              <a:rPr lang="en-US" dirty="0"/>
              <a:t>In this example, a JSON object holds a list of student names and years of graduation.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rendered </a:t>
            </a:r>
            <a:r>
              <a:rPr lang="en-US" b="1" dirty="0"/>
              <a:t>output could be HTML </a:t>
            </a:r>
            <a:r>
              <a:rPr lang="en-US" dirty="0"/>
              <a:t>or other document.</a:t>
            </a:r>
          </a:p>
          <a:p>
            <a:pPr marL="171450" indent="-171450">
              <a:buFont typeface="Arial" panose="020B0604020202020204" pitchFamily="34" charset="0"/>
              <a:buChar char="•"/>
            </a:pPr>
            <a:r>
              <a:rPr lang="en-US" dirty="0"/>
              <a:t>In our example the output is an HTML list of students.</a:t>
            </a:r>
          </a:p>
          <a:p>
            <a:pPr marL="0" indent="0">
              <a:buFont typeface="Arial" panose="020B0604020202020204" pitchFamily="34" charset="0"/>
              <a:buNone/>
            </a:pPr>
            <a:r>
              <a:rPr lang="en-US" b="1" dirty="0"/>
              <a:t>Templating and templating engines </a:t>
            </a:r>
            <a:r>
              <a:rPr lang="en-US" dirty="0"/>
              <a:t>are important concept in programming.</a:t>
            </a:r>
          </a:p>
          <a:p>
            <a:pPr marL="171450" indent="-171450">
              <a:buFont typeface="Arial" panose="020B0604020202020204" pitchFamily="34" charset="0"/>
              <a:buChar char="•"/>
            </a:pPr>
            <a:r>
              <a:rPr lang="en-US" dirty="0"/>
              <a:t>It is part of most </a:t>
            </a:r>
            <a:r>
              <a:rPr lang="en-US" b="1" dirty="0"/>
              <a:t>Web development frameworks </a:t>
            </a:r>
            <a:r>
              <a:rPr lang="en-US" dirty="0"/>
              <a:t>(both front-end and back-end).</a:t>
            </a:r>
          </a:p>
          <a:p>
            <a:pPr marL="171450" indent="-171450">
              <a:buFont typeface="Arial" panose="020B0604020202020204" pitchFamily="34" charset="0"/>
              <a:buChar char="•"/>
            </a:pPr>
            <a:r>
              <a:rPr lang="en-US" dirty="0"/>
              <a:t>It is used to </a:t>
            </a:r>
            <a:r>
              <a:rPr lang="en-US" b="1" dirty="0"/>
              <a:t>generate documents</a:t>
            </a:r>
            <a:r>
              <a:rPr lang="en-US" dirty="0"/>
              <a:t>, reports or print data in certain format.</a:t>
            </a:r>
          </a:p>
          <a:p>
            <a:pPr marL="171450" indent="-171450">
              <a:buFont typeface="Arial" panose="020B0604020202020204" pitchFamily="34" charset="0"/>
              <a:buChar char="•"/>
            </a:pPr>
            <a:r>
              <a:rPr lang="en-US" dirty="0"/>
              <a:t>You will definitely use </a:t>
            </a:r>
            <a:r>
              <a:rPr lang="en-US" b="1" dirty="0"/>
              <a:t>templating engines</a:t>
            </a:r>
            <a:r>
              <a:rPr lang="en-US" dirty="0"/>
              <a:t> in some form, if you work with data and visualization.</a:t>
            </a:r>
          </a:p>
          <a:p>
            <a:pPr marL="171450" indent="-171450">
              <a:buFont typeface="Arial" panose="020B0604020202020204" pitchFamily="34" charset="0"/>
              <a:buChar char="•"/>
            </a:pPr>
            <a:r>
              <a:rPr lang="en-US" dirty="0"/>
              <a:t>We </a:t>
            </a:r>
            <a:r>
              <a:rPr lang="en-US" b="1" dirty="0"/>
              <a:t>shall learn </a:t>
            </a:r>
            <a:r>
              <a:rPr lang="en-US" dirty="0"/>
              <a:t>and practice working with templating engines during the </a:t>
            </a:r>
            <a:r>
              <a:rPr lang="en-US" b="1" dirty="0"/>
              <a:t>Web front-end </a:t>
            </a:r>
            <a:r>
              <a:rPr lang="en-US" dirty="0"/>
              <a:t>and </a:t>
            </a:r>
            <a:r>
              <a:rPr lang="en-US" b="1" dirty="0"/>
              <a:t>back-end</a:t>
            </a:r>
            <a:r>
              <a:rPr lang="en-US" dirty="0"/>
              <a:t> development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4153237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live example</a:t>
            </a:r>
            <a:r>
              <a:rPr lang="en-US" dirty="0"/>
              <a:t> of rendering UI with a </a:t>
            </a:r>
            <a:r>
              <a:rPr lang="en-US" b="1" dirty="0"/>
              <a:t>templating engine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I have prepared in </a:t>
            </a:r>
            <a:r>
              <a:rPr lang="en-US" b="0" dirty="0"/>
              <a:t>repl.it.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 needs some time to load.</a:t>
            </a:r>
            <a:endParaRPr lang="en-US" dirty="0"/>
          </a:p>
          <a:p>
            <a:pPr marL="171450" indent="-171450">
              <a:buFont typeface="Arial" panose="020B0604020202020204" pitchFamily="34" charset="0"/>
              <a:buChar char="•"/>
            </a:pPr>
            <a:r>
              <a:rPr lang="en-US" dirty="0"/>
              <a:t>We have two files: </a:t>
            </a:r>
            <a:r>
              <a:rPr lang="en-US" b="1" noProof="1"/>
              <a:t>index.html</a:t>
            </a:r>
            <a:r>
              <a:rPr lang="en-US" dirty="0"/>
              <a:t> and </a:t>
            </a:r>
            <a:r>
              <a:rPr lang="en-US" b="1" noProof="1"/>
              <a:t>students.json</a:t>
            </a:r>
            <a:r>
              <a:rPr lang="en-US" dirty="0"/>
              <a:t>.</a:t>
            </a:r>
          </a:p>
          <a:p>
            <a:pPr marL="171450" indent="-171450">
              <a:buFont typeface="Arial" panose="020B0604020202020204" pitchFamily="34" charset="0"/>
              <a:buChar char="•"/>
            </a:pPr>
            <a:r>
              <a:rPr lang="en-US" dirty="0"/>
              <a:t>The </a:t>
            </a:r>
            <a:r>
              <a:rPr lang="en-US" b="1" dirty="0"/>
              <a:t>student data </a:t>
            </a:r>
            <a:r>
              <a:rPr lang="en-US" dirty="0"/>
              <a:t>come as JSON object from the </a:t>
            </a:r>
            <a:r>
              <a:rPr lang="en-US" b="1" noProof="1"/>
              <a:t>students.json</a:t>
            </a:r>
            <a:r>
              <a:rPr lang="en-US" dirty="0"/>
              <a:t> file.</a:t>
            </a:r>
          </a:p>
          <a:p>
            <a:pPr marL="171450" indent="-171450">
              <a:buFont typeface="Arial" panose="020B0604020202020204" pitchFamily="34" charset="0"/>
              <a:buChar char="•"/>
            </a:pPr>
            <a:r>
              <a:rPr lang="en-US" dirty="0"/>
              <a:t>The main HTML file </a:t>
            </a:r>
            <a:r>
              <a:rPr lang="en-US" b="1" dirty="0"/>
              <a:t>index.html</a:t>
            </a:r>
            <a:r>
              <a:rPr lang="en-US" dirty="0"/>
              <a:t> holds a small snippet of </a:t>
            </a:r>
            <a:r>
              <a:rPr lang="en-US" b="1" dirty="0"/>
              <a:t>JavaScript code</a:t>
            </a:r>
            <a:r>
              <a:rPr lang="en-US" dirty="0"/>
              <a:t>,</a:t>
            </a:r>
          </a:p>
          <a:p>
            <a:pPr marL="628650" lvl="1" indent="-171450">
              <a:buFont typeface="Arial" panose="020B0604020202020204" pitchFamily="34" charset="0"/>
              <a:buChar char="•"/>
            </a:pPr>
            <a:r>
              <a:rPr lang="en-US" dirty="0"/>
              <a:t>which uses the </a:t>
            </a:r>
            <a:r>
              <a:rPr lang="en-US" b="1" dirty="0"/>
              <a:t>Handlebars templating engine </a:t>
            </a:r>
            <a:r>
              <a:rPr lang="en-US" dirty="0"/>
              <a:t>to render the students.</a:t>
            </a:r>
          </a:p>
          <a:p>
            <a:pPr marL="171450" lvl="0" indent="-171450">
              <a:buFont typeface="Arial" panose="020B0604020202020204" pitchFamily="34" charset="0"/>
              <a:buChar char="•"/>
            </a:pPr>
            <a:r>
              <a:rPr lang="en-US" dirty="0"/>
              <a:t>The </a:t>
            </a:r>
            <a:r>
              <a:rPr lang="en-US" b="1" dirty="0"/>
              <a:t>template </a:t>
            </a:r>
            <a:r>
              <a:rPr lang="en-US" dirty="0"/>
              <a:t>is also embedded in the HTML page as snippet.</a:t>
            </a:r>
          </a:p>
          <a:p>
            <a:pPr marL="171450" lvl="0" indent="-171450">
              <a:buFont typeface="Arial" panose="020B0604020202020204" pitchFamily="34" charset="0"/>
              <a:buChar char="•"/>
            </a:pPr>
            <a:r>
              <a:rPr lang="en-US" dirty="0"/>
              <a:t>When we </a:t>
            </a:r>
            <a:r>
              <a:rPr lang="en-US" b="1" dirty="0"/>
              <a:t>run the code</a:t>
            </a:r>
            <a:r>
              <a:rPr lang="en-US" dirty="0"/>
              <a:t>, we see the students, rendered as </a:t>
            </a:r>
            <a:r>
              <a:rPr lang="en-US" b="1" dirty="0"/>
              <a:t>HTML bullet list</a:t>
            </a:r>
            <a:r>
              <a:rPr lang="en-US" dirty="0"/>
              <a:t>.</a:t>
            </a:r>
          </a:p>
          <a:p>
            <a:pPr marL="0" lvl="0" indent="0">
              <a:buFont typeface="Arial" panose="020B0604020202020204" pitchFamily="34" charset="0"/>
              <a:buNone/>
            </a:pPr>
            <a:r>
              <a:rPr lang="en-US" dirty="0"/>
              <a:t>The technical details about the code are not important here.</a:t>
            </a:r>
          </a:p>
          <a:p>
            <a:pPr marL="171450" lvl="0" indent="-171450">
              <a:buFont typeface="Arial" panose="020B0604020202020204" pitchFamily="34" charset="0"/>
              <a:buChar char="•"/>
            </a:pPr>
            <a:r>
              <a:rPr lang="en-US" dirty="0"/>
              <a:t>Important is </a:t>
            </a:r>
            <a:r>
              <a:rPr lang="en-US" b="1" dirty="0"/>
              <a:t>the concept of templating engines</a:t>
            </a:r>
            <a:r>
              <a:rPr lang="en-US" dirty="0"/>
              <a:t>,</a:t>
            </a:r>
          </a:p>
          <a:p>
            <a:pPr marL="628650" lvl="1" indent="-171450">
              <a:buFont typeface="Arial" panose="020B0604020202020204" pitchFamily="34" charset="0"/>
              <a:buChar char="•"/>
            </a:pPr>
            <a:r>
              <a:rPr lang="en-US" dirty="0"/>
              <a:t>which </a:t>
            </a:r>
            <a:r>
              <a:rPr lang="en-US" b="1" dirty="0"/>
              <a:t>render data by template</a:t>
            </a:r>
            <a:r>
              <a:rPr lang="en-US" dirty="0"/>
              <a:t> as HTML or other format.</a:t>
            </a:r>
          </a:p>
          <a:p>
            <a:pPr marL="171450" lvl="0" indent="-171450">
              <a:buFont typeface="Arial" panose="020B0604020202020204" pitchFamily="34" charset="0"/>
              <a:buChar char="•"/>
            </a:pPr>
            <a:r>
              <a:rPr lang="en-US" dirty="0"/>
              <a:t>This approach is widely used in software development.</a:t>
            </a:r>
          </a:p>
          <a:p>
            <a:pPr marL="628650" lvl="1" indent="-171450">
              <a:buFont typeface="Arial" panose="020B0604020202020204" pitchFamily="34" charset="0"/>
              <a:buChar char="•"/>
            </a:pPr>
            <a:r>
              <a:rPr lang="en-US" dirty="0"/>
              <a:t>You definitely will use it some day if you become a software developer.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359</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8280127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1" dirty="0"/>
              <a:t> important concept </a:t>
            </a:r>
            <a:r>
              <a:rPr lang="en-US" dirty="0"/>
              <a:t>from software development is "</a:t>
            </a:r>
            <a:r>
              <a:rPr lang="en-US" b="1" dirty="0"/>
              <a:t>routing</a:t>
            </a:r>
            <a:r>
              <a:rPr lang="en-US" dirty="0"/>
              <a:t>".</a:t>
            </a:r>
          </a:p>
          <a:p>
            <a:pPr marL="171450" indent="-171450">
              <a:buFont typeface="Arial" panose="020B0604020202020204" pitchFamily="34" charset="0"/>
              <a:buChar char="•"/>
            </a:pPr>
            <a:r>
              <a:rPr lang="en-US" b="0" dirty="0"/>
              <a:t>In front-end apps, </a:t>
            </a:r>
            <a:r>
              <a:rPr lang="en-US" b="1" dirty="0"/>
              <a:t>routing </a:t>
            </a:r>
            <a:r>
              <a:rPr lang="en-US" dirty="0"/>
              <a:t>is a technology of switching between different </a:t>
            </a:r>
            <a:r>
              <a:rPr lang="en-US" b="1" dirty="0"/>
              <a:t>UI views</a:t>
            </a:r>
            <a:r>
              <a:rPr lang="en-US" dirty="0"/>
              <a:t>,</a:t>
            </a:r>
          </a:p>
          <a:p>
            <a:pPr marL="628650" lvl="1" indent="-171450">
              <a:buFont typeface="Arial" panose="020B0604020202020204" pitchFamily="34" charset="0"/>
              <a:buChar char="•"/>
            </a:pPr>
            <a:r>
              <a:rPr lang="en-US" dirty="0"/>
              <a:t>based on the changes of the current </a:t>
            </a:r>
            <a:r>
              <a:rPr lang="en-US" b="1" dirty="0"/>
              <a:t>URL</a:t>
            </a:r>
            <a:r>
              <a:rPr lang="en-US" dirty="0"/>
              <a:t> (holding the route).</a:t>
            </a:r>
          </a:p>
          <a:p>
            <a:pPr marL="171450" indent="-171450">
              <a:buFont typeface="Arial" panose="020B0604020202020204" pitchFamily="34" charset="0"/>
              <a:buChar char="•"/>
            </a:pPr>
            <a:r>
              <a:rPr lang="en-US" b="0" dirty="0"/>
              <a:t>In back-end apps, </a:t>
            </a:r>
            <a:r>
              <a:rPr lang="en-US" b="1" dirty="0"/>
              <a:t>routing </a:t>
            </a:r>
            <a:r>
              <a:rPr lang="en-US" dirty="0"/>
              <a:t>is a technology of</a:t>
            </a:r>
            <a:r>
              <a:rPr lang="bg-BG" dirty="0"/>
              <a:t> </a:t>
            </a:r>
            <a:r>
              <a:rPr lang="en-US" dirty="0"/>
              <a:t>switching between different </a:t>
            </a:r>
            <a:r>
              <a:rPr lang="en-US" b="1" dirty="0"/>
              <a:t>server-side endpoints</a:t>
            </a:r>
            <a:r>
              <a:rPr lang="en-US" dirty="0"/>
              <a:t>,</a:t>
            </a:r>
          </a:p>
          <a:p>
            <a:pPr marL="628650" lvl="1" indent="-171450">
              <a:buFont typeface="Arial" panose="020B0604020202020204" pitchFamily="34" charset="0"/>
              <a:buChar char="•"/>
            </a:pPr>
            <a:r>
              <a:rPr lang="en-US" dirty="0"/>
              <a:t>based on the changes of the requested </a:t>
            </a:r>
            <a:r>
              <a:rPr lang="en-US" b="1" dirty="0"/>
              <a:t>URL</a:t>
            </a:r>
            <a:r>
              <a:rPr lang="en-US" dirty="0"/>
              <a:t> (holding the route).</a:t>
            </a:r>
          </a:p>
          <a:p>
            <a:pPr marL="171450" lvl="0" indent="-171450">
              <a:buFont typeface="Arial" panose="020B0604020202020204" pitchFamily="34" charset="0"/>
              <a:buChar char="•"/>
            </a:pPr>
            <a:r>
              <a:rPr lang="en-US" dirty="0"/>
              <a:t>Many front-end and back-end </a:t>
            </a:r>
            <a:r>
              <a:rPr lang="en-US" b="1" dirty="0"/>
              <a:t>frameworks </a:t>
            </a:r>
            <a:r>
              <a:rPr lang="en-US" dirty="0"/>
              <a:t>internally </a:t>
            </a:r>
            <a:r>
              <a:rPr lang="en-US" b="1" dirty="0"/>
              <a:t>implement routing </a:t>
            </a:r>
            <a:r>
              <a:rPr lang="en-US" dirty="0"/>
              <a:t>and invoke different functionality based on the URL and its components.</a:t>
            </a:r>
          </a:p>
          <a:p>
            <a:pPr marL="0" lvl="0" indent="0">
              <a:buFont typeface="Arial" panose="020B0604020202020204" pitchFamily="34" charset="0"/>
              <a:buNone/>
            </a:pPr>
            <a:endParaRPr lang="en-US" dirty="0"/>
          </a:p>
          <a:p>
            <a:pPr marL="0" indent="0">
              <a:buFont typeface="Arial" panose="020B0604020202020204" pitchFamily="34" charset="0"/>
              <a:buNone/>
            </a:pPr>
            <a:r>
              <a:rPr lang="en-US" b="1" dirty="0"/>
              <a:t>Routing libraries </a:t>
            </a:r>
            <a:r>
              <a:rPr lang="en-US" dirty="0"/>
              <a:t>switch the view by URL like its is shown below.</a:t>
            </a:r>
          </a:p>
          <a:p>
            <a:pPr marL="171450" indent="-171450">
              <a:buFont typeface="Arial" panose="020B0604020202020204" pitchFamily="34" charset="0"/>
              <a:buChar char="•"/>
            </a:pPr>
            <a:r>
              <a:rPr lang="en-US" dirty="0"/>
              <a:t>This is the "home" URL: </a:t>
            </a:r>
            <a:r>
              <a:rPr lang="en-US" b="1" dirty="0"/>
              <a:t>/</a:t>
            </a:r>
          </a:p>
          <a:p>
            <a:pPr marL="0" indent="0">
              <a:buFont typeface="Arial" panose="020B0604020202020204" pitchFamily="34" charset="0"/>
              <a:buNone/>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"about" URL: </a:t>
            </a:r>
            <a:r>
              <a:rPr lang="en-US" b="1" dirty="0"/>
              <a:t>/about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"contact" URL: </a:t>
            </a:r>
            <a:r>
              <a:rPr lang="en-US" b="1" dirty="0"/>
              <a:t>/contact</a:t>
            </a:r>
          </a:p>
          <a:p>
            <a:pPr marL="0" indent="0">
              <a:buFont typeface="Arial" panose="020B0604020202020204" pitchFamily="34" charset="0"/>
              <a:buNone/>
            </a:pPr>
            <a:r>
              <a:rPr lang="en-US" b="0" dirty="0"/>
              <a:t>Different </a:t>
            </a:r>
            <a:r>
              <a:rPr lang="en-US" b="1" dirty="0"/>
              <a:t>routes</a:t>
            </a:r>
            <a:r>
              <a:rPr lang="en-US" b="0" dirty="0"/>
              <a:t> in the URL switch to different </a:t>
            </a:r>
            <a:r>
              <a:rPr lang="en-US" b="1" dirty="0"/>
              <a:t>views</a:t>
            </a:r>
            <a:r>
              <a:rPr lang="en-US" b="0" dirty="0"/>
              <a:t>.</a:t>
            </a:r>
          </a:p>
          <a:p>
            <a:pPr marL="171450" indent="-171450">
              <a:buFont typeface="Arial" panose="020B0604020202020204" pitchFamily="34" charset="0"/>
              <a:buChar char="•"/>
            </a:pPr>
            <a:r>
              <a:rPr lang="en-US" b="0" dirty="0"/>
              <a:t>This is </a:t>
            </a:r>
            <a:r>
              <a:rPr lang="en-US" b="1" dirty="0"/>
              <a:t>the "concept of routing"</a:t>
            </a:r>
            <a:r>
              <a:rPr lang="en-US" b="0" dirty="0"/>
              <a:t> in Web apps.</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24322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demonstrate with live code example</a:t>
            </a:r>
            <a:r>
              <a:rPr lang="en-US" dirty="0"/>
              <a:t> the idea of "</a:t>
            </a:r>
            <a:r>
              <a:rPr lang="en-US" b="1" dirty="0"/>
              <a:t>routing</a:t>
            </a:r>
            <a:r>
              <a:rPr lang="en-US" dirty="0"/>
              <a:t>" for changing the active view or page in Web apps.</a:t>
            </a:r>
          </a:p>
          <a:p>
            <a:pPr marL="171450" indent="-171450">
              <a:buFont typeface="Arial" panose="020B0604020202020204" pitchFamily="34" charset="0"/>
              <a:buChar char="•"/>
            </a:pPr>
            <a:r>
              <a:rPr lang="en-US" dirty="0"/>
              <a:t>As usually, we have a working </a:t>
            </a:r>
            <a:r>
              <a:rPr lang="en-US" b="1" dirty="0"/>
              <a:t>code example </a:t>
            </a:r>
            <a:r>
              <a:rPr lang="en-US" dirty="0"/>
              <a:t>at repl.it.</a:t>
            </a:r>
          </a:p>
          <a:p>
            <a:pPr marL="171450" indent="-171450">
              <a:buFont typeface="Arial" panose="020B0604020202020204" pitchFamily="34" charset="0"/>
              <a:buChar char="•"/>
            </a:pPr>
            <a:r>
              <a:rPr lang="en-US" dirty="0"/>
              <a:t>Let's look at it. It may take some time to </a:t>
            </a:r>
            <a:r>
              <a:rPr lang="en-US" b="1" dirty="0"/>
              <a:t>load</a:t>
            </a:r>
            <a:r>
              <a:rPr lang="en-US" dirty="0"/>
              <a:t>…</a:t>
            </a:r>
          </a:p>
          <a:p>
            <a:pPr marL="171450" indent="-171450">
              <a:buFont typeface="Arial" panose="020B0604020202020204" pitchFamily="34" charset="0"/>
              <a:buChar char="•"/>
            </a:pPr>
            <a:r>
              <a:rPr lang="en-US" dirty="0"/>
              <a:t>This is the code. We have several </a:t>
            </a:r>
            <a:r>
              <a:rPr lang="en-US" b="1" dirty="0"/>
              <a:t>HTML sections </a:t>
            </a:r>
            <a:r>
              <a:rPr lang="en-US" dirty="0"/>
              <a:t>(the views)</a:t>
            </a:r>
          </a:p>
          <a:p>
            <a:pPr marL="628650" lvl="1" indent="-171450">
              <a:buFont typeface="Arial" panose="020B0604020202020204" pitchFamily="34" charset="0"/>
              <a:buChar char="•"/>
            </a:pPr>
            <a:r>
              <a:rPr lang="en-US" dirty="0"/>
              <a:t>and some </a:t>
            </a:r>
            <a:r>
              <a:rPr lang="en-US" b="1" dirty="0"/>
              <a:t>JavaScript code</a:t>
            </a:r>
            <a:r>
              <a:rPr lang="en-US" dirty="0"/>
              <a:t> to switch between them based on the </a:t>
            </a:r>
            <a:r>
              <a:rPr lang="en-US" b="1" dirty="0"/>
              <a:t>routes in the URL</a:t>
            </a:r>
            <a:r>
              <a:rPr lang="en-US" dirty="0"/>
              <a:t>.</a:t>
            </a:r>
          </a:p>
          <a:p>
            <a:pPr marL="171450" indent="-171450">
              <a:buFont typeface="Arial" panose="020B0604020202020204" pitchFamily="34" charset="0"/>
              <a:buChar char="•"/>
            </a:pPr>
            <a:r>
              <a:rPr lang="en-US" dirty="0"/>
              <a:t>The code is based on a </a:t>
            </a:r>
            <a:r>
              <a:rPr lang="en-US" b="1" dirty="0"/>
              <a:t>client-side front-end library called "Sammy.js"</a:t>
            </a:r>
            <a:r>
              <a:rPr lang="en-US" dirty="0"/>
              <a:t>,</a:t>
            </a:r>
          </a:p>
          <a:p>
            <a:pPr marL="628650" lvl="1" indent="-171450">
              <a:buFont typeface="Arial" panose="020B0604020202020204" pitchFamily="34" charset="0"/>
              <a:buChar char="•"/>
            </a:pPr>
            <a:r>
              <a:rPr lang="en-US" dirty="0"/>
              <a:t>but this a technical detail, which is not important now.</a:t>
            </a:r>
          </a:p>
          <a:p>
            <a:pPr marL="171450" indent="-171450">
              <a:buFont typeface="Arial" panose="020B0604020202020204" pitchFamily="34" charset="0"/>
              <a:buChar char="•"/>
            </a:pPr>
            <a:r>
              <a:rPr lang="en-US" dirty="0"/>
              <a:t>Let's </a:t>
            </a:r>
            <a:r>
              <a:rPr lang="en-US" b="1" dirty="0"/>
              <a:t>run the code </a:t>
            </a:r>
            <a:r>
              <a:rPr lang="en-US" dirty="0"/>
              <a:t>and see how it works.</a:t>
            </a:r>
            <a:endParaRPr lang="bg-BG" dirty="0"/>
          </a:p>
          <a:p>
            <a:pPr marL="628650" lvl="1" indent="-171450">
              <a:buFont typeface="Arial" panose="020B0604020202020204" pitchFamily="34" charset="0"/>
              <a:buChar char="•"/>
            </a:pPr>
            <a:r>
              <a:rPr lang="en-US" dirty="0"/>
              <a:t>We open it in a new tab.</a:t>
            </a:r>
          </a:p>
          <a:p>
            <a:pPr marL="171450" indent="-171450">
              <a:buFont typeface="Arial" panose="020B0604020202020204" pitchFamily="34" charset="0"/>
              <a:buChar char="•"/>
            </a:pPr>
            <a:r>
              <a:rPr lang="en-US" dirty="0"/>
              <a:t>We click on </a:t>
            </a:r>
            <a:r>
              <a:rPr lang="en-US" b="1" dirty="0"/>
              <a:t>[Home]</a:t>
            </a:r>
            <a:r>
              <a:rPr lang="en-US" b="0" dirty="0"/>
              <a:t>, </a:t>
            </a:r>
            <a:r>
              <a:rPr lang="en-US" b="1" dirty="0"/>
              <a:t>[About] </a:t>
            </a:r>
            <a:r>
              <a:rPr lang="en-US" dirty="0"/>
              <a:t>and </a:t>
            </a:r>
            <a:r>
              <a:rPr lang="en-US" b="1" dirty="0"/>
              <a:t>[Contact]</a:t>
            </a:r>
            <a:r>
              <a:rPr lang="en-US" dirty="0"/>
              <a:t> and the view changes.</a:t>
            </a:r>
          </a:p>
          <a:p>
            <a:pPr marL="171450" indent="-171450">
              <a:buFont typeface="Arial" panose="020B0604020202020204" pitchFamily="34" charset="0"/>
              <a:buChar char="•"/>
            </a:pPr>
            <a:r>
              <a:rPr lang="en-US" b="1" dirty="0"/>
              <a:t>The URL </a:t>
            </a:r>
            <a:r>
              <a:rPr lang="en-US" dirty="0"/>
              <a:t>in the browser's URL bar also changes.</a:t>
            </a:r>
          </a:p>
          <a:p>
            <a:pPr marL="171450" indent="-171450">
              <a:buFont typeface="Arial" panose="020B0604020202020204" pitchFamily="34" charset="0"/>
              <a:buChar char="•"/>
            </a:pPr>
            <a:r>
              <a:rPr lang="en-US" dirty="0"/>
              <a:t>This is how </a:t>
            </a:r>
            <a:r>
              <a:rPr lang="en-US" b="1" dirty="0"/>
              <a:t>routing and navigation</a:t>
            </a:r>
            <a:r>
              <a:rPr lang="en-US" dirty="0"/>
              <a:t> works.</a:t>
            </a:r>
          </a:p>
          <a:p>
            <a:pPr marL="171450" indent="-171450">
              <a:buFont typeface="Arial" panose="020B0604020202020204" pitchFamily="34" charset="0"/>
              <a:buChar char="•"/>
            </a:pPr>
            <a:r>
              <a:rPr lang="en-US" dirty="0"/>
              <a:t>This is a common concept in many </a:t>
            </a:r>
            <a:r>
              <a:rPr lang="en-US" b="1" dirty="0"/>
              <a:t>Web technologies and frameworks</a:t>
            </a:r>
            <a:r>
              <a:rPr lang="en-US" dirty="0"/>
              <a:t>,</a:t>
            </a:r>
          </a:p>
          <a:p>
            <a:pPr marL="628650" lvl="1" indent="-171450">
              <a:buFont typeface="Arial" panose="020B0604020202020204" pitchFamily="34" charset="0"/>
              <a:buChar char="•"/>
            </a:pPr>
            <a:r>
              <a:rPr lang="en-US" dirty="0"/>
              <a:t>as well as some desktop and mobile app frameworks.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364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552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The </a:t>
            </a:r>
            <a:r>
              <a:rPr lang="en-US" b="1" dirty="0"/>
              <a:t>plan for this lesson </a:t>
            </a:r>
            <a:r>
              <a:rPr lang="en-US" dirty="0"/>
              <a:t>is as follows:</a:t>
            </a:r>
          </a:p>
          <a:p>
            <a:pPr marL="180000" indent="0">
              <a:buFont typeface="Arial" panose="020B0604020202020204" pitchFamily="34" charset="0"/>
              <a:buNone/>
            </a:pPr>
            <a:r>
              <a:rPr lang="en-US" dirty="0"/>
              <a:t>I will start with some basic </a:t>
            </a:r>
            <a:r>
              <a:rPr lang="en-US" b="1" dirty="0"/>
              <a:t>HTTP protocol concepts</a:t>
            </a:r>
            <a:r>
              <a:rPr lang="en-US" dirty="0"/>
              <a:t>: the request-response model, front-end and back-end interaction, and the client-server model.</a:t>
            </a:r>
          </a:p>
          <a:p>
            <a:pPr marL="180000" indent="0">
              <a:buFont typeface="Arial" panose="020B0604020202020204" pitchFamily="34" charset="0"/>
              <a:buNone/>
            </a:pPr>
            <a:endParaRPr lang="en-US" b="0" dirty="0"/>
          </a:p>
          <a:p>
            <a:pPr marL="180000" indent="0">
              <a:buFont typeface="Arial" panose="020B0604020202020204" pitchFamily="34" charset="0"/>
              <a:buNone/>
            </a:pPr>
            <a:r>
              <a:rPr lang="en-US" b="0" dirty="0"/>
              <a:t>I will show you some</a:t>
            </a:r>
            <a:r>
              <a:rPr lang="bg-BG" b="0" dirty="0"/>
              <a:t> </a:t>
            </a:r>
            <a:r>
              <a:rPr lang="en-US" b="0" dirty="0"/>
              <a:t>powerful </a:t>
            </a:r>
            <a:r>
              <a:rPr lang="en-US" b="1" dirty="0"/>
              <a:t>tool for HTTP developers</a:t>
            </a:r>
            <a:r>
              <a:rPr lang="en-US" dirty="0"/>
              <a:t>: the HTTP traffic monitoring tool in the Chrome Web browser and the Postman HTTP testing tool.</a:t>
            </a:r>
          </a:p>
          <a:p>
            <a:pPr marL="180000" indent="0">
              <a:buFont typeface="Arial" panose="020B0604020202020204" pitchFamily="34" charset="0"/>
              <a:buNone/>
            </a:pPr>
            <a:endParaRPr lang="en-US" b="0" dirty="0"/>
          </a:p>
          <a:p>
            <a:pPr marL="180000" indent="0">
              <a:buFont typeface="Arial" panose="020B0604020202020204" pitchFamily="34" charset="0"/>
              <a:buNone/>
            </a:pPr>
            <a:r>
              <a:rPr lang="en-US" b="0" dirty="0"/>
              <a:t>I will explain how </a:t>
            </a:r>
            <a:r>
              <a:rPr lang="en-US" b="1" dirty="0"/>
              <a:t>HTML forms</a:t>
            </a:r>
            <a:r>
              <a:rPr lang="en-US" dirty="0"/>
              <a:t> submit data using the </a:t>
            </a:r>
            <a:r>
              <a:rPr lang="en-US" b="1" dirty="0"/>
              <a:t>GET </a:t>
            </a:r>
            <a:r>
              <a:rPr lang="en-US" dirty="0"/>
              <a:t>and </a:t>
            </a:r>
            <a:r>
              <a:rPr lang="en-US" b="1" dirty="0"/>
              <a:t>POST</a:t>
            </a:r>
            <a:r>
              <a:rPr lang="en-US" dirty="0"/>
              <a:t> methods of the HTTP request.</a:t>
            </a:r>
          </a:p>
          <a:p>
            <a:pPr marL="180000" indent="0">
              <a:buFont typeface="Arial" panose="020B0604020202020204" pitchFamily="34" charset="0"/>
              <a:buNone/>
            </a:pPr>
            <a:endParaRPr lang="en-US" b="0" dirty="0"/>
          </a:p>
          <a:p>
            <a:pPr marL="180000" indent="0">
              <a:buFont typeface="Arial" panose="020B0604020202020204" pitchFamily="34" charset="0"/>
              <a:buNone/>
            </a:pPr>
            <a:r>
              <a:rPr lang="en-US" b="0" dirty="0"/>
              <a:t>Then, we shall focus on the </a:t>
            </a:r>
            <a:r>
              <a:rPr lang="en-US" b="1" dirty="0"/>
              <a:t>HTTP requests</a:t>
            </a:r>
            <a:r>
              <a:rPr lang="en-US" dirty="0"/>
              <a:t>: the request method, the request headers and the request body.</a:t>
            </a:r>
            <a:endParaRPr lang="bg-BG"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I will explain in detail the </a:t>
            </a:r>
            <a:r>
              <a:rPr lang="en-US" b="1" dirty="0"/>
              <a:t>HTTP responses</a:t>
            </a:r>
            <a:r>
              <a:rPr lang="en-US" dirty="0"/>
              <a:t>: the response status codes, the response headers and the response body.</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Finally, we shall discuss the </a:t>
            </a:r>
            <a:r>
              <a:rPr lang="en-US" b="1" dirty="0"/>
              <a:t>structure of the URL </a:t>
            </a:r>
            <a:r>
              <a:rPr lang="en-US" dirty="0"/>
              <a:t>addresses for locating resources on the Web, which is used together with the HTTP protocol.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57</a:t>
            </a:fld>
            <a:endParaRPr lang="en-US" dirty="0"/>
          </a:p>
        </p:txBody>
      </p:sp>
      <p:sp>
        <p:nvSpPr>
          <p:cNvPr id="6" name="Footer Placeholder 7">
            <a:extLst>
              <a:ext uri="{FF2B5EF4-FFF2-40B4-BE49-F238E27FC236}">
                <a16:creationId xmlns:a16="http://schemas.microsoft.com/office/drawing/2014/main" xmlns="" id="{0A0975B4-3E14-4909-B52D-4E65223EBAC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523652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User interface (UI) technologies </a:t>
            </a:r>
            <a:r>
              <a:rPr lang="en-US" b="0" dirty="0"/>
              <a:t>and </a:t>
            </a:r>
            <a:r>
              <a:rPr lang="en-US" b="1" dirty="0"/>
              <a:t>front-end frameworks </a:t>
            </a:r>
            <a:r>
              <a:rPr lang="en-US" dirty="0"/>
              <a:t>are powerful tools for building </a:t>
            </a:r>
            <a:r>
              <a:rPr lang="en-US" b="1" dirty="0"/>
              <a:t>client-side apps</a:t>
            </a:r>
            <a:r>
              <a:rPr lang="en-US" dirty="0"/>
              <a:t> for Web, desktop, mobile and others environments.</a:t>
            </a:r>
          </a:p>
          <a:p>
            <a:pPr marL="360000" indent="-180000">
              <a:buFont typeface="Arial" panose="020B0604020202020204" pitchFamily="34" charset="0"/>
              <a:buChar char="•"/>
            </a:pPr>
            <a:r>
              <a:rPr lang="en-US" sz="3500" dirty="0"/>
              <a:t>These technologies change fast over the time, but </a:t>
            </a:r>
            <a:r>
              <a:rPr lang="en-US" sz="3500" b="1" dirty="0"/>
              <a:t>many concepts and patterns </a:t>
            </a:r>
            <a:r>
              <a:rPr lang="en-US" sz="3500" dirty="0"/>
              <a:t>behind them remain similar.</a:t>
            </a:r>
          </a:p>
          <a:p>
            <a:pPr marL="360000" indent="-180000">
              <a:buFont typeface="Arial" panose="020B0604020202020204" pitchFamily="34" charset="0"/>
              <a:buChar char="•"/>
            </a:pPr>
            <a:r>
              <a:rPr lang="en-US" sz="3500" dirty="0"/>
              <a:t>Such concepts include a </a:t>
            </a:r>
            <a:r>
              <a:rPr lang="en-US" sz="3500" b="1" dirty="0"/>
              <a:t>tree of components </a:t>
            </a:r>
            <a:r>
              <a:rPr lang="en-US" sz="3500" dirty="0"/>
              <a:t>(like the DOM tree), "</a:t>
            </a:r>
            <a:r>
              <a:rPr lang="en-US" sz="3500" b="1" dirty="0"/>
              <a:t>inversion of control</a:t>
            </a:r>
            <a:r>
              <a:rPr lang="en-US" sz="3500" dirty="0"/>
              <a:t>" program flow, </a:t>
            </a:r>
            <a:r>
              <a:rPr lang="en-US" sz="3500" b="1" dirty="0"/>
              <a:t>event-driven</a:t>
            </a:r>
            <a:r>
              <a:rPr lang="en-US" sz="3500" dirty="0"/>
              <a:t> approach, </a:t>
            </a:r>
            <a:r>
              <a:rPr lang="en-US" sz="3500" b="1" dirty="0"/>
              <a:t>message-driven </a:t>
            </a:r>
            <a:r>
              <a:rPr lang="en-US" sz="3500" dirty="0"/>
              <a:t>communication between components, </a:t>
            </a:r>
            <a:r>
              <a:rPr lang="en-US" sz="3500" b="1" dirty="0"/>
              <a:t>state management</a:t>
            </a:r>
            <a:r>
              <a:rPr lang="en-US" sz="3500" dirty="0"/>
              <a:t>, </a:t>
            </a:r>
            <a:r>
              <a:rPr lang="en-US" sz="3500" b="1" dirty="0"/>
              <a:t>data binding </a:t>
            </a:r>
            <a:r>
              <a:rPr lang="en-US" sz="3500" dirty="0"/>
              <a:t>and many others.</a:t>
            </a:r>
          </a:p>
          <a:p>
            <a:pPr marL="0" indent="0">
              <a:buFont typeface="Arial" panose="020B0604020202020204" pitchFamily="34" charset="0"/>
              <a:buNone/>
            </a:pPr>
            <a:endParaRPr lang="en-US" sz="3500" b="1" dirty="0"/>
          </a:p>
          <a:p>
            <a:pPr marL="0" indent="0">
              <a:buFont typeface="Arial" panose="020B0604020202020204" pitchFamily="34" charset="0"/>
              <a:buNone/>
            </a:pPr>
            <a:r>
              <a:rPr lang="en-US" sz="3500" b="1" dirty="0"/>
              <a:t>Graphical User Interface (GUI) systems </a:t>
            </a:r>
            <a:r>
              <a:rPr lang="en-US" sz="3500" dirty="0"/>
              <a:t>provide forms, dialogs and many UI controls for desktop and mobile app development.</a:t>
            </a:r>
          </a:p>
          <a:p>
            <a:pPr marL="360000" indent="-180000">
              <a:buFont typeface="Arial" panose="020B0604020202020204" pitchFamily="34" charset="0"/>
              <a:buChar char="•"/>
            </a:pPr>
            <a:r>
              <a:rPr lang="en-US" sz="3500" dirty="0"/>
              <a:t>Development environments often provide </a:t>
            </a:r>
            <a:r>
              <a:rPr lang="en-US" sz="3500" b="1" dirty="0"/>
              <a:t>visual UI builders </a:t>
            </a:r>
            <a:r>
              <a:rPr lang="en-US" sz="3500" dirty="0"/>
              <a:t>to speed-up UI development for certain UI toolkit or framework.</a:t>
            </a:r>
          </a:p>
          <a:p>
            <a:pPr marL="360000" indent="-180000">
              <a:buFont typeface="Arial" panose="020B0604020202020204" pitchFamily="34" charset="0"/>
              <a:buChar char="•"/>
            </a:pPr>
            <a:r>
              <a:rPr lang="en-US" sz="3500" dirty="0"/>
              <a:t>Unlike Web technologies, </a:t>
            </a:r>
            <a:r>
              <a:rPr lang="en-US" sz="3500" b="1" dirty="0"/>
              <a:t>GUI programming </a:t>
            </a:r>
            <a:r>
              <a:rPr lang="en-US" sz="3500" dirty="0"/>
              <a:t>is usually </a:t>
            </a:r>
            <a:r>
              <a:rPr lang="en-US" sz="3500" b="1" dirty="0"/>
              <a:t>platform-specific</a:t>
            </a:r>
            <a:r>
              <a:rPr lang="en-US" sz="3500" dirty="0"/>
              <a:t>, and the skills are not directly transferrable from one platform to another, for example from Microsoft Windows to Apple iOS.</a:t>
            </a:r>
          </a:p>
          <a:p>
            <a:endParaRPr lang="en-US" dirty="0"/>
          </a:p>
          <a:p>
            <a:r>
              <a:rPr lang="en-US" b="1" dirty="0"/>
              <a:t>Examples </a:t>
            </a:r>
            <a:r>
              <a:rPr lang="en-US" dirty="0"/>
              <a:t>of </a:t>
            </a:r>
            <a:r>
              <a:rPr lang="en-US" b="1" dirty="0"/>
              <a:t>GUI toolkits </a:t>
            </a:r>
            <a:r>
              <a:rPr lang="en-US" dirty="0"/>
              <a:t>are:</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Windows Forms</a:t>
            </a:r>
            <a:r>
              <a:rPr lang="en-US" sz="3500" kern="1200" dirty="0">
                <a:solidFill>
                  <a:schemeClr val="tx1"/>
                </a:solidFill>
                <a:latin typeface="+mn-lt"/>
                <a:ea typeface="+mn-ea"/>
                <a:cs typeface="+mn-cs"/>
              </a:rPr>
              <a:t>, </a:t>
            </a:r>
            <a:r>
              <a:rPr lang="en-US" sz="3500" b="1" kern="1200" dirty="0">
                <a:solidFill>
                  <a:schemeClr val="tx1"/>
                </a:solidFill>
                <a:latin typeface="+mn-lt"/>
                <a:ea typeface="+mn-ea"/>
                <a:cs typeface="+mn-cs"/>
              </a:rPr>
              <a:t>XAML</a:t>
            </a:r>
            <a:r>
              <a:rPr lang="en-US" sz="3500" kern="1200" dirty="0">
                <a:solidFill>
                  <a:schemeClr val="tx1"/>
                </a:solidFill>
                <a:latin typeface="+mn-lt"/>
                <a:ea typeface="+mn-ea"/>
                <a:cs typeface="+mn-cs"/>
              </a:rPr>
              <a:t> and </a:t>
            </a:r>
            <a:r>
              <a:rPr lang="en-US" sz="3500" b="1" kern="1200" dirty="0">
                <a:solidFill>
                  <a:schemeClr val="tx1"/>
                </a:solidFill>
                <a:latin typeface="+mn-lt"/>
                <a:ea typeface="+mn-ea"/>
                <a:cs typeface="+mn-cs"/>
              </a:rPr>
              <a:t>WPF</a:t>
            </a:r>
            <a:r>
              <a:rPr lang="en-US" sz="3500" b="0" kern="1200" dirty="0">
                <a:solidFill>
                  <a:schemeClr val="tx1"/>
                </a:solidFill>
                <a:latin typeface="+mn-lt"/>
                <a:ea typeface="+mn-ea"/>
                <a:cs typeface="+mn-cs"/>
              </a:rPr>
              <a:t>, </a:t>
            </a:r>
            <a:r>
              <a:rPr lang="en-US" sz="3500" kern="1200" dirty="0">
                <a:solidFill>
                  <a:schemeClr val="tx1"/>
                </a:solidFill>
                <a:latin typeface="+mn-lt"/>
                <a:ea typeface="+mn-ea"/>
                <a:cs typeface="+mn-cs"/>
              </a:rPr>
              <a:t>which are created by Microsoft for the MS Windows platform,</a:t>
            </a:r>
          </a:p>
          <a:p>
            <a:pPr marL="360000" indent="-180000" algn="l" defTabSz="914400" rtl="0" eaLnBrk="1" latinLnBrk="0" hangingPunct="1">
              <a:buFont typeface="Arial" panose="020B0604020202020204" pitchFamily="34" charset="0"/>
              <a:buChar char="•"/>
            </a:pPr>
            <a:r>
              <a:rPr lang="en-US" sz="3500" kern="1200" dirty="0">
                <a:solidFill>
                  <a:schemeClr val="tx1"/>
                </a:solidFill>
                <a:latin typeface="+mn-lt"/>
                <a:ea typeface="+mn-ea"/>
                <a:cs typeface="+mn-cs"/>
              </a:rPr>
              <a:t>and </a:t>
            </a:r>
            <a:r>
              <a:rPr lang="en-US" sz="3500" b="1" kern="1200" dirty="0">
                <a:solidFill>
                  <a:schemeClr val="tx1"/>
                </a:solidFill>
                <a:latin typeface="+mn-lt"/>
                <a:ea typeface="+mn-ea"/>
                <a:cs typeface="+mn-cs"/>
              </a:rPr>
              <a:t>Qt</a:t>
            </a:r>
            <a:r>
              <a:rPr lang="en-US" sz="3500" kern="1200" dirty="0">
                <a:solidFill>
                  <a:schemeClr val="tx1"/>
                </a:solidFill>
                <a:latin typeface="+mn-lt"/>
                <a:ea typeface="+mn-ea"/>
                <a:cs typeface="+mn-cs"/>
              </a:rPr>
              <a:t>, which works in Linux and is also portable to other operating systems and graphical environments.</a:t>
            </a:r>
          </a:p>
          <a:p>
            <a:endParaRPr lang="en-US" dirty="0"/>
          </a:p>
          <a:p>
            <a:r>
              <a:rPr lang="en-US" sz="3500" b="1" dirty="0"/>
              <a:t>Mobile UI </a:t>
            </a:r>
            <a:r>
              <a:rPr lang="en-US" sz="3500" dirty="0"/>
              <a:t>toolkits and frameworks provide structure, programming model and UI controls for building mobile apps.</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Mobile UI toolkits </a:t>
            </a:r>
            <a:r>
              <a:rPr lang="en-US" sz="3500" b="0" kern="1200" dirty="0">
                <a:solidFill>
                  <a:schemeClr val="tx1"/>
                </a:solidFill>
                <a:latin typeface="+mn-lt"/>
                <a:ea typeface="+mn-ea"/>
                <a:cs typeface="+mn-cs"/>
              </a:rPr>
              <a:t>are platform-specific and differ between iOS, Android and the other mobile platforms.</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But many concepts from these technologies are similar </a:t>
            </a:r>
            <a:r>
              <a:rPr lang="en-US" sz="3500" kern="1200" dirty="0">
                <a:solidFill>
                  <a:schemeClr val="tx1"/>
                </a:solidFill>
                <a:latin typeface="+mn-lt"/>
                <a:ea typeface="+mn-ea"/>
                <a:cs typeface="+mn-cs"/>
              </a:rPr>
              <a:t>and once a developer learn one mobile UI technology, it is easy to learn the others.</a:t>
            </a:r>
          </a:p>
          <a:p>
            <a:endParaRPr lang="en-US" sz="3500" dirty="0"/>
          </a:p>
          <a:p>
            <a:r>
              <a:rPr lang="en-US" b="1" dirty="0"/>
              <a:t>Examples </a:t>
            </a:r>
            <a:r>
              <a:rPr lang="en-US" dirty="0"/>
              <a:t>of </a:t>
            </a:r>
            <a:r>
              <a:rPr lang="en-US" b="1" dirty="0"/>
              <a:t>mobile UI toolkits</a:t>
            </a:r>
            <a:r>
              <a:rPr lang="en-US" dirty="0"/>
              <a:t> are:</a:t>
            </a:r>
          </a:p>
          <a:p>
            <a:pPr marL="171450" indent="-171450">
              <a:buFont typeface="Arial" panose="020B0604020202020204" pitchFamily="34" charset="0"/>
              <a:buChar char="•"/>
            </a:pPr>
            <a:r>
              <a:rPr lang="en-US" b="1" dirty="0"/>
              <a:t>Apple </a:t>
            </a:r>
            <a:r>
              <a:rPr lang="en-US" b="1" dirty="0" err="1"/>
              <a:t>UIKit</a:t>
            </a:r>
            <a:r>
              <a:rPr lang="en-US" dirty="0"/>
              <a:t>, which comes from Apple and is used to build iPhone and iPad apps in the Swift language,</a:t>
            </a:r>
          </a:p>
          <a:p>
            <a:pPr marL="171450" indent="-171450">
              <a:buFont typeface="Arial" panose="020B0604020202020204" pitchFamily="34" charset="0"/>
              <a:buChar char="•"/>
            </a:pPr>
            <a:r>
              <a:rPr lang="en-US" b="1" dirty="0"/>
              <a:t>Android UI</a:t>
            </a:r>
            <a:r>
              <a:rPr lang="en-US" dirty="0"/>
              <a:t>, which comes from Google and is used to build native mobile apps in the Java language,</a:t>
            </a:r>
          </a:p>
          <a:p>
            <a:pPr marL="171450" indent="-171450">
              <a:buFont typeface="Arial" panose="020B0604020202020204" pitchFamily="34" charset="0"/>
              <a:buChar char="•"/>
            </a:pPr>
            <a:r>
              <a:rPr lang="en-US" dirty="0"/>
              <a:t>and </a:t>
            </a:r>
            <a:r>
              <a:rPr lang="en-US" b="1" dirty="0"/>
              <a:t>Flutter</a:t>
            </a:r>
            <a:r>
              <a:rPr lang="en-US" dirty="0"/>
              <a:t>, which is UI toolkit also from Google, designed to be a </a:t>
            </a:r>
            <a:r>
              <a:rPr lang="en-US" b="1" dirty="0"/>
              <a:t>multi-platform</a:t>
            </a:r>
            <a:r>
              <a:rPr lang="en-US" dirty="0"/>
              <a:t> and it supports Android, iOS, Web and desktop </a:t>
            </a:r>
            <a:r>
              <a:rPr lang="en-US" dirty="0" err="1"/>
              <a:t>appp</a:t>
            </a:r>
            <a:r>
              <a:rPr lang="en-US" dirty="0"/>
              <a:t> development with a single codebase, written in the </a:t>
            </a:r>
            <a:r>
              <a:rPr lang="en-US" b="1" dirty="0"/>
              <a:t>Dart</a:t>
            </a:r>
            <a:r>
              <a:rPr lang="en-US" dirty="0"/>
              <a:t> language.</a:t>
            </a:r>
          </a:p>
          <a:p>
            <a:endParaRPr lang="en-US" sz="3500" b="1" dirty="0"/>
          </a:p>
          <a:p>
            <a:r>
              <a:rPr lang="en-US" sz="3500" b="1" dirty="0"/>
              <a:t>Web front-end frameworks</a:t>
            </a:r>
            <a:r>
              <a:rPr lang="en-US" sz="3500" dirty="0"/>
              <a:t> and </a:t>
            </a:r>
            <a:r>
              <a:rPr lang="en-US" sz="3500" b="1" dirty="0"/>
              <a:t>HTML5 UI libraries </a:t>
            </a:r>
            <a:r>
              <a:rPr lang="en-US" sz="3500" dirty="0"/>
              <a:t>provide</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structure, programming model and user interface elements for building </a:t>
            </a:r>
            <a:r>
              <a:rPr lang="en-US" sz="1200" b="1" kern="1200" dirty="0">
                <a:solidFill>
                  <a:schemeClr val="tx1"/>
                </a:solidFill>
                <a:latin typeface="+mn-lt"/>
                <a:ea typeface="+mn-ea"/>
                <a:cs typeface="+mn-cs"/>
              </a:rPr>
              <a:t>Web apps</a:t>
            </a:r>
            <a:r>
              <a:rPr lang="en-US" sz="1200" b="0" kern="1200" dirty="0">
                <a:solidFill>
                  <a:schemeClr val="tx1"/>
                </a:solidFill>
                <a:latin typeface="+mn-lt"/>
                <a:ea typeface="+mn-ea"/>
                <a:cs typeface="+mn-cs"/>
              </a:rPr>
              <a:t>.</a:t>
            </a:r>
          </a:p>
          <a:p>
            <a:pPr marL="171450" indent="-171450" algn="l" defTabSz="914400" rtl="0" eaLnBrk="1" latinLnBrk="0" hangingPunct="1">
              <a:buFont typeface="Arial" panose="020B0604020202020204" pitchFamily="34" charset="0"/>
              <a:buChar char="•"/>
            </a:pPr>
            <a:r>
              <a:rPr lang="en-US" sz="1200" b="0" kern="1200" dirty="0">
                <a:solidFill>
                  <a:schemeClr val="tx1"/>
                </a:solidFill>
                <a:latin typeface="+mn-lt"/>
                <a:ea typeface="+mn-ea"/>
                <a:cs typeface="+mn-cs"/>
              </a:rPr>
              <a:t>These frameworks and libraries </a:t>
            </a:r>
            <a:r>
              <a:rPr lang="en-US" sz="1200" b="1" kern="1200" dirty="0">
                <a:solidFill>
                  <a:schemeClr val="tx1"/>
                </a:solidFill>
                <a:latin typeface="+mn-lt"/>
                <a:ea typeface="+mn-ea"/>
                <a:cs typeface="+mn-cs"/>
              </a:rPr>
              <a:t>significantly speed-up the development</a:t>
            </a:r>
            <a:r>
              <a:rPr lang="en-US" sz="1200" b="0" kern="1200" dirty="0">
                <a:solidFill>
                  <a:schemeClr val="tx1"/>
                </a:solidFill>
                <a:latin typeface="+mn-lt"/>
                <a:ea typeface="+mn-ea"/>
                <a:cs typeface="+mn-cs"/>
              </a:rPr>
              <a:t>, improve the maintenance and the quality of front-end apps.</a:t>
            </a:r>
            <a:endParaRPr lang="en-US" sz="1200" b="1" kern="1200" dirty="0">
              <a:solidFill>
                <a:schemeClr val="tx1"/>
              </a:solidFill>
              <a:latin typeface="+mn-lt"/>
              <a:ea typeface="+mn-ea"/>
              <a:cs typeface="+mn-cs"/>
            </a:endParaRPr>
          </a:p>
          <a:p>
            <a:endParaRPr lang="en-US" sz="3500" b="1" dirty="0"/>
          </a:p>
          <a:p>
            <a:r>
              <a:rPr lang="en-US" dirty="0"/>
              <a:t>Examples of Web front-end </a:t>
            </a:r>
            <a:r>
              <a:rPr lang="en-US" b="1" dirty="0"/>
              <a:t>UI frameworks</a:t>
            </a:r>
            <a:r>
              <a:rPr lang="en-US" b="0" dirty="0"/>
              <a:t> are</a:t>
            </a:r>
            <a:r>
              <a:rPr lang="en-US" dirty="0"/>
              <a:t>:</a:t>
            </a:r>
          </a:p>
          <a:p>
            <a:pPr marL="171450" indent="-171450">
              <a:buFont typeface="Arial" panose="020B0604020202020204" pitchFamily="34" charset="0"/>
              <a:buChar char="•"/>
            </a:pPr>
            <a:r>
              <a:rPr lang="en-US" b="1" dirty="0"/>
              <a:t>Angular </a:t>
            </a:r>
            <a:r>
              <a:rPr lang="en-US" dirty="0"/>
              <a:t>– a popular and very powerful end-to-end Web front-end framework, maintained by Google;</a:t>
            </a:r>
          </a:p>
          <a:p>
            <a:pPr marL="171450" indent="-171450">
              <a:buFont typeface="Arial" panose="020B0604020202020204" pitchFamily="34" charset="0"/>
              <a:buChar char="•"/>
            </a:pPr>
            <a:r>
              <a:rPr lang="en-US" b="1" dirty="0"/>
              <a:t>React </a:t>
            </a:r>
            <a:r>
              <a:rPr lang="en-US" dirty="0"/>
              <a:t>– a popular library for building component-based Web front-end user interfaces, developed and maintained by Facebook,</a:t>
            </a:r>
          </a:p>
          <a:p>
            <a:pPr marL="171450" indent="-171450">
              <a:buFont typeface="Arial" panose="020B0604020202020204" pitchFamily="34" charset="0"/>
              <a:buChar char="•"/>
            </a:pPr>
            <a:r>
              <a:rPr lang="en-US" b="1" dirty="0"/>
              <a:t>Vue.js</a:t>
            </a:r>
            <a:r>
              <a:rPr lang="en-US" dirty="0"/>
              <a:t> – a popular Web front-end framework for building single page apps,</a:t>
            </a:r>
          </a:p>
          <a:p>
            <a:pPr marL="171450" indent="-171450">
              <a:buFont typeface="Arial" panose="020B0604020202020204" pitchFamily="34" charset="0"/>
              <a:buChar char="•"/>
            </a:pPr>
            <a:r>
              <a:rPr lang="en-US" dirty="0"/>
              <a:t>and </a:t>
            </a:r>
            <a:r>
              <a:rPr lang="en-US" b="1" dirty="0"/>
              <a:t>Meteor</a:t>
            </a:r>
            <a:r>
              <a:rPr lang="en-US" dirty="0"/>
              <a:t> – a popular development platform and UI framework for Web front-end, mobile and Web apps.</a:t>
            </a:r>
          </a:p>
          <a:p>
            <a:endParaRPr lang="en-US" dirty="0"/>
          </a:p>
          <a:p>
            <a:r>
              <a:rPr lang="en-US" dirty="0"/>
              <a:t>Examples of </a:t>
            </a:r>
            <a:r>
              <a:rPr lang="en-US" b="1" dirty="0"/>
              <a:t>Web front-end UI libraries </a:t>
            </a:r>
            <a:r>
              <a:rPr lang="en-US" b="0" dirty="0"/>
              <a:t>are:</a:t>
            </a:r>
          </a:p>
          <a:p>
            <a:pPr marL="171450" indent="-171450">
              <a:buFont typeface="Arial" panose="020B0604020202020204" pitchFamily="34" charset="0"/>
              <a:buChar char="•"/>
            </a:pPr>
            <a:r>
              <a:rPr lang="en-US" dirty="0"/>
              <a:t>Kendo UI,</a:t>
            </a:r>
          </a:p>
          <a:p>
            <a:pPr marL="171450" indent="-171450">
              <a:buFont typeface="Arial" panose="020B0604020202020204" pitchFamily="34" charset="0"/>
              <a:buChar char="•"/>
            </a:pPr>
            <a:r>
              <a:rPr lang="en-US" dirty="0"/>
              <a:t>Sencha Ext JS, </a:t>
            </a:r>
          </a:p>
          <a:p>
            <a:pPr marL="171450" indent="-171450">
              <a:buFont typeface="Arial" panose="020B0604020202020204" pitchFamily="34" charset="0"/>
              <a:buChar char="•"/>
            </a:pPr>
            <a:r>
              <a:rPr lang="en-US" dirty="0"/>
              <a:t>and </a:t>
            </a:r>
            <a:r>
              <a:rPr lang="en-US" dirty="0" err="1"/>
              <a:t>Onsen</a:t>
            </a:r>
            <a:r>
              <a:rPr lang="en-US" dirty="0"/>
              <a:t> UI</a:t>
            </a:r>
          </a:p>
          <a:p>
            <a:pPr marL="0" indent="0">
              <a:buFont typeface="Arial" panose="020B0604020202020204" pitchFamily="34" charset="0"/>
              <a:buNone/>
            </a:pPr>
            <a:r>
              <a:rPr lang="en-US" dirty="0"/>
              <a:t>All these are libraries, holding </a:t>
            </a:r>
            <a:r>
              <a:rPr lang="en-US" b="1" dirty="0"/>
              <a:t>ready-to-use UI controls</a:t>
            </a:r>
            <a:r>
              <a:rPr lang="en-US" dirty="0"/>
              <a:t>, that simplify and speed-up front end development.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34263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mentioned many times "</a:t>
            </a:r>
            <a:r>
              <a:rPr lang="en-US" b="1" dirty="0"/>
              <a:t>libraries</a:t>
            </a:r>
            <a:r>
              <a:rPr lang="en-US" dirty="0"/>
              <a:t>" and "</a:t>
            </a:r>
            <a:r>
              <a:rPr lang="en-US" b="1" dirty="0"/>
              <a:t>frameworks</a:t>
            </a:r>
            <a:r>
              <a:rPr lang="en-US" dirty="0"/>
              <a:t>".</a:t>
            </a:r>
          </a:p>
          <a:p>
            <a:pPr marL="171450" indent="-171450">
              <a:buFont typeface="Arial" panose="020B0604020202020204" pitchFamily="34" charset="0"/>
              <a:buChar char="•"/>
            </a:pPr>
            <a:r>
              <a:rPr lang="en-US" dirty="0"/>
              <a:t>Both are </a:t>
            </a:r>
            <a:r>
              <a:rPr lang="en-US" b="1" dirty="0"/>
              <a:t>tools to simplify </a:t>
            </a:r>
            <a:r>
              <a:rPr lang="en-US" dirty="0"/>
              <a:t>and speed up software development,</a:t>
            </a:r>
          </a:p>
          <a:p>
            <a:pPr marL="171450" indent="-171450">
              <a:buFont typeface="Arial" panose="020B0604020202020204" pitchFamily="34" charset="0"/>
              <a:buChar char="•"/>
            </a:pPr>
            <a:r>
              <a:rPr lang="en-US" dirty="0"/>
              <a:t>and both provide ready-to-use functionality and </a:t>
            </a:r>
            <a:r>
              <a:rPr lang="en-US" b="1" dirty="0"/>
              <a:t>building blocks </a:t>
            </a:r>
            <a:r>
              <a:rPr lang="en-US" dirty="0"/>
              <a:t>that developers use in their apps.</a:t>
            </a:r>
            <a:endParaRPr lang="bg-BG" dirty="0"/>
          </a:p>
          <a:p>
            <a:pPr marL="171450" indent="-171450">
              <a:buFont typeface="Arial" panose="020B0604020202020204" pitchFamily="34" charset="0"/>
              <a:buChar char="•"/>
            </a:pPr>
            <a:r>
              <a:rPr lang="en-US" b="1" dirty="0"/>
              <a:t>Libraries and frameworks </a:t>
            </a:r>
            <a:r>
              <a:rPr lang="en-US" dirty="0"/>
              <a:t>are similar concepts, but there is a </a:t>
            </a:r>
            <a:r>
              <a:rPr lang="en-US" b="1" dirty="0"/>
              <a:t>conceptual difference </a:t>
            </a:r>
            <a:r>
              <a:rPr lang="en-US" dirty="0"/>
              <a:t>between them.</a:t>
            </a:r>
          </a:p>
          <a:p>
            <a:pPr marL="171450" indent="-171450">
              <a:buFont typeface="Arial" panose="020B0604020202020204" pitchFamily="34" charset="0"/>
              <a:buChar char="•"/>
            </a:pPr>
            <a:r>
              <a:rPr lang="en-US" dirty="0"/>
              <a:t>Let's now explain the difference.</a:t>
            </a:r>
          </a:p>
          <a:p>
            <a:pPr>
              <a:lnSpc>
                <a:spcPct val="110000"/>
              </a:lnSpc>
            </a:pPr>
            <a:r>
              <a:rPr lang="en-US" b="1" dirty="0"/>
              <a:t>Libraries </a:t>
            </a:r>
            <a:r>
              <a:rPr lang="en-US" dirty="0"/>
              <a:t>provide </a:t>
            </a:r>
            <a:r>
              <a:rPr lang="en-US" b="1" dirty="0"/>
              <a:t>components</a:t>
            </a:r>
            <a:r>
              <a:rPr lang="en-US" dirty="0"/>
              <a:t>, </a:t>
            </a:r>
            <a:r>
              <a:rPr lang="en-US" b="1" dirty="0"/>
              <a:t>functionality</a:t>
            </a:r>
            <a:r>
              <a:rPr lang="en-US" dirty="0"/>
              <a:t> and </a:t>
            </a:r>
            <a:r>
              <a:rPr lang="en-US" b="1" dirty="0"/>
              <a:t>UI controls </a:t>
            </a:r>
            <a:r>
              <a:rPr lang="en-US" dirty="0"/>
              <a:t>for integration into existing apps.</a:t>
            </a:r>
          </a:p>
          <a:p>
            <a:pPr>
              <a:lnSpc>
                <a:spcPct val="110000"/>
              </a:lnSpc>
            </a:pPr>
            <a:endParaRPr lang="en-US"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t>Libraries use the "</a:t>
            </a:r>
            <a:r>
              <a:rPr lang="en-US" b="1" i="1" dirty="0"/>
              <a:t>traditional program flow</a:t>
            </a:r>
            <a:r>
              <a:rPr lang="en-US" dirty="0"/>
              <a:t>".</a:t>
            </a:r>
          </a:p>
          <a:p>
            <a:pPr marL="171450" lvl="0" indent="-171450">
              <a:lnSpc>
                <a:spcPct val="110000"/>
              </a:lnSpc>
              <a:buFont typeface="Arial" panose="020B0604020202020204" pitchFamily="34" charset="0"/>
              <a:buChar char="•"/>
            </a:pPr>
            <a:r>
              <a:rPr lang="en-US" dirty="0"/>
              <a:t>The app controls the library components and invokes their functionalities from time to time.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Library components act as </a:t>
            </a:r>
            <a:r>
              <a:rPr lang="en-US" b="1" dirty="0"/>
              <a:t>extensions to the app</a:t>
            </a:r>
            <a:r>
              <a:rPr lang="en-US" dirty="0"/>
              <a:t>.</a:t>
            </a:r>
            <a:endParaRPr lang="bg-BG" dirty="0"/>
          </a:p>
          <a:p>
            <a:pPr marL="171450" lvl="0" indent="-171450">
              <a:lnSpc>
                <a:spcPct val="110000"/>
              </a:lnSpc>
              <a:buFont typeface="Arial" panose="020B0604020202020204" pitchFamily="34" charset="0"/>
              <a:buChar char="•"/>
            </a:pPr>
            <a:r>
              <a:rPr lang="en-US" dirty="0"/>
              <a:t>This is illustrated at </a:t>
            </a:r>
            <a:r>
              <a:rPr lang="en-US" b="1" dirty="0"/>
              <a:t>the diagram on the right</a:t>
            </a:r>
            <a:r>
              <a:rPr lang="en-US" dirty="0"/>
              <a:t>.</a:t>
            </a:r>
          </a:p>
          <a:p>
            <a:pPr marL="0" lvl="0" indent="0">
              <a:lnSpc>
                <a:spcPct val="110000"/>
              </a:lnSpc>
              <a:buFont typeface="Arial" panose="020B0604020202020204" pitchFamily="34" charset="0"/>
              <a:buNone/>
            </a:pPr>
            <a:endParaRPr lang="en-US" b="1" dirty="0"/>
          </a:p>
          <a:p>
            <a:pPr marL="0" lvl="0" indent="0">
              <a:lnSpc>
                <a:spcPct val="110000"/>
              </a:lnSpc>
              <a:buFont typeface="Arial" panose="020B0604020202020204" pitchFamily="34" charset="0"/>
              <a:buNone/>
            </a:pPr>
            <a:r>
              <a:rPr lang="en-US" b="1" dirty="0"/>
              <a:t>Examples of libraries </a:t>
            </a:r>
            <a:r>
              <a:rPr lang="en-US" dirty="0"/>
              <a:t>are:</a:t>
            </a:r>
          </a:p>
          <a:p>
            <a:pPr marL="171450" lvl="0" indent="-171450">
              <a:lnSpc>
                <a:spcPct val="110000"/>
              </a:lnSpc>
              <a:buFont typeface="Arial" panose="020B0604020202020204" pitchFamily="34" charset="0"/>
              <a:buChar char="•"/>
            </a:pPr>
            <a:r>
              <a:rPr lang="en-US" dirty="0"/>
              <a:t>A </a:t>
            </a:r>
            <a:r>
              <a:rPr lang="en-US" b="1" dirty="0"/>
              <a:t>UI control library</a:t>
            </a:r>
            <a:r>
              <a:rPr lang="en-US" dirty="0"/>
              <a:t>, which provides many UI controls, such as "calendar" or "image slider".</a:t>
            </a:r>
          </a:p>
          <a:p>
            <a:pPr marL="171450" lvl="0" indent="-171450">
              <a:lnSpc>
                <a:spcPct val="110000"/>
              </a:lnSpc>
              <a:buFont typeface="Arial" panose="020B0604020202020204" pitchFamily="34" charset="0"/>
              <a:buChar char="•"/>
            </a:pPr>
            <a:r>
              <a:rPr lang="en-US" dirty="0"/>
              <a:t>An "</a:t>
            </a:r>
            <a:r>
              <a:rPr lang="en-US" b="1" dirty="0"/>
              <a:t>Excel reader</a:t>
            </a:r>
            <a:r>
              <a:rPr lang="en-US" dirty="0"/>
              <a:t>" library, which can open and read Excel spreadsheets.</a:t>
            </a:r>
          </a:p>
          <a:p>
            <a:pPr>
              <a:lnSpc>
                <a:spcPct val="110000"/>
              </a:lnSpc>
            </a:pPr>
            <a:endParaRPr lang="en-US" dirty="0"/>
          </a:p>
          <a:p>
            <a:pPr>
              <a:lnSpc>
                <a:spcPct val="110000"/>
              </a:lnSpc>
            </a:pPr>
            <a:r>
              <a:rPr lang="en-US" dirty="0"/>
              <a:t>Development </a:t>
            </a:r>
            <a:r>
              <a:rPr lang="en-US" b="1" dirty="0"/>
              <a:t>frameworks</a:t>
            </a:r>
            <a:r>
              <a:rPr lang="en-US" dirty="0"/>
              <a:t> are foundations, which </a:t>
            </a:r>
            <a:r>
              <a:rPr lang="en-US" b="1" dirty="0"/>
              <a:t>developers extend to build an app</a:t>
            </a:r>
            <a:r>
              <a:rPr lang="en-US" dirty="0"/>
              <a:t>.</a:t>
            </a:r>
          </a:p>
          <a:p>
            <a:pPr marL="171450" lvl="0" indent="-171450">
              <a:lnSpc>
                <a:spcPct val="110000"/>
              </a:lnSpc>
              <a:buFont typeface="Arial" panose="020B0604020202020204" pitchFamily="34" charset="0"/>
              <a:buChar char="•"/>
            </a:pPr>
            <a:r>
              <a:rPr lang="en-US" dirty="0"/>
              <a:t>The framework </a:t>
            </a:r>
            <a:r>
              <a:rPr lang="en-US" b="1" dirty="0"/>
              <a:t>controls the app lifecycle </a:t>
            </a:r>
            <a:r>
              <a:rPr lang="en-US" dirty="0"/>
              <a:t>and your code plugs in it.</a:t>
            </a:r>
          </a:p>
          <a:p>
            <a:pPr marL="628650" lvl="1" indent="-171450">
              <a:lnSpc>
                <a:spcPct val="110000"/>
              </a:lnSpc>
              <a:buFont typeface="Arial" panose="020B0604020202020204" pitchFamily="34" charset="0"/>
              <a:buChar char="•"/>
            </a:pPr>
            <a:r>
              <a:rPr lang="en-US" dirty="0"/>
              <a:t>Frameworks use the </a:t>
            </a:r>
            <a:r>
              <a:rPr lang="en-US" b="1" i="1" dirty="0"/>
              <a:t>"inversion of control" program flow</a:t>
            </a:r>
            <a:r>
              <a:rPr lang="en-US" dirty="0"/>
              <a:t>.</a:t>
            </a:r>
          </a:p>
          <a:p>
            <a:pPr marL="628650" lvl="1" indent="-171450">
              <a:lnSpc>
                <a:spcPct val="110000"/>
              </a:lnSpc>
              <a:buFont typeface="Arial" panose="020B0604020202020204" pitchFamily="34" charset="0"/>
              <a:buChar char="•"/>
            </a:pPr>
            <a:r>
              <a:rPr lang="en-US" dirty="0"/>
              <a:t>The framework takes control and invokes your code from time to time.</a:t>
            </a:r>
          </a:p>
          <a:p>
            <a:pPr marL="628650" lvl="1" indent="-171450">
              <a:lnSpc>
                <a:spcPct val="110000"/>
              </a:lnSpc>
              <a:buFont typeface="Arial" panose="020B0604020202020204" pitchFamily="34" charset="0"/>
              <a:buChar char="•"/>
            </a:pPr>
            <a:r>
              <a:rPr lang="en-US" dirty="0"/>
              <a:t>Your code acts as an </a:t>
            </a:r>
            <a:r>
              <a:rPr lang="en-US" b="1" dirty="0"/>
              <a:t>extension to the framework</a:t>
            </a:r>
            <a:r>
              <a:rPr lang="en-US" dirty="0"/>
              <a:t>.</a:t>
            </a:r>
          </a:p>
          <a:p>
            <a:pPr marL="628650" marR="0" lvl="1"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This is illustrated at </a:t>
            </a:r>
            <a:r>
              <a:rPr lang="en-US" b="1" dirty="0"/>
              <a:t>the diagram on the right</a:t>
            </a:r>
            <a:r>
              <a:rPr lang="en-US" dirty="0"/>
              <a:t>.</a:t>
            </a:r>
          </a:p>
          <a:p>
            <a:pPr marL="171450" lvl="0" indent="-171450">
              <a:lnSpc>
                <a:spcPct val="110000"/>
              </a:lnSpc>
              <a:buFont typeface="Arial" panose="020B0604020202020204" pitchFamily="34" charset="0"/>
              <a:buChar char="•"/>
            </a:pPr>
            <a:endParaRPr lang="en-US" b="1" dirty="0"/>
          </a:p>
          <a:p>
            <a:pPr marL="0" lvl="0" indent="0">
              <a:lnSpc>
                <a:spcPct val="110000"/>
              </a:lnSpc>
              <a:buFont typeface="Arial" panose="020B0604020202020204" pitchFamily="34" charset="0"/>
              <a:buNone/>
            </a:pPr>
            <a:r>
              <a:rPr lang="en-US" b="1" dirty="0"/>
              <a:t>Examples of frameworks</a:t>
            </a:r>
            <a:r>
              <a:rPr lang="en-US" dirty="0"/>
              <a:t>:</a:t>
            </a:r>
          </a:p>
          <a:p>
            <a:pPr marL="171450" lvl="0" indent="-171450">
              <a:lnSpc>
                <a:spcPct val="110000"/>
              </a:lnSpc>
              <a:buFont typeface="Arial" panose="020B0604020202020204" pitchFamily="34" charset="0"/>
              <a:buChar char="•"/>
            </a:pPr>
            <a:r>
              <a:rPr lang="en-US" b="1" dirty="0"/>
              <a:t>Web MVC frameworks </a:t>
            </a:r>
            <a:r>
              <a:rPr lang="en-US" dirty="0"/>
              <a:t>like Spring MVC, Django and Laravel.</a:t>
            </a:r>
          </a:p>
          <a:p>
            <a:pPr marL="171450" lvl="0" indent="-171450">
              <a:lnSpc>
                <a:spcPct val="110000"/>
              </a:lnSpc>
              <a:buFont typeface="Arial" panose="020B0604020202020204" pitchFamily="34" charset="0"/>
              <a:buChar char="•"/>
            </a:pPr>
            <a:r>
              <a:rPr lang="en-US" b="1" dirty="0"/>
              <a:t>ORM frameworks </a:t>
            </a:r>
            <a:r>
              <a:rPr lang="en-US" dirty="0"/>
              <a:t>like Doctrine, Entity Framework and </a:t>
            </a:r>
            <a:r>
              <a:rPr lang="en-US" dirty="0" err="1"/>
              <a:t>SQLAlchemy</a:t>
            </a:r>
            <a:r>
              <a:rPr lang="en-US" dirty="0"/>
              <a:t>.</a:t>
            </a:r>
          </a:p>
          <a:p>
            <a:pPr marL="0" indent="0">
              <a:buFont typeface="Arial" panose="020B0604020202020204" pitchFamily="34" charset="0"/>
              <a:buNone/>
            </a:pPr>
            <a:r>
              <a:rPr lang="en-US" dirty="0"/>
              <a:t>In short:</a:t>
            </a:r>
          </a:p>
          <a:p>
            <a:pPr marL="171450" indent="-171450">
              <a:buFont typeface="Arial" panose="020B0604020202020204" pitchFamily="34" charset="0"/>
              <a:buChar char="•"/>
            </a:pPr>
            <a:r>
              <a:rPr lang="en-US" b="1" dirty="0"/>
              <a:t>Libraries</a:t>
            </a:r>
            <a:r>
              <a:rPr lang="en-US" dirty="0"/>
              <a:t> provide components, and these </a:t>
            </a:r>
            <a:r>
              <a:rPr lang="en-US" b="1" dirty="0"/>
              <a:t>components are plugged into your code </a:t>
            </a:r>
            <a:r>
              <a:rPr lang="en-US" dirty="0"/>
              <a:t>to implement certain functionality.</a:t>
            </a:r>
          </a:p>
          <a:p>
            <a:pPr marL="171450" indent="-171450">
              <a:buFont typeface="Arial" panose="020B0604020202020204" pitchFamily="34" charset="0"/>
              <a:buChar char="•"/>
            </a:pPr>
            <a:r>
              <a:rPr lang="en-US" b="1" dirty="0"/>
              <a:t>Frameworks</a:t>
            </a:r>
            <a:r>
              <a:rPr lang="en-US" dirty="0"/>
              <a:t> are "app foundations" and </a:t>
            </a:r>
            <a:r>
              <a:rPr lang="en-US" b="1" dirty="0"/>
              <a:t>your code plugs into them </a:t>
            </a:r>
            <a:r>
              <a:rPr lang="en-US" dirty="0"/>
              <a:t>to extend their basic functionality, following their programming model.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0506686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how </a:t>
            </a:r>
            <a:r>
              <a:rPr lang="en-US" b="1" dirty="0"/>
              <a:t>GUI frameworks</a:t>
            </a:r>
            <a:r>
              <a:rPr lang="en-US" dirty="0"/>
              <a:t> work.</a:t>
            </a:r>
          </a:p>
          <a:p>
            <a:pPr marL="171450" indent="-171450">
              <a:buFont typeface="Arial" panose="020B0604020202020204" pitchFamily="34" charset="0"/>
              <a:buChar char="•"/>
            </a:pPr>
            <a:r>
              <a:rPr lang="en-US" b="1" dirty="0"/>
              <a:t>Windows Forms </a:t>
            </a:r>
            <a:r>
              <a:rPr lang="en-US" dirty="0"/>
              <a:t>is a classical </a:t>
            </a:r>
            <a:r>
              <a:rPr lang="en-US" b="1" dirty="0"/>
              <a:t>software framework</a:t>
            </a:r>
            <a:r>
              <a:rPr lang="en-US" dirty="0"/>
              <a:t> for development of </a:t>
            </a:r>
            <a:r>
              <a:rPr lang="en-US" b="1" dirty="0"/>
              <a:t>Desktop graphical user interface (GUI) apps</a:t>
            </a:r>
            <a:r>
              <a:rPr lang="en-US" dirty="0"/>
              <a:t> for Microsoft Windows.</a:t>
            </a:r>
          </a:p>
          <a:p>
            <a:pPr marL="628650" lvl="1" indent="-171450">
              <a:buFont typeface="Arial" panose="020B0604020202020204" pitchFamily="34" charset="0"/>
              <a:buChar char="•"/>
            </a:pPr>
            <a:r>
              <a:rPr lang="en-US" dirty="0"/>
              <a:t>It is based on the </a:t>
            </a:r>
            <a:r>
              <a:rPr lang="en-US" b="1" dirty="0"/>
              <a:t>.NET platform </a:t>
            </a:r>
            <a:r>
              <a:rPr lang="en-US" dirty="0"/>
              <a:t>and the </a:t>
            </a:r>
            <a:r>
              <a:rPr lang="en-US" b="1" dirty="0"/>
              <a:t>C#</a:t>
            </a:r>
            <a:r>
              <a:rPr lang="en-US" dirty="0"/>
              <a:t> language.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Windows Forms provides </a:t>
            </a:r>
            <a:r>
              <a:rPr lang="en-US" b="1" dirty="0"/>
              <a:t>programming model </a:t>
            </a:r>
            <a:r>
              <a:rPr lang="en-US" dirty="0"/>
              <a:t>and rich </a:t>
            </a:r>
            <a:r>
              <a:rPr lang="en-US" b="1" dirty="0"/>
              <a:t>UI control library</a:t>
            </a:r>
            <a:r>
              <a:rPr lang="en-US" b="0" dirty="0"/>
              <a:t> for building GUI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Additionally, the </a:t>
            </a:r>
            <a:r>
              <a:rPr lang="en-US" b="1" dirty="0"/>
              <a:t>Visual Studio </a:t>
            </a:r>
            <a:r>
              <a:rPr lang="en-US" b="0" dirty="0"/>
              <a:t>IDE provides a powerful </a:t>
            </a:r>
            <a:r>
              <a:rPr lang="en-US" b="1" dirty="0"/>
              <a:t>visual UI builder</a:t>
            </a:r>
            <a:r>
              <a:rPr lang="en-US" b="0" dirty="0"/>
              <a:t> for Windows Forms,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where developers </a:t>
            </a:r>
            <a:r>
              <a:rPr lang="en-US" b="1" dirty="0"/>
              <a:t>design the user interface</a:t>
            </a:r>
            <a:r>
              <a:rPr lang="en-US" b="0" dirty="0"/>
              <a:t> by dragging and dropping </a:t>
            </a:r>
            <a:r>
              <a:rPr lang="en-US" b="1" dirty="0"/>
              <a:t>UI controls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configuring their </a:t>
            </a:r>
            <a:r>
              <a:rPr lang="en-US" b="1" dirty="0"/>
              <a:t>properties</a:t>
            </a:r>
            <a:r>
              <a:rPr lang="en-US" b="0" dirty="0"/>
              <a:t> and </a:t>
            </a:r>
            <a:r>
              <a:rPr lang="en-US" b="1" dirty="0"/>
              <a:t>events</a:t>
            </a:r>
            <a:r>
              <a:rPr lang="en-US" b="0" dirty="0"/>
              <a:t>.</a:t>
            </a:r>
            <a:endParaRPr lang="en-US" dirty="0"/>
          </a:p>
          <a:p>
            <a:pPr marL="171450" indent="-171450">
              <a:buFont typeface="Arial" panose="020B0604020202020204" pitchFamily="34" charset="0"/>
              <a:buChar char="•"/>
            </a:pPr>
            <a:r>
              <a:rPr lang="en-US" dirty="0"/>
              <a:t>Windows Forms is an </a:t>
            </a:r>
            <a:r>
              <a:rPr lang="en-US" b="1" dirty="0"/>
              <a:t>object-oriented framework</a:t>
            </a:r>
            <a:r>
              <a:rPr lang="en-US" dirty="0"/>
              <a:t>.</a:t>
            </a:r>
          </a:p>
          <a:p>
            <a:pPr marL="628650" lvl="1" indent="-171450">
              <a:buFont typeface="Arial" panose="020B0604020202020204" pitchFamily="34" charset="0"/>
              <a:buChar char="•"/>
            </a:pPr>
            <a:r>
              <a:rPr lang="en-US" b="1" dirty="0"/>
              <a:t>Your app is a "form"</a:t>
            </a:r>
            <a:r>
              <a:rPr lang="en-US" b="0" dirty="0"/>
              <a:t>, which is an object-oriented </a:t>
            </a:r>
            <a:r>
              <a:rPr lang="en-US" b="1" dirty="0"/>
              <a:t>class</a:t>
            </a:r>
            <a:r>
              <a:rPr lang="en-US" dirty="0"/>
              <a:t>.</a:t>
            </a:r>
          </a:p>
          <a:p>
            <a:pPr marL="628650" lvl="1" indent="-171450">
              <a:buFont typeface="Arial" panose="020B0604020202020204" pitchFamily="34" charset="0"/>
              <a:buChar char="•"/>
            </a:pPr>
            <a:r>
              <a:rPr lang="en-US" dirty="0"/>
              <a:t>This class </a:t>
            </a:r>
            <a:r>
              <a:rPr lang="en-US" b="1" dirty="0"/>
              <a:t>inherits its functionality </a:t>
            </a:r>
            <a:r>
              <a:rPr lang="en-US" dirty="0"/>
              <a:t>and behavior from a </a:t>
            </a:r>
            <a:r>
              <a:rPr lang="en-US" b="1" dirty="0"/>
              <a:t>base class </a:t>
            </a:r>
            <a:r>
              <a:rPr lang="en-US" dirty="0"/>
              <a:t>from the framework.</a:t>
            </a:r>
          </a:p>
          <a:p>
            <a:pPr marL="171450" lvl="0" indent="-171450">
              <a:buFont typeface="Arial" panose="020B0604020202020204" pitchFamily="34" charset="0"/>
              <a:buChar char="•"/>
            </a:pPr>
            <a:r>
              <a:rPr lang="en-US" b="0" dirty="0"/>
              <a:t>Additional </a:t>
            </a:r>
            <a:r>
              <a:rPr lang="en-US" b="1" dirty="0"/>
              <a:t>UI controls </a:t>
            </a:r>
            <a:r>
              <a:rPr lang="en-US" dirty="0"/>
              <a:t>(such as labels, text boxes and buttons) are added as data fields in the app class.</a:t>
            </a:r>
          </a:p>
          <a:p>
            <a:pPr marL="628650" lvl="1" indent="-171450">
              <a:buFont typeface="Arial" panose="020B0604020202020204" pitchFamily="34" charset="0"/>
              <a:buChar char="•"/>
            </a:pPr>
            <a:r>
              <a:rPr lang="en-US" dirty="0"/>
              <a:t>The app </a:t>
            </a:r>
            <a:r>
              <a:rPr lang="en-US" b="1" dirty="0"/>
              <a:t>UI controls </a:t>
            </a:r>
            <a:r>
              <a:rPr lang="en-US" dirty="0"/>
              <a:t>are inserted into the </a:t>
            </a:r>
            <a:r>
              <a:rPr lang="en-US" b="1" dirty="0"/>
              <a:t>tree of components</a:t>
            </a:r>
            <a:r>
              <a:rPr lang="en-US" dirty="0"/>
              <a:t>, in the </a:t>
            </a:r>
            <a:r>
              <a:rPr lang="en-US" b="1" dirty="0"/>
              <a:t>parent container</a:t>
            </a:r>
            <a:r>
              <a:rPr lang="en-US" dirty="0"/>
              <a:t>.</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2462478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event handler </a:t>
            </a:r>
            <a:r>
              <a:rPr lang="en-US" dirty="0"/>
              <a:t>for the "</a:t>
            </a:r>
            <a:r>
              <a:rPr lang="en-US" b="1" i="1" dirty="0"/>
              <a:t>button click</a:t>
            </a:r>
            <a:r>
              <a:rPr lang="en-US" dirty="0"/>
              <a:t>" event for the [Calculate Sum] button in the app.</a:t>
            </a:r>
          </a:p>
          <a:p>
            <a:pPr marL="171450" indent="-171450">
              <a:buFont typeface="Arial" panose="020B0604020202020204" pitchFamily="34" charset="0"/>
              <a:buChar char="•"/>
            </a:pPr>
            <a:r>
              <a:rPr lang="en-US" dirty="0"/>
              <a:t>This is a </a:t>
            </a:r>
            <a:r>
              <a:rPr lang="en-US" b="1" dirty="0"/>
              <a:t>C# code</a:t>
            </a:r>
            <a:r>
              <a:rPr lang="en-US" dirty="0"/>
              <a:t>, which follows the Windows Forms programming model.</a:t>
            </a:r>
          </a:p>
          <a:p>
            <a:pPr marL="171450" indent="-171450">
              <a:buFont typeface="Arial" panose="020B0604020202020204" pitchFamily="34" charset="0"/>
              <a:buChar char="•"/>
            </a:pPr>
            <a:r>
              <a:rPr lang="en-US" dirty="0"/>
              <a:t>The program logic here does the following:</a:t>
            </a:r>
          </a:p>
          <a:p>
            <a:pPr marL="628650" lvl="1" indent="-171450">
              <a:buFont typeface="Arial" panose="020B0604020202020204" pitchFamily="34" charset="0"/>
              <a:buChar char="•"/>
            </a:pPr>
            <a:r>
              <a:rPr lang="en-US" dirty="0"/>
              <a:t>takes the </a:t>
            </a:r>
            <a:r>
              <a:rPr lang="en-US" b="1" dirty="0"/>
              <a:t>texts from the first two boxes</a:t>
            </a:r>
            <a:r>
              <a:rPr lang="en-US" dirty="0"/>
              <a:t>,</a:t>
            </a:r>
          </a:p>
          <a:p>
            <a:pPr marL="628650" lvl="1" indent="-171450">
              <a:buFont typeface="Arial" panose="020B0604020202020204" pitchFamily="34" charset="0"/>
              <a:buChar char="•"/>
            </a:pPr>
            <a:r>
              <a:rPr lang="en-US" dirty="0"/>
              <a:t>converts it to </a:t>
            </a:r>
            <a:r>
              <a:rPr lang="en-US" b="1" dirty="0"/>
              <a:t>numbers</a:t>
            </a:r>
            <a:r>
              <a:rPr lang="en-US" b="0" dirty="0"/>
              <a:t>,</a:t>
            </a:r>
          </a:p>
          <a:p>
            <a:pPr marL="628650" lvl="1" indent="-171450">
              <a:buFont typeface="Arial" panose="020B0604020202020204" pitchFamily="34" charset="0"/>
              <a:buChar char="•"/>
            </a:pPr>
            <a:r>
              <a:rPr lang="en-US" b="0" dirty="0"/>
              <a:t>calculates their </a:t>
            </a:r>
            <a:r>
              <a:rPr lang="en-US" b="1" dirty="0"/>
              <a:t>sum</a:t>
            </a:r>
          </a:p>
          <a:p>
            <a:pPr marL="628650" lvl="1" indent="-171450">
              <a:buFont typeface="Arial" panose="020B0604020202020204" pitchFamily="34" charset="0"/>
              <a:buChar char="•"/>
            </a:pPr>
            <a:r>
              <a:rPr lang="en-US" b="0" dirty="0"/>
              <a:t>and displays the sum in the third text box.</a:t>
            </a:r>
          </a:p>
          <a:p>
            <a:pPr marL="0" lvl="0" indent="0">
              <a:buFont typeface="Arial" panose="020B0604020202020204" pitchFamily="34" charset="0"/>
              <a:buNone/>
            </a:pPr>
            <a:r>
              <a:rPr lang="en-US" b="0" dirty="0"/>
              <a:t>The </a:t>
            </a:r>
            <a:r>
              <a:rPr lang="en-US" b="1" dirty="0"/>
              <a:t>technical implementation </a:t>
            </a:r>
            <a:r>
              <a:rPr lang="en-US" b="0" dirty="0"/>
              <a:t>is not important here.</a:t>
            </a:r>
          </a:p>
          <a:p>
            <a:pPr marL="171450" lvl="0" indent="-171450">
              <a:buFont typeface="Arial" panose="020B0604020202020204" pitchFamily="34" charset="0"/>
              <a:buChar char="•"/>
            </a:pPr>
            <a:r>
              <a:rPr lang="en-US" b="0" dirty="0"/>
              <a:t>You can focus on the idea </a:t>
            </a:r>
            <a:r>
              <a:rPr lang="en-US" b="1" dirty="0"/>
              <a:t>how GUI apps work</a:t>
            </a:r>
            <a:r>
              <a:rPr lang="en-US" b="0" dirty="0"/>
              <a:t>, not on this particular example and its C# code.</a:t>
            </a:r>
          </a:p>
          <a:p>
            <a:pPr marL="171450" lvl="0" indent="-171450">
              <a:buFont typeface="Arial" panose="020B0604020202020204" pitchFamily="34" charset="0"/>
              <a:buChar char="•"/>
            </a:pPr>
            <a:r>
              <a:rPr lang="en-US" b="0" dirty="0"/>
              <a:t>The </a:t>
            </a:r>
            <a:r>
              <a:rPr lang="en-US" b="1" dirty="0"/>
              <a:t>important concept</a:t>
            </a:r>
            <a:r>
              <a:rPr lang="en-US" b="0" dirty="0"/>
              <a:t> here is how the app is built, by </a:t>
            </a:r>
            <a:r>
              <a:rPr lang="en-US" b="1" dirty="0"/>
              <a:t>extending a class from the UI framework</a:t>
            </a:r>
            <a:r>
              <a:rPr lang="en-US" b="0" dirty="0"/>
              <a:t>,</a:t>
            </a:r>
          </a:p>
          <a:p>
            <a:pPr marL="171450" lvl="0" indent="-171450">
              <a:buFont typeface="Arial" panose="020B0604020202020204" pitchFamily="34" charset="0"/>
              <a:buChar char="•"/>
            </a:pPr>
            <a:r>
              <a:rPr lang="en-US" b="0" dirty="0"/>
              <a:t>how the app is built from </a:t>
            </a:r>
            <a:r>
              <a:rPr lang="en-US" b="1" dirty="0"/>
              <a:t>composition of components</a:t>
            </a:r>
            <a:r>
              <a:rPr lang="en-US" b="0" dirty="0"/>
              <a:t>,</a:t>
            </a:r>
          </a:p>
          <a:p>
            <a:pPr marL="171450" lvl="0" indent="-171450">
              <a:buFont typeface="Arial" panose="020B0604020202020204" pitchFamily="34" charset="0"/>
              <a:buChar char="•"/>
            </a:pPr>
            <a:r>
              <a:rPr lang="en-US" b="0" dirty="0"/>
              <a:t>and how </a:t>
            </a:r>
            <a:r>
              <a:rPr lang="en-US" b="1" dirty="0"/>
              <a:t>event handlers </a:t>
            </a:r>
            <a:r>
              <a:rPr lang="en-US" b="0" dirty="0"/>
              <a:t>are called by the framework to add functionality to the components in the app.</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368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176540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t>
            </a:r>
            <a:r>
              <a:rPr lang="en-US" b="1" dirty="0"/>
              <a:t>see the previous example in action</a:t>
            </a:r>
            <a:r>
              <a:rPr lang="en-US" dirty="0"/>
              <a:t>.</a:t>
            </a:r>
          </a:p>
          <a:p>
            <a:pPr marL="171450" indent="-171450">
              <a:buFont typeface="Arial" panose="020B0604020202020204" pitchFamily="34" charset="0"/>
              <a:buChar char="•"/>
            </a:pPr>
            <a:r>
              <a:rPr lang="en-US" dirty="0"/>
              <a:t>I have prepared a </a:t>
            </a:r>
            <a:r>
              <a:rPr lang="en-US" b="1" dirty="0"/>
              <a:t>Visual Studio project</a:t>
            </a:r>
            <a:r>
              <a:rPr lang="en-US" dirty="0"/>
              <a:t>, holding the </a:t>
            </a:r>
            <a:r>
              <a:rPr lang="en-US" b="1" dirty="0"/>
              <a:t>Windows Forms app</a:t>
            </a:r>
            <a:r>
              <a:rPr lang="en-US" dirty="0"/>
              <a:t> from the example.</a:t>
            </a:r>
          </a:p>
          <a:p>
            <a:pPr marL="171450" indent="-171450">
              <a:buFont typeface="Arial" panose="020B0604020202020204" pitchFamily="34" charset="0"/>
              <a:buChar char="•"/>
            </a:pPr>
            <a:r>
              <a:rPr lang="en-US" dirty="0"/>
              <a:t>This is the </a:t>
            </a:r>
            <a:r>
              <a:rPr lang="en-US" b="1" dirty="0"/>
              <a:t>form designer </a:t>
            </a:r>
            <a:r>
              <a:rPr lang="en-US" dirty="0"/>
              <a:t>in Visual Studio for Windows Forms GUI apps.</a:t>
            </a:r>
          </a:p>
          <a:p>
            <a:pPr marL="171450" indent="-171450">
              <a:buFont typeface="Arial" panose="020B0604020202020204" pitchFamily="34" charset="0"/>
              <a:buChar char="•"/>
            </a:pPr>
            <a:r>
              <a:rPr lang="en-US" dirty="0"/>
              <a:t>On the left we see the "</a:t>
            </a:r>
            <a:r>
              <a:rPr lang="en-US" b="1" dirty="0"/>
              <a:t>Toolbox</a:t>
            </a:r>
            <a:r>
              <a:rPr lang="en-US" dirty="0"/>
              <a:t>".</a:t>
            </a:r>
          </a:p>
          <a:p>
            <a:pPr marL="628650" lvl="1" indent="-171450">
              <a:buFont typeface="Arial" panose="020B0604020202020204" pitchFamily="34" charset="0"/>
              <a:buChar char="•"/>
            </a:pPr>
            <a:r>
              <a:rPr lang="en-US" dirty="0"/>
              <a:t>It holds a list of </a:t>
            </a:r>
            <a:r>
              <a:rPr lang="en-US" b="1" dirty="0"/>
              <a:t>UI controls</a:t>
            </a:r>
            <a:r>
              <a:rPr lang="en-US" dirty="0"/>
              <a:t>, available from the UI framework.</a:t>
            </a:r>
          </a:p>
          <a:p>
            <a:pPr marL="171450" indent="-171450">
              <a:buFont typeface="Arial" panose="020B0604020202020204" pitchFamily="34" charset="0"/>
              <a:buChar char="•"/>
            </a:pPr>
            <a:r>
              <a:rPr lang="en-US" dirty="0"/>
              <a:t>At the center we see </a:t>
            </a:r>
            <a:r>
              <a:rPr lang="en-US" b="1" dirty="0"/>
              <a:t>the main app</a:t>
            </a:r>
            <a:r>
              <a:rPr lang="en-US" dirty="0"/>
              <a:t> form with the UI controls, inserted in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see the C# code, generated by the UI designer tool, by clicking [F7].</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2 files behind the form: </a:t>
            </a:r>
            <a:r>
              <a:rPr lang="en-US" b="1" noProof="1"/>
              <a:t>FormSummator.cs</a:t>
            </a:r>
            <a:r>
              <a:rPr lang="en-US" b="0" dirty="0"/>
              <a:t> and </a:t>
            </a:r>
            <a:r>
              <a:rPr lang="en-US" b="1" noProof="1"/>
              <a:t>FormSummator.Designer.cs</a:t>
            </a:r>
            <a:r>
              <a:rPr lang="en-US" b="0" dirty="0"/>
              <a:t>.</a:t>
            </a:r>
            <a:endParaRPr lang="en-US" dirty="0"/>
          </a:p>
          <a:p>
            <a:pPr marL="171450" indent="-171450">
              <a:buFont typeface="Arial" panose="020B0604020202020204" pitchFamily="34" charset="0"/>
              <a:buChar char="•"/>
            </a:pPr>
            <a:r>
              <a:rPr lang="en-US" dirty="0"/>
              <a:t>On the right we see the </a:t>
            </a:r>
            <a:r>
              <a:rPr lang="en-US" b="0" dirty="0"/>
              <a:t>app files</a:t>
            </a:r>
            <a:r>
              <a:rPr lang="en-US" dirty="0"/>
              <a:t> (</a:t>
            </a:r>
            <a:r>
              <a:rPr lang="en-US" b="1" dirty="0"/>
              <a:t>Solution Explorer</a:t>
            </a:r>
            <a:r>
              <a:rPr lang="en-US" dirty="0"/>
              <a:t>) and the "</a:t>
            </a:r>
            <a:r>
              <a:rPr lang="en-US" b="1" dirty="0"/>
              <a:t>Properties</a:t>
            </a:r>
            <a:r>
              <a:rPr lang="en-US" dirty="0"/>
              <a:t>" editor.</a:t>
            </a:r>
          </a:p>
          <a:p>
            <a:pPr marL="171450" indent="-171450">
              <a:buFont typeface="Arial" panose="020B0604020202020204" pitchFamily="34" charset="0"/>
              <a:buChar char="•"/>
            </a:pPr>
            <a:r>
              <a:rPr lang="en-US" dirty="0"/>
              <a:t>When we </a:t>
            </a:r>
            <a:r>
              <a:rPr lang="en-US" b="1" dirty="0"/>
              <a:t>select certain UI control in the form designer </a:t>
            </a:r>
            <a:r>
              <a:rPr lang="en-US" dirty="0"/>
              <a:t>(like this textbox), we see on the right its </a:t>
            </a:r>
            <a:r>
              <a:rPr lang="en-US" b="1" dirty="0"/>
              <a:t>properties</a:t>
            </a:r>
            <a:r>
              <a:rPr lang="en-US" b="0" dirty="0"/>
              <a:t>:</a:t>
            </a:r>
          </a:p>
          <a:p>
            <a:pPr marL="628650" lvl="1" indent="-171450">
              <a:buFont typeface="Arial" panose="020B0604020202020204" pitchFamily="34" charset="0"/>
              <a:buChar char="•"/>
            </a:pPr>
            <a:r>
              <a:rPr lang="en-US" b="0" dirty="0"/>
              <a:t>name, location, size, font, text content and others.</a:t>
            </a:r>
          </a:p>
          <a:p>
            <a:pPr marL="171450" lvl="0" indent="-171450">
              <a:buFont typeface="Arial" panose="020B0604020202020204" pitchFamily="34" charset="0"/>
              <a:buChar char="•"/>
            </a:pPr>
            <a:r>
              <a:rPr lang="en-US" b="0" dirty="0"/>
              <a:t>When we </a:t>
            </a:r>
            <a:r>
              <a:rPr lang="en-US" b="1" dirty="0"/>
              <a:t>double click </a:t>
            </a:r>
            <a:r>
              <a:rPr lang="en-US" b="0" dirty="0"/>
              <a:t>on certain UI control, we can </a:t>
            </a:r>
            <a:r>
              <a:rPr lang="en-US" b="1" dirty="0"/>
              <a:t>edit the C# code </a:t>
            </a:r>
            <a:r>
              <a:rPr lang="en-US" b="0" dirty="0"/>
              <a:t>for its default </a:t>
            </a:r>
            <a:r>
              <a:rPr lang="en-US" b="1" dirty="0"/>
              <a:t>event handler</a:t>
            </a:r>
            <a:r>
              <a:rPr lang="en-US" b="0" dirty="0"/>
              <a:t>.</a:t>
            </a:r>
          </a:p>
          <a:p>
            <a:pPr marL="171450" lvl="0" indent="-171450">
              <a:buFont typeface="Arial" panose="020B0604020202020204" pitchFamily="34" charset="0"/>
              <a:buChar char="•"/>
            </a:pPr>
            <a:r>
              <a:rPr lang="en-US" b="0" dirty="0"/>
              <a:t>We </a:t>
            </a:r>
            <a:r>
              <a:rPr lang="en-US" b="1" dirty="0"/>
              <a:t>double click the [Calculate Sum] button</a:t>
            </a:r>
            <a:r>
              <a:rPr lang="en-US" b="0" dirty="0"/>
              <a:t>.</a:t>
            </a:r>
          </a:p>
          <a:p>
            <a:pPr marL="628650" lvl="1" indent="-171450">
              <a:buFont typeface="Arial" panose="020B0604020202020204" pitchFamily="34" charset="0"/>
              <a:buChar char="•"/>
            </a:pPr>
            <a:r>
              <a:rPr lang="en-US" b="0" dirty="0"/>
              <a:t>We see the </a:t>
            </a:r>
            <a:r>
              <a:rPr lang="en-US" b="1" dirty="0"/>
              <a:t>C# code</a:t>
            </a:r>
            <a:r>
              <a:rPr lang="en-US" b="0" dirty="0"/>
              <a:t>, which will be executed, </a:t>
            </a:r>
            <a:r>
              <a:rPr lang="en-US" b="1" dirty="0"/>
              <a:t>when the button is clicked </a:t>
            </a:r>
            <a:r>
              <a:rPr lang="en-US" b="0" dirty="0"/>
              <a:t>by the app user.</a:t>
            </a:r>
          </a:p>
          <a:p>
            <a:pPr marL="628650" lvl="1" indent="-171450">
              <a:buFont typeface="Arial" panose="020B0604020202020204" pitchFamily="34" charset="0"/>
              <a:buChar char="•"/>
            </a:pPr>
            <a:r>
              <a:rPr lang="en-US" b="0" dirty="0"/>
              <a:t>This is the code we already discussed: it takes the values from the first two text boxes,</a:t>
            </a:r>
          </a:p>
          <a:p>
            <a:pPr marL="628650" lvl="1" indent="-171450">
              <a:buFont typeface="Arial" panose="020B0604020202020204" pitchFamily="34" charset="0"/>
              <a:buChar char="•"/>
            </a:pPr>
            <a:r>
              <a:rPr lang="en-US" b="0" dirty="0"/>
              <a:t>calculates their sum and displays it in the third text box.</a:t>
            </a:r>
          </a:p>
          <a:p>
            <a:pPr marL="171450" lvl="0" indent="-171450">
              <a:buFont typeface="Arial" panose="020B0604020202020204" pitchFamily="34" charset="0"/>
              <a:buChar char="•"/>
            </a:pPr>
            <a:r>
              <a:rPr lang="en-US" b="0" dirty="0"/>
              <a:t>We </a:t>
            </a:r>
            <a:r>
              <a:rPr lang="en-US" b="1" dirty="0"/>
              <a:t>run the app </a:t>
            </a:r>
            <a:r>
              <a:rPr lang="en-US" b="0" dirty="0"/>
              <a:t>by clicking the </a:t>
            </a:r>
            <a:r>
              <a:rPr lang="en-US" b="1" dirty="0"/>
              <a:t>[Start] button </a:t>
            </a:r>
            <a:r>
              <a:rPr lang="en-US" b="0" dirty="0"/>
              <a:t>in Visual Studio.</a:t>
            </a:r>
          </a:p>
          <a:p>
            <a:pPr marL="628650" lvl="1" indent="-171450">
              <a:buFont typeface="Arial" panose="020B0604020202020204" pitchFamily="34" charset="0"/>
              <a:buChar char="•"/>
            </a:pPr>
            <a:r>
              <a:rPr lang="en-US" b="0" dirty="0"/>
              <a:t>It takes some time to </a:t>
            </a:r>
            <a:r>
              <a:rPr lang="en-US" b="1" dirty="0"/>
              <a:t>compile</a:t>
            </a:r>
            <a:r>
              <a:rPr lang="en-US" b="0" dirty="0"/>
              <a:t> and </a:t>
            </a:r>
            <a:r>
              <a:rPr lang="en-US" b="1" dirty="0"/>
              <a:t>build</a:t>
            </a:r>
            <a:r>
              <a:rPr lang="en-US" b="0" dirty="0"/>
              <a:t> the app.</a:t>
            </a:r>
          </a:p>
          <a:p>
            <a:pPr marL="171450" lvl="0" indent="-171450">
              <a:buFont typeface="Arial" panose="020B0604020202020204" pitchFamily="34" charset="0"/>
              <a:buChar char="•"/>
            </a:pPr>
            <a:r>
              <a:rPr lang="en-US" b="0" dirty="0"/>
              <a:t>And this is our app: </a:t>
            </a:r>
            <a:r>
              <a:rPr lang="en-US" b="1" dirty="0"/>
              <a:t>live and running</a:t>
            </a:r>
            <a:r>
              <a:rPr lang="en-US" b="0" dirty="0"/>
              <a:t>.</a:t>
            </a:r>
          </a:p>
          <a:p>
            <a:pPr marL="628650" lvl="1" indent="-171450">
              <a:buFont typeface="Arial" panose="020B0604020202020204" pitchFamily="34" charset="0"/>
              <a:buChar char="•"/>
            </a:pPr>
            <a:r>
              <a:rPr lang="en-US" b="0" dirty="0"/>
              <a:t>We enter "</a:t>
            </a:r>
            <a:r>
              <a:rPr lang="en-US" b="1" dirty="0"/>
              <a:t>3</a:t>
            </a:r>
            <a:r>
              <a:rPr lang="en-US" b="0" dirty="0"/>
              <a:t>" and "</a:t>
            </a:r>
            <a:r>
              <a:rPr lang="en-US" b="1" dirty="0"/>
              <a:t>5</a:t>
            </a:r>
            <a:r>
              <a:rPr lang="en-US" b="0" dirty="0"/>
              <a:t>" and we calculate their sum "</a:t>
            </a:r>
            <a:r>
              <a:rPr lang="en-US" b="1" dirty="0"/>
              <a:t>8</a:t>
            </a:r>
            <a:r>
              <a:rPr lang="en-US" b="0" dirty="0"/>
              <a:t>".</a:t>
            </a:r>
          </a:p>
          <a:p>
            <a:pPr marL="171450" lvl="0" indent="-171450">
              <a:buFont typeface="Arial" panose="020B0604020202020204" pitchFamily="34" charset="0"/>
              <a:buChar char="•"/>
            </a:pPr>
            <a:r>
              <a:rPr lang="en-US" b="1" dirty="0"/>
              <a:t>The code here is not important</a:t>
            </a:r>
            <a:r>
              <a:rPr lang="en-US" b="0" dirty="0"/>
              <a:t>.</a:t>
            </a:r>
            <a:endParaRPr lang="bg-BG" b="0" dirty="0"/>
          </a:p>
          <a:p>
            <a:pPr marL="628650" lvl="1" indent="-171450">
              <a:buFont typeface="Arial" panose="020B0604020202020204" pitchFamily="34" charset="0"/>
              <a:buChar char="•"/>
            </a:pPr>
            <a:r>
              <a:rPr lang="en-US" b="0" dirty="0"/>
              <a:t>Don't try to understand it completely!</a:t>
            </a:r>
          </a:p>
          <a:p>
            <a:pPr marL="628650" lvl="1" indent="-171450">
              <a:buFont typeface="Arial" panose="020B0604020202020204" pitchFamily="34" charset="0"/>
              <a:buChar char="•"/>
            </a:pPr>
            <a:r>
              <a:rPr lang="en-US" b="0" dirty="0"/>
              <a:t>I just want to show you what a </a:t>
            </a:r>
            <a:r>
              <a:rPr lang="en-US" b="1" dirty="0"/>
              <a:t>GUI framework</a:t>
            </a:r>
            <a:r>
              <a:rPr lang="en-US" b="0" dirty="0"/>
              <a:t> is,</a:t>
            </a:r>
          </a:p>
          <a:p>
            <a:pPr marL="628650" lvl="1" indent="-171450">
              <a:buFont typeface="Arial" panose="020B0604020202020204" pitchFamily="34" charset="0"/>
              <a:buChar char="•"/>
            </a:pPr>
            <a:r>
              <a:rPr lang="en-US" b="0" dirty="0"/>
              <a:t>and how a </a:t>
            </a:r>
            <a:r>
              <a:rPr lang="en-US" b="1" dirty="0"/>
              <a:t>UI designer tool </a:t>
            </a:r>
            <a:r>
              <a:rPr lang="en-US" b="0" dirty="0"/>
              <a:t>can simplify GUI app development.</a:t>
            </a:r>
          </a:p>
          <a:p>
            <a:pPr marL="628650" lvl="1" indent="-171450">
              <a:buFont typeface="Arial" panose="020B0604020202020204" pitchFamily="34" charset="0"/>
              <a:buChar char="•"/>
            </a:pPr>
            <a:r>
              <a:rPr lang="en-US" b="0" dirty="0"/>
              <a:t>And all of this </a:t>
            </a:r>
            <a:r>
              <a:rPr lang="en-US" b="1" dirty="0"/>
              <a:t>as a concept</a:t>
            </a:r>
            <a:r>
              <a:rPr lang="en-US" b="0" dirty="0"/>
              <a:t>, not specifically the Windows Forms technology.</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369</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896032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a:t>
            </a:r>
            <a:r>
              <a:rPr lang="en-US" b="1" dirty="0"/>
              <a:t>user interface and front-end frameworks</a:t>
            </a:r>
            <a:r>
              <a:rPr lang="en-US" dirty="0"/>
              <a:t>, it is worth mentioning </a:t>
            </a:r>
            <a:r>
              <a:rPr lang="en-US" b="1" dirty="0"/>
              <a:t>React</a:t>
            </a:r>
            <a:r>
              <a:rPr lang="en-US" dirty="0"/>
              <a:t>.</a:t>
            </a:r>
          </a:p>
          <a:p>
            <a:pPr marL="171450" indent="-171450">
              <a:buFont typeface="Arial" panose="020B0604020202020204" pitchFamily="34" charset="0"/>
              <a:buChar char="•"/>
            </a:pPr>
            <a:r>
              <a:rPr lang="en-US" b="1" dirty="0"/>
              <a:t>React</a:t>
            </a:r>
            <a:r>
              <a:rPr lang="en-US" dirty="0"/>
              <a:t> is a powerful </a:t>
            </a:r>
            <a:r>
              <a:rPr lang="en-US" b="1" dirty="0"/>
              <a:t>JavaScript library </a:t>
            </a:r>
            <a:r>
              <a:rPr lang="en-US" dirty="0"/>
              <a:t>from Facebook for </a:t>
            </a:r>
            <a:r>
              <a:rPr lang="en-US" b="1" dirty="0"/>
              <a:t>building Web user interfaces</a:t>
            </a:r>
            <a:r>
              <a:rPr lang="en-US" dirty="0"/>
              <a:t> using HTML, CSS and JavaScript.</a:t>
            </a:r>
          </a:p>
          <a:p>
            <a:pPr marL="171450" indent="-171450">
              <a:buFont typeface="Arial" panose="020B0604020202020204" pitchFamily="34" charset="0"/>
              <a:buChar char="•"/>
            </a:pPr>
            <a:r>
              <a:rPr lang="en-US" dirty="0"/>
              <a:t>The UI is built from </a:t>
            </a:r>
            <a:r>
              <a:rPr lang="en-US" b="1" dirty="0"/>
              <a:t>JSX components</a:t>
            </a:r>
            <a:r>
              <a:rPr lang="en-US" dirty="0"/>
              <a:t>, which combine </a:t>
            </a:r>
            <a:r>
              <a:rPr lang="en-US" b="1" dirty="0"/>
              <a:t>HTML</a:t>
            </a:r>
            <a:r>
              <a:rPr lang="en-US" dirty="0"/>
              <a:t> + </a:t>
            </a:r>
            <a:r>
              <a:rPr lang="en-US" b="1" dirty="0"/>
              <a:t>JavaScript</a:t>
            </a:r>
            <a:r>
              <a:rPr lang="en-US" dirty="0"/>
              <a:t> using a built-in </a:t>
            </a:r>
            <a:r>
              <a:rPr lang="en-US" b="1" dirty="0"/>
              <a:t>templating engine</a:t>
            </a:r>
            <a:r>
              <a:rPr lang="en-US" b="0" dirty="0"/>
              <a:t>.</a:t>
            </a:r>
          </a:p>
          <a:p>
            <a:pPr marL="171450" indent="-171450">
              <a:buFont typeface="Arial" panose="020B0604020202020204" pitchFamily="34" charset="0"/>
              <a:buChar char="•"/>
            </a:pPr>
            <a:r>
              <a:rPr lang="en-US" b="0" dirty="0"/>
              <a:t>React is</a:t>
            </a:r>
            <a:r>
              <a:rPr lang="bg-BG" b="0" dirty="0"/>
              <a:t> а</a:t>
            </a:r>
            <a:r>
              <a:rPr lang="en-US" b="0" dirty="0"/>
              <a:t> </a:t>
            </a:r>
            <a:r>
              <a:rPr lang="en-US" b="1" dirty="0"/>
              <a:t>component-based</a:t>
            </a:r>
            <a:r>
              <a:rPr lang="en-US" b="0" dirty="0"/>
              <a:t> UI library.</a:t>
            </a:r>
          </a:p>
          <a:p>
            <a:pPr marL="628650" lvl="1" indent="-171450">
              <a:buFont typeface="Arial" panose="020B0604020202020204" pitchFamily="34" charset="0"/>
              <a:buChar char="•"/>
            </a:pPr>
            <a:r>
              <a:rPr lang="en-US" b="0" dirty="0"/>
              <a:t>With React, developers create </a:t>
            </a:r>
            <a:r>
              <a:rPr lang="en-US" b="1" dirty="0"/>
              <a:t>reusable UI components</a:t>
            </a:r>
            <a:r>
              <a:rPr lang="en-US" b="0" dirty="0"/>
              <a:t>,</a:t>
            </a:r>
          </a:p>
          <a:p>
            <a:pPr marL="628650" lvl="1" indent="-171450">
              <a:buFont typeface="Arial" panose="020B0604020202020204" pitchFamily="34" charset="0"/>
              <a:buChar char="•"/>
            </a:pPr>
            <a:r>
              <a:rPr lang="en-US" b="0" dirty="0"/>
              <a:t>which have own </a:t>
            </a:r>
            <a:r>
              <a:rPr lang="en-US" b="1" dirty="0"/>
              <a:t>lifecycle</a:t>
            </a:r>
            <a:r>
              <a:rPr lang="en-US" b="0" dirty="0"/>
              <a:t>, internal </a:t>
            </a:r>
            <a:r>
              <a:rPr lang="en-US" b="1" dirty="0"/>
              <a:t>state</a:t>
            </a:r>
            <a:r>
              <a:rPr lang="en-US" b="0" dirty="0"/>
              <a:t> and </a:t>
            </a:r>
            <a:r>
              <a:rPr lang="en-US" b="1" dirty="0"/>
              <a:t>behavior</a:t>
            </a:r>
            <a:r>
              <a:rPr lang="en-US" b="0" dirty="0"/>
              <a:t>.</a:t>
            </a:r>
          </a:p>
          <a:p>
            <a:pPr marL="171450" indent="-171450">
              <a:buFont typeface="Arial" panose="020B0604020202020204" pitchFamily="34" charset="0"/>
              <a:buChar char="•"/>
            </a:pPr>
            <a:r>
              <a:rPr lang="en-US" b="0" dirty="0"/>
              <a:t>It is </a:t>
            </a:r>
            <a:r>
              <a:rPr lang="en-US" b="1" dirty="0"/>
              <a:t>discussable whether React is a library or a framework</a:t>
            </a:r>
            <a:r>
              <a:rPr lang="en-US" b="0" dirty="0"/>
              <a:t>.</a:t>
            </a:r>
          </a:p>
          <a:p>
            <a:pPr marL="628650" lvl="1" indent="-171450">
              <a:buFont typeface="Arial" panose="020B0604020202020204" pitchFamily="34" charset="0"/>
              <a:buChar char="•"/>
            </a:pPr>
            <a:r>
              <a:rPr lang="en-US" b="0" dirty="0"/>
              <a:t>It is maybe somewhere between.</a:t>
            </a:r>
          </a:p>
          <a:p>
            <a:pPr marL="171450" lvl="0" indent="-171450">
              <a:buFont typeface="Arial" panose="020B0604020202020204" pitchFamily="34" charset="0"/>
              <a:buChar char="•"/>
            </a:pPr>
            <a:r>
              <a:rPr lang="en-US" b="0" dirty="0"/>
              <a:t>By adding some </a:t>
            </a:r>
            <a:r>
              <a:rPr lang="en-US" b="1" dirty="0"/>
              <a:t>additional components </a:t>
            </a:r>
            <a:r>
              <a:rPr lang="en-US" b="0" dirty="0"/>
              <a:t>like React Router, </a:t>
            </a:r>
            <a:r>
              <a:rPr lang="en-US" b="0" dirty="0" err="1"/>
              <a:t>MobX</a:t>
            </a:r>
            <a:r>
              <a:rPr lang="en-US" b="0" dirty="0"/>
              <a:t>, Redux, Flux, React Toolbox, and some others,</a:t>
            </a:r>
          </a:p>
          <a:p>
            <a:pPr marL="628650" lvl="1" indent="-171450">
              <a:buFont typeface="Arial" panose="020B0604020202020204" pitchFamily="34" charset="0"/>
              <a:buChar char="•"/>
            </a:pPr>
            <a:r>
              <a:rPr lang="en-US" b="0" dirty="0"/>
              <a:t>we can turn React into a fully-functional </a:t>
            </a:r>
            <a:r>
              <a:rPr lang="en-US" b="1" dirty="0"/>
              <a:t>Web front-end framework</a:t>
            </a:r>
            <a:r>
              <a:rPr lang="en-US" b="0" dirty="0"/>
              <a: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look at this simple </a:t>
            </a:r>
            <a:r>
              <a:rPr lang="en-US" b="1" dirty="0"/>
              <a:t>example of React component</a:t>
            </a:r>
            <a:r>
              <a:rPr lang="en-US" b="0" dirty="0"/>
              <a:t> (a </a:t>
            </a:r>
            <a:r>
              <a:rPr lang="en-US" b="1" dirty="0"/>
              <a:t>JSX component</a:t>
            </a:r>
            <a:r>
              <a:rPr lang="en-US" b="0" dirty="0"/>
              <a:t>):</a:t>
            </a:r>
          </a:p>
          <a:p>
            <a:pPr marL="171450" lvl="0" indent="-171450">
              <a:buFont typeface="Arial" panose="020B0604020202020204" pitchFamily="34" charset="0"/>
              <a:buChar char="•"/>
            </a:pPr>
            <a:r>
              <a:rPr lang="en-US" b="0" dirty="0"/>
              <a:t>It is a </a:t>
            </a:r>
            <a:r>
              <a:rPr lang="en-US" b="1" dirty="0"/>
              <a:t>JavaScript class</a:t>
            </a:r>
            <a:r>
              <a:rPr lang="en-US" b="0" dirty="0"/>
              <a:t>, which defines a UI component called "</a:t>
            </a:r>
            <a:r>
              <a:rPr lang="en-US" b="1" i="1" noProof="1"/>
              <a:t>HelloMessage</a:t>
            </a:r>
            <a:r>
              <a:rPr lang="en-US" b="0" dirty="0"/>
              <a:t>".</a:t>
            </a:r>
          </a:p>
          <a:p>
            <a:pPr marL="171450" lvl="0" indent="-171450">
              <a:buFont typeface="Arial" panose="020B0604020202020204" pitchFamily="34" charset="0"/>
              <a:buChar char="•"/>
            </a:pPr>
            <a:r>
              <a:rPr lang="en-US" b="0" dirty="0"/>
              <a:t>It takes a parameter called "</a:t>
            </a:r>
            <a:r>
              <a:rPr lang="en-US" b="1" i="1" dirty="0"/>
              <a:t>name</a:t>
            </a:r>
            <a:r>
              <a:rPr lang="en-US" b="0" dirty="0"/>
              <a:t>" and </a:t>
            </a:r>
            <a:r>
              <a:rPr lang="en-US" b="1" dirty="0"/>
              <a:t>renders "Hello"</a:t>
            </a:r>
            <a:r>
              <a:rPr lang="en-US" b="0" dirty="0"/>
              <a:t> + the </a:t>
            </a:r>
            <a:r>
              <a:rPr lang="en-US" b="1" i="1" dirty="0"/>
              <a:t>name</a:t>
            </a:r>
            <a:r>
              <a:rPr lang="en-US" b="0" dirty="0"/>
              <a:t> in a </a:t>
            </a:r>
            <a:r>
              <a:rPr lang="en-US" b="1" dirty="0"/>
              <a:t>&lt;div&gt;</a:t>
            </a:r>
            <a:r>
              <a:rPr lang="en-US" b="0" dirty="0"/>
              <a:t>.</a:t>
            </a:r>
            <a:endParaRPr lang="bg-BG" b="0" dirty="0"/>
          </a:p>
          <a:p>
            <a:pPr marL="0" lvl="0" indent="0">
              <a:buFont typeface="Arial" panose="020B0604020202020204" pitchFamily="34" charset="0"/>
              <a:buNone/>
            </a:pPr>
            <a:endParaRPr lang="bg-BG" b="0" dirty="0"/>
          </a:p>
          <a:p>
            <a:pPr marL="0" lvl="0" indent="0">
              <a:buFont typeface="Arial" panose="020B0604020202020204" pitchFamily="34" charset="0"/>
              <a:buNone/>
            </a:pPr>
            <a:r>
              <a:rPr lang="en-US" b="0" dirty="0"/>
              <a:t>After that, this new component </a:t>
            </a:r>
            <a:r>
              <a:rPr lang="en-US" b="1" i="1" dirty="0"/>
              <a:t>&lt;</a:t>
            </a:r>
            <a:r>
              <a:rPr lang="en-US" b="1" i="1" noProof="1"/>
              <a:t>HelloMessage</a:t>
            </a:r>
            <a:r>
              <a:rPr lang="en-US" b="1" i="1" dirty="0"/>
              <a:t>&gt;</a:t>
            </a:r>
            <a:r>
              <a:rPr lang="en-US" b="0" dirty="0"/>
              <a:t> with </a:t>
            </a:r>
            <a:r>
              <a:rPr lang="en-US" b="0" i="0" dirty="0"/>
              <a:t>argument </a:t>
            </a:r>
            <a:r>
              <a:rPr lang="en-US" b="1" i="1" dirty="0"/>
              <a:t>name="SoftUni"</a:t>
            </a:r>
            <a:r>
              <a:rPr lang="en-US" b="0" dirty="0"/>
              <a:t> is rendered in the page.</a:t>
            </a:r>
          </a:p>
          <a:p>
            <a:pPr marL="171450" lvl="0" indent="-171450">
              <a:buFont typeface="Arial" panose="020B0604020202020204" pitchFamily="34" charset="0"/>
              <a:buChar char="•"/>
            </a:pPr>
            <a:r>
              <a:rPr lang="en-US" b="0" dirty="0"/>
              <a:t>The </a:t>
            </a:r>
            <a:r>
              <a:rPr lang="en-US" b="1" dirty="0"/>
              <a:t>HTML result page </a:t>
            </a:r>
            <a:r>
              <a:rPr lang="en-US" b="0" dirty="0"/>
              <a:t>is shown in the image on the right.</a:t>
            </a:r>
          </a:p>
          <a:p>
            <a:pPr marL="0" lvl="0" indent="0">
              <a:buFont typeface="Arial" panose="020B0604020202020204" pitchFamily="34" charset="0"/>
              <a:buNone/>
            </a:pPr>
            <a:r>
              <a:rPr lang="en-US" b="0" dirty="0"/>
              <a:t>Pretty simple.</a:t>
            </a:r>
          </a:p>
          <a:p>
            <a:pPr marL="171450" lvl="0" indent="-171450">
              <a:buFont typeface="Arial" panose="020B0604020202020204" pitchFamily="34" charset="0"/>
              <a:buChar char="•"/>
            </a:pPr>
            <a:r>
              <a:rPr lang="en-US" b="0" dirty="0"/>
              <a:t>As usually, I don't want to put your focus on the code and the technology here.</a:t>
            </a:r>
          </a:p>
          <a:p>
            <a:pPr marL="171450" lvl="0" indent="-171450">
              <a:buFont typeface="Arial" panose="020B0604020202020204" pitchFamily="34" charset="0"/>
              <a:buChar char="•"/>
            </a:pPr>
            <a:r>
              <a:rPr lang="en-US" b="0" dirty="0"/>
              <a:t>It is more important </a:t>
            </a:r>
            <a:r>
              <a:rPr lang="en-US" b="1" dirty="0"/>
              <a:t>to understand the concepts </a:t>
            </a:r>
            <a:r>
              <a:rPr lang="en-US" b="0" dirty="0"/>
              <a:t>behind this approach to building user interfaces,</a:t>
            </a:r>
          </a:p>
          <a:p>
            <a:pPr marL="171450" lvl="0" indent="-171450">
              <a:buFont typeface="Arial" panose="020B0604020202020204" pitchFamily="34" charset="0"/>
              <a:buChar char="•"/>
            </a:pPr>
            <a:r>
              <a:rPr lang="en-US" b="0" dirty="0"/>
              <a:t>which is based on creating </a:t>
            </a:r>
            <a:r>
              <a:rPr lang="en-US" b="1" dirty="0"/>
              <a:t>reusable self-contained UI components</a:t>
            </a:r>
            <a:r>
              <a:rPr lang="en-US" b="0" dirty="0"/>
              <a:t>.</a:t>
            </a:r>
          </a:p>
          <a:p>
            <a:endParaRPr lang="en-US" dirty="0"/>
          </a:p>
          <a:p>
            <a:endParaRPr lang="bg-BG"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774164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see another, more complex </a:t>
            </a:r>
            <a:r>
              <a:rPr lang="en-US" b="1" dirty="0"/>
              <a:t>example of React project</a:t>
            </a:r>
            <a:r>
              <a:rPr lang="en-US" dirty="0"/>
              <a:t>.</a:t>
            </a:r>
          </a:p>
          <a:p>
            <a:pPr marL="171450" indent="-171450">
              <a:buFont typeface="Arial" panose="020B0604020202020204" pitchFamily="34" charset="0"/>
              <a:buChar char="•"/>
            </a:pPr>
            <a:r>
              <a:rPr lang="en-US" dirty="0"/>
              <a:t>We have a </a:t>
            </a:r>
            <a:r>
              <a:rPr lang="en-US" b="1" dirty="0"/>
              <a:t>live code example in repl.it</a:t>
            </a:r>
            <a:r>
              <a:rPr lang="en-US" dirty="0"/>
              <a:t>, which implements a </a:t>
            </a:r>
            <a:r>
              <a:rPr lang="en-US" b="1" dirty="0"/>
              <a:t>summator app</a:t>
            </a:r>
            <a:r>
              <a:rPr lang="en-US" dirty="0"/>
              <a:t>.</a:t>
            </a:r>
          </a:p>
          <a:p>
            <a:pPr marL="628650" lvl="1" indent="-171450">
              <a:buFont typeface="Arial" panose="020B0604020202020204" pitchFamily="34" charset="0"/>
              <a:buChar char="•"/>
            </a:pPr>
            <a:r>
              <a:rPr lang="en-US" dirty="0"/>
              <a:t>The app takes two numbers and calculates their sum.</a:t>
            </a:r>
          </a:p>
          <a:p>
            <a:pPr marL="171450" indent="-171450">
              <a:buFont typeface="Arial" panose="020B0604020202020204" pitchFamily="34" charset="0"/>
              <a:buChar char="•"/>
            </a:pPr>
            <a:r>
              <a:rPr lang="en-US" dirty="0"/>
              <a:t>It </a:t>
            </a:r>
            <a:r>
              <a:rPr lang="en-US" b="1" dirty="0"/>
              <a:t>takes some time to load</a:t>
            </a:r>
            <a:r>
              <a:rPr lang="en-US" dirty="0"/>
              <a:t>, more than usually, because the React environment needs a lot of packages to be loaded and configured.</a:t>
            </a:r>
          </a:p>
          <a:p>
            <a:pPr marL="171450" indent="-171450">
              <a:buFont typeface="Arial" panose="020B0604020202020204" pitchFamily="34" charset="0"/>
              <a:buChar char="•"/>
            </a:pPr>
            <a:r>
              <a:rPr lang="en-US" dirty="0"/>
              <a:t>When the project loads, we can see its structure:</a:t>
            </a:r>
          </a:p>
          <a:p>
            <a:pPr marL="628650" lvl="1" indent="-171450">
              <a:buFont typeface="Arial" panose="020B0604020202020204" pitchFamily="34" charset="0"/>
              <a:buChar char="•"/>
            </a:pPr>
            <a:r>
              <a:rPr lang="en-US" b="1" dirty="0"/>
              <a:t>index.js</a:t>
            </a:r>
            <a:r>
              <a:rPr lang="en-US" dirty="0"/>
              <a:t> – it holds the app entry point and </a:t>
            </a:r>
            <a:r>
              <a:rPr lang="en-US" b="1" dirty="0"/>
              <a:t>renders the "Summator" component</a:t>
            </a:r>
            <a:r>
              <a:rPr lang="en-US" dirty="0"/>
              <a:t>.</a:t>
            </a:r>
          </a:p>
          <a:p>
            <a:pPr marL="628650" lvl="1" indent="-171450">
              <a:buFont typeface="Arial" panose="020B0604020202020204" pitchFamily="34" charset="0"/>
              <a:buChar char="•"/>
            </a:pPr>
            <a:r>
              <a:rPr lang="en-US" b="1" dirty="0"/>
              <a:t>Summator.css </a:t>
            </a:r>
            <a:r>
              <a:rPr lang="en-US" dirty="0"/>
              <a:t>– holds the </a:t>
            </a:r>
            <a:r>
              <a:rPr lang="en-US" b="1" dirty="0"/>
              <a:t>CSS styles </a:t>
            </a:r>
            <a:r>
              <a:rPr lang="en-US" dirty="0"/>
              <a:t>for the "Summator" component.</a:t>
            </a:r>
          </a:p>
          <a:p>
            <a:pPr marL="628650" lvl="1" indent="-171450">
              <a:buFont typeface="Arial" panose="020B0604020202020204" pitchFamily="34" charset="0"/>
              <a:buChar char="•"/>
            </a:pPr>
            <a:r>
              <a:rPr lang="en-US" b="1" noProof="1"/>
              <a:t>Summator.jsx</a:t>
            </a:r>
            <a:r>
              <a:rPr lang="en-US" noProof="1"/>
              <a:t> </a:t>
            </a:r>
            <a:r>
              <a:rPr lang="bg-BG" dirty="0"/>
              <a:t>– </a:t>
            </a:r>
            <a:r>
              <a:rPr lang="en-US" dirty="0"/>
              <a:t>holds the </a:t>
            </a:r>
            <a:r>
              <a:rPr lang="en-US" b="1" dirty="0"/>
              <a:t>main JSX component</a:t>
            </a:r>
            <a:r>
              <a:rPr lang="en-US" dirty="0"/>
              <a:t> "Summator".</a:t>
            </a:r>
          </a:p>
          <a:p>
            <a:pPr marL="1085850" lvl="2" indent="-171450">
              <a:buFont typeface="Arial" panose="020B0604020202020204" pitchFamily="34" charset="0"/>
              <a:buChar char="•"/>
            </a:pPr>
            <a:r>
              <a:rPr lang="en-US" dirty="0"/>
              <a:t>It defines </a:t>
            </a:r>
            <a:r>
              <a:rPr lang="en-US" b="1" dirty="0"/>
              <a:t>3 input fields </a:t>
            </a:r>
            <a:r>
              <a:rPr lang="en-US" dirty="0"/>
              <a:t>and a </a:t>
            </a:r>
            <a:r>
              <a:rPr lang="en-US" b="1" dirty="0"/>
              <a:t>button</a:t>
            </a:r>
            <a:r>
              <a:rPr lang="en-US" dirty="0"/>
              <a:t> + an </a:t>
            </a:r>
            <a:r>
              <a:rPr lang="en-US" b="1" dirty="0"/>
              <a:t>event handler </a:t>
            </a:r>
            <a:r>
              <a:rPr lang="en-US" dirty="0"/>
              <a:t>for the button.</a:t>
            </a:r>
          </a:p>
          <a:p>
            <a:pPr marL="1085850" lvl="2" indent="-171450">
              <a:buFont typeface="Arial" panose="020B0604020202020204" pitchFamily="34" charset="0"/>
              <a:buChar char="•"/>
            </a:pPr>
            <a:r>
              <a:rPr lang="en-US" dirty="0"/>
              <a:t>When the button is clicked</a:t>
            </a:r>
            <a:r>
              <a:rPr lang="bg-BG" dirty="0"/>
              <a:t>, </a:t>
            </a:r>
            <a:r>
              <a:rPr lang="en-US" dirty="0"/>
              <a:t>its event handler </a:t>
            </a:r>
            <a:r>
              <a:rPr lang="en-US" b="1" dirty="0"/>
              <a:t>sums the first two fields</a:t>
            </a:r>
          </a:p>
          <a:p>
            <a:pPr marL="1085850" lvl="2" indent="-171450">
              <a:buFont typeface="Arial" panose="020B0604020202020204" pitchFamily="34" charset="0"/>
              <a:buChar char="•"/>
            </a:pPr>
            <a:r>
              <a:rPr lang="en-US" dirty="0"/>
              <a:t>and saves the result into a </a:t>
            </a:r>
            <a:r>
              <a:rPr lang="en-US" b="1" dirty="0"/>
              <a:t>state variable</a:t>
            </a:r>
            <a:r>
              <a:rPr lang="en-US" dirty="0"/>
              <a:t>, which is bound to the last field.</a:t>
            </a:r>
          </a:p>
          <a:p>
            <a:pPr marL="171450" lvl="0" indent="-171450">
              <a:buFont typeface="Arial" panose="020B0604020202020204" pitchFamily="34" charset="0"/>
              <a:buChar char="•"/>
            </a:pPr>
            <a:r>
              <a:rPr lang="en-US" dirty="0"/>
              <a:t>Please don't try to understand all the technical details and how the code works.</a:t>
            </a:r>
          </a:p>
          <a:p>
            <a:pPr marL="628650" lvl="1" indent="-171450">
              <a:buFont typeface="Arial" panose="020B0604020202020204" pitchFamily="34" charset="0"/>
              <a:buChar char="•"/>
            </a:pPr>
            <a:r>
              <a:rPr lang="en-US" dirty="0"/>
              <a:t>This is </a:t>
            </a:r>
            <a:r>
              <a:rPr lang="en-US" b="1" dirty="0"/>
              <a:t>just an example</a:t>
            </a:r>
            <a:r>
              <a:rPr lang="en-US" dirty="0"/>
              <a:t>, which demonstrates certain UI technology.</a:t>
            </a:r>
          </a:p>
          <a:p>
            <a:pPr marL="628650" lvl="1" indent="-171450">
              <a:buFont typeface="Arial" panose="020B0604020202020204" pitchFamily="34" charset="0"/>
              <a:buChar char="•"/>
            </a:pPr>
            <a:r>
              <a:rPr lang="en-US" dirty="0"/>
              <a:t>The focus here is </a:t>
            </a:r>
            <a:r>
              <a:rPr lang="en-US" b="1" dirty="0"/>
              <a:t>the concept of creating reusable UI components</a:t>
            </a:r>
          </a:p>
          <a:p>
            <a:pPr marL="628650" lvl="1" indent="-171450">
              <a:buFont typeface="Arial" panose="020B0604020202020204" pitchFamily="34" charset="0"/>
              <a:buChar char="•"/>
            </a:pPr>
            <a:r>
              <a:rPr lang="en-US" b="0" dirty="0"/>
              <a:t>and the concept of "</a:t>
            </a:r>
            <a:r>
              <a:rPr lang="en-US" b="1" dirty="0"/>
              <a:t>data binding</a:t>
            </a:r>
            <a:r>
              <a:rPr lang="en-US" b="0" dirty="0"/>
              <a:t>" between a state variable and a text field.</a:t>
            </a:r>
          </a:p>
          <a:p>
            <a:pPr marL="171450" lvl="0" indent="-171450">
              <a:buFont typeface="Arial" panose="020B0604020202020204" pitchFamily="34" charset="0"/>
              <a:buChar char="•"/>
            </a:pPr>
            <a:r>
              <a:rPr lang="en-US" b="0" dirty="0"/>
              <a:t>Now we can </a:t>
            </a:r>
            <a:r>
              <a:rPr lang="en-US" b="1" dirty="0"/>
              <a:t>run the example</a:t>
            </a:r>
            <a:r>
              <a:rPr lang="en-US" b="0" dirty="0"/>
              <a:t>.</a:t>
            </a:r>
          </a:p>
          <a:p>
            <a:pPr marL="628650" lvl="1" indent="-171450">
              <a:buFont typeface="Arial" panose="020B0604020202020204" pitchFamily="34" charset="0"/>
              <a:buChar char="•"/>
            </a:pPr>
            <a:r>
              <a:rPr lang="en-US" b="0" dirty="0"/>
              <a:t>We enter "4" and "3" and click [Calc Sum] and the calculated result is "7".</a:t>
            </a:r>
          </a:p>
          <a:p>
            <a:pPr marL="628650" lvl="1" indent="-171450">
              <a:buFont typeface="Arial" panose="020B0604020202020204" pitchFamily="34" charset="0"/>
              <a:buChar char="•"/>
            </a:pPr>
            <a:r>
              <a:rPr lang="en-US" b="0" dirty="0"/>
              <a:t>It works as expected.</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372</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307314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r>
              <a:rPr lang="en-US" dirty="0"/>
              <a:t>are important branch of </a:t>
            </a:r>
            <a:r>
              <a:rPr lang="en-US" b="1" dirty="0"/>
              <a:t>front-end</a:t>
            </a:r>
            <a:r>
              <a:rPr lang="en-US" dirty="0"/>
              <a:t> and </a:t>
            </a:r>
            <a:r>
              <a:rPr lang="en-US" b="1" dirty="0"/>
              <a:t>client-side</a:t>
            </a:r>
            <a:r>
              <a:rPr lang="en-US" dirty="0"/>
              <a:t> app development.</a:t>
            </a:r>
          </a:p>
          <a:p>
            <a:pPr marL="171450" indent="-171450">
              <a:buFont typeface="Arial" panose="020B0604020202020204" pitchFamily="34" charset="0"/>
              <a:buChar char="•"/>
            </a:pPr>
            <a:r>
              <a:rPr lang="en-US" b="1" dirty="0"/>
              <a:t>Building mobile apps </a:t>
            </a:r>
            <a:r>
              <a:rPr lang="en-US" dirty="0"/>
              <a:t>combines mobile development principles, concepts, platforms, technologies, frameworks, libraries and tools.</a:t>
            </a:r>
          </a:p>
          <a:p>
            <a:r>
              <a:rPr lang="en-US" dirty="0"/>
              <a:t>Two major mobile app platforms dominate the smartphone and mobile device markets: </a:t>
            </a:r>
            <a:r>
              <a:rPr lang="en-US" b="1" dirty="0"/>
              <a:t>Android </a:t>
            </a:r>
            <a:r>
              <a:rPr lang="en-US" dirty="0"/>
              <a:t>and </a:t>
            </a:r>
            <a:r>
              <a:rPr lang="en-US" b="1" dirty="0"/>
              <a:t>iOS</a:t>
            </a:r>
            <a:r>
              <a:rPr lang="en-US" b="0" dirty="0"/>
              <a:t>.</a:t>
            </a:r>
            <a:endParaRPr lang="en-US" b="1" dirty="0"/>
          </a:p>
          <a:p>
            <a:pPr marL="171450" indent="-171450">
              <a:buFont typeface="Arial" panose="020B0604020202020204" pitchFamily="34" charset="0"/>
              <a:buChar char="•"/>
            </a:pPr>
            <a:r>
              <a:rPr lang="en-US" b="1" dirty="0"/>
              <a:t>Android</a:t>
            </a:r>
            <a:r>
              <a:rPr lang="en-US" b="0" dirty="0"/>
              <a:t> is more popular.</a:t>
            </a:r>
          </a:p>
          <a:p>
            <a:pPr marL="628650" lvl="1" indent="-171450">
              <a:buFont typeface="Arial" panose="020B0604020202020204" pitchFamily="34" charset="0"/>
              <a:buChar char="•"/>
            </a:pPr>
            <a:r>
              <a:rPr lang="en-US" b="0" dirty="0"/>
              <a:t>Devices are less expensive (compared to iOS devices).</a:t>
            </a:r>
          </a:p>
          <a:p>
            <a:pPr marL="628650" lvl="1" indent="-171450">
              <a:buFont typeface="Arial" panose="020B0604020202020204" pitchFamily="34" charset="0"/>
              <a:buChar char="•"/>
            </a:pPr>
            <a:r>
              <a:rPr lang="en-US" b="0" dirty="0"/>
              <a:t>Developers have more freedom and options.</a:t>
            </a:r>
          </a:p>
          <a:p>
            <a:pPr marL="628650" lvl="1" indent="-171450">
              <a:buFont typeface="Arial" panose="020B0604020202020204" pitchFamily="34" charset="0"/>
              <a:buChar char="•"/>
            </a:pPr>
            <a:r>
              <a:rPr lang="en-US" b="0" dirty="0"/>
              <a:t>Most apps are free or follow a freemium model.</a:t>
            </a:r>
          </a:p>
          <a:p>
            <a:pPr marL="171450" indent="-171450">
              <a:buFont typeface="Arial" panose="020B0604020202020204" pitchFamily="34" charset="0"/>
              <a:buChar char="•"/>
            </a:pPr>
            <a:r>
              <a:rPr lang="en-US" b="1" dirty="0"/>
              <a:t>iOS </a:t>
            </a:r>
            <a:r>
              <a:rPr lang="en-US" b="0" dirty="0"/>
              <a:t>is slightly less popular, but still very big.</a:t>
            </a:r>
          </a:p>
          <a:p>
            <a:pPr marL="628650" lvl="1" indent="-171450">
              <a:buFont typeface="Arial" panose="020B0604020202020204" pitchFamily="34" charset="0"/>
              <a:buChar char="•"/>
            </a:pPr>
            <a:r>
              <a:rPr lang="en-US" b="0" dirty="0"/>
              <a:t>Devices are more expensive,</a:t>
            </a:r>
          </a:p>
          <a:p>
            <a:pPr marL="628650" lvl="1" indent="-171450">
              <a:buFont typeface="Arial" panose="020B0604020202020204" pitchFamily="34" charset="0"/>
              <a:buChar char="•"/>
            </a:pPr>
            <a:r>
              <a:rPr lang="en-US" b="0" dirty="0"/>
              <a:t>but the market is more profitable, because most apps follow a paid model.</a:t>
            </a:r>
            <a:r>
              <a:rPr lang="en-US" b="1" dirty="0"/>
              <a:t/>
            </a:r>
            <a:br>
              <a:rPr lang="en-US" b="1" dirty="0"/>
            </a:br>
            <a:endParaRPr lang="en-US" b="1" dirty="0"/>
          </a:p>
          <a:p>
            <a:r>
              <a:rPr lang="en-US" b="1" dirty="0"/>
              <a:t>Mobile app </a:t>
            </a:r>
            <a:r>
              <a:rPr lang="en-US" dirty="0"/>
              <a:t>development technologies are divided into several categories:</a:t>
            </a:r>
          </a:p>
          <a:p>
            <a:pPr marL="171450" lvl="0" indent="-171450">
              <a:buFont typeface="Arial" panose="020B0604020202020204" pitchFamily="34" charset="0"/>
              <a:buChar char="•"/>
            </a:pPr>
            <a:r>
              <a:rPr lang="en-US" b="1" dirty="0"/>
              <a:t>Android</a:t>
            </a:r>
            <a:r>
              <a:rPr lang="en-US" b="0" dirty="0"/>
              <a:t> native mobile apps.</a:t>
            </a:r>
          </a:p>
          <a:p>
            <a:pPr marL="628650" lvl="1" indent="-171450">
              <a:buFont typeface="Arial" panose="020B0604020202020204" pitchFamily="34" charset="0"/>
              <a:buChar char="•"/>
            </a:pPr>
            <a:r>
              <a:rPr lang="en-US" b="0" dirty="0"/>
              <a:t>Native </a:t>
            </a:r>
            <a:r>
              <a:rPr lang="en-US" b="1" dirty="0"/>
              <a:t>Android apps </a:t>
            </a:r>
            <a:r>
              <a:rPr lang="en-US" b="0" dirty="0"/>
              <a:t>are created specifically </a:t>
            </a:r>
            <a:r>
              <a:rPr lang="en-US" b="1" dirty="0"/>
              <a:t>for the Android platform</a:t>
            </a:r>
            <a:r>
              <a:rPr lang="en-US" b="0" dirty="0"/>
              <a:t> (which is maintained by Google).</a:t>
            </a:r>
          </a:p>
          <a:p>
            <a:pPr marL="628650" lvl="1" indent="-171450">
              <a:buFont typeface="Arial" panose="020B0604020202020204" pitchFamily="34" charset="0"/>
              <a:buChar char="•"/>
            </a:pPr>
            <a:r>
              <a:rPr lang="en-US" b="0" dirty="0"/>
              <a:t>They are based on</a:t>
            </a:r>
            <a:r>
              <a:rPr lang="en-US" dirty="0"/>
              <a:t> </a:t>
            </a:r>
            <a:r>
              <a:rPr lang="en-US" b="1" dirty="0"/>
              <a:t>Java</a:t>
            </a:r>
            <a:r>
              <a:rPr lang="en-US" dirty="0"/>
              <a:t> or </a:t>
            </a:r>
            <a:r>
              <a:rPr lang="en-US" b="1" dirty="0"/>
              <a:t>Kotlin</a:t>
            </a:r>
            <a:r>
              <a:rPr lang="en-US" dirty="0"/>
              <a:t> (as programming languages) + </a:t>
            </a:r>
            <a:r>
              <a:rPr lang="en-US" b="1" dirty="0"/>
              <a:t>Android SDK</a:t>
            </a:r>
            <a:r>
              <a:rPr lang="en-US" dirty="0"/>
              <a:t> (as development toolset) + </a:t>
            </a:r>
            <a:r>
              <a:rPr lang="en-US" b="1" dirty="0"/>
              <a:t>Android Studio </a:t>
            </a:r>
            <a:r>
              <a:rPr lang="en-US" dirty="0"/>
              <a:t>(as development environment) + some specialized </a:t>
            </a:r>
            <a:r>
              <a:rPr lang="en-US" b="1" dirty="0"/>
              <a:t>tools </a:t>
            </a:r>
            <a:r>
              <a:rPr lang="en-US" dirty="0"/>
              <a:t>(like Android emulators, simulators, remote debugging tools and others).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Advantages </a:t>
            </a:r>
            <a:r>
              <a:rPr lang="en-US" b="0" dirty="0"/>
              <a:t>of the native Android apps are that they are </a:t>
            </a:r>
            <a:r>
              <a:rPr lang="en-US" b="1" dirty="0"/>
              <a:t>native </a:t>
            </a:r>
            <a:r>
              <a:rPr lang="en-US" b="0" dirty="0"/>
              <a:t>and use directly the Android platform, its APIs, its programming model, its UI controls and the apps behave more natively and are fast.</a:t>
            </a:r>
          </a:p>
          <a:p>
            <a:pPr marL="628650" lvl="1" indent="-171450">
              <a:buFont typeface="Arial" panose="020B0604020202020204" pitchFamily="34" charset="0"/>
              <a:buChar char="•"/>
            </a:pPr>
            <a:r>
              <a:rPr lang="en-US" b="1" dirty="0"/>
              <a:t>Disadvantages </a:t>
            </a:r>
            <a:r>
              <a:rPr lang="en-US" dirty="0"/>
              <a:t>are that you need to learn the Android platform and you cannot adapt the native Android app for iOS.</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iOS </a:t>
            </a:r>
            <a:r>
              <a:rPr lang="en-US" b="0" dirty="0"/>
              <a:t>native mobile apps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Native </a:t>
            </a:r>
            <a:r>
              <a:rPr lang="en-US" b="1" dirty="0"/>
              <a:t>iOS apps </a:t>
            </a:r>
            <a:r>
              <a:rPr lang="en-US" b="0" dirty="0"/>
              <a:t>are created specifically </a:t>
            </a:r>
            <a:r>
              <a:rPr lang="en-US" b="1" dirty="0"/>
              <a:t>for the Apple iOS platform</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They are based on </a:t>
            </a:r>
            <a:r>
              <a:rPr lang="en-US" b="1" dirty="0"/>
              <a:t>Swift</a:t>
            </a:r>
            <a:r>
              <a:rPr lang="en-US" dirty="0"/>
              <a:t> (or the older </a:t>
            </a:r>
            <a:r>
              <a:rPr lang="en-US" b="1" dirty="0"/>
              <a:t>Objective-C</a:t>
            </a:r>
            <a:r>
              <a:rPr lang="en-US" dirty="0"/>
              <a:t>) as programming languages + </a:t>
            </a:r>
            <a:r>
              <a:rPr lang="en-US" b="1" dirty="0"/>
              <a:t>iOS SDK </a:t>
            </a:r>
            <a:r>
              <a:rPr lang="en-US" dirty="0"/>
              <a:t>(as development toolset) + </a:t>
            </a:r>
            <a:r>
              <a:rPr lang="en-US" b="1" noProof="1"/>
              <a:t>Xcode</a:t>
            </a:r>
            <a:r>
              <a:rPr lang="en-US" dirty="0"/>
              <a:t> (as development environment) + some specialized </a:t>
            </a:r>
            <a:r>
              <a:rPr lang="en-US" b="1" dirty="0"/>
              <a:t>tools </a:t>
            </a:r>
            <a:r>
              <a:rPr lang="en-US" dirty="0"/>
              <a:t>(like device emulators, remote debugging tools and others).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 rule, to develop iOS apps, you need a </a:t>
            </a:r>
            <a:r>
              <a:rPr lang="en-US" b="1" dirty="0"/>
              <a:t>Mac machine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cannot develop iOS apps from Windows or Linux (at least officially).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Advantages </a:t>
            </a:r>
            <a:r>
              <a:rPr lang="en-US" b="0" dirty="0"/>
              <a:t>of the native iOS apps are that they are </a:t>
            </a:r>
            <a:r>
              <a:rPr lang="en-US" b="1" dirty="0"/>
              <a:t>native </a:t>
            </a:r>
            <a:r>
              <a:rPr lang="en-US" b="0" dirty="0"/>
              <a:t>and use directly the iOS platform, its APIs, its programming model, its UI controls and the apps behave more natively and are fast.</a:t>
            </a:r>
          </a:p>
          <a:p>
            <a:pPr marL="628650" lvl="1" indent="-171450">
              <a:buFont typeface="Arial" panose="020B0604020202020204" pitchFamily="34" charset="0"/>
              <a:buChar char="•"/>
            </a:pPr>
            <a:r>
              <a:rPr lang="en-US" b="1" dirty="0"/>
              <a:t>Disadvantages </a:t>
            </a:r>
            <a:r>
              <a:rPr lang="en-US" dirty="0"/>
              <a:t>are that you need to learn the iOS platform, you need to have a Mac computer and you cannot adapt the native iOS app for Android.</a:t>
            </a:r>
          </a:p>
          <a:p>
            <a:pPr marL="0" lvl="0" indent="0">
              <a:buFont typeface="Arial" panose="020B0604020202020204" pitchFamily="34" charset="0"/>
              <a:buNone/>
            </a:pPr>
            <a:endParaRPr lang="en-US" b="1" dirty="0"/>
          </a:p>
          <a:p>
            <a:pPr marL="171450" lvl="0" indent="-171450">
              <a:buFont typeface="Arial" panose="020B0604020202020204" pitchFamily="34" charset="0"/>
              <a:buChar char="•"/>
            </a:pPr>
            <a:r>
              <a:rPr lang="en-US" b="1" dirty="0"/>
              <a:t>Hybrid mobile apps</a:t>
            </a:r>
            <a:r>
              <a:rPr lang="en-US" dirty="0"/>
              <a:t> are based on the </a:t>
            </a:r>
            <a:r>
              <a:rPr lang="en-US" b="1" dirty="0"/>
              <a:t>modern Web technologies</a:t>
            </a:r>
            <a:r>
              <a:rPr lang="en-US" dirty="0"/>
              <a:t>, running in the mobile device's </a:t>
            </a:r>
            <a:r>
              <a:rPr lang="en-US" b="1" dirty="0"/>
              <a:t>Web browser</a:t>
            </a:r>
            <a:r>
              <a:rPr lang="en-US" dirty="0"/>
              <a:t>.</a:t>
            </a:r>
          </a:p>
          <a:p>
            <a:pPr marL="628650" lvl="1" indent="-171450">
              <a:buFont typeface="Arial" panose="020B0604020202020204" pitchFamily="34" charset="0"/>
              <a:buChar char="•"/>
            </a:pPr>
            <a:r>
              <a:rPr lang="en-US" b="1" dirty="0"/>
              <a:t>Hybrid mobile apps </a:t>
            </a:r>
            <a:r>
              <a:rPr lang="en-US" dirty="0"/>
              <a:t>are based on </a:t>
            </a:r>
            <a:r>
              <a:rPr lang="en-US" b="1" dirty="0"/>
              <a:t>JavaScript</a:t>
            </a:r>
            <a:r>
              <a:rPr lang="en-US" dirty="0"/>
              <a:t> and the </a:t>
            </a:r>
            <a:r>
              <a:rPr lang="en-US" b="1" dirty="0"/>
              <a:t>HTML5 </a:t>
            </a:r>
            <a:r>
              <a:rPr lang="en-US" dirty="0"/>
              <a:t>platform.</a:t>
            </a:r>
          </a:p>
          <a:p>
            <a:pPr marL="628650" lvl="1" indent="-171450">
              <a:buFont typeface="Arial" panose="020B0604020202020204" pitchFamily="34" charset="0"/>
              <a:buChar char="•"/>
            </a:pPr>
            <a:r>
              <a:rPr lang="en-US" dirty="0"/>
              <a:t>They use </a:t>
            </a:r>
            <a:r>
              <a:rPr lang="bg-BG" dirty="0"/>
              <a:t>а</a:t>
            </a:r>
            <a:r>
              <a:rPr lang="en-US" dirty="0"/>
              <a:t> </a:t>
            </a:r>
            <a:r>
              <a:rPr lang="en-US" b="1" dirty="0"/>
              <a:t>WebView </a:t>
            </a:r>
            <a:r>
              <a:rPr lang="en-US" dirty="0"/>
              <a:t>container (which is an embedded Web browser) through the Apache </a:t>
            </a:r>
            <a:r>
              <a:rPr lang="en-US" b="1" dirty="0"/>
              <a:t>Cordova</a:t>
            </a:r>
            <a:r>
              <a:rPr lang="en-US" dirty="0"/>
              <a:t> or similar project.</a:t>
            </a:r>
          </a:p>
          <a:p>
            <a:pPr marL="628650" lvl="1" indent="-171450">
              <a:buFont typeface="Arial" panose="020B0604020202020204" pitchFamily="34" charset="0"/>
              <a:buChar char="•"/>
            </a:pPr>
            <a:r>
              <a:rPr lang="en-US" dirty="0"/>
              <a:t>The app codebase is written in </a:t>
            </a:r>
            <a:r>
              <a:rPr lang="en-US" b="1" dirty="0"/>
              <a:t>JavaScript</a:t>
            </a:r>
            <a:r>
              <a:rPr lang="en-US" dirty="0"/>
              <a:t>.</a:t>
            </a:r>
          </a:p>
          <a:p>
            <a:pPr marL="628650" lvl="1" indent="-171450">
              <a:buFont typeface="Arial" panose="020B0604020202020204" pitchFamily="34" charset="0"/>
              <a:buChar char="•"/>
            </a:pPr>
            <a:r>
              <a:rPr lang="en-US" dirty="0"/>
              <a:t>The </a:t>
            </a:r>
            <a:r>
              <a:rPr lang="en-US" b="1" dirty="0"/>
              <a:t>UI </a:t>
            </a:r>
            <a:r>
              <a:rPr lang="en-US" dirty="0"/>
              <a:t>is based on combination of </a:t>
            </a:r>
            <a:r>
              <a:rPr lang="en-US" b="1" dirty="0"/>
              <a:t>HTML + CSS </a:t>
            </a:r>
            <a:r>
              <a:rPr lang="en-US" dirty="0"/>
              <a:t>and some adaptations of the native Android and iOS UI controls.</a:t>
            </a:r>
            <a:endParaRPr lang="bg-BG" dirty="0"/>
          </a:p>
          <a:p>
            <a:pPr marL="628650" lvl="1" indent="-171450">
              <a:buFont typeface="Arial" panose="020B0604020202020204" pitchFamily="34" charset="0"/>
              <a:buChar char="•"/>
            </a:pPr>
            <a:r>
              <a:rPr lang="en-US" b="1" dirty="0"/>
              <a:t>Hybrid mobile apps </a:t>
            </a:r>
            <a:r>
              <a:rPr lang="en-US" dirty="0"/>
              <a:t>can access the mobile device hardware through specific APIs.</a:t>
            </a:r>
          </a:p>
          <a:p>
            <a:pPr marL="628650" lvl="1" indent="-171450">
              <a:buFont typeface="Arial" panose="020B0604020202020204" pitchFamily="34" charset="0"/>
              <a:buChar char="•"/>
            </a:pPr>
            <a:r>
              <a:rPr lang="en-US" b="1" dirty="0"/>
              <a:t>Advantages </a:t>
            </a:r>
            <a:r>
              <a:rPr lang="en-US" b="0" dirty="0"/>
              <a:t>of the hybrid mobile development approach are:</a:t>
            </a:r>
          </a:p>
          <a:p>
            <a:pPr marL="1085850" lvl="2" indent="-171450">
              <a:buFont typeface="Arial" panose="020B0604020202020204" pitchFamily="34" charset="0"/>
              <a:buChar char="•"/>
            </a:pPr>
            <a:r>
              <a:rPr lang="en-US" b="1" dirty="0"/>
              <a:t>Shared codebase</a:t>
            </a:r>
            <a:r>
              <a:rPr lang="en-US" b="0" dirty="0"/>
              <a:t> for all platforms. The same code runs (with small adaptations) on both iOS and Android.</a:t>
            </a:r>
          </a:p>
          <a:p>
            <a:pPr marL="1085850" lvl="2" indent="-171450">
              <a:buFont typeface="Arial" panose="020B0604020202020204" pitchFamily="34" charset="0"/>
              <a:buChar char="•"/>
            </a:pPr>
            <a:r>
              <a:rPr lang="en-US" b="0" dirty="0"/>
              <a:t>Existing </a:t>
            </a:r>
            <a:r>
              <a:rPr lang="en-US" b="1" dirty="0"/>
              <a:t>Web front-end development skills </a:t>
            </a:r>
            <a:r>
              <a:rPr lang="en-US" b="0" dirty="0"/>
              <a:t>are reused.</a:t>
            </a:r>
          </a:p>
          <a:p>
            <a:pPr marL="628650" lvl="1" indent="-171450">
              <a:buFont typeface="Arial" panose="020B0604020202020204" pitchFamily="34" charset="0"/>
              <a:buChar char="•"/>
            </a:pPr>
            <a:r>
              <a:rPr lang="en-US" b="1" dirty="0"/>
              <a:t>Disadvantages </a:t>
            </a:r>
            <a:r>
              <a:rPr lang="en-US" b="0" dirty="0"/>
              <a:t>are that hybrid apps </a:t>
            </a:r>
            <a:r>
              <a:rPr lang="en-US" b="1" dirty="0"/>
              <a:t>behave less natively</a:t>
            </a:r>
            <a:r>
              <a:rPr lang="en-US" b="0" dirty="0"/>
              <a:t> from the user experience perspective and are </a:t>
            </a:r>
            <a:r>
              <a:rPr lang="en-US" b="1" dirty="0"/>
              <a:t>slower than native apps</a:t>
            </a:r>
            <a:r>
              <a:rPr lang="en-US" b="0" dirty="0"/>
              <a:t>.</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Native JS mobile apps</a:t>
            </a:r>
            <a:r>
              <a:rPr lang="en-US" dirty="0"/>
              <a:t> use JavaScript as programming language (instead of Java or Swift),</a:t>
            </a:r>
          </a:p>
          <a:p>
            <a:pPr marL="628650" lvl="1" indent="-171450">
              <a:buFont typeface="Arial" panose="020B0604020202020204" pitchFamily="34" charset="0"/>
              <a:buChar char="•"/>
            </a:pPr>
            <a:r>
              <a:rPr lang="en-US" dirty="0"/>
              <a:t>but the user interface is bound to </a:t>
            </a:r>
            <a:r>
              <a:rPr lang="en-US" b="1" dirty="0"/>
              <a:t>the native UI toolkit</a:t>
            </a:r>
            <a:r>
              <a:rPr lang="en-US" dirty="0"/>
              <a:t> for the target mobile platform.</a:t>
            </a:r>
          </a:p>
          <a:p>
            <a:pPr marL="628650" lvl="1" indent="-171450">
              <a:buFont typeface="Arial" panose="020B0604020202020204" pitchFamily="34" charset="0"/>
              <a:buChar char="•"/>
            </a:pPr>
            <a:r>
              <a:rPr lang="en-US" dirty="0"/>
              <a:t>Examples of native JS mobile app platforms are: </a:t>
            </a:r>
            <a:r>
              <a:rPr lang="en-US" b="1" dirty="0"/>
              <a:t>React Native</a:t>
            </a:r>
            <a:r>
              <a:rPr lang="en-US" dirty="0"/>
              <a:t> and </a:t>
            </a:r>
            <a:r>
              <a:rPr lang="en-US" b="1" noProof="1"/>
              <a:t>NativeScript</a:t>
            </a:r>
            <a:r>
              <a:rPr lang="en-US" b="0" noProof="1"/>
              <a:t>.</a:t>
            </a:r>
          </a:p>
          <a:p>
            <a:pPr marL="628650" lvl="1" indent="-171450">
              <a:buFont typeface="Arial" panose="020B0604020202020204" pitchFamily="34" charset="0"/>
              <a:buChar char="•"/>
            </a:pPr>
            <a:r>
              <a:rPr lang="en-US" b="1" dirty="0"/>
              <a:t>Advantages </a:t>
            </a:r>
            <a:r>
              <a:rPr lang="en-US" b="0" dirty="0"/>
              <a:t>of the native JS mobile platforms are:</a:t>
            </a:r>
          </a:p>
          <a:p>
            <a:pPr marL="1085850" lvl="2" indent="-171450">
              <a:buFont typeface="Arial" panose="020B0604020202020204" pitchFamily="34" charset="0"/>
              <a:buChar char="•"/>
            </a:pPr>
            <a:r>
              <a:rPr lang="en-US" b="1" dirty="0"/>
              <a:t>Shared codebase</a:t>
            </a:r>
            <a:r>
              <a:rPr lang="bg-BG" b="0" dirty="0"/>
              <a:t>: </a:t>
            </a:r>
            <a:r>
              <a:rPr lang="en-US" b="0" dirty="0"/>
              <a:t>most of the code is shared between the iOS and Android app, except some specific UI-related code.</a:t>
            </a:r>
          </a:p>
          <a:p>
            <a:pPr marL="1085850" lvl="2" indent="-171450">
              <a:buFont typeface="Arial" panose="020B0604020202020204" pitchFamily="34" charset="0"/>
              <a:buChar char="•"/>
            </a:pPr>
            <a:r>
              <a:rPr lang="en-US" b="0" dirty="0"/>
              <a:t>The </a:t>
            </a:r>
            <a:r>
              <a:rPr lang="en-US" b="1" dirty="0"/>
              <a:t>apps behave natively</a:t>
            </a:r>
            <a:r>
              <a:rPr lang="en-US" b="0" dirty="0"/>
              <a:t>, just as native Android or iOS app.</a:t>
            </a:r>
          </a:p>
          <a:p>
            <a:pPr marL="628650" lvl="1" indent="-171450">
              <a:buFont typeface="Arial" panose="020B0604020202020204" pitchFamily="34" charset="0"/>
              <a:buChar char="•"/>
            </a:pPr>
            <a:r>
              <a:rPr lang="en-US" b="1" dirty="0"/>
              <a:t>Disadvantages </a:t>
            </a:r>
            <a:r>
              <a:rPr lang="en-US" b="0" dirty="0"/>
              <a:t>are that existing HTML5 and Web front-end development skills cannot be used directly.</a:t>
            </a:r>
          </a:p>
          <a:p>
            <a:pPr marL="628650" lvl="1"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Other platforms</a:t>
            </a:r>
            <a:r>
              <a:rPr lang="en-US" b="0" dirty="0"/>
              <a:t> try to combine the best from the native and hybrid mobile apps</a:t>
            </a:r>
            <a:r>
              <a:rPr lang="en-US" dirty="0"/>
              <a:t>:</a:t>
            </a:r>
          </a:p>
          <a:p>
            <a:pPr marL="628650" lvl="1" indent="-171450">
              <a:buFont typeface="Arial" panose="020B0604020202020204" pitchFamily="34" charset="0"/>
              <a:buChar char="•"/>
            </a:pPr>
            <a:r>
              <a:rPr lang="en-US" b="1" dirty="0"/>
              <a:t>Xamarin </a:t>
            </a:r>
            <a:r>
              <a:rPr lang="en-US" dirty="0"/>
              <a:t>is a </a:t>
            </a:r>
            <a:r>
              <a:rPr lang="en-US" b="1" dirty="0"/>
              <a:t>C#-based mobile development platform</a:t>
            </a:r>
            <a:r>
              <a:rPr lang="en-US" b="0" dirty="0"/>
              <a:t>, which targets Android and iOS, but have similar disadvantages like hybrid mobile apps: bad performance and non-native user experience.</a:t>
            </a:r>
            <a:endParaRPr lang="en-US" b="1" dirty="0"/>
          </a:p>
          <a:p>
            <a:pPr marL="628650" lvl="1" indent="-171450">
              <a:buFont typeface="Arial" panose="020B0604020202020204" pitchFamily="34" charset="0"/>
              <a:buChar char="•"/>
            </a:pPr>
            <a:r>
              <a:rPr lang="en-US" b="1" dirty="0"/>
              <a:t>Flutter </a:t>
            </a:r>
            <a:r>
              <a:rPr lang="en-US" b="0" dirty="0"/>
              <a:t>is trying to offer a universal development platform for iOS + Android + Web + Desktop, based on the </a:t>
            </a:r>
            <a:r>
              <a:rPr lang="en-US" dirty="0"/>
              <a:t>Dart programming language, which is fast, natively compiled, and uses a shared codebase for all platforms.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017645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illustration of the mobile development platforms and concepts,</a:t>
            </a:r>
          </a:p>
          <a:p>
            <a:pPr marL="171450" indent="-171450">
              <a:buFont typeface="Arial" panose="020B0604020202020204" pitchFamily="34" charset="0"/>
              <a:buChar char="•"/>
            </a:pPr>
            <a:r>
              <a:rPr lang="en-US" dirty="0"/>
              <a:t>I have prepared a </a:t>
            </a:r>
            <a:r>
              <a:rPr lang="en-US" b="1" dirty="0"/>
              <a:t>small live code example</a:t>
            </a:r>
            <a:r>
              <a:rPr lang="en-US" dirty="0"/>
              <a:t> of </a:t>
            </a:r>
            <a:r>
              <a:rPr lang="en-US" b="1" dirty="0"/>
              <a:t>React Native mobile app</a:t>
            </a:r>
            <a:r>
              <a:rPr lang="en-US" dirty="0"/>
              <a:t>.</a:t>
            </a:r>
          </a:p>
          <a:p>
            <a:pPr marL="0" indent="0">
              <a:buFont typeface="Arial" panose="020B0604020202020204" pitchFamily="34" charset="0"/>
              <a:buNone/>
            </a:pPr>
            <a:r>
              <a:rPr lang="en-US" dirty="0"/>
              <a:t>Let's </a:t>
            </a:r>
            <a:r>
              <a:rPr lang="en-US" b="1" dirty="0"/>
              <a:t>look at the example </a:t>
            </a:r>
            <a:r>
              <a:rPr lang="en-US" dirty="0"/>
              <a:t>from the link on the screen.</a:t>
            </a:r>
          </a:p>
          <a:p>
            <a:pPr marL="171450" indent="-171450">
              <a:buFont typeface="Arial" panose="020B0604020202020204" pitchFamily="34" charset="0"/>
              <a:buChar char="•"/>
            </a:pPr>
            <a:r>
              <a:rPr lang="en-US" dirty="0"/>
              <a:t>To save time, I have </a:t>
            </a:r>
            <a:r>
              <a:rPr lang="en-US" b="1" dirty="0"/>
              <a:t>pre-loaded the sample project</a:t>
            </a:r>
            <a:r>
              <a:rPr lang="en-US" dirty="0"/>
              <a:t> at the online development environment.</a:t>
            </a:r>
          </a:p>
          <a:p>
            <a:pPr marL="171450" indent="-171450">
              <a:buFont typeface="Arial" panose="020B0604020202020204" pitchFamily="34" charset="0"/>
              <a:buChar char="•"/>
            </a:pPr>
            <a:r>
              <a:rPr lang="en-US" dirty="0"/>
              <a:t>The app I have created, is a </a:t>
            </a:r>
            <a:r>
              <a:rPr lang="en-US" b="1" dirty="0"/>
              <a:t>simple summator</a:t>
            </a:r>
            <a:r>
              <a:rPr lang="en-US" b="0" dirty="0"/>
              <a:t> of numbers.</a:t>
            </a:r>
          </a:p>
          <a:p>
            <a:pPr marL="628650" lvl="1" indent="-171450">
              <a:buFont typeface="Arial" panose="020B0604020202020204" pitchFamily="34" charset="0"/>
              <a:buChar char="•"/>
            </a:pPr>
            <a:r>
              <a:rPr lang="en-US" b="0" dirty="0"/>
              <a:t>It</a:t>
            </a:r>
            <a:r>
              <a:rPr lang="en-US" dirty="0"/>
              <a:t> sums the values from two text fields into a third field, when you click a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from the code at the screen, </a:t>
            </a:r>
            <a:r>
              <a:rPr lang="en-US" b="1" dirty="0"/>
              <a:t>React Native apps </a:t>
            </a:r>
            <a:r>
              <a:rPr lang="en-US" dirty="0"/>
              <a:t>are written in </a:t>
            </a:r>
            <a:r>
              <a:rPr lang="en-US" b="1" dirty="0"/>
              <a:t>JavaScript</a:t>
            </a:r>
            <a:r>
              <a:rPr lang="en-US" dirty="0"/>
              <a:t>, following the React programming model, with </a:t>
            </a:r>
            <a:r>
              <a:rPr lang="en-US" b="1" dirty="0"/>
              <a:t>JSX</a:t>
            </a:r>
            <a:r>
              <a:rPr lang="en-US" dirty="0"/>
              <a:t> components, but using universal cross-platform UI controls, which are bound to the native iOS and Android UI toolkits for better performance.</a:t>
            </a:r>
          </a:p>
          <a:p>
            <a:pPr marL="171450" indent="-171450">
              <a:buFont typeface="Arial" panose="020B0604020202020204" pitchFamily="34" charset="0"/>
              <a:buChar char="•"/>
            </a:pPr>
            <a:r>
              <a:rPr lang="en-US" dirty="0"/>
              <a:t>We can </a:t>
            </a:r>
            <a:r>
              <a:rPr lang="en-US" b="1" dirty="0"/>
              <a:t>run the app </a:t>
            </a:r>
            <a:r>
              <a:rPr lang="en-US" dirty="0"/>
              <a:t>in the iOS emulator at the right side of the development platform.</a:t>
            </a:r>
          </a:p>
          <a:p>
            <a:pPr marL="171450" indent="-171450">
              <a:buFont typeface="Arial" panose="020B0604020202020204" pitchFamily="34" charset="0"/>
              <a:buChar char="•"/>
            </a:pPr>
            <a:r>
              <a:rPr lang="en-US" dirty="0"/>
              <a:t>We enter "3" and "6" and the result is calculated as "9".</a:t>
            </a:r>
          </a:p>
          <a:p>
            <a:pPr marL="628650" lvl="1" indent="-171450">
              <a:buFont typeface="Arial" panose="020B0604020202020204" pitchFamily="34" charset="0"/>
              <a:buChar char="•"/>
            </a:pPr>
            <a:r>
              <a:rPr lang="en-US" dirty="0"/>
              <a:t>Works as expected.</a:t>
            </a:r>
          </a:p>
          <a:p>
            <a:pPr marL="171450" indent="-171450">
              <a:buFont typeface="Arial" panose="020B0604020202020204" pitchFamily="34" charset="0"/>
              <a:buChar char="•"/>
            </a:pPr>
            <a:r>
              <a:rPr lang="en-US" dirty="0"/>
              <a:t>I will skip explaining the code. It is not important now.</a:t>
            </a:r>
          </a:p>
          <a:p>
            <a:pPr marL="171450" indent="-171450">
              <a:buFont typeface="Arial" panose="020B0604020202020204" pitchFamily="34" charset="0"/>
              <a:buChar char="•"/>
            </a:pPr>
            <a:r>
              <a:rPr lang="en-US" dirty="0"/>
              <a:t>The important concept here is that </a:t>
            </a:r>
            <a:r>
              <a:rPr lang="en-US" b="1" dirty="0"/>
              <a:t>developers can build mobile apps in JavaScript</a:t>
            </a:r>
            <a:r>
              <a:rPr lang="en-US" dirty="0"/>
              <a:t> using their React skills with some adaptation for the mobile platforms.</a:t>
            </a:r>
          </a:p>
          <a:p>
            <a:pPr marL="628650" lvl="1" indent="-171450">
              <a:buFont typeface="Arial" panose="020B0604020202020204" pitchFamily="34" charset="0"/>
              <a:buChar char="•"/>
            </a:pPr>
            <a:r>
              <a:rPr lang="en-US" dirty="0"/>
              <a:t>Once they learn front-end development concepts and technologies like Angular and React, they can use these skills for </a:t>
            </a:r>
            <a:r>
              <a:rPr lang="en-US" b="1" dirty="0"/>
              <a:t>different platforms</a:t>
            </a:r>
            <a:r>
              <a:rPr lang="en-US" dirty="0"/>
              <a:t>: Web, desktop and mobile.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375</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7908876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a:t>
            </a:r>
            <a:r>
              <a:rPr lang="en-US" b="0" dirty="0"/>
              <a:t>is the part of the software systems, which users don't see on their screens.</a:t>
            </a:r>
            <a:endParaRPr lang="en-US" b="1" dirty="0"/>
          </a:p>
          <a:p>
            <a:pPr marL="171450" indent="-171450">
              <a:buFont typeface="Arial" panose="020B0604020202020204" pitchFamily="34" charset="0"/>
              <a:buChar char="•"/>
            </a:pPr>
            <a:r>
              <a:rPr lang="en-US" b="0" dirty="0"/>
              <a:t>The </a:t>
            </a:r>
            <a:r>
              <a:rPr lang="en-US" b="1" dirty="0"/>
              <a:t>back-end</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0" indent="0">
              <a:buFont typeface="Arial" panose="020B0604020202020204" pitchFamily="34" charset="0"/>
              <a:buNone/>
            </a:pPr>
            <a:r>
              <a:rPr lang="en-US" dirty="0"/>
              <a:t>Let's review the most important </a:t>
            </a:r>
            <a:r>
              <a:rPr lang="en-US" b="1" dirty="0"/>
              <a:t>principles and concepts from back-end </a:t>
            </a:r>
            <a:r>
              <a:rPr lang="en-US" b="1" dirty="0" err="1"/>
              <a:t>devlopment</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376</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The trainers will be happy to answer you quickly.</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58</a:t>
            </a:fld>
            <a:endParaRPr lang="en-US" dirty="0"/>
          </a:p>
        </p:txBody>
      </p:sp>
      <p:sp>
        <p:nvSpPr>
          <p:cNvPr id="6" name="Footer Placeholder 7">
            <a:extLst>
              <a:ext uri="{FF2B5EF4-FFF2-40B4-BE49-F238E27FC236}">
                <a16:creationId xmlns:a16="http://schemas.microsoft.com/office/drawing/2014/main" xmlns="" id="{21502FBD-DFF0-4F42-B8E9-56E9F39C608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9151960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Back-end technologies </a:t>
            </a:r>
            <a:r>
              <a:rPr lang="en-US" dirty="0"/>
              <a:t>are the technologies, platforms and frameworks, which run at </a:t>
            </a:r>
            <a:r>
              <a:rPr lang="en-US" b="1" dirty="0"/>
              <a:t>server-side</a:t>
            </a:r>
            <a:r>
              <a:rPr lang="en-US" dirty="0"/>
              <a:t> part of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server-side </a:t>
            </a:r>
            <a:r>
              <a:rPr lang="en-US" b="0" dirty="0"/>
              <a:t>software components </a:t>
            </a:r>
            <a:r>
              <a:rPr lang="en-US" sz="1200" b="1" kern="1200" dirty="0">
                <a:solidFill>
                  <a:srgbClr val="000000"/>
                </a:solidFill>
                <a:effectLst/>
                <a:latin typeface="Calibri" panose="020F0502020204030204" pitchFamily="34" charset="0"/>
                <a:ea typeface="+mn-ea"/>
                <a:cs typeface="+mn-cs"/>
              </a:rPr>
              <a:t>implement logic and processing</a:t>
            </a:r>
            <a:r>
              <a:rPr lang="en-US" sz="1200" b="0" kern="1200" dirty="0">
                <a:solidFill>
                  <a:srgbClr val="000000"/>
                </a:solidFill>
                <a:effectLst/>
                <a:latin typeface="Calibri" panose="020F0502020204030204" pitchFamily="34" charset="0"/>
                <a:ea typeface="+mn-ea"/>
                <a:cs typeface="+mn-cs"/>
              </a:rPr>
              <a:t>, which are not related to the user interface.</a:t>
            </a:r>
          </a:p>
          <a:p>
            <a:pPr marL="171450" indent="-171450" algn="l" rtl="0" eaLnBrk="1" latinLnBrk="0" hangingPunct="1">
              <a:spcBef>
                <a:spcPts val="0"/>
              </a:spcBef>
              <a:spcAft>
                <a:spcPts val="0"/>
              </a:spcAft>
              <a:buFont typeface="Arial" panose="020B0604020202020204" pitchFamily="34" charset="0"/>
              <a:buChar char="•"/>
            </a:pPr>
            <a:r>
              <a:rPr lang="en-US" sz="1200" b="1" kern="1200" dirty="0">
                <a:solidFill>
                  <a:srgbClr val="000000"/>
                </a:solidFill>
                <a:effectLst/>
                <a:latin typeface="Calibri" panose="020F0502020204030204" pitchFamily="34" charset="0"/>
                <a:ea typeface="+mn-ea"/>
                <a:cs typeface="+mn-cs"/>
              </a:rPr>
              <a:t>Back-end technologies</a:t>
            </a:r>
            <a:r>
              <a:rPr lang="bg-BG" sz="1200" b="1" kern="1200" dirty="0">
                <a:solidFill>
                  <a:srgbClr val="000000"/>
                </a:solidFill>
                <a:effectLst/>
                <a:latin typeface="Calibri" panose="020F0502020204030204" pitchFamily="34" charset="0"/>
                <a:ea typeface="+mn-ea"/>
                <a:cs typeface="+mn-cs"/>
              </a:rPr>
              <a:t> </a:t>
            </a:r>
            <a:r>
              <a:rPr lang="en-US" sz="1200" kern="1200" dirty="0">
                <a:solidFill>
                  <a:srgbClr val="000000"/>
                </a:solidFill>
                <a:effectLst/>
                <a:latin typeface="Calibri" panose="020F0502020204030204" pitchFamily="34" charset="0"/>
                <a:ea typeface="+mn-ea"/>
                <a:cs typeface="+mn-cs"/>
              </a:rPr>
              <a:t>provide concepts, frameworks, libraries and tools to build </a:t>
            </a:r>
            <a:r>
              <a:rPr lang="en-US" sz="1200" b="1" kern="1200" dirty="0">
                <a:solidFill>
                  <a:srgbClr val="000000"/>
                </a:solidFill>
                <a:effectLst/>
                <a:latin typeface="Calibri" panose="020F0502020204030204" pitchFamily="34" charset="0"/>
                <a:ea typeface="+mn-ea"/>
                <a:cs typeface="+mn-cs"/>
              </a:rPr>
              <a:t>business logic</a:t>
            </a:r>
            <a:r>
              <a:rPr lang="en-US" sz="1200" kern="1200" dirty="0">
                <a:solidFill>
                  <a:srgbClr val="000000"/>
                </a:solidFill>
                <a:effectLst/>
                <a:latin typeface="Calibri" panose="020F0502020204030204" pitchFamily="34" charset="0"/>
                <a:ea typeface="+mn-ea"/>
                <a:cs typeface="+mn-cs"/>
              </a:rPr>
              <a:t>, implement </a:t>
            </a:r>
            <a:r>
              <a:rPr lang="en-US" sz="1200" b="1" kern="1200" dirty="0">
                <a:solidFill>
                  <a:srgbClr val="000000"/>
                </a:solidFill>
                <a:effectLst/>
                <a:latin typeface="Calibri" panose="020F0502020204030204" pitchFamily="34" charset="0"/>
                <a:ea typeface="+mn-ea"/>
                <a:cs typeface="+mn-cs"/>
              </a:rPr>
              <a:t>data processing </a:t>
            </a:r>
            <a:r>
              <a:rPr lang="en-US" sz="1200" kern="1200" dirty="0">
                <a:solidFill>
                  <a:srgbClr val="000000"/>
                </a:solidFill>
                <a:effectLst/>
                <a:latin typeface="Calibri" panose="020F0502020204030204" pitchFamily="34" charset="0"/>
                <a:ea typeface="+mn-ea"/>
                <a:cs typeface="+mn-cs"/>
              </a:rPr>
              <a:t>and </a:t>
            </a:r>
            <a:r>
              <a:rPr lang="en-US" sz="1200" b="1" kern="1200" dirty="0">
                <a:solidFill>
                  <a:srgbClr val="000000"/>
                </a:solidFill>
                <a:effectLst/>
                <a:latin typeface="Calibri" panose="020F0502020204030204" pitchFamily="34" charset="0"/>
                <a:ea typeface="+mn-ea"/>
                <a:cs typeface="+mn-cs"/>
              </a:rPr>
              <a:t>data storage </a:t>
            </a:r>
            <a:r>
              <a:rPr lang="en-US" sz="1200" kern="1200" dirty="0">
                <a:solidFill>
                  <a:srgbClr val="000000"/>
                </a:solidFill>
                <a:effectLst/>
                <a:latin typeface="Calibri" panose="020F0502020204030204" pitchFamily="34" charset="0"/>
                <a:ea typeface="+mn-ea"/>
                <a:cs typeface="+mn-cs"/>
              </a:rPr>
              <a:t>and expos</a:t>
            </a:r>
            <a:r>
              <a:rPr lang="bg-BG" sz="1200" kern="1200" dirty="0">
                <a:solidFill>
                  <a:srgbClr val="000000"/>
                </a:solidFill>
                <a:effectLst/>
                <a:latin typeface="Calibri" panose="020F0502020204030204" pitchFamily="34" charset="0"/>
                <a:ea typeface="+mn-ea"/>
                <a:cs typeface="+mn-cs"/>
              </a:rPr>
              <a:t>е</a:t>
            </a:r>
            <a:r>
              <a:rPr lang="en-US" sz="1200" kern="1200" dirty="0">
                <a:solidFill>
                  <a:srgbClr val="000000"/>
                </a:solidFill>
                <a:effectLst/>
                <a:latin typeface="Calibri" panose="020F0502020204030204" pitchFamily="34" charset="0"/>
                <a:ea typeface="+mn-ea"/>
                <a:cs typeface="+mn-cs"/>
              </a:rPr>
              <a:t> </a:t>
            </a:r>
            <a:r>
              <a:rPr lang="en-US" sz="1200" b="1" kern="1200" dirty="0">
                <a:solidFill>
                  <a:srgbClr val="000000"/>
                </a:solidFill>
                <a:effectLst/>
                <a:latin typeface="Calibri" panose="020F0502020204030204" pitchFamily="34" charset="0"/>
                <a:ea typeface="+mn-ea"/>
                <a:cs typeface="+mn-cs"/>
              </a:rPr>
              <a:t>programming interfaces </a:t>
            </a:r>
            <a:r>
              <a:rPr lang="en-US" sz="1200" kern="1200" dirty="0">
                <a:solidFill>
                  <a:srgbClr val="000000"/>
                </a:solidFill>
                <a:effectLst/>
                <a:latin typeface="Calibri" panose="020F0502020204030204" pitchFamily="34" charset="0"/>
                <a:ea typeface="+mn-ea"/>
                <a:cs typeface="+mn-cs"/>
              </a:rPr>
              <a:t>(</a:t>
            </a:r>
            <a:r>
              <a:rPr lang="en-US" sz="1200" b="1" kern="1200" dirty="0">
                <a:solidFill>
                  <a:srgbClr val="000000"/>
                </a:solidFill>
                <a:effectLst/>
                <a:latin typeface="Calibri" panose="020F0502020204030204" pitchFamily="34" charset="0"/>
                <a:ea typeface="+mn-ea"/>
                <a:cs typeface="+mn-cs"/>
              </a:rPr>
              <a:t>APIs</a:t>
            </a:r>
            <a:r>
              <a:rPr lang="en-US" sz="1200" kern="1200" dirty="0">
                <a:solidFill>
                  <a:srgbClr val="000000"/>
                </a:solidFill>
                <a:effectLst/>
                <a:latin typeface="Calibri" panose="020F0502020204030204" pitchFamily="34" charset="0"/>
                <a:ea typeface="+mn-ea"/>
                <a:cs typeface="+mn-cs"/>
              </a:rPr>
              <a:t>) for the front-end.</a:t>
            </a:r>
          </a:p>
          <a:p>
            <a:pPr marL="0" indent="0" algn="l" rtl="0" eaLnBrk="1" latinLnBrk="0" hangingPunct="1">
              <a:spcBef>
                <a:spcPts val="0"/>
              </a:spcBef>
              <a:spcAft>
                <a:spcPts val="0"/>
              </a:spcAft>
              <a:buFont typeface="Arial" panose="020B0604020202020204" pitchFamily="34" charset="0"/>
              <a:buNone/>
            </a:pPr>
            <a:r>
              <a:rPr lang="en-US" sz="1200" kern="1200" dirty="0">
                <a:solidFill>
                  <a:srgbClr val="000000"/>
                </a:solidFill>
                <a:effectLst/>
                <a:latin typeface="Calibri" panose="020F0502020204030204" pitchFamily="34" charset="0"/>
                <a:ea typeface="+mn-ea"/>
                <a:cs typeface="+mn-cs"/>
              </a:rPr>
              <a:t>Let's look at some of these </a:t>
            </a:r>
            <a:r>
              <a:rPr lang="en-US" sz="1200" b="1" kern="1200" dirty="0">
                <a:solidFill>
                  <a:srgbClr val="000000"/>
                </a:solidFill>
                <a:effectLst/>
                <a:latin typeface="Calibri" panose="020F0502020204030204" pitchFamily="34" charset="0"/>
                <a:ea typeface="+mn-ea"/>
                <a:cs typeface="+mn-cs"/>
              </a:rPr>
              <a:t>back-end technologies</a:t>
            </a:r>
            <a:r>
              <a:rPr lang="en-US" sz="1200" kern="1200" dirty="0">
                <a:solidFill>
                  <a:srgbClr val="000000"/>
                </a:solidFill>
                <a:effectLst/>
                <a:latin typeface="Calibri" panose="020F0502020204030204" pitchFamily="34" charset="0"/>
                <a:ea typeface="+mn-ea"/>
                <a:cs typeface="+mn-cs"/>
              </a:rPr>
              <a:t>:</a:t>
            </a:r>
          </a:p>
          <a:p>
            <a:pPr marL="0" indent="0" algn="l" rtl="0" eaLnBrk="1" latinLnBrk="0" hangingPunct="1">
              <a:spcBef>
                <a:spcPts val="0"/>
              </a:spcBef>
              <a:spcAft>
                <a:spcPts val="0"/>
              </a:spcAft>
              <a:buFont typeface="Arial" panose="020B0604020202020204" pitchFamily="34" charset="0"/>
              <a:buNone/>
            </a:pPr>
            <a:endParaRPr lang="en-US" sz="1200" kern="1200" dirty="0">
              <a:solidFill>
                <a:srgbClr val="000000"/>
              </a:solidFill>
              <a:effectLst/>
              <a:latin typeface="Calibri" panose="020F0502020204030204" pitchFamily="34" charset="0"/>
              <a:ea typeface="+mn-ea"/>
              <a:cs typeface="+mn-cs"/>
            </a:endParaRPr>
          </a:p>
          <a:p>
            <a:pPr marL="171450" lvl="0" indent="-171450">
              <a:buFont typeface="Arial" panose="020B0604020202020204" pitchFamily="34" charset="0"/>
              <a:buChar char="•"/>
            </a:pPr>
            <a:r>
              <a:rPr lang="en-US" b="1" dirty="0"/>
              <a:t>Data management </a:t>
            </a:r>
            <a:r>
              <a:rPr lang="en-US" dirty="0"/>
              <a:t>technologies, </a:t>
            </a:r>
            <a:r>
              <a:rPr lang="en-US" b="1" dirty="0"/>
              <a:t>databases</a:t>
            </a:r>
            <a:r>
              <a:rPr lang="en-US" dirty="0"/>
              <a:t> and </a:t>
            </a:r>
            <a:r>
              <a:rPr lang="en-US" b="1" dirty="0"/>
              <a:t>ORM frameworks</a:t>
            </a:r>
            <a:r>
              <a:rPr lang="en-US" b="0" dirty="0"/>
              <a:t>,</a:t>
            </a:r>
          </a:p>
          <a:p>
            <a:pPr marL="628650" lvl="1" indent="-171450">
              <a:buFont typeface="Arial" panose="020B0604020202020204" pitchFamily="34" charset="0"/>
              <a:buChar char="•"/>
            </a:pPr>
            <a:r>
              <a:rPr lang="en-US" b="0" dirty="0"/>
              <a:t>such as MySQL, PostgreSQL, Entity Framework and Hibernate.</a:t>
            </a:r>
          </a:p>
          <a:p>
            <a:pPr marL="0" lvl="0" indent="0">
              <a:buFont typeface="Arial" panose="020B0604020202020204" pitchFamily="34" charset="0"/>
              <a:buNone/>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Backend </a:t>
            </a:r>
            <a:r>
              <a:rPr lang="en-US" b="1" dirty="0"/>
              <a:t>Web frameworks </a:t>
            </a:r>
            <a:r>
              <a:rPr lang="en-US" dirty="0"/>
              <a:t>and </a:t>
            </a:r>
            <a:r>
              <a:rPr lang="en-US" b="1" dirty="0"/>
              <a:t>MVC</a:t>
            </a:r>
            <a:r>
              <a:rPr lang="en-US" dirty="0"/>
              <a:t> frameworks,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such as Spring MVC, Django and ASP.NET MVC.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lvl="0" indent="-171450">
              <a:buFont typeface="Arial" panose="020B0604020202020204" pitchFamily="34" charset="0"/>
              <a:buChar char="•"/>
            </a:pPr>
            <a:r>
              <a:rPr lang="en-US" b="1" dirty="0"/>
              <a:t>REST API </a:t>
            </a:r>
            <a:r>
              <a:rPr lang="en-US" dirty="0"/>
              <a:t>frameworks, </a:t>
            </a:r>
            <a:r>
              <a:rPr lang="en-US" b="1" dirty="0"/>
              <a:t>reactive</a:t>
            </a:r>
            <a:r>
              <a:rPr lang="en-US" dirty="0"/>
              <a:t> APIs, and other services and APIs,</a:t>
            </a:r>
          </a:p>
          <a:p>
            <a:pPr marL="628650" lvl="1" indent="-171450">
              <a:buFont typeface="Arial" panose="020B0604020202020204" pitchFamily="34" charset="0"/>
              <a:buChar char="•"/>
            </a:pPr>
            <a:r>
              <a:rPr lang="en-US" dirty="0"/>
              <a:t>such as ASP.NET Web API, Flask-RESTful and </a:t>
            </a:r>
            <a:r>
              <a:rPr lang="en-US" b="0" i="0" dirty="0" err="1">
                <a:solidFill>
                  <a:srgbClr val="5F6368"/>
                </a:solidFill>
                <a:effectLst/>
                <a:latin typeface="arial" panose="020B0604020202020204" pitchFamily="34" charset="0"/>
              </a:rPr>
              <a:t>RxJava</a:t>
            </a:r>
            <a:r>
              <a:rPr lang="en-US" dirty="0"/>
              <a:t>.</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Microservices</a:t>
            </a:r>
            <a:r>
              <a:rPr lang="bg-BG" dirty="0"/>
              <a:t>, </a:t>
            </a:r>
            <a:r>
              <a:rPr lang="en-US" b="1" dirty="0"/>
              <a:t>containers</a:t>
            </a:r>
            <a:r>
              <a:rPr lang="en-US" dirty="0"/>
              <a:t> and </a:t>
            </a:r>
            <a:r>
              <a:rPr lang="en-US" b="1" dirty="0"/>
              <a:t>cloud</a:t>
            </a:r>
            <a:r>
              <a:rPr lang="en-US" b="0" dirty="0"/>
              <a:t>,</a:t>
            </a:r>
          </a:p>
          <a:p>
            <a:pPr marL="628650" lvl="1" indent="-171450">
              <a:buFont typeface="Arial" panose="020B0604020202020204" pitchFamily="34" charset="0"/>
              <a:buChar char="•"/>
            </a:pPr>
            <a:r>
              <a:rPr lang="en-US" b="0" dirty="0"/>
              <a:t>such as Docker images in Azure and Amazon AWS.</a:t>
            </a:r>
            <a:endParaRPr lang="en-US" b="1" dirty="0"/>
          </a:p>
          <a:p>
            <a:pPr marL="0" lvl="0" indent="0">
              <a:buFont typeface="Arial" panose="020B0604020202020204" pitchFamily="34" charset="0"/>
              <a:buNone/>
            </a:pPr>
            <a:r>
              <a:rPr lang="en-US" b="0" dirty="0"/>
              <a:t>All these </a:t>
            </a:r>
            <a:r>
              <a:rPr lang="en-US" b="1" dirty="0"/>
              <a:t>back-end technologies </a:t>
            </a:r>
            <a:r>
              <a:rPr lang="en-US" b="0" dirty="0"/>
              <a:t>are available with:</a:t>
            </a:r>
          </a:p>
          <a:p>
            <a:pPr marL="171450" lvl="0" indent="-171450">
              <a:buFont typeface="Arial" panose="020B0604020202020204" pitchFamily="34" charset="0"/>
              <a:buChar char="•"/>
            </a:pPr>
            <a:r>
              <a:rPr lang="en-US" b="0" dirty="0"/>
              <a:t>different </a:t>
            </a:r>
            <a:r>
              <a:rPr lang="en-US" b="1" dirty="0"/>
              <a:t>programming languages </a:t>
            </a:r>
            <a:r>
              <a:rPr lang="en-US" b="0" dirty="0"/>
              <a:t>(such as C#, Java, JavaScript, Python, PHP, C++, Go, Swift and others)</a:t>
            </a:r>
          </a:p>
          <a:p>
            <a:pPr marL="171450" lvl="0" indent="-171450">
              <a:buFont typeface="Arial" panose="020B0604020202020204" pitchFamily="34" charset="0"/>
              <a:buChar char="•"/>
            </a:pPr>
            <a:r>
              <a:rPr lang="en-US" b="0" dirty="0"/>
              <a:t>and </a:t>
            </a:r>
            <a:r>
              <a:rPr lang="en-US" b="1" dirty="0"/>
              <a:t>development platforms </a:t>
            </a:r>
            <a:r>
              <a:rPr lang="en-US" b="0" dirty="0"/>
              <a:t>(such as .NET Core, Java EE, Node.js and others).</a:t>
            </a:r>
          </a:p>
          <a:p>
            <a:pPr>
              <a:spcBef>
                <a:spcPts val="1200"/>
              </a:spcBef>
            </a:pPr>
            <a:endParaRPr lang="en-US" b="1" dirty="0"/>
          </a:p>
          <a:p>
            <a:pPr>
              <a:spcBef>
                <a:spcPts val="1200"/>
              </a:spcBef>
            </a:pPr>
            <a:r>
              <a:rPr lang="en-US" b="1" dirty="0"/>
              <a:t>Back-end developers</a:t>
            </a:r>
            <a:r>
              <a:rPr lang="en-US" dirty="0"/>
              <a:t> play an important role in software development.</a:t>
            </a:r>
          </a:p>
          <a:p>
            <a:pPr marL="171450" indent="-171450">
              <a:spcBef>
                <a:spcPts val="1200"/>
              </a:spcBef>
              <a:buFont typeface="Arial" panose="020B0604020202020204" pitchFamily="34" charset="0"/>
              <a:buChar char="•"/>
            </a:pPr>
            <a:r>
              <a:rPr lang="en-US" dirty="0"/>
              <a:t>They work on the </a:t>
            </a:r>
            <a:r>
              <a:rPr lang="en-US" b="1" dirty="0"/>
              <a:t>server-side</a:t>
            </a:r>
            <a:r>
              <a:rPr lang="en-US" dirty="0"/>
              <a:t> of software systems.</a:t>
            </a:r>
          </a:p>
          <a:p>
            <a:pPr marL="171450" indent="-171450">
              <a:spcBef>
                <a:spcPts val="1200"/>
              </a:spcBef>
              <a:buFont typeface="Arial" panose="020B0604020202020204" pitchFamily="34" charset="0"/>
              <a:buChar char="•"/>
            </a:pPr>
            <a:r>
              <a:rPr lang="en-US" dirty="0"/>
              <a:t>This is a </a:t>
            </a:r>
            <a:r>
              <a:rPr lang="en-US" b="1" dirty="0"/>
              <a:t>popular profession </a:t>
            </a:r>
            <a:r>
              <a:rPr lang="en-US" dirty="0"/>
              <a:t>in the software industry.</a:t>
            </a:r>
          </a:p>
          <a:p>
            <a:pPr marL="171450" indent="-171450">
              <a:spcBef>
                <a:spcPts val="1200"/>
              </a:spcBef>
              <a:buFont typeface="Arial" panose="020B0604020202020204" pitchFamily="34" charset="0"/>
              <a:buChar char="•"/>
            </a:pPr>
            <a:r>
              <a:rPr lang="en-US" dirty="0"/>
              <a:t>Back-end developers deal with the </a:t>
            </a:r>
            <a:r>
              <a:rPr lang="en-US" b="1" dirty="0"/>
              <a:t>business logic</a:t>
            </a:r>
            <a:r>
              <a:rPr lang="en-US" dirty="0"/>
              <a:t>, </a:t>
            </a:r>
            <a:r>
              <a:rPr lang="en-US" b="1" dirty="0"/>
              <a:t>data processing</a:t>
            </a:r>
            <a:r>
              <a:rPr lang="en-US" dirty="0"/>
              <a:t>, </a:t>
            </a:r>
            <a:r>
              <a:rPr lang="en-US" b="1" dirty="0"/>
              <a:t>data storage</a:t>
            </a:r>
            <a:r>
              <a:rPr lang="en-US" dirty="0"/>
              <a:t> and service </a:t>
            </a:r>
            <a:r>
              <a:rPr lang="en-US" b="1" dirty="0"/>
              <a:t>APIs</a:t>
            </a:r>
            <a:r>
              <a:rPr lang="en-US" b="0" dirty="0"/>
              <a:t>.</a:t>
            </a:r>
          </a:p>
          <a:p>
            <a:pPr marL="171450" indent="-171450">
              <a:spcBef>
                <a:spcPts val="1200"/>
              </a:spcBef>
              <a:buFont typeface="Arial" panose="020B0604020202020204" pitchFamily="34" charset="0"/>
              <a:buChar char="•"/>
            </a:pPr>
            <a:r>
              <a:rPr lang="en-US" b="0" dirty="0"/>
              <a:t>They use </a:t>
            </a:r>
            <a:r>
              <a:rPr lang="en-US" b="1" dirty="0"/>
              <a:t>database</a:t>
            </a:r>
            <a:r>
              <a:rPr lang="en-US" b="0" dirty="0"/>
              <a:t> servers, backend </a:t>
            </a:r>
            <a:r>
              <a:rPr lang="en-US" b="1" dirty="0"/>
              <a:t>platforms</a:t>
            </a:r>
            <a:r>
              <a:rPr lang="en-US" b="0" dirty="0"/>
              <a:t>, </a:t>
            </a:r>
            <a:r>
              <a:rPr lang="en-US" b="1" dirty="0"/>
              <a:t>application servers</a:t>
            </a:r>
            <a:r>
              <a:rPr lang="en-US" b="0" dirty="0"/>
              <a:t>, </a:t>
            </a:r>
            <a:r>
              <a:rPr lang="en-US" b="1" dirty="0"/>
              <a:t>containers</a:t>
            </a:r>
            <a:r>
              <a:rPr lang="en-US" b="0" dirty="0"/>
              <a:t>, </a:t>
            </a:r>
            <a:r>
              <a:rPr lang="en-US" b="1" dirty="0"/>
              <a:t>cloud </a:t>
            </a:r>
            <a:r>
              <a:rPr lang="en-US" b="0" dirty="0"/>
              <a:t>environments and many other back-end technologies and tools.</a:t>
            </a:r>
            <a:endParaRPr lang="en-US" b="1" dirty="0"/>
          </a:p>
          <a:p>
            <a:pPr marL="171450" indent="-171450">
              <a:buFont typeface="Arial" panose="020B0604020202020204" pitchFamily="34" charset="0"/>
              <a:buChar char="•"/>
            </a:pPr>
            <a:r>
              <a:rPr lang="en-US" dirty="0"/>
              <a:t>The </a:t>
            </a:r>
            <a:r>
              <a:rPr lang="en-US" b="1" dirty="0"/>
              <a:t>back-end components </a:t>
            </a:r>
            <a:r>
              <a:rPr lang="en-US" dirty="0"/>
              <a:t>are often deployed as </a:t>
            </a:r>
            <a:r>
              <a:rPr lang="en-US" b="1" dirty="0"/>
              <a:t>containers </a:t>
            </a:r>
            <a:r>
              <a:rPr lang="en-US" dirty="0"/>
              <a:t>in a </a:t>
            </a:r>
            <a:r>
              <a:rPr lang="en-US" b="1" dirty="0"/>
              <a:t>cloud environment</a:t>
            </a:r>
          </a:p>
          <a:p>
            <a:pPr marL="628650" lvl="1" indent="-171450">
              <a:buFont typeface="Arial" panose="020B0604020202020204" pitchFamily="34" charset="0"/>
              <a:buChar char="•"/>
            </a:pPr>
            <a:r>
              <a:rPr lang="en-US" dirty="0"/>
              <a:t>or are built specifically for certain </a:t>
            </a:r>
            <a:r>
              <a:rPr lang="en-US" b="1" dirty="0"/>
              <a:t>cloud platform</a:t>
            </a:r>
            <a:r>
              <a:rPr lang="en-US" dirty="0"/>
              <a:t>,</a:t>
            </a:r>
          </a:p>
          <a:p>
            <a:pPr marL="628650" lvl="1" indent="-171450">
              <a:buFont typeface="Arial" panose="020B0604020202020204" pitchFamily="34" charset="0"/>
              <a:buChar char="•"/>
            </a:pPr>
            <a:r>
              <a:rPr lang="en-US" dirty="0"/>
              <a:t>so back-end developers often deal with </a:t>
            </a:r>
            <a:r>
              <a:rPr lang="en-US" b="1" dirty="0"/>
              <a:t>cloud</a:t>
            </a:r>
            <a:r>
              <a:rPr lang="en-US" dirty="0"/>
              <a:t> and </a:t>
            </a:r>
            <a:r>
              <a:rPr lang="en-US" b="1" dirty="0"/>
              <a:t>DevOps</a:t>
            </a:r>
            <a:r>
              <a:rPr lang="en-US" dirty="0"/>
              <a:t>.</a:t>
            </a:r>
          </a:p>
          <a:p>
            <a:endParaRPr lang="en-US" dirty="0"/>
          </a:p>
          <a:p>
            <a:r>
              <a:rPr lang="en-US" dirty="0"/>
              <a:t>Now, let's look at details about </a:t>
            </a:r>
            <a:r>
              <a:rPr lang="en-US" b="1" dirty="0"/>
              <a:t>databases</a:t>
            </a:r>
            <a:r>
              <a:rPr lang="en-US" dirty="0"/>
              <a:t>, </a:t>
            </a:r>
            <a:r>
              <a:rPr lang="en-US" b="1" dirty="0"/>
              <a:t>ORM systems</a:t>
            </a:r>
            <a:r>
              <a:rPr lang="en-US" dirty="0"/>
              <a:t>, </a:t>
            </a:r>
            <a:r>
              <a:rPr lang="en-US" b="1" dirty="0"/>
              <a:t>MVC frameworks</a:t>
            </a:r>
            <a:r>
              <a:rPr lang="en-US" dirty="0"/>
              <a:t>, </a:t>
            </a:r>
            <a:r>
              <a:rPr lang="en-US" b="1" dirty="0"/>
              <a:t>containers</a:t>
            </a:r>
            <a:r>
              <a:rPr lang="en-US" dirty="0"/>
              <a:t>, and </a:t>
            </a:r>
            <a:r>
              <a:rPr lang="en-US" b="1" dirty="0"/>
              <a:t>operating systems</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8741260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Databases</a:t>
            </a:r>
            <a:r>
              <a:rPr lang="en-US" dirty="0"/>
              <a:t> hold and manage data in the back-end systems.</a:t>
            </a:r>
          </a:p>
          <a:p>
            <a:pPr marL="171450" indent="-171450">
              <a:buFont typeface="Arial" panose="020B0604020202020204" pitchFamily="34" charset="0"/>
              <a:buChar char="•"/>
            </a:pPr>
            <a:r>
              <a:rPr lang="en-US" dirty="0"/>
              <a:t>Almost all software systems use a </a:t>
            </a:r>
            <a:r>
              <a:rPr lang="en-US" b="1" dirty="0"/>
              <a:t>database</a:t>
            </a:r>
            <a:r>
              <a:rPr lang="en-US" dirty="0"/>
              <a:t> in some form.</a:t>
            </a:r>
          </a:p>
          <a:p>
            <a:pPr marL="171450" indent="-171450">
              <a:buFont typeface="Arial" panose="020B0604020202020204" pitchFamily="34" charset="0"/>
              <a:buChar char="•"/>
            </a:pPr>
            <a:r>
              <a:rPr lang="en-US" b="1" dirty="0"/>
              <a:t>The data </a:t>
            </a:r>
            <a:r>
              <a:rPr lang="en-US" dirty="0"/>
              <a:t>in database systems is organized in </a:t>
            </a:r>
            <a:r>
              <a:rPr lang="en-US" b="1" dirty="0"/>
              <a:t>tables</a:t>
            </a:r>
            <a:r>
              <a:rPr lang="en-US" dirty="0"/>
              <a:t> (holding rows), </a:t>
            </a:r>
            <a:r>
              <a:rPr lang="en-US" b="1" dirty="0"/>
              <a:t>collections</a:t>
            </a:r>
            <a:r>
              <a:rPr lang="en-US" dirty="0"/>
              <a:t> (holding objects), </a:t>
            </a:r>
            <a:r>
              <a:rPr lang="en-US" b="1" dirty="0"/>
              <a:t>key-value pairs </a:t>
            </a:r>
            <a:r>
              <a:rPr lang="en-US" dirty="0"/>
              <a:t>or other structures.</a:t>
            </a:r>
          </a:p>
          <a:p>
            <a:pPr marL="171450" indent="-171450">
              <a:buFont typeface="Arial" panose="020B0604020202020204" pitchFamily="34" charset="0"/>
              <a:buChar char="•"/>
            </a:pPr>
            <a:r>
              <a:rPr lang="en-US" dirty="0"/>
              <a:t>The software, which manages, retrieves and manipulates data in a database, is called </a:t>
            </a:r>
            <a:r>
              <a:rPr lang="en-US" b="1" dirty="0"/>
              <a:t>DBMS</a:t>
            </a:r>
            <a:r>
              <a:rPr lang="en-US" dirty="0"/>
              <a:t> (</a:t>
            </a:r>
            <a:r>
              <a:rPr lang="en-US" b="1" dirty="0"/>
              <a:t>database management system</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a:t>
            </a:r>
            <a:r>
              <a:rPr lang="en-US" b="1" dirty="0"/>
              <a:t>DBMS systems </a:t>
            </a:r>
            <a:r>
              <a:rPr lang="en-US" dirty="0"/>
              <a:t>are MySQL, MongoDB, Redis, Azure Cosmos DB, </a:t>
            </a:r>
            <a:r>
              <a:rPr lang="en-US" b="0" dirty="0">
                <a:solidFill>
                  <a:srgbClr val="000000"/>
                </a:solidFill>
                <a:effectLst/>
                <a:latin typeface="Proxima Nova"/>
              </a:rPr>
              <a:t>PostgreSQL, MS SQL Server, SQLite, Elasticsearch and thousands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DBMS systems </a:t>
            </a:r>
            <a:r>
              <a:rPr lang="en-US" b="0" dirty="0">
                <a:solidFill>
                  <a:srgbClr val="000000"/>
                </a:solidFill>
                <a:effectLst/>
                <a:latin typeface="Proxima Nova"/>
              </a:rPr>
              <a:t>are responsible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definition</a:t>
            </a:r>
            <a:r>
              <a:rPr lang="en-US" b="0" dirty="0">
                <a:solidFill>
                  <a:srgbClr val="000000"/>
                </a:solidFill>
                <a:effectLst/>
                <a:latin typeface="Proxima Nova"/>
              </a:rPr>
              <a:t>: creating and deleting </a:t>
            </a:r>
            <a:r>
              <a:rPr lang="en-US" b="1" dirty="0">
                <a:solidFill>
                  <a:srgbClr val="000000"/>
                </a:solidFill>
                <a:effectLst/>
                <a:latin typeface="Proxima Nova"/>
              </a:rPr>
              <a:t>databases</a:t>
            </a:r>
            <a:r>
              <a:rPr lang="en-US" b="0" dirty="0">
                <a:solidFill>
                  <a:srgbClr val="000000"/>
                </a:solidFill>
                <a:effectLst/>
                <a:latin typeface="Proxima Nova"/>
              </a:rPr>
              <a:t>, creating and modifying </a:t>
            </a:r>
            <a:r>
              <a:rPr lang="en-US" b="1" dirty="0">
                <a:solidFill>
                  <a:srgbClr val="000000"/>
                </a:solidFill>
                <a:effectLst/>
                <a:latin typeface="Proxima Nova"/>
              </a:rPr>
              <a:t>collections</a:t>
            </a:r>
            <a:r>
              <a:rPr lang="en-US" b="0" dirty="0">
                <a:solidFill>
                  <a:srgbClr val="000000"/>
                </a:solidFill>
                <a:effectLst/>
                <a:latin typeface="Proxima Nova"/>
              </a:rPr>
              <a:t>, </a:t>
            </a:r>
            <a:r>
              <a:rPr lang="en-US" b="1" dirty="0">
                <a:solidFill>
                  <a:srgbClr val="000000"/>
                </a:solidFill>
                <a:effectLst/>
                <a:latin typeface="Proxima Nova"/>
              </a:rPr>
              <a:t>tables</a:t>
            </a:r>
            <a:r>
              <a:rPr lang="en-US" b="0" dirty="0">
                <a:solidFill>
                  <a:srgbClr val="000000"/>
                </a:solidFill>
                <a:effectLst/>
                <a:latin typeface="Proxima Nova"/>
              </a:rPr>
              <a:t> or other sets of data records or documents and defining their structure, fields and data format;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retrieval</a:t>
            </a:r>
            <a:r>
              <a:rPr lang="en-US" b="0" dirty="0">
                <a:solidFill>
                  <a:srgbClr val="000000"/>
                </a:solidFill>
                <a:effectLst/>
                <a:latin typeface="Proxima Nova"/>
              </a:rPr>
              <a:t>: retrieving data, </a:t>
            </a:r>
            <a:r>
              <a:rPr lang="en-US" b="1" dirty="0">
                <a:solidFill>
                  <a:srgbClr val="000000"/>
                </a:solidFill>
                <a:effectLst/>
                <a:latin typeface="Proxima Nova"/>
              </a:rPr>
              <a:t>querying</a:t>
            </a:r>
            <a:r>
              <a:rPr lang="en-US" b="0" dirty="0">
                <a:solidFill>
                  <a:srgbClr val="000000"/>
                </a:solidFill>
                <a:effectLst/>
                <a:latin typeface="Proxima Nova"/>
              </a:rPr>
              <a:t> data, searching data, filtering data, extracting data, combining data, aggregating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manipulation</a:t>
            </a:r>
            <a:r>
              <a:rPr lang="en-US" b="0" dirty="0">
                <a:solidFill>
                  <a:srgbClr val="000000"/>
                </a:solidFill>
                <a:effectLst/>
                <a:latin typeface="Proxima Nova"/>
              </a:rPr>
              <a:t>: </a:t>
            </a:r>
            <a:r>
              <a:rPr lang="en-US" b="1" dirty="0">
                <a:solidFill>
                  <a:srgbClr val="000000"/>
                </a:solidFill>
                <a:effectLst/>
                <a:latin typeface="Proxima Nova"/>
              </a:rPr>
              <a:t>inserting</a:t>
            </a:r>
            <a:r>
              <a:rPr lang="en-US" b="0" dirty="0">
                <a:solidFill>
                  <a:srgbClr val="000000"/>
                </a:solidFill>
                <a:effectLst/>
                <a:latin typeface="Proxima Nova"/>
              </a:rPr>
              <a:t> new data, </a:t>
            </a:r>
            <a:r>
              <a:rPr lang="en-US" b="1" dirty="0">
                <a:solidFill>
                  <a:srgbClr val="000000"/>
                </a:solidFill>
                <a:effectLst/>
                <a:latin typeface="Proxima Nova"/>
              </a:rPr>
              <a:t>modifying</a:t>
            </a:r>
            <a:r>
              <a:rPr lang="en-US" b="0" dirty="0">
                <a:solidFill>
                  <a:srgbClr val="000000"/>
                </a:solidFill>
                <a:effectLst/>
                <a:latin typeface="Proxima Nova"/>
              </a:rPr>
              <a:t> existing data, </a:t>
            </a:r>
            <a:r>
              <a:rPr lang="en-US" b="1" dirty="0">
                <a:solidFill>
                  <a:srgbClr val="000000"/>
                </a:solidFill>
                <a:effectLst/>
                <a:latin typeface="Proxima Nova"/>
              </a:rPr>
              <a:t>deleting</a:t>
            </a:r>
            <a:r>
              <a:rPr lang="en-US" b="0" dirty="0">
                <a:solidFill>
                  <a:srgbClr val="000000"/>
                </a:solidFill>
                <a:effectLst/>
                <a:latin typeface="Proxima Nova"/>
              </a:rPr>
              <a:t> existing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administration</a:t>
            </a:r>
            <a:r>
              <a:rPr lang="en-US" b="0" dirty="0">
                <a:solidFill>
                  <a:srgbClr val="000000"/>
                </a:solidFill>
                <a:effectLst/>
                <a:latin typeface="Proxima Nova"/>
              </a:rPr>
              <a:t>: users, roles and access control, concurrency control, monitoring, replication, backup and recovery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Proxima Nova"/>
              </a:rPr>
              <a:t>Modern software systems </a:t>
            </a:r>
            <a:r>
              <a:rPr lang="en-US" b="1" dirty="0">
                <a:solidFill>
                  <a:srgbClr val="000000"/>
                </a:solidFill>
                <a:effectLst/>
                <a:latin typeface="Proxima Nova"/>
              </a:rPr>
              <a:t>use a DBMS system to manage data</a:t>
            </a:r>
            <a:r>
              <a:rPr lang="en-US" b="0" dirty="0">
                <a:solidFill>
                  <a:srgbClr val="000000"/>
                </a:solidFill>
                <a:effectLst/>
                <a:latin typeface="Proxima Nova"/>
              </a:rPr>
              <a:t>, instead of implementing the data management internally.</a:t>
            </a:r>
          </a:p>
          <a:p>
            <a:endParaRPr lang="en-US" b="1" dirty="0"/>
          </a:p>
          <a:p>
            <a:r>
              <a:rPr lang="en-US" b="1" dirty="0"/>
              <a:t>Relational databases</a:t>
            </a:r>
            <a:r>
              <a:rPr lang="en-US" dirty="0"/>
              <a:t> organize data in </a:t>
            </a:r>
            <a:r>
              <a:rPr lang="en-US" b="1" dirty="0"/>
              <a:t>tables and data rows</a:t>
            </a:r>
            <a:r>
              <a:rPr lang="en-US" dirty="0"/>
              <a:t>.</a:t>
            </a:r>
          </a:p>
          <a:p>
            <a:pPr marL="171450" indent="-171450">
              <a:buFont typeface="Arial" panose="020B0604020202020204" pitchFamily="34" charset="0"/>
              <a:buChar char="•"/>
            </a:pPr>
            <a:r>
              <a:rPr lang="en-US" b="0" dirty="0"/>
              <a:t>For </a:t>
            </a:r>
            <a:r>
              <a:rPr lang="en-US" b="1" dirty="0"/>
              <a:t>example</a:t>
            </a:r>
            <a:r>
              <a:rPr lang="en-US" b="0" dirty="0"/>
              <a:t>, an e-commerce software could have a </a:t>
            </a:r>
            <a:r>
              <a:rPr lang="en-US" b="1" dirty="0"/>
              <a:t>table </a:t>
            </a:r>
            <a:r>
              <a:rPr lang="en-US" b="0" dirty="0"/>
              <a:t>holding the </a:t>
            </a:r>
            <a:r>
              <a:rPr lang="en-US" b="1" dirty="0"/>
              <a:t>products</a:t>
            </a:r>
            <a:r>
              <a:rPr lang="en-US" b="0" dirty="0"/>
              <a:t>:</a:t>
            </a:r>
          </a:p>
          <a:p>
            <a:pPr marL="628650" lvl="1" indent="-171450">
              <a:buFont typeface="Arial" panose="020B0604020202020204" pitchFamily="34" charset="0"/>
              <a:buChar char="•"/>
            </a:pPr>
            <a:r>
              <a:rPr lang="en-US" b="0" dirty="0"/>
              <a:t>Each </a:t>
            </a:r>
            <a:r>
              <a:rPr lang="en-US" b="1" dirty="0"/>
              <a:t>table row</a:t>
            </a:r>
            <a:r>
              <a:rPr lang="en-US" b="0" dirty="0"/>
              <a:t> could hold product id, product name, description, vendor, and price.</a:t>
            </a:r>
          </a:p>
          <a:p>
            <a:pPr marL="171450" indent="-171450">
              <a:buFont typeface="Arial" panose="020B0604020202020204" pitchFamily="34" charset="0"/>
              <a:buChar char="•"/>
            </a:pPr>
            <a:r>
              <a:rPr lang="en-US" b="0" dirty="0"/>
              <a:t>Some tables in the RDBMS system maintain </a:t>
            </a:r>
            <a:r>
              <a:rPr lang="en-US" b="1" dirty="0"/>
              <a:t>relationships </a:t>
            </a:r>
            <a:r>
              <a:rPr lang="en-US" b="0" dirty="0"/>
              <a:t>between them.</a:t>
            </a:r>
          </a:p>
          <a:p>
            <a:pPr marL="628650" lvl="1" indent="-171450">
              <a:buFont typeface="Arial" panose="020B0604020202020204" pitchFamily="34" charset="0"/>
              <a:buChar char="•"/>
            </a:pPr>
            <a:r>
              <a:rPr lang="en-US" b="0" dirty="0"/>
              <a:t>For example, </a:t>
            </a:r>
            <a:r>
              <a:rPr lang="en-US" b="1" dirty="0"/>
              <a:t>one </a:t>
            </a:r>
            <a:r>
              <a:rPr lang="en-US" b="1" i="1" dirty="0"/>
              <a:t>vendor </a:t>
            </a:r>
            <a:r>
              <a:rPr lang="en-US" b="1" dirty="0"/>
              <a:t>has many related </a:t>
            </a:r>
            <a:r>
              <a:rPr lang="en-US" b="1" i="1" dirty="0"/>
              <a:t>products</a:t>
            </a:r>
            <a:r>
              <a:rPr lang="en-US" b="0" dirty="0"/>
              <a:t> and each </a:t>
            </a:r>
            <a:r>
              <a:rPr lang="en-US" b="1" i="1" dirty="0"/>
              <a:t>product </a:t>
            </a:r>
            <a:r>
              <a:rPr lang="en-US" b="1" dirty="0"/>
              <a:t>has a </a:t>
            </a:r>
            <a:r>
              <a:rPr lang="en-US" b="1" i="1" dirty="0"/>
              <a:t>vendor</a:t>
            </a:r>
            <a:r>
              <a:rPr lang="en-US" b="0" dirty="0"/>
              <a:t>.</a:t>
            </a:r>
          </a:p>
          <a:p>
            <a:pPr marL="628650" lvl="1" indent="-171450">
              <a:buFont typeface="Arial" panose="020B0604020202020204" pitchFamily="34" charset="0"/>
              <a:buChar char="•"/>
            </a:pPr>
            <a:r>
              <a:rPr lang="en-US" b="0" dirty="0"/>
              <a:t>This is called "</a:t>
            </a:r>
            <a:r>
              <a:rPr lang="en-US" b="1" i="1" dirty="0"/>
              <a:t>one-to-many relationship</a:t>
            </a:r>
            <a:r>
              <a:rPr lang="en-US" b="0" dirty="0"/>
              <a:t>".</a:t>
            </a:r>
          </a:p>
          <a:p>
            <a:pPr marL="171450" lvl="0" indent="-171450">
              <a:buFont typeface="Arial" panose="020B0604020202020204" pitchFamily="34" charset="0"/>
              <a:buChar char="•"/>
            </a:pPr>
            <a:r>
              <a:rPr lang="en-US" dirty="0"/>
              <a:t>In relational database the </a:t>
            </a:r>
            <a:r>
              <a:rPr lang="en-US" b="1" i="1" dirty="0"/>
              <a:t>SQL </a:t>
            </a:r>
            <a:r>
              <a:rPr lang="en-US" b="1" dirty="0"/>
              <a:t>language </a:t>
            </a:r>
            <a:r>
              <a:rPr lang="en-US" b="0" dirty="0"/>
              <a:t>is used to</a:t>
            </a:r>
            <a:r>
              <a:rPr lang="en-US" dirty="0"/>
              <a:t> query and modify data.</a:t>
            </a:r>
          </a:p>
          <a:p>
            <a:pPr marL="628650" lvl="1" indent="-171450">
              <a:buFont typeface="Arial" panose="020B0604020202020204" pitchFamily="34" charset="0"/>
              <a:buChar char="•"/>
            </a:pPr>
            <a:r>
              <a:rPr lang="en-US" b="1" dirty="0"/>
              <a:t>SQL </a:t>
            </a:r>
            <a:r>
              <a:rPr lang="en-US" dirty="0"/>
              <a:t>(structured query language) is standard database query and manipulation language.</a:t>
            </a:r>
          </a:p>
          <a:p>
            <a:pPr marL="628650" lvl="1" indent="-171450">
              <a:buFont typeface="Arial" panose="020B0604020202020204" pitchFamily="34" charset="0"/>
              <a:buChar char="•"/>
            </a:pPr>
            <a:r>
              <a:rPr lang="en-US" dirty="0"/>
              <a:t>It support simple and more complex </a:t>
            </a:r>
            <a:r>
              <a:rPr lang="en-US" b="1" dirty="0"/>
              <a:t>commands</a:t>
            </a:r>
            <a:r>
              <a:rPr lang="en-US" dirty="0"/>
              <a:t>, such as "</a:t>
            </a:r>
            <a:r>
              <a:rPr lang="en-US" b="1" dirty="0"/>
              <a:t>SELECT name, price FROM products</a:t>
            </a:r>
            <a:r>
              <a:rPr lang="en-US" dirty="0"/>
              <a:t>".</a:t>
            </a:r>
          </a:p>
          <a:p>
            <a:pPr marL="171450" lvl="0" indent="-171450">
              <a:buFont typeface="Arial" panose="020B0604020202020204" pitchFamily="34" charset="0"/>
              <a:buChar char="•"/>
            </a:pPr>
            <a:r>
              <a:rPr lang="en-US" dirty="0"/>
              <a:t>The software packages, which manage relational databases, are called "RDBMS – relational database management systems".</a:t>
            </a:r>
          </a:p>
          <a:p>
            <a:pPr marL="171450" lvl="0" indent="-171450">
              <a:buFont typeface="Arial" panose="020B0604020202020204" pitchFamily="34" charset="0"/>
              <a:buChar char="•"/>
            </a:pPr>
            <a:r>
              <a:rPr lang="en-US" b="1" dirty="0"/>
              <a:t>Examples </a:t>
            </a:r>
            <a:r>
              <a:rPr lang="en-US" dirty="0"/>
              <a:t>of RDBMS system are </a:t>
            </a:r>
            <a:r>
              <a:rPr lang="en-US" b="1" dirty="0"/>
              <a:t>MySQL</a:t>
            </a:r>
            <a:r>
              <a:rPr lang="en-US" dirty="0"/>
              <a:t>, </a:t>
            </a:r>
            <a:r>
              <a:rPr lang="en-US" b="1" dirty="0"/>
              <a:t>PostgreSQL</a:t>
            </a:r>
            <a:r>
              <a:rPr lang="en-US" dirty="0"/>
              <a:t>, </a:t>
            </a:r>
            <a:r>
              <a:rPr lang="en-US" b="1" dirty="0"/>
              <a:t>MS SQL Server</a:t>
            </a:r>
            <a:r>
              <a:rPr lang="en-US" dirty="0"/>
              <a:t>, </a:t>
            </a:r>
            <a:r>
              <a:rPr lang="en-US" b="1" dirty="0"/>
              <a:t>Oracle Database </a:t>
            </a:r>
            <a:r>
              <a:rPr lang="en-US" dirty="0"/>
              <a:t>and </a:t>
            </a:r>
            <a:r>
              <a:rPr lang="en-US" b="1" dirty="0"/>
              <a:t>Web SQL </a:t>
            </a:r>
            <a:r>
              <a:rPr lang="en-US" b="0" dirty="0"/>
              <a:t>(in the HTML5 platform).</a:t>
            </a:r>
          </a:p>
          <a:p>
            <a:pPr marL="171450" lvl="0" indent="-171450">
              <a:buFont typeface="Arial" panose="020B0604020202020204" pitchFamily="34" charset="0"/>
              <a:buChar char="•"/>
            </a:pPr>
            <a:r>
              <a:rPr lang="en-US" dirty="0"/>
              <a:t>We shall </a:t>
            </a:r>
            <a:r>
              <a:rPr lang="en-US" b="1" dirty="0"/>
              <a:t>learn more about databases and SQL </a:t>
            </a:r>
            <a:r>
              <a:rPr lang="en-US" dirty="0"/>
              <a:t>in the database modules and courses in the end-to-end software engineering training program </a:t>
            </a:r>
            <a:r>
              <a:rPr lang="en-US" b="1" dirty="0"/>
              <a:t>at SoftUni</a:t>
            </a:r>
            <a:r>
              <a:rPr lang="en-US" dirty="0"/>
              <a:t>.</a:t>
            </a:r>
          </a:p>
          <a:p>
            <a:pPr marL="0" lvl="0" indent="0">
              <a:buFont typeface="Arial" panose="020B0604020202020204" pitchFamily="34" charset="0"/>
              <a:buNone/>
            </a:pPr>
            <a:endParaRPr lang="en-US" b="1" dirty="0"/>
          </a:p>
          <a:p>
            <a:r>
              <a:rPr lang="en-US" b="1" dirty="0"/>
              <a:t>NoSQL databases </a:t>
            </a:r>
            <a:r>
              <a:rPr lang="en-US" dirty="0"/>
              <a:t>hold </a:t>
            </a:r>
            <a:r>
              <a:rPr lang="en-US" b="1" dirty="0"/>
              <a:t>collections of documents</a:t>
            </a:r>
            <a:r>
              <a:rPr lang="en-US" dirty="0"/>
              <a:t> or </a:t>
            </a:r>
            <a:r>
              <a:rPr lang="en-US" b="1" dirty="0"/>
              <a:t>key-value pairs</a:t>
            </a:r>
            <a:r>
              <a:rPr lang="bg-BG" b="0" dirty="0"/>
              <a:t>.</a:t>
            </a:r>
          </a:p>
          <a:p>
            <a:pPr marL="171450" indent="-171450">
              <a:buFont typeface="Arial" panose="020B0604020202020204" pitchFamily="34" charset="0"/>
              <a:buChar char="•"/>
            </a:pPr>
            <a:r>
              <a:rPr lang="en-US" b="1" dirty="0"/>
              <a:t>Document databases </a:t>
            </a:r>
            <a:r>
              <a:rPr lang="en-US" b="0" dirty="0"/>
              <a:t>(like MongoDB) manage collections of documents (</a:t>
            </a:r>
            <a:r>
              <a:rPr lang="en-US" b="0" i="0" dirty="0"/>
              <a:t>such as </a:t>
            </a:r>
            <a:r>
              <a:rPr lang="en-US" b="1" i="1" dirty="0"/>
              <a:t>products</a:t>
            </a:r>
            <a:r>
              <a:rPr lang="en-US" b="0" dirty="0"/>
              <a:t> or </a:t>
            </a:r>
            <a:r>
              <a:rPr lang="en-US" b="1" i="1" dirty="0"/>
              <a:t>vendors</a:t>
            </a:r>
            <a:r>
              <a:rPr lang="en-US" b="0" dirty="0"/>
              <a:t>),</a:t>
            </a:r>
          </a:p>
          <a:p>
            <a:pPr marL="628650" lvl="1" indent="-171450">
              <a:buFont typeface="Arial" panose="020B0604020202020204" pitchFamily="34" charset="0"/>
              <a:buChar char="•"/>
            </a:pPr>
            <a:r>
              <a:rPr lang="en-US" b="0" dirty="0"/>
              <a:t>where each document has a set of </a:t>
            </a:r>
            <a:r>
              <a:rPr lang="en-US" b="1" dirty="0"/>
              <a:t>properties</a:t>
            </a:r>
            <a:r>
              <a:rPr lang="en-US" b="0" dirty="0"/>
              <a:t> (like name, price and description</a:t>
            </a:r>
            <a:r>
              <a:rPr lang="bg-BG" b="0" dirty="0"/>
              <a:t>)</a:t>
            </a:r>
            <a:r>
              <a:rPr lang="en-US" b="0" dirty="0"/>
              <a:t>.</a:t>
            </a:r>
          </a:p>
          <a:p>
            <a:pPr marL="171450" lvl="0" indent="-171450">
              <a:buFont typeface="Arial" panose="020B0604020202020204" pitchFamily="34" charset="0"/>
              <a:buChar char="•"/>
            </a:pPr>
            <a:r>
              <a:rPr lang="en-US" b="1" dirty="0"/>
              <a:t>Document databases </a:t>
            </a:r>
            <a:r>
              <a:rPr lang="en-US" b="0" dirty="0"/>
              <a:t>support</a:t>
            </a:r>
          </a:p>
          <a:p>
            <a:pPr marL="628650" lvl="1" indent="-171450">
              <a:buFont typeface="Arial" panose="020B0604020202020204" pitchFamily="34" charset="0"/>
              <a:buChar char="•"/>
            </a:pPr>
            <a:r>
              <a:rPr lang="en-US" b="1" dirty="0"/>
              <a:t>retrieving </a:t>
            </a:r>
            <a:r>
              <a:rPr lang="en-US" b="0" dirty="0"/>
              <a:t>and </a:t>
            </a:r>
            <a:r>
              <a:rPr lang="en-US" b="1" dirty="0"/>
              <a:t>querying</a:t>
            </a:r>
            <a:r>
              <a:rPr lang="en-US" b="0" dirty="0"/>
              <a:t> document collections,</a:t>
            </a:r>
          </a:p>
          <a:p>
            <a:pPr marL="628650" lvl="1" indent="-171450">
              <a:buFont typeface="Arial" panose="020B0604020202020204" pitchFamily="34" charset="0"/>
              <a:buChar char="•"/>
            </a:pPr>
            <a:r>
              <a:rPr lang="en-US" b="0" dirty="0"/>
              <a:t>and </a:t>
            </a:r>
            <a:r>
              <a:rPr lang="en-US" b="1" dirty="0"/>
              <a:t>creating</a:t>
            </a:r>
            <a:r>
              <a:rPr lang="en-US" b="0" dirty="0"/>
              <a:t>, </a:t>
            </a:r>
            <a:r>
              <a:rPr lang="en-US" b="1" dirty="0"/>
              <a:t>modifying</a:t>
            </a:r>
            <a:r>
              <a:rPr lang="en-US" b="0" dirty="0"/>
              <a:t> and </a:t>
            </a:r>
            <a:r>
              <a:rPr lang="en-US" b="1" dirty="0"/>
              <a:t>deleting</a:t>
            </a:r>
            <a:r>
              <a:rPr lang="en-US" b="0" dirty="0"/>
              <a:t> documents.</a:t>
            </a:r>
            <a:endParaRPr lang="bg-BG" b="0" dirty="0"/>
          </a:p>
          <a:p>
            <a:pPr marL="171450" indent="-171450">
              <a:buFont typeface="Arial" panose="020B0604020202020204" pitchFamily="34" charset="0"/>
              <a:buChar char="•"/>
            </a:pPr>
            <a:r>
              <a:rPr lang="en-US" dirty="0"/>
              <a:t>Examples of </a:t>
            </a:r>
            <a:r>
              <a:rPr lang="en-US" b="1" dirty="0"/>
              <a:t>document-based NoSQL databases</a:t>
            </a:r>
            <a:r>
              <a:rPr lang="en-US" b="0" dirty="0"/>
              <a:t> are</a:t>
            </a:r>
            <a:r>
              <a:rPr lang="en-US" dirty="0"/>
              <a:t> </a:t>
            </a:r>
            <a:r>
              <a:rPr lang="en-US" b="1" dirty="0"/>
              <a:t>MongoDB</a:t>
            </a:r>
            <a:r>
              <a:rPr lang="bg-BG" dirty="0"/>
              <a:t> </a:t>
            </a:r>
            <a:r>
              <a:rPr lang="en-US" dirty="0"/>
              <a:t>and </a:t>
            </a:r>
            <a:r>
              <a:rPr lang="en-US" b="1" noProof="1"/>
              <a:t>IndexedDB</a:t>
            </a:r>
            <a:r>
              <a:rPr lang="en-US" noProof="1"/>
              <a:t> </a:t>
            </a:r>
            <a:r>
              <a:rPr lang="en-US" dirty="0"/>
              <a:t>in the HTML5 platform.</a:t>
            </a:r>
          </a:p>
          <a:p>
            <a:pPr marL="171450" indent="-171450">
              <a:buFont typeface="Arial" panose="020B0604020202020204" pitchFamily="34" charset="0"/>
              <a:buChar char="•"/>
            </a:pPr>
            <a:r>
              <a:rPr lang="en-US" b="1" dirty="0"/>
              <a:t>Key-value pair databases</a:t>
            </a:r>
            <a:r>
              <a:rPr lang="en-US" dirty="0"/>
              <a:t>, such as </a:t>
            </a:r>
            <a:r>
              <a:rPr lang="en-US" b="1" dirty="0"/>
              <a:t>Redis</a:t>
            </a:r>
            <a:r>
              <a:rPr lang="en-US" dirty="0"/>
              <a:t> and </a:t>
            </a:r>
            <a:r>
              <a:rPr lang="en-US" b="1" i="0" dirty="0">
                <a:effectLst/>
                <a:latin typeface="arial" panose="020B0604020202020204" pitchFamily="34" charset="0"/>
              </a:rPr>
              <a:t>Amazon DynamoDB</a:t>
            </a:r>
            <a:r>
              <a:rPr lang="en-US" b="0" i="0" dirty="0">
                <a:effectLst/>
                <a:latin typeface="arial" panose="020B0604020202020204" pitchFamily="34" charset="0"/>
              </a:rPr>
              <a:t>, store </a:t>
            </a:r>
            <a:r>
              <a:rPr lang="en-US" b="1" i="0" dirty="0">
                <a:effectLst/>
                <a:latin typeface="arial" panose="020B0604020202020204" pitchFamily="34" charset="0"/>
              </a:rPr>
              <a:t>keys mapped to values</a:t>
            </a:r>
            <a:r>
              <a:rPr lang="en-US" b="0" i="0" dirty="0">
                <a:effectLst/>
                <a:latin typeface="arial" panose="020B0604020202020204" pitchFamily="34" charset="0"/>
              </a:rPr>
              <a:t>.</a:t>
            </a:r>
          </a:p>
          <a:p>
            <a:pPr marL="628650" lvl="1" indent="-171450">
              <a:buFont typeface="Arial" panose="020B0604020202020204" pitchFamily="34" charset="0"/>
              <a:buChar char="•"/>
            </a:pPr>
            <a:r>
              <a:rPr lang="en-US" b="0" i="0" dirty="0">
                <a:effectLst/>
                <a:latin typeface="arial" panose="020B0604020202020204" pitchFamily="34" charset="0"/>
              </a:rPr>
              <a:t>These </a:t>
            </a:r>
            <a:r>
              <a:rPr lang="en-US" b="1" i="0" dirty="0">
                <a:effectLst/>
                <a:latin typeface="arial" panose="020B0604020202020204" pitchFamily="34" charset="0"/>
              </a:rPr>
              <a:t>key-value pair structures </a:t>
            </a:r>
            <a:r>
              <a:rPr lang="en-US" b="0" i="0" dirty="0">
                <a:effectLst/>
                <a:latin typeface="arial" panose="020B0604020202020204" pitchFamily="34" charset="0"/>
              </a:rPr>
              <a:t>are also known as </a:t>
            </a:r>
            <a:r>
              <a:rPr lang="bg-BG" b="0" i="0" dirty="0">
                <a:effectLst/>
                <a:latin typeface="arial" panose="020B0604020202020204" pitchFamily="34" charset="0"/>
              </a:rPr>
              <a:t>"</a:t>
            </a:r>
            <a:r>
              <a:rPr lang="en-US" b="1" i="1" dirty="0">
                <a:effectLst/>
                <a:latin typeface="arial" panose="020B0604020202020204" pitchFamily="34" charset="0"/>
              </a:rPr>
              <a:t>dictionaries</a:t>
            </a:r>
            <a:r>
              <a:rPr lang="bg-BG" b="0" i="0" dirty="0">
                <a:effectLst/>
                <a:latin typeface="arial" panose="020B0604020202020204" pitchFamily="34" charset="0"/>
              </a:rPr>
              <a:t>"</a:t>
            </a:r>
            <a:r>
              <a:rPr lang="en-US" b="0" i="0" dirty="0">
                <a:effectLst/>
                <a:latin typeface="arial" panose="020B0604020202020204" pitchFamily="34" charset="0"/>
              </a:rPr>
              <a:t>.</a:t>
            </a:r>
          </a:p>
          <a:p>
            <a:pPr marL="1085850" lvl="2" indent="-171450">
              <a:buFont typeface="Arial" panose="020B0604020202020204" pitchFamily="34" charset="0"/>
              <a:buChar char="•"/>
            </a:pPr>
            <a:r>
              <a:rPr lang="en-US" b="0" i="0" dirty="0">
                <a:effectLst/>
                <a:latin typeface="arial" panose="020B0604020202020204" pitchFamily="34" charset="0"/>
              </a:rPr>
              <a:t>They support </a:t>
            </a:r>
            <a:r>
              <a:rPr lang="en-US" b="1" i="0" dirty="0">
                <a:effectLst/>
                <a:latin typeface="arial" panose="020B0604020202020204" pitchFamily="34" charset="0"/>
              </a:rPr>
              <a:t>fast "search by key</a:t>
            </a:r>
            <a:r>
              <a:rPr lang="en-US" b="0" i="0" dirty="0">
                <a:effectLst/>
                <a:latin typeface="arial" panose="020B0604020202020204" pitchFamily="34" charset="0"/>
              </a:rPr>
              <a:t>" operation,</a:t>
            </a:r>
          </a:p>
          <a:p>
            <a:pPr marL="1085850" lvl="2" indent="-171450">
              <a:buFont typeface="Arial" panose="020B0604020202020204" pitchFamily="34" charset="0"/>
              <a:buChar char="•"/>
            </a:pPr>
            <a:r>
              <a:rPr lang="en-US" b="0" i="0" dirty="0">
                <a:effectLst/>
                <a:latin typeface="arial" panose="020B0604020202020204" pitchFamily="34" charset="0"/>
              </a:rPr>
              <a:t>but storing collections of data is less flexible.</a:t>
            </a:r>
          </a:p>
          <a:p>
            <a:pPr marL="628650" lvl="1" indent="-171450">
              <a:buFont typeface="Arial" panose="020B0604020202020204" pitchFamily="34" charset="0"/>
              <a:buChar char="•"/>
            </a:pPr>
            <a:r>
              <a:rPr lang="en-US" b="1" i="0" dirty="0">
                <a:effectLst/>
                <a:latin typeface="arial" panose="020B0604020202020204" pitchFamily="34" charset="0"/>
              </a:rPr>
              <a:t>Key-value data storage </a:t>
            </a:r>
            <a:r>
              <a:rPr lang="en-US" b="0" i="0" dirty="0">
                <a:effectLst/>
                <a:latin typeface="arial" panose="020B0604020202020204" pitchFamily="34" charset="0"/>
              </a:rPr>
              <a:t>systems are good for organizing simple data</a:t>
            </a:r>
            <a:r>
              <a:rPr lang="bg-BG" b="0" i="0" dirty="0">
                <a:effectLst/>
                <a:latin typeface="arial" panose="020B0604020202020204" pitchFamily="34" charset="0"/>
              </a:rPr>
              <a:t>.</a:t>
            </a:r>
          </a:p>
          <a:p>
            <a:pPr marL="628650" lvl="1" indent="-171450">
              <a:buFont typeface="Arial" panose="020B0604020202020204" pitchFamily="34" charset="0"/>
              <a:buChar char="•"/>
            </a:pPr>
            <a:r>
              <a:rPr lang="en-US" b="0" i="0" dirty="0">
                <a:effectLst/>
                <a:latin typeface="arial" panose="020B0604020202020204" pitchFamily="34" charset="0"/>
              </a:rPr>
              <a:t>For example, a </a:t>
            </a:r>
            <a:r>
              <a:rPr lang="en-US" b="1" i="1" dirty="0">
                <a:effectLst/>
                <a:latin typeface="arial" panose="020B0604020202020204" pitchFamily="34" charset="0"/>
              </a:rPr>
              <a:t>phonebook </a:t>
            </a:r>
            <a:r>
              <a:rPr lang="en-US" b="0" i="0" dirty="0">
                <a:effectLst/>
                <a:latin typeface="arial" panose="020B0604020202020204" pitchFamily="34" charset="0"/>
              </a:rPr>
              <a:t>can be stored in a </a:t>
            </a:r>
            <a:r>
              <a:rPr lang="en-US" b="1" i="0" dirty="0">
                <a:effectLst/>
                <a:latin typeface="arial" panose="020B0604020202020204" pitchFamily="34" charset="0"/>
              </a:rPr>
              <a:t>key-value store</a:t>
            </a:r>
            <a:r>
              <a:rPr lang="en-US" b="0" i="0" dirty="0">
                <a:effectLst/>
                <a:latin typeface="arial" panose="020B0604020202020204" pitchFamily="34" charset="0"/>
              </a:rPr>
              <a:t>.</a:t>
            </a:r>
            <a:endParaRPr lang="en-US" dirty="0"/>
          </a:p>
          <a:p>
            <a:pPr marL="0" algn="l" rtl="0" eaLnBrk="1" latinLnBrk="0" hangingPunct="1">
              <a:spcBef>
                <a:spcPts val="0"/>
              </a:spcBef>
              <a:spcAft>
                <a:spcPts val="0"/>
              </a:spcAft>
            </a:pPr>
            <a:r>
              <a:rPr lang="en-US" b="1" dirty="0">
                <a:effectLst/>
              </a:rPr>
              <a:t>Database systems </a:t>
            </a:r>
            <a:r>
              <a:rPr lang="en-US" dirty="0">
                <a:effectLst/>
              </a:rPr>
              <a:t>are an important component of most modern software systems,</a:t>
            </a:r>
          </a:p>
          <a:p>
            <a:pPr marL="171450" indent="-171450" algn="l" rtl="0" eaLnBrk="1" latinLnBrk="0" hangingPunct="1">
              <a:spcBef>
                <a:spcPts val="0"/>
              </a:spcBef>
              <a:spcAft>
                <a:spcPts val="0"/>
              </a:spcAft>
              <a:buFont typeface="Arial" panose="020B0604020202020204" pitchFamily="34" charset="0"/>
              <a:buChar char="•"/>
            </a:pPr>
            <a:r>
              <a:rPr lang="en-US" dirty="0">
                <a:effectLst/>
              </a:rPr>
              <a:t>and therefore software engineers must have at least </a:t>
            </a:r>
            <a:r>
              <a:rPr lang="en-US" b="1" dirty="0">
                <a:effectLst/>
              </a:rPr>
              <a:t>basic database skills</a:t>
            </a:r>
            <a:r>
              <a:rPr lang="en-US" dirty="0">
                <a:effectLst/>
              </a:rPr>
              <a:t>.</a:t>
            </a:r>
          </a:p>
          <a:p>
            <a:pPr marL="0" indent="0" algn="l" rtl="0" eaLnBrk="1" latinLnBrk="0" hangingPunct="1">
              <a:spcBef>
                <a:spcPts val="0"/>
              </a:spcBef>
              <a:spcAft>
                <a:spcPts val="0"/>
              </a:spcAft>
              <a:buFont typeface="Arial" panose="020B0604020202020204" pitchFamily="34" charset="0"/>
              <a:buNone/>
            </a:pPr>
            <a:endParaRPr lang="en-US" dirty="0">
              <a:effectLst/>
            </a:endParaRPr>
          </a:p>
          <a:p>
            <a:pPr marL="0" indent="0" algn="l" rtl="0" eaLnBrk="1" latinLnBrk="0" hangingPunct="1">
              <a:spcBef>
                <a:spcPts val="0"/>
              </a:spcBef>
              <a:spcAft>
                <a:spcPts val="0"/>
              </a:spcAft>
              <a:buFont typeface="Arial" panose="020B0604020202020204" pitchFamily="34" charset="0"/>
              <a:buNone/>
            </a:pPr>
            <a:endParaRPr lang="en-US" dirty="0">
              <a:effectLst/>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378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816304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concept of </a:t>
            </a:r>
            <a:r>
              <a:rPr lang="en-US" b="1" dirty="0"/>
              <a:t>database systems</a:t>
            </a:r>
            <a:r>
              <a:rPr lang="en-US" dirty="0"/>
              <a:t>, we shall take an </a:t>
            </a:r>
            <a:r>
              <a:rPr lang="en-US" b="1" dirty="0"/>
              <a:t>example</a:t>
            </a:r>
            <a:r>
              <a:rPr lang="en-US" dirty="0"/>
              <a:t>.</a:t>
            </a:r>
          </a:p>
          <a:p>
            <a:pPr marL="171450" indent="-171450">
              <a:buFont typeface="Arial" panose="020B0604020202020204" pitchFamily="34" charset="0"/>
              <a:buChar char="•"/>
            </a:pPr>
            <a:r>
              <a:rPr lang="en-US" b="1" dirty="0"/>
              <a:t>Web SQL </a:t>
            </a:r>
            <a:r>
              <a:rPr lang="en-US" dirty="0"/>
              <a:t>is a relational database system (</a:t>
            </a:r>
            <a:r>
              <a:rPr lang="en-US" b="1" dirty="0"/>
              <a:t>RDBMS</a:t>
            </a:r>
            <a:r>
              <a:rPr lang="en-US" dirty="0"/>
              <a:t>), embedded in the modern Web browsers.</a:t>
            </a:r>
          </a:p>
          <a:p>
            <a:pPr marL="171450" indent="-171450">
              <a:buFont typeface="Arial" panose="020B0604020202020204" pitchFamily="34" charset="0"/>
              <a:buChar char="•"/>
            </a:pPr>
            <a:r>
              <a:rPr lang="en-US" b="1" dirty="0"/>
              <a:t>Web SQL </a:t>
            </a:r>
            <a:r>
              <a:rPr lang="en-US" dirty="0"/>
              <a:t>is part of the </a:t>
            </a:r>
            <a:r>
              <a:rPr lang="en-US" b="1" dirty="0"/>
              <a:t>HTML5 platform</a:t>
            </a:r>
            <a:r>
              <a:rPr lang="bg-BG" dirty="0"/>
              <a:t>, </a:t>
            </a:r>
            <a:r>
              <a:rPr lang="en-US" dirty="0"/>
              <a:t>which is used to build front-end apps using HTML + CSS + JavaScript.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fully functional </a:t>
            </a:r>
            <a:r>
              <a:rPr lang="en-US" b="1" dirty="0"/>
              <a:t>RDBMS system</a:t>
            </a:r>
            <a:r>
              <a:rPr lang="en-US" dirty="0"/>
              <a:t>, which runs at the </a:t>
            </a:r>
            <a:r>
              <a:rPr lang="en-US" b="1" dirty="0"/>
              <a:t>client-side</a:t>
            </a:r>
            <a:r>
              <a:rPr lang="en-US" b="0" dirty="0"/>
              <a:t> (in the Web browsers of Internet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Web front-end developers can use </a:t>
            </a:r>
            <a:r>
              <a:rPr lang="en-US" b="1" dirty="0"/>
              <a:t>Web SQL</a:t>
            </a:r>
            <a:r>
              <a:rPr lang="en-US" b="0" dirty="0"/>
              <a:t> to store local data in a structured format (as </a:t>
            </a:r>
            <a:r>
              <a:rPr lang="en-US" b="1" dirty="0"/>
              <a:t>database tables with relationships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database is </a:t>
            </a:r>
            <a:r>
              <a:rPr lang="en-US" b="1" dirty="0"/>
              <a:t>stored in the Web browser</a:t>
            </a:r>
            <a:r>
              <a:rPr lang="en-US" b="0" dirty="0"/>
              <a:t>, just like </a:t>
            </a:r>
            <a:r>
              <a:rPr lang="en-US" b="1" dirty="0"/>
              <a:t>cookies</a:t>
            </a:r>
            <a:r>
              <a:rPr lang="en-US" b="0" dirty="0"/>
              <a:t> and </a:t>
            </a:r>
            <a:r>
              <a:rPr lang="en-US" b="1" dirty="0"/>
              <a:t>cached images</a:t>
            </a:r>
            <a:r>
              <a:rPr lang="en-US" b="0" dirty="0"/>
              <a:t> are stored in the laptops and smartphones of Internet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Each Web app could create and manipulate a </a:t>
            </a:r>
            <a:r>
              <a:rPr lang="en-US" b="1" dirty="0"/>
              <a:t>local Web SQL database</a:t>
            </a:r>
            <a:r>
              <a:rPr lang="en-US" b="0" dirty="0"/>
              <a:t>.</a:t>
            </a:r>
            <a:endParaRPr lang="en-US" b="1"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657289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this </a:t>
            </a:r>
            <a:r>
              <a:rPr lang="en-US" b="1" dirty="0"/>
              <a:t>live example of Web SQL</a:t>
            </a:r>
            <a:r>
              <a:rPr lang="en-US" b="0" dirty="0"/>
              <a:t>.</a:t>
            </a:r>
          </a:p>
          <a:p>
            <a:pPr marL="171450" indent="-171450">
              <a:buFont typeface="Arial" panose="020B0604020202020204" pitchFamily="34" charset="0"/>
              <a:buChar char="•"/>
            </a:pPr>
            <a:r>
              <a:rPr lang="en-US" b="0" dirty="0"/>
              <a:t>We </a:t>
            </a:r>
            <a:r>
              <a:rPr lang="en-US" b="1" dirty="0"/>
              <a:t>open the live demo link</a:t>
            </a:r>
            <a:r>
              <a:rPr lang="en-US" b="0" dirty="0"/>
              <a:t>: </a:t>
            </a:r>
            <a:r>
              <a:rPr lang="en-US" b="0" dirty="0">
                <a:hlinkClick r:id="rId3"/>
              </a:rPr>
              <a:t>https://w3schools.com/sql</a:t>
            </a:r>
            <a:r>
              <a:rPr lang="en-US" b="0" dirty="0"/>
              <a:t>.</a:t>
            </a:r>
          </a:p>
          <a:p>
            <a:pPr marL="171450" indent="-171450">
              <a:buFont typeface="Arial" panose="020B0604020202020204" pitchFamily="34" charset="0"/>
              <a:buChar char="•"/>
            </a:pPr>
            <a:r>
              <a:rPr lang="en-US" b="0" dirty="0"/>
              <a:t>This is a </a:t>
            </a:r>
            <a:r>
              <a:rPr lang="en-US" b="1" dirty="0"/>
              <a:t>free tutorial for SQL and databases</a:t>
            </a:r>
            <a:r>
              <a:rPr lang="en-US" b="0" dirty="0"/>
              <a:t>, available in Internet.</a:t>
            </a:r>
          </a:p>
          <a:p>
            <a:pPr marL="171450" indent="-171450">
              <a:buFont typeface="Arial" panose="020B0604020202020204" pitchFamily="34" charset="0"/>
              <a:buChar char="•"/>
            </a:pPr>
            <a:r>
              <a:rPr lang="en-US" dirty="0"/>
              <a:t>We click on the </a:t>
            </a:r>
            <a:r>
              <a:rPr lang="en-US" b="1" dirty="0"/>
              <a:t>[Try it Yourself] button</a:t>
            </a:r>
            <a:r>
              <a:rPr lang="en-US" dirty="0"/>
              <a:t>.</a:t>
            </a:r>
          </a:p>
          <a:p>
            <a:pPr marL="171450" indent="-171450">
              <a:buFont typeface="Arial" panose="020B0604020202020204" pitchFamily="34" charset="0"/>
              <a:buChar char="•"/>
            </a:pPr>
            <a:r>
              <a:rPr lang="en-US" dirty="0"/>
              <a:t>It opens a </a:t>
            </a:r>
            <a:r>
              <a:rPr lang="en-US" b="1" dirty="0"/>
              <a:t>command window</a:t>
            </a:r>
            <a:r>
              <a:rPr lang="en-US" dirty="0"/>
              <a:t>, where we can type </a:t>
            </a:r>
            <a:r>
              <a:rPr lang="en-US" b="1" dirty="0"/>
              <a:t>SQL commands </a:t>
            </a:r>
            <a:r>
              <a:rPr lang="en-US" dirty="0"/>
              <a:t>and execute them.</a:t>
            </a:r>
          </a:p>
          <a:p>
            <a:pPr marL="171450" indent="-171450">
              <a:buFont typeface="Arial" panose="020B0604020202020204" pitchFamily="34" charset="0"/>
              <a:buChar char="•"/>
            </a:pPr>
            <a:r>
              <a:rPr lang="en-US" dirty="0"/>
              <a:t>The default SQL command is "</a:t>
            </a:r>
            <a:r>
              <a:rPr lang="en-US" b="1" dirty="0"/>
              <a:t>SELECT * FROM Customers</a:t>
            </a:r>
            <a:r>
              <a:rPr lang="en-US" dirty="0"/>
              <a:t>".</a:t>
            </a:r>
          </a:p>
          <a:p>
            <a:pPr marL="171450" indent="-171450">
              <a:buFont typeface="Arial" panose="020B0604020202020204" pitchFamily="34" charset="0"/>
              <a:buChar char="•"/>
            </a:pPr>
            <a:r>
              <a:rPr lang="en-US" dirty="0"/>
              <a:t>Let's execute is. We press the </a:t>
            </a:r>
            <a:r>
              <a:rPr lang="en-US" b="1" dirty="0"/>
              <a:t>[Run SQL] button</a:t>
            </a:r>
            <a:r>
              <a:rPr lang="en-US" dirty="0"/>
              <a:t>.</a:t>
            </a:r>
          </a:p>
          <a:p>
            <a:pPr marL="171450" indent="-171450">
              <a:buFont typeface="Arial" panose="020B0604020202020204" pitchFamily="34" charset="0"/>
              <a:buChar char="•"/>
            </a:pPr>
            <a:r>
              <a:rPr lang="en-US" dirty="0"/>
              <a:t>The result is a </a:t>
            </a:r>
            <a:r>
              <a:rPr lang="en-US" b="1" dirty="0"/>
              <a:t>table</a:t>
            </a:r>
            <a:r>
              <a:rPr lang="en-US" b="0" dirty="0"/>
              <a:t>, holding </a:t>
            </a:r>
            <a:r>
              <a:rPr lang="en-US" b="1" dirty="0"/>
              <a:t>records</a:t>
            </a:r>
            <a:r>
              <a:rPr lang="en-US" dirty="0"/>
              <a:t>.</a:t>
            </a:r>
          </a:p>
          <a:p>
            <a:pPr marL="171450" indent="-171450">
              <a:buFont typeface="Arial" panose="020B0604020202020204" pitchFamily="34" charset="0"/>
              <a:buChar char="•"/>
            </a:pPr>
            <a:r>
              <a:rPr lang="en-US" dirty="0"/>
              <a:t>We can modify the SQL query like this:</a:t>
            </a:r>
          </a:p>
          <a:p>
            <a:pPr marL="628650" lvl="1" indent="-171450">
              <a:buFont typeface="Arial" panose="020B0604020202020204" pitchFamily="34" charset="0"/>
              <a:buChar char="•"/>
            </a:pPr>
            <a:r>
              <a:rPr lang="en-US" dirty="0"/>
              <a:t>"</a:t>
            </a:r>
            <a:r>
              <a:rPr lang="en-US" b="1" dirty="0"/>
              <a:t>SELECT Country, City FROM Customers</a:t>
            </a:r>
            <a:r>
              <a:rPr lang="en-US" dirty="0"/>
              <a:t>"</a:t>
            </a:r>
          </a:p>
          <a:p>
            <a:pPr marL="628650" lvl="1" indent="-171450">
              <a:buFont typeface="Arial" panose="020B0604020202020204" pitchFamily="34" charset="0"/>
              <a:buChar char="•"/>
            </a:pPr>
            <a:r>
              <a:rPr lang="en-US" dirty="0"/>
              <a:t>and we </a:t>
            </a:r>
            <a:r>
              <a:rPr lang="en-US" b="1" dirty="0"/>
              <a:t>run it</a:t>
            </a:r>
            <a:r>
              <a:rPr lang="en-US" dirty="0"/>
              <a:t>.</a:t>
            </a:r>
          </a:p>
          <a:p>
            <a:pPr marL="628650" lvl="1" indent="-171450">
              <a:buFont typeface="Arial" panose="020B0604020202020204" pitchFamily="34" charset="0"/>
              <a:buChar char="•"/>
            </a:pPr>
            <a:r>
              <a:rPr lang="en-US" dirty="0"/>
              <a:t>The result consists of the columns "</a:t>
            </a:r>
            <a:r>
              <a:rPr lang="en-US" b="1" dirty="0"/>
              <a:t>Country</a:t>
            </a:r>
            <a:r>
              <a:rPr lang="en-US" dirty="0"/>
              <a:t>" and "</a:t>
            </a:r>
            <a:r>
              <a:rPr lang="en-US" b="1" dirty="0"/>
              <a:t>City</a:t>
            </a:r>
            <a:r>
              <a:rPr lang="en-US" dirty="0"/>
              <a:t>" from the table "</a:t>
            </a:r>
            <a:r>
              <a:rPr lang="en-US" b="1" dirty="0"/>
              <a:t>Customers</a:t>
            </a:r>
            <a:r>
              <a:rPr lang="en-US" dirty="0"/>
              <a:t>".</a:t>
            </a:r>
          </a:p>
          <a:p>
            <a:pPr marL="171450" lvl="0" indent="-171450">
              <a:buFont typeface="Arial" panose="020B0604020202020204" pitchFamily="34" charset="0"/>
              <a:buChar char="•"/>
            </a:pPr>
            <a:r>
              <a:rPr lang="en-US" dirty="0"/>
              <a:t>We can also display the Products table by a similar SQL query:</a:t>
            </a:r>
          </a:p>
          <a:p>
            <a:pPr marL="628650" lvl="1" indent="-171450">
              <a:buFont typeface="Arial" panose="020B0604020202020204" pitchFamily="34" charset="0"/>
              <a:buChar char="•"/>
            </a:pPr>
            <a:r>
              <a:rPr lang="en-US" dirty="0"/>
              <a:t>"</a:t>
            </a:r>
            <a:r>
              <a:rPr lang="en-US" b="1" dirty="0"/>
              <a:t>SELECT * FROM Products</a:t>
            </a:r>
            <a:r>
              <a:rPr lang="en-US" dirty="0"/>
              <a:t>"</a:t>
            </a:r>
          </a:p>
          <a:p>
            <a:pPr marL="171450" lvl="0" indent="-171450">
              <a:buFont typeface="Arial" panose="020B0604020202020204" pitchFamily="34" charset="0"/>
              <a:buChar char="•"/>
            </a:pPr>
            <a:r>
              <a:rPr lang="en-US" dirty="0"/>
              <a:t>Recall that in relational databases, </a:t>
            </a:r>
            <a:r>
              <a:rPr lang="en-US" b="1" dirty="0"/>
              <a:t>data is structured as tables</a:t>
            </a:r>
            <a:r>
              <a:rPr lang="en-US" dirty="0"/>
              <a:t>.</a:t>
            </a:r>
          </a:p>
          <a:p>
            <a:pPr marL="171450" lvl="0" indent="-171450">
              <a:buFont typeface="Arial" panose="020B0604020202020204" pitchFamily="34" charset="0"/>
              <a:buChar char="•"/>
            </a:pPr>
            <a:r>
              <a:rPr lang="en-US" b="1" dirty="0"/>
              <a:t>Let's see the tables </a:t>
            </a:r>
            <a:r>
              <a:rPr lang="en-US" dirty="0"/>
              <a:t>in our local Web SQL database.</a:t>
            </a:r>
          </a:p>
          <a:p>
            <a:pPr marL="171450" indent="-171450">
              <a:buFont typeface="Arial" panose="020B0604020202020204" pitchFamily="34" charset="0"/>
              <a:buChar char="•"/>
            </a:pPr>
            <a:r>
              <a:rPr lang="en-US" dirty="0"/>
              <a:t>We press </a:t>
            </a:r>
            <a:r>
              <a:rPr lang="en-US" b="1" dirty="0"/>
              <a:t>[F12]</a:t>
            </a:r>
            <a:r>
              <a:rPr lang="en-US" dirty="0"/>
              <a:t> to open the </a:t>
            </a:r>
            <a:r>
              <a:rPr lang="en-US" b="1" dirty="0"/>
              <a:t>Chrome </a:t>
            </a:r>
            <a:r>
              <a:rPr lang="en-US" b="1" noProof="1"/>
              <a:t>DevTools</a:t>
            </a:r>
            <a:r>
              <a:rPr lang="en-US" dirty="0"/>
              <a:t>.</a:t>
            </a:r>
          </a:p>
          <a:p>
            <a:pPr marL="171450" indent="-171450">
              <a:buFont typeface="Arial" panose="020B0604020202020204" pitchFamily="34" charset="0"/>
              <a:buChar char="•"/>
            </a:pPr>
            <a:r>
              <a:rPr lang="en-US" dirty="0"/>
              <a:t>We go to the </a:t>
            </a:r>
            <a:r>
              <a:rPr lang="en-US" b="1" dirty="0"/>
              <a:t>[Application] </a:t>
            </a:r>
            <a:r>
              <a:rPr lang="en-US" dirty="0"/>
              <a:t>tab and choose </a:t>
            </a:r>
            <a:r>
              <a:rPr lang="en-US" b="1" dirty="0"/>
              <a:t>[Web SQL</a:t>
            </a:r>
            <a:r>
              <a:rPr lang="en-US" b="0" dirty="0"/>
              <a:t>] and open it.</a:t>
            </a:r>
          </a:p>
          <a:p>
            <a:pPr marL="171450" indent="-171450">
              <a:buFont typeface="Arial" panose="020B0604020202020204" pitchFamily="34" charset="0"/>
              <a:buChar char="•"/>
            </a:pPr>
            <a:r>
              <a:rPr lang="en-US" b="0" dirty="0"/>
              <a:t>We can browse the </a:t>
            </a:r>
            <a:r>
              <a:rPr lang="en-US" b="1" dirty="0"/>
              <a:t>tables and their data rows</a:t>
            </a:r>
            <a:r>
              <a:rPr lang="en-US" b="0" dirty="0"/>
              <a:t>.</a:t>
            </a:r>
          </a:p>
          <a:p>
            <a:pPr marL="171450" indent="-171450">
              <a:buFont typeface="Arial" panose="020B0604020202020204" pitchFamily="34" charset="0"/>
              <a:buChar char="•"/>
            </a:pPr>
            <a:r>
              <a:rPr lang="en-US" b="0" dirty="0"/>
              <a:t>This is an example of </a:t>
            </a:r>
            <a:r>
              <a:rPr lang="en-US" b="1" dirty="0"/>
              <a:t>relational database</a:t>
            </a:r>
            <a:r>
              <a:rPr lang="en-US" b="0" dirty="0"/>
              <a:t>: tables and relationships between the tables.</a:t>
            </a:r>
          </a:p>
          <a:p>
            <a:pPr marL="171450" indent="-171450">
              <a:buFont typeface="Arial" panose="020B0604020202020204" pitchFamily="34" charset="0"/>
              <a:buChar char="•"/>
            </a:pPr>
            <a:r>
              <a:rPr lang="en-US" b="0" dirty="0"/>
              <a:t>Click on the </a:t>
            </a:r>
            <a:r>
              <a:rPr lang="en-US" b="1" dirty="0"/>
              <a:t>[Products] tables</a:t>
            </a:r>
            <a:r>
              <a:rPr lang="en-US" b="0" dirty="0"/>
              <a:t>. It holds product names, prices and other data about the products.</a:t>
            </a:r>
          </a:p>
          <a:p>
            <a:pPr marL="171450" indent="-171450">
              <a:buFont typeface="Arial" panose="020B0604020202020204" pitchFamily="34" charset="0"/>
              <a:buChar char="•"/>
            </a:pPr>
            <a:r>
              <a:rPr lang="en-US" b="0" dirty="0"/>
              <a:t>The interesting point here is the </a:t>
            </a:r>
            <a:r>
              <a:rPr lang="en-US" b="1" noProof="1"/>
              <a:t>SupplierID</a:t>
            </a:r>
            <a:r>
              <a:rPr lang="en-US" b="1" dirty="0"/>
              <a:t> column</a:t>
            </a:r>
            <a:r>
              <a:rPr lang="en-US" b="0" dirty="0"/>
              <a:t>. It holds a </a:t>
            </a:r>
            <a:r>
              <a:rPr lang="en-US" b="1" dirty="0"/>
              <a:t>relationship</a:t>
            </a:r>
            <a:r>
              <a:rPr lang="en-US" b="0" dirty="0"/>
              <a:t> to the </a:t>
            </a:r>
            <a:r>
              <a:rPr lang="en-US" b="1" dirty="0"/>
              <a:t>[Supplier]</a:t>
            </a:r>
            <a:r>
              <a:rPr lang="en-US" b="0" dirty="0"/>
              <a:t> table.</a:t>
            </a:r>
          </a:p>
          <a:p>
            <a:pPr marL="171450" indent="-171450">
              <a:buFont typeface="Arial" panose="020B0604020202020204" pitchFamily="34" charset="0"/>
              <a:buChar char="•"/>
            </a:pPr>
            <a:r>
              <a:rPr lang="en-US" dirty="0"/>
              <a:t>Let's take </a:t>
            </a:r>
            <a:r>
              <a:rPr lang="en-US" b="1" dirty="0"/>
              <a:t>the product "Tofu"</a:t>
            </a:r>
            <a:r>
              <a:rPr lang="en-US" dirty="0"/>
              <a:t> (line 14).</a:t>
            </a:r>
          </a:p>
          <a:p>
            <a:pPr marL="628650" lvl="1" indent="-171450">
              <a:buFont typeface="Arial" panose="020B0604020202020204" pitchFamily="34" charset="0"/>
              <a:buChar char="•"/>
            </a:pPr>
            <a:r>
              <a:rPr lang="en-US" dirty="0"/>
              <a:t>It has </a:t>
            </a:r>
            <a:r>
              <a:rPr lang="en-US" b="1" noProof="1"/>
              <a:t>SupplierID = 6</a:t>
            </a:r>
            <a:r>
              <a:rPr lang="en-US" dirty="0"/>
              <a:t>.</a:t>
            </a:r>
          </a:p>
          <a:p>
            <a:pPr marL="628650" lvl="1" indent="-171450">
              <a:buFont typeface="Arial" panose="020B0604020202020204" pitchFamily="34" charset="0"/>
              <a:buChar char="•"/>
            </a:pPr>
            <a:r>
              <a:rPr lang="en-US" dirty="0"/>
              <a:t>Which is this supplier?</a:t>
            </a:r>
          </a:p>
          <a:p>
            <a:pPr marL="171450" indent="-171450">
              <a:buFont typeface="Arial" panose="020B0604020202020204" pitchFamily="34" charset="0"/>
              <a:buChar char="•"/>
            </a:pPr>
            <a:r>
              <a:rPr lang="en-US" dirty="0"/>
              <a:t>We can check in the </a:t>
            </a:r>
            <a:r>
              <a:rPr lang="en-US" b="1" dirty="0"/>
              <a:t>table [Suppliers]</a:t>
            </a:r>
            <a:r>
              <a:rPr lang="en-US" dirty="0"/>
              <a:t>.</a:t>
            </a:r>
          </a:p>
          <a:p>
            <a:pPr marL="628650" lvl="1" indent="-171450">
              <a:buFont typeface="Arial" panose="020B0604020202020204" pitchFamily="34" charset="0"/>
              <a:buChar char="•"/>
            </a:pPr>
            <a:r>
              <a:rPr lang="en-US" dirty="0"/>
              <a:t>It is "</a:t>
            </a:r>
            <a:r>
              <a:rPr lang="en-US" b="0" i="0" dirty="0">
                <a:solidFill>
                  <a:srgbClr val="222222"/>
                </a:solidFill>
                <a:effectLst/>
                <a:latin typeface="Segoe UI" panose="020B0502040204020203" pitchFamily="34" charset="0"/>
              </a:rPr>
              <a:t>Mayumi's</a:t>
            </a:r>
            <a:r>
              <a:rPr lang="en-US" dirty="0"/>
              <a:t>" from Osaka, Japan.</a:t>
            </a:r>
          </a:p>
          <a:p>
            <a:pPr marL="0" indent="0">
              <a:buFont typeface="Arial" panose="020B0604020202020204" pitchFamily="34" charset="0"/>
              <a:buNone/>
            </a:pPr>
            <a:r>
              <a:rPr lang="en-US" dirty="0"/>
              <a:t>I hope you now have an idea</a:t>
            </a:r>
            <a:r>
              <a:rPr lang="en-US" b="1" dirty="0"/>
              <a:t> what is a database</a:t>
            </a:r>
            <a:r>
              <a:rPr lang="en-US" dirty="0"/>
              <a:t>, what is a </a:t>
            </a:r>
            <a:r>
              <a:rPr lang="en-US" b="1" dirty="0"/>
              <a:t>table</a:t>
            </a:r>
            <a:r>
              <a:rPr lang="en-US" dirty="0"/>
              <a:t> and </a:t>
            </a:r>
            <a:r>
              <a:rPr lang="en-US" b="1" dirty="0"/>
              <a:t>relationship</a:t>
            </a:r>
            <a:r>
              <a:rPr lang="en-US" dirty="0"/>
              <a:t> with another table and how data is organized in databases.</a:t>
            </a:r>
          </a:p>
          <a:p>
            <a:pPr marL="171450" indent="-171450">
              <a:buFont typeface="Arial" panose="020B0604020202020204" pitchFamily="34" charset="0"/>
              <a:buChar char="•"/>
            </a:pPr>
            <a:r>
              <a:rPr lang="en-US" dirty="0"/>
              <a:t>We shall </a:t>
            </a:r>
            <a:r>
              <a:rPr lang="en-US" b="1" dirty="0"/>
              <a:t>learn more about databases </a:t>
            </a:r>
            <a:r>
              <a:rPr lang="en-US" dirty="0"/>
              <a:t>in the database modules and training courses at </a:t>
            </a:r>
            <a:r>
              <a:rPr lang="en-US" b="1" dirty="0"/>
              <a:t>SoftUni</a:t>
            </a:r>
            <a:r>
              <a:rPr lang="en-US" dirty="0"/>
              <a:t>.</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380</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4"/>
              </a:rPr>
              <a:t>https://softuni.org</a:t>
            </a:r>
            <a:r>
              <a:rPr lang="en-US" dirty="0"/>
              <a:t>. Copyrighted document. Unauthorized copy or reproduction is not permitted.</a:t>
            </a:r>
          </a:p>
        </p:txBody>
      </p:sp>
    </p:spTree>
    <p:extLst>
      <p:ext uri="{BB962C8B-B14F-4D97-AF65-F5344CB8AC3E}">
        <p14:creationId xmlns:p14="http://schemas.microsoft.com/office/powerpoint/2010/main" val="7596992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we talk about databases, it is important to mention some </a:t>
            </a:r>
            <a:r>
              <a:rPr lang="en-US" b="1" dirty="0"/>
              <a:t>data access technologies</a:t>
            </a:r>
            <a:r>
              <a:rPr lang="en-US" b="0" dirty="0"/>
              <a:t>.</a:t>
            </a:r>
          </a:p>
          <a:p>
            <a:pPr marL="171450" indent="-171450">
              <a:buFont typeface="Arial" panose="020B0604020202020204" pitchFamily="34" charset="0"/>
              <a:buChar char="•"/>
            </a:pPr>
            <a:r>
              <a:rPr lang="en-US" b="1" dirty="0"/>
              <a:t>Data access technologies </a:t>
            </a:r>
            <a:r>
              <a:rPr lang="en-US" b="0" dirty="0"/>
              <a:t>connect programming </a:t>
            </a:r>
            <a:r>
              <a:rPr lang="en-US" b="1" dirty="0"/>
              <a:t>languages</a:t>
            </a:r>
            <a:r>
              <a:rPr lang="en-US" b="0" dirty="0"/>
              <a:t> with </a:t>
            </a:r>
            <a:r>
              <a:rPr lang="en-US" b="1" dirty="0"/>
              <a:t>database</a:t>
            </a:r>
            <a:r>
              <a:rPr lang="en-US" b="0" dirty="0"/>
              <a:t> systems.</a:t>
            </a:r>
          </a:p>
          <a:p>
            <a:pPr marL="628650" lvl="1" indent="-171450">
              <a:buFont typeface="Arial" panose="020B0604020202020204" pitchFamily="34" charset="0"/>
              <a:buChar char="•"/>
            </a:pPr>
            <a:r>
              <a:rPr lang="en-US" b="0" dirty="0"/>
              <a:t>These technologies allow creating databases, defining the data format, storing and manipulating data and retrieving data, using simple or more complex data queries or by executing SQL commands.</a:t>
            </a:r>
          </a:p>
          <a:p>
            <a:pPr marL="171450" indent="-171450">
              <a:buFont typeface="Arial" panose="020B0604020202020204" pitchFamily="34" charset="0"/>
              <a:buChar char="•"/>
            </a:pPr>
            <a:r>
              <a:rPr lang="en-US" b="0" dirty="0"/>
              <a:t>For example, the </a:t>
            </a:r>
            <a:r>
              <a:rPr lang="en-US" b="1" dirty="0"/>
              <a:t>JDBC </a:t>
            </a:r>
            <a:r>
              <a:rPr lang="en-US" b="0" dirty="0"/>
              <a:t>technology </a:t>
            </a:r>
            <a:r>
              <a:rPr lang="en-US" b="1" dirty="0"/>
              <a:t>connects Java programs to relational databases</a:t>
            </a:r>
            <a:r>
              <a:rPr lang="en-US" b="0" dirty="0"/>
              <a:t>, such as MySQL and PostgreSQL.</a:t>
            </a:r>
          </a:p>
          <a:p>
            <a:endParaRPr lang="en-US" b="1" dirty="0"/>
          </a:p>
          <a:p>
            <a:r>
              <a:rPr lang="en-US" b="1" dirty="0"/>
              <a:t>ORM frameworks</a:t>
            </a:r>
            <a:r>
              <a:rPr lang="en-US" dirty="0"/>
              <a:t> (object-relational mapping) allow </a:t>
            </a:r>
            <a:r>
              <a:rPr lang="en-US" b="1" dirty="0"/>
              <a:t>persisting objects in relational database.</a:t>
            </a:r>
          </a:p>
          <a:p>
            <a:pPr marL="171450" indent="-171450">
              <a:buFont typeface="Arial" panose="020B0604020202020204" pitchFamily="34" charset="0"/>
              <a:buChar char="•"/>
            </a:pPr>
            <a:r>
              <a:rPr lang="en-US" b="0" dirty="0"/>
              <a:t>ORM frameworks work by </a:t>
            </a:r>
            <a:r>
              <a:rPr lang="en-US" b="1" dirty="0"/>
              <a:t>mapping classes to database tables</a:t>
            </a:r>
            <a:r>
              <a:rPr lang="en-US" dirty="0"/>
              <a:t>.</a:t>
            </a:r>
            <a:endParaRPr lang="bg-BG" dirty="0"/>
          </a:p>
          <a:p>
            <a:pPr marL="171450" indent="-171450">
              <a:buFont typeface="Arial" panose="020B0604020202020204" pitchFamily="34" charset="0"/>
              <a:buChar char="•"/>
            </a:pPr>
            <a:r>
              <a:rPr lang="en-US" dirty="0"/>
              <a:t>Instead of executing </a:t>
            </a:r>
            <a:r>
              <a:rPr lang="en-US" b="1" dirty="0"/>
              <a:t>SQL commands</a:t>
            </a:r>
            <a:r>
              <a:rPr lang="en-US" dirty="0"/>
              <a:t>, when developers use ORM, they work with simple </a:t>
            </a:r>
            <a:r>
              <a:rPr lang="en-US" b="1" dirty="0"/>
              <a:t>data classes</a:t>
            </a:r>
            <a:r>
              <a:rPr lang="en-US" dirty="0"/>
              <a:t> and </a:t>
            </a:r>
            <a:r>
              <a:rPr lang="en-US" b="1" dirty="0"/>
              <a:t>APIs from the ORM framework</a:t>
            </a:r>
            <a:r>
              <a:rPr lang="en-US" dirty="0"/>
              <a:t> to handle the </a:t>
            </a:r>
            <a:r>
              <a:rPr lang="en-US" b="1" dirty="0"/>
              <a:t>CRUD operations </a:t>
            </a:r>
            <a:r>
              <a:rPr lang="en-US" dirty="0"/>
              <a:t>(create, read, update and delete), </a:t>
            </a:r>
            <a:r>
              <a:rPr lang="en-US" b="1" dirty="0"/>
              <a:t>query the database </a:t>
            </a:r>
            <a:r>
              <a:rPr lang="en-US" dirty="0"/>
              <a:t>and execute database-related operations.</a:t>
            </a:r>
          </a:p>
          <a:p>
            <a:pPr marL="171450" indent="-171450">
              <a:buFont typeface="Arial" panose="020B0604020202020204" pitchFamily="34" charset="0"/>
              <a:buChar char="•"/>
            </a:pPr>
            <a:r>
              <a:rPr lang="en-US" dirty="0"/>
              <a:t>This </a:t>
            </a:r>
            <a:r>
              <a:rPr lang="en-US" b="1" dirty="0"/>
              <a:t>dramatically simplifies </a:t>
            </a:r>
            <a:r>
              <a:rPr lang="en-US" dirty="0"/>
              <a:t>the implementation of data access logic in software development.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Examples of </a:t>
            </a:r>
            <a:r>
              <a:rPr lang="en-US" b="1" dirty="0"/>
              <a:t>using ORM systems </a:t>
            </a:r>
            <a:r>
              <a:rPr lang="en-US" dirty="0"/>
              <a:t>are when we need to:</a:t>
            </a:r>
          </a:p>
          <a:p>
            <a:pPr marL="171450" lvl="0" indent="-171450">
              <a:buFont typeface="Arial" panose="020B0604020202020204" pitchFamily="34" charset="0"/>
              <a:buChar char="•"/>
            </a:pPr>
            <a:r>
              <a:rPr lang="en-US" dirty="0"/>
              <a:t>persist JavaScript objects in MySQL database,</a:t>
            </a:r>
          </a:p>
          <a:p>
            <a:pPr marL="171450" lvl="0" indent="-171450">
              <a:buFont typeface="Arial" panose="020B0604020202020204" pitchFamily="34" charset="0"/>
              <a:buChar char="•"/>
            </a:pPr>
            <a:r>
              <a:rPr lang="en-US" dirty="0"/>
              <a:t>or persist Java objects in PostgreSQL database,</a:t>
            </a:r>
          </a:p>
          <a:p>
            <a:pPr marL="171450" lvl="0" indent="-171450">
              <a:buFont typeface="Arial" panose="020B0604020202020204" pitchFamily="34" charset="0"/>
              <a:buChar char="•"/>
            </a:pPr>
            <a:r>
              <a:rPr lang="en-US" dirty="0"/>
              <a:t>or persist C# objects in MS SQL Server database.</a:t>
            </a:r>
          </a:p>
          <a:p>
            <a:endParaRPr lang="en-US" dirty="0"/>
          </a:p>
          <a:p>
            <a:r>
              <a:rPr lang="en-US" dirty="0"/>
              <a:t>These are a few examples of popular </a:t>
            </a:r>
            <a:r>
              <a:rPr lang="en-US" b="1" dirty="0"/>
              <a:t>ORM frameworks</a:t>
            </a:r>
            <a:r>
              <a:rPr lang="en-US" dirty="0"/>
              <a:t>:</a:t>
            </a:r>
          </a:p>
          <a:p>
            <a:endParaRPr lang="en-US" dirty="0"/>
          </a:p>
          <a:p>
            <a:pPr marL="171450" lvl="0" indent="-171450">
              <a:buFont typeface="Arial" panose="020B0604020202020204" pitchFamily="34" charset="0"/>
              <a:buChar char="•"/>
            </a:pPr>
            <a:r>
              <a:rPr lang="en-US" b="1" dirty="0"/>
              <a:t>Entity Framework</a:t>
            </a:r>
            <a:r>
              <a:rPr lang="en-US" dirty="0"/>
              <a:t>, which is the most popular ORM for the </a:t>
            </a:r>
            <a:r>
              <a:rPr lang="en-US" b="1" dirty="0"/>
              <a:t>C#</a:t>
            </a:r>
            <a:r>
              <a:rPr lang="en-US" dirty="0"/>
              <a:t> language and the .NET platform.</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Hibernate </a:t>
            </a:r>
            <a:r>
              <a:rPr lang="en-US" dirty="0"/>
              <a:t>and </a:t>
            </a:r>
            <a:r>
              <a:rPr lang="en-US" b="1" dirty="0"/>
              <a:t>Java </a:t>
            </a:r>
            <a:r>
              <a:rPr lang="en-US" b="1" dirty="0" err="1"/>
              <a:t>Persistance</a:t>
            </a:r>
            <a:r>
              <a:rPr lang="en-US" b="1" dirty="0"/>
              <a:t> API (JPA)</a:t>
            </a:r>
            <a:r>
              <a:rPr lang="en-US" dirty="0"/>
              <a:t>, which are used as ORM frameworks in </a:t>
            </a:r>
            <a:r>
              <a:rPr lang="en-US" b="1" dirty="0"/>
              <a:t>Java </a:t>
            </a:r>
            <a:r>
              <a:rPr lang="en-US" dirty="0"/>
              <a:t>projects.</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err="1"/>
              <a:t>Sequelize</a:t>
            </a:r>
            <a:r>
              <a:rPr lang="en-US" dirty="0"/>
              <a:t>, which is a popular server-side </a:t>
            </a:r>
            <a:r>
              <a:rPr lang="en-US" b="1" dirty="0"/>
              <a:t>JavaScript </a:t>
            </a:r>
            <a:r>
              <a:rPr lang="en-US" b="0" dirty="0"/>
              <a:t>ORM framework </a:t>
            </a:r>
            <a:r>
              <a:rPr lang="en-US" dirty="0"/>
              <a:t>for persisting JavaScript objects in relational databases.</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err="1"/>
              <a:t>SQLAlchemy</a:t>
            </a:r>
            <a:r>
              <a:rPr lang="en-US" dirty="0"/>
              <a:t>, which is a popular ORM framework for </a:t>
            </a:r>
            <a:r>
              <a:rPr lang="en-US" b="1" dirty="0"/>
              <a:t>Python</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30761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a better idea of how </a:t>
            </a:r>
            <a:r>
              <a:rPr lang="en-US" b="1" dirty="0"/>
              <a:t>ORM frameworks </a:t>
            </a:r>
            <a:r>
              <a:rPr lang="en-US" dirty="0"/>
              <a:t>work, I have prepared for you a </a:t>
            </a:r>
            <a:r>
              <a:rPr lang="en-US" b="1" dirty="0"/>
              <a:t>live code example</a:t>
            </a:r>
            <a:r>
              <a:rPr lang="en-US" dirty="0"/>
              <a:t>.</a:t>
            </a:r>
          </a:p>
          <a:p>
            <a:pPr marL="171450" indent="-171450">
              <a:buFont typeface="Arial" panose="020B0604020202020204" pitchFamily="34" charset="0"/>
              <a:buChar char="•"/>
            </a:pPr>
            <a:r>
              <a:rPr lang="en-US" dirty="0"/>
              <a:t>In this example we use a local </a:t>
            </a:r>
            <a:r>
              <a:rPr lang="en-US" b="1" dirty="0"/>
              <a:t>Web SQL database</a:t>
            </a:r>
            <a:r>
              <a:rPr lang="en-US" dirty="0"/>
              <a:t> to hold </a:t>
            </a:r>
            <a:r>
              <a:rPr lang="en-US" b="1" dirty="0"/>
              <a:t>tasks</a:t>
            </a:r>
            <a:r>
              <a:rPr lang="en-US" dirty="0"/>
              <a:t> for a </a:t>
            </a:r>
            <a:r>
              <a:rPr lang="en-US" b="1" dirty="0"/>
              <a:t>TODO list </a:t>
            </a:r>
            <a:r>
              <a:rPr lang="en-US" dirty="0"/>
              <a:t>app.</a:t>
            </a:r>
          </a:p>
          <a:p>
            <a:pPr marL="171450" indent="-171450">
              <a:buFont typeface="Arial" panose="020B0604020202020204" pitchFamily="34" charset="0"/>
              <a:buChar char="•"/>
            </a:pPr>
            <a:r>
              <a:rPr lang="en-US" dirty="0"/>
              <a:t>We use a simple </a:t>
            </a:r>
            <a:r>
              <a:rPr lang="en-US" b="1" dirty="0"/>
              <a:t>ORM framework </a:t>
            </a:r>
            <a:r>
              <a:rPr lang="en-US" dirty="0"/>
              <a:t>for JavaScript, called "</a:t>
            </a:r>
            <a:r>
              <a:rPr lang="en-US" b="1" noProof="1"/>
              <a:t>JayData</a:t>
            </a:r>
            <a:r>
              <a:rPr lang="en-US" b="1" dirty="0"/>
              <a:t> ORM</a:t>
            </a:r>
            <a:r>
              <a:rPr lang="en-US" dirty="0"/>
              <a:t>", and we map the database to JS objects.</a:t>
            </a:r>
          </a:p>
          <a:p>
            <a:pPr marL="0" indent="0">
              <a:buFont typeface="Arial" panose="020B0604020202020204" pitchFamily="34" charset="0"/>
              <a:buNone/>
            </a:pPr>
            <a:r>
              <a:rPr lang="en-US" dirty="0"/>
              <a:t>Let's see the </a:t>
            </a:r>
            <a:r>
              <a:rPr lang="en-US" b="1" dirty="0"/>
              <a:t>demo code</a:t>
            </a:r>
            <a:r>
              <a:rPr lang="en-US" dirty="0"/>
              <a:t>:</a:t>
            </a:r>
          </a:p>
          <a:p>
            <a:pPr marL="171450" indent="-171450">
              <a:buFont typeface="Arial" panose="020B0604020202020204" pitchFamily="34" charset="0"/>
              <a:buChar char="•"/>
            </a:pPr>
            <a:r>
              <a:rPr lang="en-US" dirty="0"/>
              <a:t>We open the link to </a:t>
            </a:r>
            <a:r>
              <a:rPr lang="en-US" b="1" dirty="0"/>
              <a:t>repl.it</a:t>
            </a:r>
            <a:r>
              <a:rPr lang="en-US" dirty="0"/>
              <a:t>.</a:t>
            </a:r>
          </a:p>
          <a:p>
            <a:pPr marL="171450" indent="-171450">
              <a:buFont typeface="Arial" panose="020B0604020202020204" pitchFamily="34" charset="0"/>
              <a:buChar char="•"/>
            </a:pPr>
            <a:r>
              <a:rPr lang="en-US" dirty="0"/>
              <a:t>We </a:t>
            </a:r>
            <a:r>
              <a:rPr lang="en-US" b="1" dirty="0"/>
              <a:t>wait for the example to load</a:t>
            </a:r>
            <a:r>
              <a:rPr lang="en-US" dirty="0"/>
              <a:t>. It takes some time.</a:t>
            </a:r>
          </a:p>
          <a:p>
            <a:pPr marL="171450" indent="-171450">
              <a:buFont typeface="Arial" panose="020B0604020202020204" pitchFamily="34" charset="0"/>
              <a:buChar char="•"/>
            </a:pPr>
            <a:r>
              <a:rPr lang="en-US" dirty="0"/>
              <a:t>We </a:t>
            </a:r>
            <a:r>
              <a:rPr lang="en-US" b="1" dirty="0"/>
              <a:t>run the code </a:t>
            </a:r>
            <a:r>
              <a:rPr lang="en-US" dirty="0"/>
              <a:t>and we see a </a:t>
            </a:r>
            <a:r>
              <a:rPr lang="en-US" b="1" dirty="0"/>
              <a:t>list of data rows</a:t>
            </a:r>
            <a:r>
              <a:rPr lang="en-US" dirty="0"/>
              <a:t> (tasks from our TODO list).</a:t>
            </a:r>
          </a:p>
          <a:p>
            <a:pPr marL="171450" indent="-171450">
              <a:buFont typeface="Arial" panose="020B0604020202020204" pitchFamily="34" charset="0"/>
              <a:buChar char="•"/>
            </a:pPr>
            <a:r>
              <a:rPr lang="en-US" dirty="0"/>
              <a:t>Then, we can </a:t>
            </a:r>
            <a:r>
              <a:rPr lang="en-US" b="1" dirty="0"/>
              <a:t>look at the database </a:t>
            </a:r>
            <a:r>
              <a:rPr lang="en-US" b="0" dirty="0"/>
              <a:t>in the Web browser.</a:t>
            </a:r>
          </a:p>
          <a:p>
            <a:pPr marL="628650" lvl="1" indent="-171450">
              <a:buFont typeface="Arial" panose="020B0604020202020204" pitchFamily="34" charset="0"/>
              <a:buChar char="•"/>
            </a:pPr>
            <a:r>
              <a:rPr lang="en-US" dirty="0"/>
              <a:t>We open the result in a </a:t>
            </a:r>
            <a:r>
              <a:rPr lang="en-US" b="1" dirty="0"/>
              <a:t>new window</a:t>
            </a:r>
            <a:r>
              <a:rPr lang="en-US" dirty="0"/>
              <a:t>.</a:t>
            </a:r>
          </a:p>
          <a:p>
            <a:pPr marL="628650" lvl="1" indent="-171450">
              <a:buFont typeface="Arial" panose="020B0604020202020204" pitchFamily="34" charset="0"/>
              <a:buChar char="•"/>
            </a:pPr>
            <a:r>
              <a:rPr lang="en-US" dirty="0"/>
              <a:t>We click </a:t>
            </a:r>
            <a:r>
              <a:rPr lang="en-US" b="1" dirty="0"/>
              <a:t>[F12]</a:t>
            </a:r>
            <a:r>
              <a:rPr lang="en-US" dirty="0"/>
              <a:t> to show the </a:t>
            </a:r>
            <a:r>
              <a:rPr lang="en-US" b="1" dirty="0"/>
              <a:t>Chrome </a:t>
            </a:r>
            <a:r>
              <a:rPr lang="en-US" b="1" noProof="1"/>
              <a:t>DevTools</a:t>
            </a:r>
            <a:r>
              <a:rPr lang="en-US" dirty="0"/>
              <a:t>.</a:t>
            </a:r>
          </a:p>
          <a:p>
            <a:pPr marL="628650" lvl="1" indent="-171450">
              <a:buFont typeface="Arial" panose="020B0604020202020204" pitchFamily="34" charset="0"/>
              <a:buChar char="•"/>
            </a:pPr>
            <a:r>
              <a:rPr lang="en-US" dirty="0"/>
              <a:t>Then we open </a:t>
            </a:r>
            <a:r>
              <a:rPr lang="en-US" b="1" dirty="0"/>
              <a:t>[Application]</a:t>
            </a:r>
            <a:r>
              <a:rPr lang="en-US" dirty="0"/>
              <a:t>, then </a:t>
            </a:r>
            <a:r>
              <a:rPr lang="en-US" b="1" dirty="0"/>
              <a:t>[Web SQL]</a:t>
            </a:r>
            <a:r>
              <a:rPr lang="en-US" dirty="0"/>
              <a:t>, then the </a:t>
            </a:r>
            <a:r>
              <a:rPr lang="en-US" b="1" dirty="0"/>
              <a:t>[</a:t>
            </a:r>
            <a:r>
              <a:rPr lang="en-US" b="1" noProof="1"/>
              <a:t>TodoDB</a:t>
            </a:r>
            <a:r>
              <a:rPr lang="en-US" b="1" dirty="0"/>
              <a:t>] database</a:t>
            </a:r>
            <a:r>
              <a:rPr lang="en-US" dirty="0"/>
              <a:t> and the </a:t>
            </a:r>
            <a:r>
              <a:rPr lang="en-US" b="1" dirty="0"/>
              <a:t>table [Tasks]</a:t>
            </a:r>
            <a:r>
              <a:rPr lang="en-US" dirty="0"/>
              <a:t>.</a:t>
            </a:r>
          </a:p>
          <a:p>
            <a:pPr marL="628650" lvl="1" indent="-171450">
              <a:buFont typeface="Arial" panose="020B0604020202020204" pitchFamily="34" charset="0"/>
              <a:buChar char="•"/>
            </a:pPr>
            <a:r>
              <a:rPr lang="en-US" dirty="0"/>
              <a:t>We see the content of the </a:t>
            </a:r>
            <a:r>
              <a:rPr lang="en-US" b="1" dirty="0"/>
              <a:t>table "Tasks"</a:t>
            </a:r>
            <a:r>
              <a:rPr lang="en-US" dirty="0"/>
              <a:t>, its </a:t>
            </a:r>
            <a:r>
              <a:rPr lang="en-US" b="1" dirty="0"/>
              <a:t>columns</a:t>
            </a:r>
            <a:r>
              <a:rPr lang="en-US" dirty="0"/>
              <a:t> and </a:t>
            </a:r>
            <a:r>
              <a:rPr lang="en-US" b="1" dirty="0"/>
              <a:t>data rows</a:t>
            </a:r>
            <a:r>
              <a:rPr lang="en-US" dirty="0"/>
              <a:t>.</a:t>
            </a:r>
          </a:p>
          <a:p>
            <a:pPr marL="171450" indent="-171450">
              <a:buFont typeface="Arial" panose="020B0604020202020204" pitchFamily="34" charset="0"/>
              <a:buChar char="•"/>
            </a:pPr>
            <a:r>
              <a:rPr lang="en-US" dirty="0"/>
              <a:t>Let's look at the </a:t>
            </a:r>
            <a:r>
              <a:rPr lang="en-US" b="1" dirty="0"/>
              <a:t>source code</a:t>
            </a:r>
            <a:r>
              <a:rPr lang="en-US" dirty="0"/>
              <a:t>.</a:t>
            </a:r>
          </a:p>
          <a:p>
            <a:pPr marL="628650" lvl="1" indent="-171450">
              <a:buFont typeface="Arial" panose="020B0604020202020204" pitchFamily="34" charset="0"/>
              <a:buChar char="•"/>
            </a:pPr>
            <a:r>
              <a:rPr lang="en-US" dirty="0"/>
              <a:t>It defines an </a:t>
            </a:r>
            <a:r>
              <a:rPr lang="en-US" b="1" dirty="0"/>
              <a:t>entity class "Task"</a:t>
            </a:r>
            <a:r>
              <a:rPr lang="en-US" dirty="0"/>
              <a:t>, which describes</a:t>
            </a:r>
            <a:r>
              <a:rPr lang="bg-BG" dirty="0"/>
              <a:t> </a:t>
            </a:r>
            <a:r>
              <a:rPr lang="en-US" dirty="0"/>
              <a:t>a task and its fields.</a:t>
            </a:r>
          </a:p>
          <a:p>
            <a:pPr marL="628650" lvl="1" indent="-171450">
              <a:buFont typeface="Arial" panose="020B0604020202020204" pitchFamily="34" charset="0"/>
              <a:buChar char="•"/>
            </a:pPr>
            <a:r>
              <a:rPr lang="en-US" dirty="0"/>
              <a:t>This entity corresponds to the </a:t>
            </a:r>
            <a:r>
              <a:rPr lang="en-US" b="1" dirty="0"/>
              <a:t>rows</a:t>
            </a:r>
            <a:r>
              <a:rPr lang="en-US" dirty="0"/>
              <a:t> from the </a:t>
            </a:r>
            <a:r>
              <a:rPr lang="en-US" b="1" dirty="0"/>
              <a:t>table "Tasks"</a:t>
            </a:r>
            <a:r>
              <a:rPr lang="en-US" dirty="0"/>
              <a:t> in the database.</a:t>
            </a:r>
          </a:p>
          <a:p>
            <a:pPr marL="628650" lvl="1" indent="-171450">
              <a:buFont typeface="Arial" panose="020B0604020202020204" pitchFamily="34" charset="0"/>
              <a:buChar char="•"/>
            </a:pPr>
            <a:r>
              <a:rPr lang="en-US" dirty="0"/>
              <a:t>The next declaration defines </a:t>
            </a:r>
            <a:r>
              <a:rPr lang="en-US" b="1" dirty="0"/>
              <a:t>the database </a:t>
            </a:r>
            <a:r>
              <a:rPr lang="en-US" dirty="0"/>
              <a:t>with the </a:t>
            </a:r>
            <a:r>
              <a:rPr lang="en-US" b="1" dirty="0"/>
              <a:t>"Tasks" entity set</a:t>
            </a:r>
            <a:r>
              <a:rPr lang="en-US" dirty="0"/>
              <a:t> (the "Tasks" table in the database).</a:t>
            </a:r>
          </a:p>
          <a:p>
            <a:pPr marL="628650" lvl="1" indent="-171450">
              <a:buFont typeface="Arial" panose="020B0604020202020204" pitchFamily="34" charset="0"/>
              <a:buChar char="•"/>
            </a:pPr>
            <a:r>
              <a:rPr lang="en-US" dirty="0"/>
              <a:t>Then the database is connected to the local </a:t>
            </a:r>
            <a:r>
              <a:rPr lang="en-US" b="1" dirty="0"/>
              <a:t>Web SQL data provider </a:t>
            </a:r>
            <a:r>
              <a:rPr lang="en-US" dirty="0"/>
              <a:t>in the Web browser.</a:t>
            </a:r>
          </a:p>
          <a:p>
            <a:pPr marL="628650" lvl="1" indent="-171450">
              <a:buFont typeface="Arial" panose="020B0604020202020204" pitchFamily="34" charset="0"/>
              <a:buChar char="•"/>
            </a:pPr>
            <a:r>
              <a:rPr lang="en-US" dirty="0"/>
              <a:t>Then, after connecting to the database, a </a:t>
            </a:r>
            <a:r>
              <a:rPr lang="en-US" b="1" dirty="0"/>
              <a:t>new data row</a:t>
            </a:r>
            <a:r>
              <a:rPr lang="en-US" dirty="0"/>
              <a:t> is created and saved to the database.</a:t>
            </a:r>
          </a:p>
          <a:p>
            <a:pPr marL="628650" lvl="1" indent="-171450">
              <a:buFont typeface="Arial" panose="020B0604020202020204" pitchFamily="34" charset="0"/>
              <a:buChar char="•"/>
            </a:pPr>
            <a:r>
              <a:rPr lang="en-US" dirty="0"/>
              <a:t>Finally, </a:t>
            </a:r>
            <a:r>
              <a:rPr lang="en-US" b="1" dirty="0"/>
              <a:t>all tasks are retrieved from the database </a:t>
            </a:r>
            <a:r>
              <a:rPr lang="en-US" dirty="0"/>
              <a:t>and are </a:t>
            </a:r>
            <a:r>
              <a:rPr lang="en-US" b="1" dirty="0"/>
              <a:t>printed</a:t>
            </a:r>
            <a:r>
              <a:rPr lang="en-US" dirty="0"/>
              <a:t> in the Web page.</a:t>
            </a:r>
          </a:p>
          <a:p>
            <a:pPr marL="0" indent="0">
              <a:buFont typeface="Arial" panose="020B0604020202020204" pitchFamily="34" charset="0"/>
              <a:buNone/>
            </a:pPr>
            <a:r>
              <a:rPr lang="en-US" dirty="0"/>
              <a:t>Please don't try to understand all the technical details in the code.</a:t>
            </a:r>
          </a:p>
          <a:p>
            <a:pPr marL="171450" indent="-171450">
              <a:buFont typeface="Arial" panose="020B0604020202020204" pitchFamily="34" charset="0"/>
              <a:buChar char="•"/>
            </a:pPr>
            <a:r>
              <a:rPr lang="en-US" dirty="0"/>
              <a:t>Instead, try to understand </a:t>
            </a:r>
            <a:r>
              <a:rPr lang="en-US" b="1" dirty="0"/>
              <a:t>the main concept of ORM</a:t>
            </a:r>
            <a:r>
              <a:rPr lang="en-US" dirty="0"/>
              <a:t>.</a:t>
            </a:r>
          </a:p>
          <a:p>
            <a:pPr marL="171450" indent="-171450">
              <a:buFont typeface="Arial" panose="020B0604020202020204" pitchFamily="34" charset="0"/>
              <a:buChar char="•"/>
            </a:pPr>
            <a:r>
              <a:rPr lang="en-US" dirty="0"/>
              <a:t>It </a:t>
            </a:r>
            <a:r>
              <a:rPr lang="en-US" b="1" dirty="0"/>
              <a:t>maps database rows to objects from an entity class</a:t>
            </a:r>
          </a:p>
          <a:p>
            <a:pPr marL="171450" indent="-171450">
              <a:buFont typeface="Arial" panose="020B0604020202020204" pitchFamily="34" charset="0"/>
              <a:buChar char="•"/>
            </a:pPr>
            <a:r>
              <a:rPr lang="en-US" dirty="0"/>
              <a:t>and provides and </a:t>
            </a:r>
            <a:r>
              <a:rPr lang="en-US" b="1" dirty="0"/>
              <a:t>API for the CRUD operations </a:t>
            </a:r>
            <a:r>
              <a:rPr lang="en-US" dirty="0"/>
              <a:t>(create, read, update, delete).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384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89721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important concept </a:t>
            </a:r>
            <a:r>
              <a:rPr lang="en-US" dirty="0"/>
              <a:t>from software development is the </a:t>
            </a:r>
            <a:r>
              <a:rPr lang="en-US" b="1" dirty="0"/>
              <a:t>Model-View-Controller</a:t>
            </a:r>
            <a:r>
              <a:rPr lang="en-US" dirty="0"/>
              <a:t> (</a:t>
            </a:r>
            <a:r>
              <a:rPr lang="en-US" b="1" dirty="0"/>
              <a:t>MVC</a:t>
            </a:r>
            <a:r>
              <a:rPr lang="en-US" dirty="0"/>
              <a:t>) pattern.</a:t>
            </a:r>
          </a:p>
          <a:p>
            <a:pPr marL="171450" indent="-171450">
              <a:buFont typeface="Arial" panose="020B0604020202020204" pitchFamily="34" charset="0"/>
              <a:buChar char="•"/>
            </a:pPr>
            <a:r>
              <a:rPr lang="en-US" b="1" dirty="0"/>
              <a:t>MVC </a:t>
            </a:r>
            <a:r>
              <a:rPr lang="en-US" dirty="0"/>
              <a:t>is an architectural pattern for </a:t>
            </a:r>
            <a:r>
              <a:rPr lang="en-US" b="1" dirty="0"/>
              <a:t>structuring Web back-end apps</a:t>
            </a:r>
            <a:r>
              <a:rPr lang="en-US" dirty="0"/>
              <a:t>,</a:t>
            </a:r>
          </a:p>
          <a:p>
            <a:pPr marL="628650" lvl="1" indent="-171450">
              <a:buFont typeface="Arial" panose="020B0604020202020204" pitchFamily="34" charset="0"/>
              <a:buChar char="•"/>
            </a:pPr>
            <a:r>
              <a:rPr lang="en-US" dirty="0"/>
              <a:t>by dividing their logic into 3 separate components: </a:t>
            </a:r>
            <a:r>
              <a:rPr lang="en-US" b="1" dirty="0"/>
              <a:t>models</a:t>
            </a:r>
            <a:r>
              <a:rPr lang="en-US" dirty="0"/>
              <a:t>, </a:t>
            </a:r>
            <a:r>
              <a:rPr lang="en-US" b="1" dirty="0"/>
              <a:t>views </a:t>
            </a:r>
            <a:r>
              <a:rPr lang="en-US" dirty="0"/>
              <a:t>and </a:t>
            </a:r>
            <a:r>
              <a:rPr lang="en-US" b="1" dirty="0"/>
              <a:t>controllers</a:t>
            </a:r>
            <a:r>
              <a:rPr lang="en-US" dirty="0"/>
              <a:t>.</a:t>
            </a:r>
          </a:p>
          <a:p>
            <a:pPr marL="171450" lvl="0" indent="-171450">
              <a:buFont typeface="Arial" panose="020B0604020202020204" pitchFamily="34" charset="0"/>
              <a:buChar char="•"/>
            </a:pPr>
            <a:r>
              <a:rPr lang="en-US" dirty="0"/>
              <a:t>The </a:t>
            </a:r>
            <a:r>
              <a:rPr lang="en-US" b="1" dirty="0"/>
              <a:t>MVC pattern </a:t>
            </a:r>
            <a:r>
              <a:rPr lang="en-US" dirty="0"/>
              <a:t>is illustrated at the </a:t>
            </a:r>
            <a:r>
              <a:rPr lang="en-US" b="1" dirty="0"/>
              <a:t>diagram</a:t>
            </a:r>
            <a:r>
              <a:rPr lang="en-US" b="0" dirty="0"/>
              <a:t>, which shows the interactions between the MVC components.</a:t>
            </a:r>
          </a:p>
          <a:p>
            <a:pPr marL="628650" lvl="1" indent="-171450">
              <a:buFont typeface="Arial" panose="020B0604020202020204" pitchFamily="34" charset="0"/>
              <a:buChar char="•"/>
            </a:pPr>
            <a:r>
              <a:rPr lang="en-US" b="1" dirty="0"/>
              <a:t>MVC is complex </a:t>
            </a:r>
            <a:r>
              <a:rPr lang="en-US" dirty="0"/>
              <a:t>and some </a:t>
            </a:r>
            <a:r>
              <a:rPr lang="en-US" b="1" dirty="0"/>
              <a:t>developers need time </a:t>
            </a:r>
            <a:r>
              <a:rPr lang="en-US" dirty="0"/>
              <a:t>to understand it.</a:t>
            </a:r>
          </a:p>
          <a:p>
            <a:pPr marL="628650" lvl="1" indent="-171450">
              <a:buFont typeface="Arial" panose="020B0604020202020204" pitchFamily="34" charset="0"/>
              <a:buChar char="•"/>
            </a:pPr>
            <a:r>
              <a:rPr lang="en-US" dirty="0"/>
              <a:t>We shall spend significant time, effort and practical work to learn it, </a:t>
            </a:r>
            <a:r>
              <a:rPr lang="en-US" b="1" dirty="0"/>
              <a:t>later at SoftUni</a:t>
            </a:r>
            <a:r>
              <a:rPr lang="en-US" dirty="0"/>
              <a:t>.</a:t>
            </a:r>
          </a:p>
          <a:p>
            <a:pPr marL="628650" lvl="1" indent="-171450">
              <a:buFont typeface="Arial" panose="020B0604020202020204" pitchFamily="34" charset="0"/>
              <a:buChar char="•"/>
            </a:pPr>
            <a:r>
              <a:rPr lang="en-US" dirty="0"/>
              <a:t>But now, let's briefly explain the MVC pattern.</a:t>
            </a:r>
          </a:p>
          <a:p>
            <a:pPr marL="171450" lvl="0" indent="-171450">
              <a:buFont typeface="Arial" panose="020B0604020202020204" pitchFamily="34" charset="0"/>
              <a:buChar char="•"/>
            </a:pPr>
            <a:r>
              <a:rPr lang="en-US" b="1" dirty="0"/>
              <a:t>MVC </a:t>
            </a:r>
            <a:r>
              <a:rPr lang="en-US" dirty="0"/>
              <a:t>splits the app into </a:t>
            </a:r>
            <a:r>
              <a:rPr lang="en-US" b="1" dirty="0"/>
              <a:t>controllers</a:t>
            </a:r>
            <a:r>
              <a:rPr lang="en-US" dirty="0"/>
              <a:t>, </a:t>
            </a:r>
            <a:r>
              <a:rPr lang="en-US" b="1" dirty="0"/>
              <a:t>views </a:t>
            </a:r>
            <a:r>
              <a:rPr lang="en-US" dirty="0"/>
              <a:t>and </a:t>
            </a:r>
            <a:r>
              <a:rPr lang="en-US" b="1" dirty="0"/>
              <a:t>models</a:t>
            </a:r>
            <a:r>
              <a:rPr lang="en-US" dirty="0"/>
              <a:t>.</a:t>
            </a:r>
            <a:endParaRPr lang="bg-BG" dirty="0"/>
          </a:p>
          <a:p>
            <a:pPr marL="628650" lvl="1" indent="-171450">
              <a:buFont typeface="Arial" panose="020B0604020202020204" pitchFamily="34" charset="0"/>
              <a:buChar char="•"/>
            </a:pPr>
            <a:r>
              <a:rPr lang="en-US" b="1" dirty="0"/>
              <a:t>Users </a:t>
            </a:r>
            <a:r>
              <a:rPr lang="en-US" dirty="0"/>
              <a:t>interact with the </a:t>
            </a:r>
            <a:r>
              <a:rPr lang="en-US" b="1" dirty="0"/>
              <a:t>controllers</a:t>
            </a:r>
            <a:r>
              <a:rPr lang="en-US" dirty="0"/>
              <a:t>, which modify the data in the </a:t>
            </a:r>
            <a:r>
              <a:rPr lang="en-US" b="1" dirty="0"/>
              <a:t>models </a:t>
            </a:r>
            <a:r>
              <a:rPr lang="en-US" dirty="0"/>
              <a:t>and visualize the data using the </a:t>
            </a:r>
            <a:r>
              <a:rPr lang="en-US" b="1" dirty="0"/>
              <a:t>views</a:t>
            </a:r>
            <a:r>
              <a:rPr lang="en-US" dirty="0"/>
              <a:t>.</a:t>
            </a:r>
          </a:p>
          <a:p>
            <a:pPr marL="0" lvl="0" indent="0">
              <a:buFont typeface="Arial" panose="020B0604020202020204" pitchFamily="34" charset="0"/>
              <a:buNone/>
            </a:pPr>
            <a:r>
              <a:rPr lang="en-US" dirty="0"/>
              <a:t>For example, let's take a </a:t>
            </a:r>
            <a:r>
              <a:rPr lang="en-US" b="1" dirty="0"/>
              <a:t>phonebook app</a:t>
            </a:r>
            <a:r>
              <a:rPr lang="en-US" dirty="0"/>
              <a:t>.</a:t>
            </a:r>
          </a:p>
          <a:p>
            <a:pPr marL="171450" lvl="0" indent="-171450">
              <a:buFont typeface="Arial" panose="020B0604020202020204" pitchFamily="34" charset="0"/>
              <a:buChar char="•"/>
            </a:pPr>
            <a:r>
              <a:rPr lang="en-US" dirty="0"/>
              <a:t>Users see the phonebook entries on the screen. They are rendered by a </a:t>
            </a:r>
            <a:r>
              <a:rPr lang="en-US" b="1" dirty="0"/>
              <a:t>view</a:t>
            </a:r>
            <a:r>
              <a:rPr lang="bg-BG" dirty="0"/>
              <a:t> </a:t>
            </a:r>
            <a:r>
              <a:rPr lang="en-US" dirty="0"/>
              <a:t>component</a:t>
            </a:r>
            <a:r>
              <a:rPr lang="bg-BG" dirty="0"/>
              <a:t>.</a:t>
            </a:r>
            <a:endParaRPr lang="en-US" dirty="0"/>
          </a:p>
          <a:p>
            <a:pPr marL="171450" lvl="0" indent="-171450">
              <a:buFont typeface="Arial" panose="020B0604020202020204" pitchFamily="34" charset="0"/>
              <a:buChar char="•"/>
            </a:pPr>
            <a:r>
              <a:rPr lang="en-US" dirty="0"/>
              <a:t>The app </a:t>
            </a:r>
            <a:r>
              <a:rPr lang="en-US" b="1" dirty="0"/>
              <a:t>model </a:t>
            </a:r>
            <a:r>
              <a:rPr lang="en-US" dirty="0"/>
              <a:t>holds the phonebook entries. This is the </a:t>
            </a:r>
            <a:r>
              <a:rPr lang="en-US" b="1" dirty="0"/>
              <a:t>data model</a:t>
            </a:r>
            <a:r>
              <a:rPr lang="en-US" dirty="0"/>
              <a:t> behind the views.</a:t>
            </a:r>
          </a:p>
          <a:p>
            <a:pPr marL="171450" lvl="0" indent="-171450">
              <a:buFont typeface="Arial" panose="020B0604020202020204" pitchFamily="34" charset="0"/>
              <a:buChar char="•"/>
            </a:pPr>
            <a:r>
              <a:rPr lang="en-US" b="1" dirty="0"/>
              <a:t>Controllers </a:t>
            </a:r>
            <a:r>
              <a:rPr lang="en-US" dirty="0"/>
              <a:t>are responsible for handling the </a:t>
            </a:r>
            <a:r>
              <a:rPr lang="en-US" b="1" dirty="0"/>
              <a:t>user actions</a:t>
            </a:r>
            <a:r>
              <a:rPr lang="en-US" dirty="0"/>
              <a:t>, such as "view the phonebook", "search", and "add new entry".</a:t>
            </a:r>
          </a:p>
          <a:p>
            <a:pPr marL="171450" lvl="0" indent="-171450">
              <a:buFont typeface="Arial" panose="020B0604020202020204" pitchFamily="34" charset="0"/>
              <a:buChar char="•"/>
            </a:pPr>
            <a:r>
              <a:rPr lang="en-US" dirty="0"/>
              <a:t>The </a:t>
            </a:r>
            <a:r>
              <a:rPr lang="en-US" b="1" dirty="0"/>
              <a:t>controllers</a:t>
            </a:r>
            <a:r>
              <a:rPr lang="en-US" dirty="0"/>
              <a:t>, </a:t>
            </a:r>
            <a:r>
              <a:rPr lang="en-US" b="1" dirty="0"/>
              <a:t>models </a:t>
            </a:r>
            <a:r>
              <a:rPr lang="en-US" dirty="0"/>
              <a:t>and </a:t>
            </a:r>
            <a:r>
              <a:rPr lang="en-US" b="1" dirty="0"/>
              <a:t>views </a:t>
            </a:r>
            <a:r>
              <a:rPr lang="en-US" dirty="0"/>
              <a:t>are strongly interconnected, but each of them has well defined responsibility.</a:t>
            </a:r>
          </a:p>
          <a:p>
            <a:pPr marL="171450" lvl="0" indent="-171450">
              <a:buFont typeface="Arial" panose="020B0604020202020204" pitchFamily="34" charset="0"/>
              <a:buChar char="•"/>
            </a:pPr>
            <a:r>
              <a:rPr lang="en-US" dirty="0"/>
              <a:t>The idea of </a:t>
            </a:r>
            <a:r>
              <a:rPr lang="en-US" b="1" dirty="0"/>
              <a:t>MVC</a:t>
            </a:r>
            <a:r>
              <a:rPr lang="en-US" dirty="0"/>
              <a:t> is to build a </a:t>
            </a:r>
            <a:r>
              <a:rPr lang="en-US" b="1" dirty="0"/>
              <a:t>better app structure</a:t>
            </a:r>
            <a:r>
              <a:rPr lang="en-US" b="0" dirty="0"/>
              <a:t>, which simplifies development and </a:t>
            </a:r>
            <a:r>
              <a:rPr lang="en-US" b="1" dirty="0"/>
              <a:t>improves maintenance</a:t>
            </a:r>
            <a:r>
              <a:rPr lang="en-US" b="0" dirty="0"/>
              <a:t>.</a:t>
            </a:r>
          </a:p>
          <a:p>
            <a:pPr marL="628650" lvl="1" indent="-171450">
              <a:buFont typeface="Arial" panose="020B0604020202020204" pitchFamily="34" charset="0"/>
              <a:buChar char="•"/>
            </a:pPr>
            <a:r>
              <a:rPr lang="en-US" dirty="0"/>
              <a:t>The presentation logic, which displays elements on the screen is always located in the </a:t>
            </a:r>
            <a:r>
              <a:rPr lang="en-US" b="1" dirty="0"/>
              <a:t>views</a:t>
            </a:r>
            <a:r>
              <a:rPr lang="en-US" dirty="0"/>
              <a:t>.</a:t>
            </a:r>
          </a:p>
          <a:p>
            <a:pPr marL="628650" lvl="1" indent="-171450">
              <a:buFont typeface="Arial" panose="020B0604020202020204" pitchFamily="34" charset="0"/>
              <a:buChar char="•"/>
            </a:pPr>
            <a:r>
              <a:rPr lang="en-US" dirty="0"/>
              <a:t>The logic for </a:t>
            </a:r>
            <a:r>
              <a:rPr lang="en-US" b="1" dirty="0"/>
              <a:t>user interaction</a:t>
            </a:r>
            <a:r>
              <a:rPr lang="en-US" dirty="0"/>
              <a:t>, which handles the user input, is always located in the </a:t>
            </a:r>
            <a:r>
              <a:rPr lang="en-US" b="1" dirty="0"/>
              <a:t>controllers</a:t>
            </a:r>
            <a:r>
              <a:rPr lang="en-US" dirty="0"/>
              <a:t>.</a:t>
            </a:r>
          </a:p>
          <a:p>
            <a:pPr marL="628650" lvl="1" indent="-171450">
              <a:buFont typeface="Arial" panose="020B0604020202020204" pitchFamily="34" charset="0"/>
              <a:buChar char="•"/>
            </a:pPr>
            <a:r>
              <a:rPr lang="en-US" dirty="0"/>
              <a:t>The </a:t>
            </a:r>
            <a:r>
              <a:rPr lang="en-US" b="1" dirty="0"/>
              <a:t>data models </a:t>
            </a:r>
            <a:r>
              <a:rPr lang="en-US" dirty="0"/>
              <a:t>and data related logic are in the </a:t>
            </a:r>
            <a:r>
              <a:rPr lang="en-US" b="1" dirty="0"/>
              <a:t>models</a:t>
            </a:r>
            <a:r>
              <a:rPr lang="en-US" dirty="0"/>
              <a:t>.</a:t>
            </a:r>
          </a:p>
          <a:p>
            <a:pPr marL="171450" lvl="0" indent="-171450">
              <a:buFont typeface="Arial" panose="020B0604020202020204" pitchFamily="34" charset="0"/>
              <a:buChar char="•"/>
            </a:pPr>
            <a:r>
              <a:rPr lang="en-US" dirty="0"/>
              <a:t>The </a:t>
            </a:r>
            <a:r>
              <a:rPr lang="en-US" b="1" dirty="0"/>
              <a:t>MVC app structure </a:t>
            </a:r>
            <a:r>
              <a:rPr lang="en-US" dirty="0"/>
              <a:t>is very popular in </a:t>
            </a:r>
            <a:r>
              <a:rPr lang="en-US" b="1" dirty="0"/>
              <a:t>Web back-end frameworks</a:t>
            </a:r>
            <a:r>
              <a:rPr lang="en-US" b="0" dirty="0"/>
              <a:t> (such as</a:t>
            </a:r>
            <a:r>
              <a:rPr lang="en-US" b="1" dirty="0"/>
              <a:t> ASP.NET MVC</a:t>
            </a:r>
            <a:r>
              <a:rPr lang="en-US" b="0" dirty="0"/>
              <a:t>, </a:t>
            </a:r>
            <a:r>
              <a:rPr lang="en-US" b="1" dirty="0"/>
              <a:t>Django</a:t>
            </a:r>
            <a:r>
              <a:rPr lang="en-US" b="0" dirty="0"/>
              <a:t> and </a:t>
            </a:r>
            <a:r>
              <a:rPr lang="en-US" b="1" dirty="0"/>
              <a:t>Spring MVC</a:t>
            </a:r>
            <a:r>
              <a:rPr lang="en-US" b="0" dirty="0"/>
              <a:t>).</a:t>
            </a:r>
          </a:p>
          <a:p>
            <a:pPr marL="171450" lvl="0" indent="-171450">
              <a:buFont typeface="Arial" panose="020B0604020202020204" pitchFamily="34" charset="0"/>
              <a:buChar char="•"/>
            </a:pPr>
            <a:r>
              <a:rPr lang="en-US" b="0" dirty="0"/>
              <a:t>Variants of MVC sometimes </a:t>
            </a:r>
            <a:r>
              <a:rPr lang="en-US" dirty="0"/>
              <a:t>are used in some </a:t>
            </a:r>
            <a:r>
              <a:rPr lang="en-US" b="1" dirty="0"/>
              <a:t>Web front-end frameworks </a:t>
            </a:r>
            <a:r>
              <a:rPr lang="en-US" b="0" dirty="0"/>
              <a:t>and </a:t>
            </a:r>
            <a:r>
              <a:rPr lang="en-US" dirty="0"/>
              <a:t>mobile app frameworks.</a:t>
            </a:r>
          </a:p>
          <a:p>
            <a:pPr marL="0" lvl="0" indent="0">
              <a:buFont typeface="Arial" panose="020B0604020202020204" pitchFamily="34" charset="0"/>
              <a:buNone/>
            </a:pPr>
            <a:endParaRPr lang="en-US" dirty="0"/>
          </a:p>
          <a:p>
            <a:r>
              <a:rPr lang="en-US" b="0" dirty="0"/>
              <a:t>In the MVC model, </a:t>
            </a:r>
            <a:r>
              <a:rPr lang="en-US" b="1" dirty="0"/>
              <a:t>controllers handle user actions</a:t>
            </a:r>
            <a:r>
              <a:rPr lang="en-US" dirty="0"/>
              <a:t>, such as clicking a button or choosing an item from a list.</a:t>
            </a:r>
          </a:p>
          <a:p>
            <a:pPr marL="171450" lvl="0" indent="-171450">
              <a:buFont typeface="Arial" panose="020B0604020202020204" pitchFamily="34" charset="0"/>
              <a:buChar char="•"/>
            </a:pPr>
            <a:r>
              <a:rPr lang="en-US" dirty="0"/>
              <a:t>Depending on the user action, controllers may </a:t>
            </a:r>
            <a:r>
              <a:rPr lang="en-US" b="1" dirty="0"/>
              <a:t>update the app data model</a:t>
            </a:r>
            <a:r>
              <a:rPr lang="en-US" dirty="0"/>
              <a:t>.</a:t>
            </a:r>
          </a:p>
          <a:p>
            <a:pPr marL="171450" lvl="0" indent="-171450">
              <a:buFont typeface="Arial" panose="020B0604020202020204" pitchFamily="34" charset="0"/>
              <a:buChar char="•"/>
            </a:pPr>
            <a:r>
              <a:rPr lang="en-US" dirty="0"/>
              <a:t>Then, controllers </a:t>
            </a:r>
            <a:r>
              <a:rPr lang="en-US" b="1" dirty="0"/>
              <a:t>render a view (the user interface)</a:t>
            </a:r>
            <a:r>
              <a:rPr lang="en-US" dirty="0"/>
              <a:t>, which visualizes the data model.</a:t>
            </a:r>
          </a:p>
          <a:p>
            <a:pPr marL="171450" lvl="0" indent="-171450">
              <a:buFont typeface="Arial" panose="020B0604020202020204" pitchFamily="34" charset="0"/>
              <a:buChar char="•"/>
            </a:pPr>
            <a:r>
              <a:rPr lang="en-US" dirty="0"/>
              <a:t>For </a:t>
            </a:r>
            <a:r>
              <a:rPr lang="en-US" b="1" dirty="0"/>
              <a:t>example</a:t>
            </a:r>
            <a:r>
              <a:rPr lang="en-US" dirty="0"/>
              <a:t>, in our phonebook app, the phonebook controller handles the action "</a:t>
            </a:r>
            <a:r>
              <a:rPr lang="en-US" b="1" i="1" dirty="0"/>
              <a:t>click on a phonebook entry</a:t>
            </a:r>
            <a:r>
              <a:rPr lang="en-US" dirty="0"/>
              <a:t>".</a:t>
            </a:r>
          </a:p>
          <a:p>
            <a:pPr marL="628650" lvl="1" indent="-171450">
              <a:buFont typeface="Arial" panose="020B0604020202020204" pitchFamily="34" charset="0"/>
              <a:buChar char="•"/>
            </a:pPr>
            <a:r>
              <a:rPr lang="en-US" dirty="0"/>
              <a:t>The action handler </a:t>
            </a:r>
            <a:r>
              <a:rPr lang="en-US" b="1" dirty="0"/>
              <a:t>loads the data</a:t>
            </a:r>
            <a:r>
              <a:rPr lang="en-US" dirty="0"/>
              <a:t> about the selected phonebook entry into a </a:t>
            </a:r>
            <a:r>
              <a:rPr lang="en-US" b="1" dirty="0"/>
              <a:t>data model object</a:t>
            </a:r>
            <a:r>
              <a:rPr lang="en-US" dirty="0"/>
              <a:t>.</a:t>
            </a:r>
          </a:p>
          <a:p>
            <a:pPr marL="628650" lvl="1" indent="-171450">
              <a:buFont typeface="Arial" panose="020B0604020202020204" pitchFamily="34" charset="0"/>
              <a:buChar char="•"/>
            </a:pPr>
            <a:r>
              <a:rPr lang="en-US" dirty="0"/>
              <a:t>Then it </a:t>
            </a:r>
            <a:r>
              <a:rPr lang="en-US" b="1" dirty="0"/>
              <a:t>shows a view</a:t>
            </a:r>
            <a:r>
              <a:rPr lang="en-US" dirty="0"/>
              <a:t>, which displays this data object.</a:t>
            </a:r>
          </a:p>
          <a:p>
            <a:pPr marL="0" lvl="0" indent="0">
              <a:buFont typeface="Arial" panose="020B0604020202020204" pitchFamily="34" charset="0"/>
              <a:buNone/>
            </a:pPr>
            <a:endParaRPr lang="en-US" dirty="0"/>
          </a:p>
          <a:p>
            <a:r>
              <a:rPr lang="en-US" b="1" dirty="0"/>
              <a:t>Models </a:t>
            </a:r>
            <a:r>
              <a:rPr lang="en-US" dirty="0"/>
              <a:t>holds app data.</a:t>
            </a:r>
          </a:p>
          <a:p>
            <a:pPr marL="171450" indent="-171450">
              <a:buFont typeface="Arial" panose="020B0604020202020204" pitchFamily="34" charset="0"/>
              <a:buChar char="•"/>
            </a:pPr>
            <a:r>
              <a:rPr lang="en-US" dirty="0"/>
              <a:t>Typically </a:t>
            </a:r>
            <a:r>
              <a:rPr lang="en-US" b="1" dirty="0"/>
              <a:t>models are data classes</a:t>
            </a:r>
            <a:r>
              <a:rPr lang="en-US" dirty="0"/>
              <a:t>, which hold the data, that should be displayed at the screen.</a:t>
            </a:r>
          </a:p>
          <a:p>
            <a:pPr marL="171450" indent="-171450">
              <a:buFont typeface="Arial" panose="020B0604020202020204" pitchFamily="34" charset="0"/>
              <a:buChar char="•"/>
            </a:pPr>
            <a:r>
              <a:rPr lang="en-US" dirty="0"/>
              <a:t>For </a:t>
            </a:r>
            <a:r>
              <a:rPr lang="en-US" b="1" dirty="0"/>
              <a:t>example</a:t>
            </a:r>
            <a:r>
              <a:rPr lang="en-US" dirty="0"/>
              <a:t>, in our phonebook app, the </a:t>
            </a:r>
            <a:r>
              <a:rPr lang="en-US" b="1" dirty="0"/>
              <a:t>data model</a:t>
            </a:r>
            <a:r>
              <a:rPr lang="en-US" dirty="0"/>
              <a:t>, used to visualize a phonebook entry, is a </a:t>
            </a:r>
            <a:r>
              <a:rPr lang="en-US" b="1" dirty="0"/>
              <a:t>data object</a:t>
            </a:r>
            <a:r>
              <a:rPr lang="en-US" dirty="0"/>
              <a:t>, holding the phonebook entry details.</a:t>
            </a:r>
          </a:p>
          <a:p>
            <a:endParaRPr lang="en-US" b="1" dirty="0"/>
          </a:p>
          <a:p>
            <a:r>
              <a:rPr lang="en-US" b="1" dirty="0"/>
              <a:t>Views </a:t>
            </a:r>
            <a:r>
              <a:rPr lang="en-US" dirty="0"/>
              <a:t>displays the </a:t>
            </a:r>
            <a:r>
              <a:rPr lang="en-US" b="1" dirty="0"/>
              <a:t>UI</a:t>
            </a:r>
            <a:r>
              <a:rPr lang="en-US" b="0" dirty="0"/>
              <a:t> for certain screen from the app</a:t>
            </a:r>
            <a:r>
              <a:rPr lang="en-US" dirty="0"/>
              <a:t>, based on the data from the model.</a:t>
            </a:r>
          </a:p>
          <a:p>
            <a:pPr marL="171450" indent="-171450">
              <a:buFont typeface="Arial" panose="020B0604020202020204" pitchFamily="34" charset="0"/>
              <a:buChar char="•"/>
            </a:pPr>
            <a:r>
              <a:rPr lang="en-US" dirty="0"/>
              <a:t>For </a:t>
            </a:r>
            <a:r>
              <a:rPr lang="en-US" b="1" dirty="0"/>
              <a:t>example</a:t>
            </a:r>
            <a:r>
              <a:rPr lang="en-US" dirty="0"/>
              <a:t>, in our phonebook app, the view, which displays the phonebook entries,</a:t>
            </a:r>
          </a:p>
          <a:p>
            <a:pPr marL="628650" lvl="1" indent="-171450">
              <a:buFont typeface="Arial" panose="020B0604020202020204" pitchFamily="34" charset="0"/>
              <a:buChar char="•"/>
            </a:pPr>
            <a:r>
              <a:rPr lang="en-US" dirty="0"/>
              <a:t>takes as an input a </a:t>
            </a:r>
            <a:r>
              <a:rPr lang="en-US" b="1" dirty="0"/>
              <a:t>data model</a:t>
            </a:r>
            <a:r>
              <a:rPr lang="en-US" dirty="0"/>
              <a:t>, holding a list of phonebook entries.</a:t>
            </a:r>
          </a:p>
          <a:p>
            <a:pPr marL="171450" lvl="0" indent="-171450">
              <a:buFont typeface="Arial" panose="020B0604020202020204" pitchFamily="34" charset="0"/>
              <a:buChar char="•"/>
            </a:pPr>
            <a:r>
              <a:rPr lang="en-US" dirty="0"/>
              <a:t>The </a:t>
            </a:r>
            <a:r>
              <a:rPr lang="en-US" b="1" dirty="0"/>
              <a:t>view</a:t>
            </a:r>
            <a:r>
              <a:rPr lang="en-US" dirty="0"/>
              <a:t> iterates over the entries one by one and displays them in a table or list.</a:t>
            </a:r>
          </a:p>
          <a:p>
            <a:pPr marL="0" lvl="0" indent="0">
              <a:buFont typeface="Arial" panose="020B0604020202020204" pitchFamily="34" charset="0"/>
              <a:buNone/>
            </a:pPr>
            <a:r>
              <a:rPr lang="en-US" b="1" dirty="0"/>
              <a:t>MVC </a:t>
            </a:r>
            <a:r>
              <a:rPr lang="en-US" dirty="0"/>
              <a:t>is an important paradigm for structuring Web apps</a:t>
            </a:r>
            <a:r>
              <a:rPr lang="bg-BG" dirty="0"/>
              <a:t> </a:t>
            </a:r>
            <a:r>
              <a:rPr lang="en-US" dirty="0"/>
              <a:t>back-end developers should learn it.</a:t>
            </a:r>
          </a:p>
          <a:p>
            <a:pPr marL="171450" lvl="0" indent="-171450">
              <a:buFont typeface="Arial" panose="020B0604020202020204" pitchFamily="34" charset="0"/>
              <a:buChar char="•"/>
            </a:pPr>
            <a:r>
              <a:rPr lang="en-US" dirty="0"/>
              <a:t>At </a:t>
            </a:r>
            <a:r>
              <a:rPr lang="en-US" b="1" dirty="0"/>
              <a:t>SoftUni</a:t>
            </a:r>
            <a:r>
              <a:rPr lang="en-US" dirty="0"/>
              <a:t>, we teach MVC as part of the server-side Web development courses and modules.</a:t>
            </a:r>
          </a:p>
          <a:p>
            <a:pPr marL="0" lvl="0" indent="0">
              <a:buFont typeface="Arial" panose="020B0604020202020204" pitchFamily="34" charset="0"/>
              <a:buNone/>
            </a:pPr>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904061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MVC Frameworks</a:t>
            </a:r>
            <a:r>
              <a:rPr lang="bg-BG" b="1" dirty="0"/>
              <a:t> </a:t>
            </a:r>
            <a:r>
              <a:rPr lang="en-US" dirty="0"/>
              <a:t>are software development frameworks, which implement the </a:t>
            </a:r>
            <a:r>
              <a:rPr lang="en-US" b="1" dirty="0"/>
              <a:t>Model-View-Controller pattern </a:t>
            </a:r>
            <a:r>
              <a:rPr lang="en-US" dirty="0"/>
              <a:t>as foundation to build Web apps.</a:t>
            </a:r>
            <a:endParaRPr lang="bg-BG" b="1" dirty="0"/>
          </a:p>
          <a:p>
            <a:pPr marL="171450" indent="-171450">
              <a:buFont typeface="Arial" panose="020B0604020202020204" pitchFamily="34" charset="0"/>
              <a:buChar char="•"/>
            </a:pPr>
            <a:r>
              <a:rPr lang="en-US" b="1" dirty="0"/>
              <a:t>Web MVC frameworks</a:t>
            </a:r>
            <a:r>
              <a:rPr lang="en-US" b="0" dirty="0"/>
              <a:t> (such as Spring MVC, Django and ASP.NET MVC) </a:t>
            </a:r>
            <a:r>
              <a:rPr lang="en-US" dirty="0"/>
              <a:t>are used build server-side Web applications.</a:t>
            </a:r>
          </a:p>
          <a:p>
            <a:pPr marL="171450" indent="-171450">
              <a:buFont typeface="Arial" panose="020B0604020202020204" pitchFamily="34" charset="0"/>
              <a:buChar char="•"/>
            </a:pPr>
            <a:r>
              <a:rPr lang="en-US" dirty="0"/>
              <a:t>Under the MVC framework Web apps define </a:t>
            </a:r>
            <a:r>
              <a:rPr lang="en-US" b="1" dirty="0"/>
              <a:t>controllers</a:t>
            </a:r>
            <a:r>
              <a:rPr lang="en-US" b="0" dirty="0"/>
              <a:t> (holding actions)</a:t>
            </a:r>
            <a:r>
              <a:rPr lang="en-US" dirty="0"/>
              <a:t>, </a:t>
            </a:r>
            <a:r>
              <a:rPr lang="en-US" b="1" dirty="0"/>
              <a:t>views </a:t>
            </a:r>
            <a:r>
              <a:rPr lang="en-US" dirty="0"/>
              <a:t>and </a:t>
            </a:r>
            <a:r>
              <a:rPr lang="en-US" b="1" dirty="0"/>
              <a:t>model </a:t>
            </a:r>
            <a:r>
              <a:rPr lang="en-US" dirty="0"/>
              <a:t>components.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Actions in the controllers </a:t>
            </a:r>
            <a:r>
              <a:rPr lang="en-US" dirty="0"/>
              <a:t>handle the HTTP GET and POST requests from the client Web browser.</a:t>
            </a:r>
          </a:p>
          <a:p>
            <a:pPr marL="171450" indent="-171450">
              <a:buFont typeface="Arial" panose="020B0604020202020204" pitchFamily="34" charset="0"/>
              <a:buChar char="•"/>
            </a:pPr>
            <a:r>
              <a:rPr lang="en-US" b="0" dirty="0"/>
              <a:t>They </a:t>
            </a:r>
            <a:r>
              <a:rPr lang="en-US" b="1" dirty="0"/>
              <a:t>perform the requested operation </a:t>
            </a:r>
            <a:r>
              <a:rPr lang="en-US" dirty="0"/>
              <a:t>(such as retrieving data or adding new data)</a:t>
            </a:r>
          </a:p>
          <a:p>
            <a:pPr marL="171450" indent="-171450">
              <a:buFont typeface="Arial" panose="020B0604020202020204" pitchFamily="34" charset="0"/>
              <a:buChar char="•"/>
            </a:pPr>
            <a:r>
              <a:rPr lang="en-US" dirty="0"/>
              <a:t>and </a:t>
            </a:r>
            <a:r>
              <a:rPr lang="en-US" b="1" dirty="0"/>
              <a:t>render a view</a:t>
            </a:r>
            <a:r>
              <a:rPr lang="en-US" dirty="0"/>
              <a:t> to display the result in the client Web browser.</a:t>
            </a:r>
          </a:p>
          <a:p>
            <a:pPr marL="0" indent="0">
              <a:buFont typeface="Arial" panose="020B0604020202020204" pitchFamily="34" charset="0"/>
              <a:buNone/>
            </a:pPr>
            <a:r>
              <a:rPr lang="en-US" dirty="0"/>
              <a:t>Controllers </a:t>
            </a:r>
            <a:r>
              <a:rPr lang="en-US" b="1" dirty="0"/>
              <a:t>implement the operations</a:t>
            </a:r>
            <a:r>
              <a:rPr lang="en-US" dirty="0"/>
              <a:t>, used to interact with the users.</a:t>
            </a:r>
          </a:p>
          <a:p>
            <a:pPr marL="171450" indent="-171450">
              <a:buFont typeface="Arial" panose="020B0604020202020204" pitchFamily="34" charset="0"/>
              <a:buChar char="•"/>
            </a:pPr>
            <a:r>
              <a:rPr lang="en-US" dirty="0"/>
              <a:t>These operations are invoked as HTTP requests by the client Web browser.</a:t>
            </a:r>
          </a:p>
          <a:p>
            <a:pPr marL="171450" indent="-171450">
              <a:buFont typeface="Arial" panose="020B0604020202020204" pitchFamily="34" charset="0"/>
              <a:buChar char="•"/>
            </a:pPr>
            <a:r>
              <a:rPr lang="en-US" dirty="0"/>
              <a:t>For </a:t>
            </a:r>
            <a:r>
              <a:rPr lang="en-US" b="1" dirty="0"/>
              <a:t>example</a:t>
            </a:r>
            <a:r>
              <a:rPr lang="en-US" dirty="0"/>
              <a:t>, clicking a button, or submitting a Web form, executes an </a:t>
            </a:r>
            <a:r>
              <a:rPr lang="en-US" b="1" dirty="0"/>
              <a:t>HTTP request</a:t>
            </a:r>
            <a:r>
              <a:rPr lang="en-US" dirty="0"/>
              <a:t>,</a:t>
            </a:r>
          </a:p>
          <a:p>
            <a:pPr marL="171450" indent="-171450">
              <a:buFont typeface="Arial" panose="020B0604020202020204" pitchFamily="34" charset="0"/>
              <a:buChar char="•"/>
            </a:pPr>
            <a:r>
              <a:rPr lang="en-US" dirty="0"/>
              <a:t>which is handled by a </a:t>
            </a:r>
            <a:r>
              <a:rPr lang="en-US" b="1" dirty="0"/>
              <a:t>controller action</a:t>
            </a:r>
            <a:r>
              <a:rPr lang="en-US" dirty="0"/>
              <a:t> at the back-end.</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Views </a:t>
            </a:r>
            <a:r>
              <a:rPr lang="en-US" dirty="0"/>
              <a:t>render data as HTML + CSS for displaying in the client Web browser.</a:t>
            </a:r>
          </a:p>
          <a:p>
            <a:pPr marL="171450" indent="-171450">
              <a:buFont typeface="Arial" panose="020B0604020202020204" pitchFamily="34" charset="0"/>
              <a:buChar char="•"/>
            </a:pPr>
            <a:r>
              <a:rPr lang="en-US" dirty="0"/>
              <a:t>Views are called by the controller actions to </a:t>
            </a:r>
            <a:r>
              <a:rPr lang="en-US" b="1" dirty="0"/>
              <a:t>render the UI</a:t>
            </a:r>
            <a:r>
              <a:rPr lang="en-US" dirty="0"/>
              <a:t>.</a:t>
            </a:r>
          </a:p>
          <a:p>
            <a:pPr marL="171450" indent="-171450">
              <a:buFont typeface="Arial" panose="020B0604020202020204" pitchFamily="34" charset="0"/>
              <a:buChar char="•"/>
            </a:pPr>
            <a:r>
              <a:rPr lang="en-US" dirty="0"/>
              <a:t>They </a:t>
            </a:r>
            <a:r>
              <a:rPr lang="en-US" b="1" dirty="0"/>
              <a:t>take as input a data model </a:t>
            </a:r>
            <a:r>
              <a:rPr lang="en-US" dirty="0"/>
              <a:t>and visualize the data from the model as HTML.</a:t>
            </a:r>
          </a:p>
          <a:p>
            <a:pPr marL="171450" indent="-171450">
              <a:buFont typeface="Arial" panose="020B0604020202020204" pitchFamily="34" charset="0"/>
              <a:buChar char="•"/>
            </a:pPr>
            <a:r>
              <a:rPr lang="en-US" dirty="0"/>
              <a:t>The rendered HTML is returned as an </a:t>
            </a:r>
            <a:r>
              <a:rPr lang="en-US" b="1" dirty="0"/>
              <a:t>HTTP response</a:t>
            </a:r>
            <a:r>
              <a:rPr lang="en-US" dirty="0"/>
              <a:t>.</a:t>
            </a:r>
          </a:p>
          <a:p>
            <a:pPr marL="171450" indent="-171450">
              <a:buFont typeface="Arial" panose="020B0604020202020204" pitchFamily="34" charset="0"/>
              <a:buChar char="•"/>
            </a:pPr>
            <a:r>
              <a:rPr lang="en-US" dirty="0"/>
              <a:t>For</a:t>
            </a:r>
            <a:r>
              <a:rPr lang="en-US" b="1" dirty="0"/>
              <a:t> example</a:t>
            </a:r>
            <a:r>
              <a:rPr lang="en-US" dirty="0"/>
              <a:t>, a view can render a list of items as HTML.</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Models</a:t>
            </a:r>
            <a:r>
              <a:rPr lang="en-US" dirty="0"/>
              <a:t> hold the app data, which is prepared by controllers to be rendered in the views.</a:t>
            </a:r>
          </a:p>
          <a:p>
            <a:pPr marL="171450" indent="-171450">
              <a:buFont typeface="Arial" panose="020B0604020202020204" pitchFamily="34" charset="0"/>
              <a:buChar char="•"/>
            </a:pPr>
            <a:r>
              <a:rPr lang="en-US" dirty="0"/>
              <a:t>In most cases models are simple </a:t>
            </a:r>
            <a:r>
              <a:rPr lang="en-US" b="1" dirty="0"/>
              <a:t>data objects</a:t>
            </a:r>
            <a:r>
              <a:rPr lang="en-US" dirty="0"/>
              <a:t> or </a:t>
            </a:r>
            <a:r>
              <a:rPr lang="en-US" b="1" dirty="0"/>
              <a:t>collections of objects</a:t>
            </a:r>
            <a:r>
              <a:rPr lang="en-US" dirty="0"/>
              <a:t>.</a:t>
            </a:r>
          </a:p>
          <a:p>
            <a:pPr marL="171450" indent="-171450">
              <a:buFont typeface="Arial" panose="020B0604020202020204" pitchFamily="34" charset="0"/>
              <a:buChar char="•"/>
            </a:pPr>
            <a:r>
              <a:rPr lang="en-US" dirty="0"/>
              <a:t>When a </a:t>
            </a:r>
            <a:r>
              <a:rPr lang="en-US" b="1" dirty="0"/>
              <a:t>controller wants to return data </a:t>
            </a:r>
            <a:r>
              <a:rPr lang="en-US" dirty="0"/>
              <a:t>for displaying in the client Web browser,</a:t>
            </a:r>
          </a:p>
          <a:p>
            <a:pPr marL="171450" indent="-171450">
              <a:buFont typeface="Arial" panose="020B0604020202020204" pitchFamily="34" charset="0"/>
              <a:buChar char="•"/>
            </a:pPr>
            <a:r>
              <a:rPr lang="en-US" dirty="0"/>
              <a:t>it loads the data from the database, puts it in a </a:t>
            </a:r>
            <a:r>
              <a:rPr lang="en-US" b="1" dirty="0"/>
              <a:t>data model </a:t>
            </a:r>
            <a:r>
              <a:rPr lang="en-US" dirty="0"/>
              <a:t>object,</a:t>
            </a:r>
          </a:p>
          <a:p>
            <a:pPr marL="171450" indent="-171450">
              <a:buFont typeface="Arial" panose="020B0604020202020204" pitchFamily="34" charset="0"/>
              <a:buChar char="•"/>
            </a:pPr>
            <a:r>
              <a:rPr lang="en-US" dirty="0"/>
              <a:t>and sends it to the </a:t>
            </a:r>
            <a:r>
              <a:rPr lang="en-US" b="1" dirty="0"/>
              <a:t>view</a:t>
            </a:r>
            <a:r>
              <a:rPr lang="en-US" b="0" dirty="0"/>
              <a:t>, which renders it for as HTML.</a:t>
            </a:r>
          </a:p>
          <a:p>
            <a:pPr>
              <a:spcBef>
                <a:spcPts val="1200"/>
              </a:spcBef>
            </a:pPr>
            <a:endParaRPr lang="en-US" dirty="0"/>
          </a:p>
          <a:p>
            <a:pPr>
              <a:spcBef>
                <a:spcPts val="1200"/>
              </a:spcBef>
            </a:pPr>
            <a:r>
              <a:rPr lang="en-US" dirty="0"/>
              <a:t>Examples of popular back-end </a:t>
            </a:r>
            <a:r>
              <a:rPr lang="en-US" b="1" dirty="0"/>
              <a:t>Web MVC frameworks</a:t>
            </a:r>
            <a:r>
              <a:rPr lang="en-US" dirty="0"/>
              <a:t> are the following:</a:t>
            </a:r>
          </a:p>
          <a:p>
            <a:pPr marL="171450" lvl="0" indent="-171450">
              <a:buFont typeface="Arial" panose="020B0604020202020204" pitchFamily="34" charset="0"/>
              <a:buChar char="•"/>
            </a:pPr>
            <a:r>
              <a:rPr lang="en-US" b="1" dirty="0"/>
              <a:t>ASP.NET MVC </a:t>
            </a:r>
            <a:r>
              <a:rPr lang="en-US" dirty="0"/>
              <a:t>(for C# developers),</a:t>
            </a:r>
          </a:p>
          <a:p>
            <a:pPr marL="171450" lvl="0" indent="-171450">
              <a:buFont typeface="Arial" panose="020B0604020202020204" pitchFamily="34" charset="0"/>
              <a:buChar char="•"/>
            </a:pPr>
            <a:r>
              <a:rPr lang="en-US" b="1" dirty="0"/>
              <a:t>Spring MVC </a:t>
            </a:r>
            <a:r>
              <a:rPr lang="en-US" dirty="0"/>
              <a:t>(for Java developers),</a:t>
            </a:r>
          </a:p>
          <a:p>
            <a:pPr marL="171450" lvl="0" indent="-171450">
              <a:buFont typeface="Arial" panose="020B0604020202020204" pitchFamily="34" charset="0"/>
              <a:buChar char="•"/>
            </a:pPr>
            <a:r>
              <a:rPr lang="en-US" b="1" dirty="0"/>
              <a:t>Express.js</a:t>
            </a:r>
            <a:r>
              <a:rPr lang="en-US" dirty="0"/>
              <a:t> (for server-side JavaScript developers),</a:t>
            </a:r>
          </a:p>
          <a:p>
            <a:pPr marL="171450" lvl="0" indent="-171450">
              <a:buFont typeface="Arial" panose="020B0604020202020204" pitchFamily="34" charset="0"/>
              <a:buChar char="•"/>
            </a:pPr>
            <a:r>
              <a:rPr lang="en-US" b="1" dirty="0"/>
              <a:t>Django </a:t>
            </a:r>
            <a:r>
              <a:rPr lang="en-US" dirty="0"/>
              <a:t>(for Python Web developers),</a:t>
            </a:r>
          </a:p>
          <a:p>
            <a:pPr marL="171450" lvl="0" indent="-171450">
              <a:buFont typeface="Arial" panose="020B0604020202020204" pitchFamily="34" charset="0"/>
              <a:buChar char="•"/>
            </a:pPr>
            <a:r>
              <a:rPr lang="en-US" b="1" dirty="0"/>
              <a:t>Laravel</a:t>
            </a:r>
            <a:r>
              <a:rPr lang="en-US" dirty="0"/>
              <a:t> (for PHP Web developers),</a:t>
            </a:r>
          </a:p>
          <a:p>
            <a:pPr marL="171450" lvl="0" indent="-171450">
              <a:buFont typeface="Arial" panose="020B0604020202020204" pitchFamily="34" charset="0"/>
              <a:buChar char="•"/>
            </a:pPr>
            <a:r>
              <a:rPr lang="en-US" b="1" dirty="0"/>
              <a:t>Ruby on Rails</a:t>
            </a:r>
            <a:r>
              <a:rPr lang="en-US" dirty="0"/>
              <a:t> (for Ruby developers),</a:t>
            </a:r>
          </a:p>
          <a:p>
            <a:pPr marL="171450" lvl="0" indent="-171450">
              <a:buFont typeface="Arial" panose="020B0604020202020204" pitchFamily="34" charset="0"/>
              <a:buChar char="•"/>
            </a:pPr>
            <a:r>
              <a:rPr lang="en-US" b="1" dirty="0"/>
              <a:t>Revel</a:t>
            </a:r>
            <a:r>
              <a:rPr lang="en-US" dirty="0"/>
              <a:t> (for Go Web developers),</a:t>
            </a:r>
          </a:p>
          <a:p>
            <a:pPr marL="171450" lvl="0" indent="-171450">
              <a:buFont typeface="Arial" panose="020B0604020202020204" pitchFamily="34" charset="0"/>
              <a:buChar char="•"/>
            </a:pPr>
            <a:r>
              <a:rPr lang="en-US" dirty="0"/>
              <a:t>and many others …</a:t>
            </a:r>
          </a:p>
          <a:p>
            <a:r>
              <a:rPr lang="en-US" dirty="0"/>
              <a:t>Almost all the </a:t>
            </a:r>
            <a:r>
              <a:rPr lang="en-US" b="1" dirty="0"/>
              <a:t>server-side Web development is driven by Web MVC frameworks</a:t>
            </a:r>
            <a:r>
              <a:rPr lang="en-US" dirty="0"/>
              <a:t>,</a:t>
            </a:r>
          </a:p>
          <a:p>
            <a:pPr marL="171450" indent="-171450">
              <a:buFont typeface="Arial" panose="020B0604020202020204" pitchFamily="34" charset="0"/>
              <a:buChar char="•"/>
            </a:pPr>
            <a:r>
              <a:rPr lang="en-US" dirty="0"/>
              <a:t>so you need to </a:t>
            </a:r>
            <a:r>
              <a:rPr lang="en-US" b="1" dirty="0"/>
              <a:t>learn at least one of them </a:t>
            </a:r>
            <a:r>
              <a:rPr lang="en-US" dirty="0"/>
              <a:t>if you want to be a back-end developer.</a:t>
            </a:r>
          </a:p>
          <a:p>
            <a:pPr marL="0" indent="0">
              <a:buFont typeface="Arial" panose="020B0604020202020204" pitchFamily="34" charset="0"/>
              <a:buNone/>
            </a:pPr>
            <a:r>
              <a:rPr lang="en-US" dirty="0"/>
              <a:t>We shall learn MVC frameworks at </a:t>
            </a:r>
            <a:r>
              <a:rPr lang="en-US" b="1" dirty="0"/>
              <a:t>SoftUni</a:t>
            </a:r>
            <a:r>
              <a:rPr lang="en-US" dirty="0"/>
              <a:t>, at the end of our end-to-end training program for software engineers.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8288285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a:t>
            </a:r>
            <a:r>
              <a:rPr lang="en-US" b="1" dirty="0"/>
              <a:t>MVC frameworks </a:t>
            </a:r>
            <a:r>
              <a:rPr lang="en-US" dirty="0"/>
              <a:t>work in action, I have prepared a </a:t>
            </a:r>
            <a:r>
              <a:rPr lang="en-US" b="1" dirty="0"/>
              <a:t>live code example</a:t>
            </a:r>
            <a:r>
              <a:rPr lang="en-US" dirty="0"/>
              <a:t> project.</a:t>
            </a:r>
          </a:p>
          <a:p>
            <a:pPr marL="171450" indent="-171450">
              <a:buFont typeface="Arial" panose="020B0604020202020204" pitchFamily="34" charset="0"/>
              <a:buChar char="•"/>
            </a:pPr>
            <a:r>
              <a:rPr lang="en-US" dirty="0"/>
              <a:t>This is a simple </a:t>
            </a:r>
            <a:r>
              <a:rPr lang="en-US" b="1" dirty="0"/>
              <a:t>Web</a:t>
            </a:r>
            <a:r>
              <a:rPr lang="bg-BG" b="1" dirty="0"/>
              <a:t> </a:t>
            </a:r>
            <a:r>
              <a:rPr lang="en-US" b="1" dirty="0"/>
              <a:t>app</a:t>
            </a:r>
            <a:r>
              <a:rPr lang="en-US" dirty="0"/>
              <a:t>, which holds a </a:t>
            </a:r>
            <a:r>
              <a:rPr lang="en-US" b="1" dirty="0"/>
              <a:t>registry of students</a:t>
            </a:r>
            <a:r>
              <a:rPr lang="en-US" dirty="0"/>
              <a:t>.</a:t>
            </a:r>
          </a:p>
          <a:p>
            <a:pPr marL="171450" indent="-171450">
              <a:buFont typeface="Arial" panose="020B0604020202020204" pitchFamily="34" charset="0"/>
              <a:buChar char="•"/>
            </a:pPr>
            <a:r>
              <a:rPr lang="en-US" dirty="0"/>
              <a:t>The app is written in </a:t>
            </a:r>
            <a:r>
              <a:rPr lang="en-US" b="1" dirty="0"/>
              <a:t>JavaScript</a:t>
            </a:r>
            <a:r>
              <a:rPr lang="en-US" dirty="0"/>
              <a:t>, using </a:t>
            </a:r>
            <a:r>
              <a:rPr lang="en-US" b="1" dirty="0"/>
              <a:t>Node.js</a:t>
            </a:r>
            <a:r>
              <a:rPr lang="bg-BG" b="0" dirty="0"/>
              <a:t>.</a:t>
            </a:r>
          </a:p>
          <a:p>
            <a:pPr marL="628650" lvl="1" indent="-171450">
              <a:buFont typeface="Arial" panose="020B0604020202020204" pitchFamily="34" charset="0"/>
              <a:buChar char="•"/>
            </a:pPr>
            <a:r>
              <a:rPr lang="en-US" b="0" dirty="0"/>
              <a:t>It uses </a:t>
            </a:r>
            <a:r>
              <a:rPr lang="en-US" b="1" dirty="0"/>
              <a:t>Express.js</a:t>
            </a:r>
            <a:r>
              <a:rPr lang="bg-BG" dirty="0"/>
              <a:t> </a:t>
            </a:r>
            <a:r>
              <a:rPr lang="en-US" dirty="0"/>
              <a:t>as a server-side MVC framework</a:t>
            </a:r>
          </a:p>
          <a:p>
            <a:pPr marL="628650" lvl="1" indent="-171450">
              <a:buFont typeface="Arial" panose="020B0604020202020204" pitchFamily="34" charset="0"/>
              <a:buChar char="•"/>
            </a:pPr>
            <a:r>
              <a:rPr lang="en-US" dirty="0"/>
              <a:t>and </a:t>
            </a:r>
            <a:r>
              <a:rPr lang="en-US" b="1" dirty="0"/>
              <a:t>Pug</a:t>
            </a:r>
            <a:r>
              <a:rPr lang="en-US" dirty="0"/>
              <a:t> as a templating engine to implement the views.</a:t>
            </a:r>
          </a:p>
          <a:p>
            <a:pPr marL="171450" indent="-171450">
              <a:buFont typeface="Arial" panose="020B0604020202020204" pitchFamily="34" charset="0"/>
              <a:buChar char="•"/>
            </a:pPr>
            <a:r>
              <a:rPr lang="en-US" dirty="0"/>
              <a:t>The app is structured as classical </a:t>
            </a:r>
            <a:r>
              <a:rPr lang="en-US" b="1" dirty="0"/>
              <a:t>Web MVC application</a:t>
            </a:r>
            <a:r>
              <a:rPr lang="en-US" dirty="0"/>
              <a:t>, consisting of </a:t>
            </a:r>
            <a:r>
              <a:rPr lang="en-US" b="1" dirty="0"/>
              <a:t>controllers</a:t>
            </a:r>
            <a:r>
              <a:rPr lang="en-US" dirty="0"/>
              <a:t>, </a:t>
            </a:r>
            <a:r>
              <a:rPr lang="en-US" b="1" dirty="0"/>
              <a:t>views</a:t>
            </a:r>
            <a:r>
              <a:rPr lang="en-US" dirty="0"/>
              <a:t> and </a:t>
            </a:r>
            <a:r>
              <a:rPr lang="en-US" b="1" dirty="0"/>
              <a:t>models</a:t>
            </a:r>
            <a:r>
              <a:rPr lang="en-US" dirty="0"/>
              <a:t>.</a:t>
            </a:r>
          </a:p>
          <a:p>
            <a:pPr marL="171450" indent="-171450">
              <a:buFont typeface="Arial" panose="020B0604020202020204" pitchFamily="34" charset="0"/>
              <a:buChar char="•"/>
            </a:pPr>
            <a:r>
              <a:rPr lang="en-US" dirty="0"/>
              <a:t>Let's first </a:t>
            </a:r>
            <a:r>
              <a:rPr lang="en-US" b="1" dirty="0"/>
              <a:t>see it in action</a:t>
            </a:r>
            <a:r>
              <a:rPr lang="en-US" dirty="0"/>
              <a:t>.</a:t>
            </a:r>
          </a:p>
          <a:p>
            <a:pPr marL="171450" indent="-171450">
              <a:buFont typeface="Arial" panose="020B0604020202020204" pitchFamily="34" charset="0"/>
              <a:buChar char="•"/>
            </a:pPr>
            <a:r>
              <a:rPr lang="en-US" dirty="0"/>
              <a:t>We open the link to repl.it and </a:t>
            </a:r>
            <a:r>
              <a:rPr lang="en-US" b="1" dirty="0"/>
              <a:t>wait for the code to load</a:t>
            </a:r>
            <a:r>
              <a:rPr lang="en-US" dirty="0"/>
              <a:t>.</a:t>
            </a:r>
          </a:p>
          <a:p>
            <a:pPr marL="171450" indent="-171450">
              <a:buFont typeface="Arial" panose="020B0604020202020204" pitchFamily="34" charset="0"/>
              <a:buChar char="•"/>
            </a:pPr>
            <a:r>
              <a:rPr lang="en-US" dirty="0"/>
              <a:t>We </a:t>
            </a:r>
            <a:r>
              <a:rPr lang="en-US" b="1" dirty="0"/>
              <a:t>run the app</a:t>
            </a:r>
            <a:r>
              <a:rPr lang="en-US" dirty="0"/>
              <a:t> and we see the </a:t>
            </a:r>
            <a:r>
              <a:rPr lang="en-US" b="1" dirty="0"/>
              <a:t>home page</a:t>
            </a:r>
            <a:r>
              <a:rPr lang="en-US" dirty="0"/>
              <a:t>.</a:t>
            </a:r>
            <a:endParaRPr lang="bg-BG" dirty="0"/>
          </a:p>
          <a:p>
            <a:pPr marL="171450" indent="-171450">
              <a:buFont typeface="Arial" panose="020B0604020202020204" pitchFamily="34" charset="0"/>
              <a:buChar char="•"/>
            </a:pPr>
            <a:r>
              <a:rPr lang="en-US" dirty="0"/>
              <a:t>We open the app in a </a:t>
            </a:r>
            <a:r>
              <a:rPr lang="en-US" b="1" dirty="0"/>
              <a:t>new browser window</a:t>
            </a:r>
            <a:r>
              <a:rPr lang="en-US" dirty="0"/>
              <a:t>.</a:t>
            </a:r>
          </a:p>
          <a:p>
            <a:pPr marL="628650" lvl="1" indent="-171450">
              <a:buFont typeface="Arial" panose="020B0604020202020204" pitchFamily="34" charset="0"/>
              <a:buChar char="•"/>
            </a:pPr>
            <a:r>
              <a:rPr lang="en-US" dirty="0"/>
              <a:t>This is because we want to </a:t>
            </a:r>
            <a:r>
              <a:rPr lang="en-US" b="1" dirty="0"/>
              <a:t>see the URLs</a:t>
            </a:r>
            <a:r>
              <a:rPr lang="en-US" dirty="0"/>
              <a:t> of the pages better.</a:t>
            </a:r>
          </a:p>
          <a:p>
            <a:pPr marL="171450" lvl="0" indent="-171450">
              <a:buFont typeface="Arial" panose="020B0604020202020204" pitchFamily="34" charset="0"/>
              <a:buChar char="•"/>
            </a:pPr>
            <a:r>
              <a:rPr lang="en-US" dirty="0"/>
              <a:t>The app has 3 tabs: </a:t>
            </a:r>
            <a:r>
              <a:rPr lang="en-US" b="1" dirty="0"/>
              <a:t>[Home]</a:t>
            </a:r>
            <a:r>
              <a:rPr lang="en-US" dirty="0"/>
              <a:t>, </a:t>
            </a:r>
            <a:r>
              <a:rPr lang="en-US" b="1" dirty="0"/>
              <a:t>[View Students]</a:t>
            </a:r>
            <a:r>
              <a:rPr lang="en-US" dirty="0"/>
              <a:t> and </a:t>
            </a:r>
            <a:r>
              <a:rPr lang="en-US" b="1" dirty="0"/>
              <a:t>[Add Students]</a:t>
            </a:r>
            <a:r>
              <a:rPr lang="en-US" dirty="0"/>
              <a:t>.</a:t>
            </a:r>
            <a:endParaRPr lang="bg-BG" dirty="0"/>
          </a:p>
          <a:p>
            <a:pPr marL="171450" lvl="0" indent="-171450">
              <a:buFont typeface="Arial" panose="020B0604020202020204" pitchFamily="34" charset="0"/>
              <a:buChar char="•"/>
            </a:pPr>
            <a:r>
              <a:rPr lang="en-US" dirty="0"/>
              <a:t>At the </a:t>
            </a:r>
            <a:r>
              <a:rPr lang="en-US" b="1" dirty="0"/>
              <a:t>home page </a:t>
            </a:r>
            <a:r>
              <a:rPr lang="en-US" dirty="0"/>
              <a:t>we see the number of students.</a:t>
            </a:r>
          </a:p>
          <a:p>
            <a:pPr marL="628650" lvl="1" indent="-171450">
              <a:buFont typeface="Arial" panose="020B0604020202020204" pitchFamily="34" charset="0"/>
              <a:buChar char="•"/>
            </a:pPr>
            <a:r>
              <a:rPr lang="en-US" dirty="0"/>
              <a:t>The URL of the home page is the URL of the app.</a:t>
            </a:r>
          </a:p>
          <a:p>
            <a:pPr marL="171450" lvl="0" indent="-171450">
              <a:buFont typeface="Arial" panose="020B0604020202020204" pitchFamily="34" charset="0"/>
              <a:buChar char="•"/>
            </a:pPr>
            <a:r>
              <a:rPr lang="en-US" dirty="0"/>
              <a:t>At the </a:t>
            </a:r>
            <a:r>
              <a:rPr lang="en-US" b="1" dirty="0"/>
              <a:t>"view students" page </a:t>
            </a:r>
            <a:r>
              <a:rPr lang="en-US" dirty="0"/>
              <a:t>we see a list of registered users.</a:t>
            </a:r>
          </a:p>
          <a:p>
            <a:pPr marL="628650" lvl="1" indent="-171450">
              <a:buFont typeface="Arial" panose="020B0604020202020204" pitchFamily="34" charset="0"/>
              <a:buChar char="•"/>
            </a:pPr>
            <a:r>
              <a:rPr lang="en-US" dirty="0"/>
              <a:t>The URL of this page is "</a:t>
            </a:r>
            <a:r>
              <a:rPr lang="en-US" b="1" noProof="1"/>
              <a:t>/students</a:t>
            </a:r>
            <a:r>
              <a:rPr lang="en-US" dirty="0"/>
              <a:t>".</a:t>
            </a:r>
          </a:p>
          <a:p>
            <a:pPr marL="171450" lvl="0" indent="-171450">
              <a:buFont typeface="Arial" panose="020B0604020202020204" pitchFamily="34" charset="0"/>
              <a:buChar char="•"/>
            </a:pPr>
            <a:r>
              <a:rPr lang="en-US" dirty="0"/>
              <a:t>At the </a:t>
            </a:r>
            <a:r>
              <a:rPr lang="en-US" b="1" dirty="0"/>
              <a:t>"add students" page </a:t>
            </a:r>
            <a:r>
              <a:rPr lang="en-US" dirty="0"/>
              <a:t>we see Web form for registering a new student.</a:t>
            </a:r>
          </a:p>
          <a:p>
            <a:pPr marL="628650" lvl="1" indent="-171450">
              <a:buFont typeface="Arial" panose="020B0604020202020204" pitchFamily="34" charset="0"/>
              <a:buChar char="•"/>
            </a:pPr>
            <a:r>
              <a:rPr lang="en-US" dirty="0"/>
              <a:t>The URL of this page is "</a:t>
            </a:r>
            <a:r>
              <a:rPr lang="en-US" b="1" noProof="1"/>
              <a:t>/add-student</a:t>
            </a:r>
            <a:r>
              <a:rPr lang="en-US" dirty="0"/>
              <a:t>".</a:t>
            </a:r>
          </a:p>
          <a:p>
            <a:pPr marL="171450" lvl="0" indent="-171450">
              <a:buFont typeface="Arial" panose="020B0604020202020204" pitchFamily="34" charset="0"/>
              <a:buChar char="•"/>
            </a:pPr>
            <a:r>
              <a:rPr lang="en-US" dirty="0"/>
              <a:t>Let's </a:t>
            </a:r>
            <a:r>
              <a:rPr lang="en-US" b="1" dirty="0"/>
              <a:t>add a student</a:t>
            </a:r>
            <a:r>
              <a:rPr lang="en-US" dirty="0"/>
              <a:t>, for example "Peter" with email "peter@gmail.com".</a:t>
            </a:r>
          </a:p>
          <a:p>
            <a:pPr marL="628650" lvl="1" indent="-171450">
              <a:buFont typeface="Arial" panose="020B0604020202020204" pitchFamily="34" charset="0"/>
              <a:buChar char="•"/>
            </a:pPr>
            <a:r>
              <a:rPr lang="en-US" dirty="0"/>
              <a:t>After clicking the </a:t>
            </a:r>
            <a:r>
              <a:rPr lang="en-US" b="1" dirty="0"/>
              <a:t>[Add] button</a:t>
            </a:r>
            <a:r>
              <a:rPr lang="en-US" dirty="0"/>
              <a:t>, the new student is added to the registry and the browser is </a:t>
            </a:r>
            <a:r>
              <a:rPr lang="en-US" b="1" dirty="0"/>
              <a:t>redirected</a:t>
            </a:r>
            <a:r>
              <a:rPr lang="en-US" dirty="0"/>
              <a:t> to the </a:t>
            </a:r>
            <a:r>
              <a:rPr lang="en-US" b="1" dirty="0"/>
              <a:t>"view students" page</a:t>
            </a:r>
            <a:r>
              <a:rPr lang="en-US" b="0" dirty="0"/>
              <a:t>.</a:t>
            </a:r>
          </a:p>
          <a:p>
            <a:pPr marL="171450" lvl="0" indent="-171450">
              <a:buFont typeface="Arial" panose="020B0604020202020204" pitchFamily="34" charset="0"/>
              <a:buChar char="•"/>
            </a:pPr>
            <a:r>
              <a:rPr lang="en-US" b="0" dirty="0"/>
              <a:t>This is all the functionality we have in this app.</a:t>
            </a:r>
          </a:p>
          <a:p>
            <a:pPr marL="0" lvl="0" indent="0">
              <a:buFont typeface="Arial" panose="020B0604020202020204" pitchFamily="34" charset="0"/>
              <a:buNone/>
            </a:pPr>
            <a:r>
              <a:rPr lang="en-US" b="0" dirty="0"/>
              <a:t>Now, </a:t>
            </a:r>
            <a:r>
              <a:rPr lang="en-US" b="1" dirty="0"/>
              <a:t>let's look at the code</a:t>
            </a:r>
            <a:r>
              <a:rPr lang="en-US" b="0" dirty="0"/>
              <a:t>.</a:t>
            </a:r>
          </a:p>
          <a:p>
            <a:pPr marL="171450" lvl="0" indent="-171450">
              <a:buFont typeface="Arial" panose="020B0604020202020204" pitchFamily="34" charset="0"/>
              <a:buChar char="•"/>
            </a:pPr>
            <a:r>
              <a:rPr lang="en-US" b="0" dirty="0"/>
              <a:t>Is it </a:t>
            </a:r>
            <a:r>
              <a:rPr lang="en-US" b="1" dirty="0"/>
              <a:t>complex</a:t>
            </a:r>
            <a:r>
              <a:rPr lang="en-US" b="0" dirty="0"/>
              <a:t>. Don't try to understand it! Just get and idea of </a:t>
            </a:r>
            <a:r>
              <a:rPr lang="en-US" b="1" dirty="0"/>
              <a:t>controllers</a:t>
            </a:r>
            <a:r>
              <a:rPr lang="en-US" b="0" dirty="0"/>
              <a:t>, </a:t>
            </a:r>
            <a:r>
              <a:rPr lang="en-US" b="1" dirty="0"/>
              <a:t>models </a:t>
            </a:r>
            <a:r>
              <a:rPr lang="en-US" b="0" dirty="0"/>
              <a:t>and </a:t>
            </a:r>
            <a:r>
              <a:rPr lang="en-US" b="1" dirty="0"/>
              <a:t>views</a:t>
            </a:r>
            <a:r>
              <a:rPr lang="en-US" b="0" dirty="0"/>
              <a:t>.</a:t>
            </a:r>
          </a:p>
          <a:p>
            <a:pPr marL="171450" lvl="0" indent="-171450">
              <a:buFont typeface="Arial" panose="020B0604020202020204" pitchFamily="34" charset="0"/>
              <a:buChar char="•"/>
            </a:pPr>
            <a:r>
              <a:rPr lang="en-US" b="0" dirty="0"/>
              <a:t>We open the "</a:t>
            </a:r>
            <a:r>
              <a:rPr lang="en-US" b="1" dirty="0"/>
              <a:t>controllers</a:t>
            </a:r>
            <a:r>
              <a:rPr lang="en-US" b="0" dirty="0"/>
              <a:t>" folder and the </a:t>
            </a:r>
            <a:r>
              <a:rPr lang="en-US" b="1" dirty="0"/>
              <a:t>"students-controller.js"</a:t>
            </a:r>
            <a:r>
              <a:rPr lang="en-US" b="0" dirty="0"/>
              <a:t>.</a:t>
            </a:r>
          </a:p>
          <a:p>
            <a:pPr marL="628650" lvl="1" indent="-171450">
              <a:buFont typeface="Arial" panose="020B0604020202020204" pitchFamily="34" charset="0"/>
              <a:buChar char="•"/>
            </a:pPr>
            <a:r>
              <a:rPr lang="en-US" b="0" dirty="0"/>
              <a:t>This controller defines </a:t>
            </a:r>
            <a:r>
              <a:rPr lang="en-US" b="1" dirty="0"/>
              <a:t>4 actions</a:t>
            </a:r>
            <a:r>
              <a:rPr lang="en-US" b="0" dirty="0"/>
              <a:t>, bound to the following </a:t>
            </a:r>
            <a:r>
              <a:rPr lang="en-US" b="1" dirty="0"/>
              <a:t>HTTP endpoints</a:t>
            </a:r>
            <a:r>
              <a:rPr lang="en-US" b="0" dirty="0"/>
              <a:t>:</a:t>
            </a:r>
            <a:endParaRPr lang="en-US" b="1" dirty="0"/>
          </a:p>
          <a:p>
            <a:pPr marL="628650" lvl="1" indent="-171450">
              <a:buFont typeface="Arial" panose="020B0604020202020204" pitchFamily="34" charset="0"/>
              <a:buChar char="•"/>
            </a:pPr>
            <a:r>
              <a:rPr lang="en-US" b="1" dirty="0"/>
              <a:t>GET /</a:t>
            </a:r>
            <a:r>
              <a:rPr lang="en-US" b="0" dirty="0"/>
              <a:t>: this action retrieves the home page.</a:t>
            </a:r>
          </a:p>
          <a:p>
            <a:pPr marL="1085850" lvl="2" indent="-171450">
              <a:buFont typeface="Arial" panose="020B0604020202020204" pitchFamily="34" charset="0"/>
              <a:buChar char="•"/>
            </a:pPr>
            <a:r>
              <a:rPr lang="en-US" b="0" dirty="0"/>
              <a:t>It creates a data </a:t>
            </a:r>
            <a:r>
              <a:rPr lang="en-US" b="1" dirty="0"/>
              <a:t>model</a:t>
            </a:r>
            <a:r>
              <a:rPr lang="en-US" b="0" dirty="0"/>
              <a:t> (simple JavaScript object) and puts some data in it for visualization.</a:t>
            </a:r>
          </a:p>
          <a:p>
            <a:pPr marL="1085850" lvl="2" indent="-171450">
              <a:buFont typeface="Arial" panose="020B0604020202020204" pitchFamily="34" charset="0"/>
              <a:buChar char="•"/>
            </a:pPr>
            <a:r>
              <a:rPr lang="en-US" b="0" dirty="0"/>
              <a:t>Then it renders the view with the name "</a:t>
            </a:r>
            <a:r>
              <a:rPr lang="en-US" b="1" dirty="0"/>
              <a:t>home</a:t>
            </a:r>
            <a:r>
              <a:rPr lang="en-US" b="0" dirty="0"/>
              <a:t>", which should visualize the data from the model.</a:t>
            </a:r>
          </a:p>
          <a:p>
            <a:pPr marL="628650" lvl="1" indent="-171450">
              <a:buFont typeface="Arial" panose="020B0604020202020204" pitchFamily="34" charset="0"/>
              <a:buChar char="•"/>
            </a:pPr>
            <a:r>
              <a:rPr lang="en-US" b="1" dirty="0"/>
              <a:t>GET /students</a:t>
            </a:r>
            <a:r>
              <a:rPr lang="en-US" b="0" dirty="0"/>
              <a:t>: this action loads the student data and renders it through the view "</a:t>
            </a:r>
            <a:r>
              <a:rPr lang="en-US" b="1" dirty="0"/>
              <a:t>students</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GET </a:t>
            </a:r>
            <a:r>
              <a:rPr lang="en-US" b="1" noProof="1"/>
              <a:t>/add-student</a:t>
            </a:r>
            <a:r>
              <a:rPr lang="en-US" b="0" noProof="1"/>
              <a:t>: renders </a:t>
            </a:r>
            <a:r>
              <a:rPr lang="en-US" b="0" dirty="0"/>
              <a:t>the "</a:t>
            </a:r>
            <a:r>
              <a:rPr lang="en-US" b="1" dirty="0"/>
              <a:t>add student</a:t>
            </a:r>
            <a:r>
              <a:rPr lang="en-US" b="0" dirty="0"/>
              <a:t>" HTML form.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 </a:t>
            </a:r>
            <a:r>
              <a:rPr lang="en-US" b="1" noProof="1"/>
              <a:t>/add-student</a:t>
            </a:r>
            <a:r>
              <a:rPr lang="en-US" b="0" noProof="1"/>
              <a:t>: adds </a:t>
            </a:r>
            <a:r>
              <a:rPr lang="en-US" b="0" dirty="0"/>
              <a:t>the received from the HTTP request new student data to the students collection and </a:t>
            </a:r>
            <a:r>
              <a:rPr lang="en-US" b="1" dirty="0"/>
              <a:t>redirects to the "students" page</a:t>
            </a:r>
            <a:r>
              <a:rPr lang="en-US" b="0" dirty="0"/>
              <a:t>.</a:t>
            </a:r>
          </a:p>
          <a:p>
            <a:pPr marL="171450" lvl="0" indent="-171450">
              <a:buFont typeface="Arial" panose="020B0604020202020204" pitchFamily="34" charset="0"/>
              <a:buChar char="•"/>
            </a:pPr>
            <a:r>
              <a:rPr lang="en-US" b="0" dirty="0"/>
              <a:t>Let's see how the </a:t>
            </a:r>
            <a:r>
              <a:rPr lang="en-US" b="1" dirty="0"/>
              <a:t>models </a:t>
            </a:r>
            <a:r>
              <a:rPr lang="en-US" b="0" dirty="0"/>
              <a:t>look like:</a:t>
            </a:r>
          </a:p>
          <a:p>
            <a:pPr marL="628650" lvl="1" indent="-171450">
              <a:buFont typeface="Arial" panose="020B0604020202020204" pitchFamily="34" charset="0"/>
              <a:buChar char="•"/>
            </a:pPr>
            <a:r>
              <a:rPr lang="en-US" b="0" dirty="0"/>
              <a:t>The </a:t>
            </a:r>
            <a:r>
              <a:rPr lang="en-US" b="1" dirty="0"/>
              <a:t>"students" model </a:t>
            </a:r>
            <a:r>
              <a:rPr lang="en-US" b="0" dirty="0"/>
              <a:t>is loaded from a JSON file.</a:t>
            </a:r>
          </a:p>
          <a:p>
            <a:pPr marL="628650" lvl="1" indent="-171450">
              <a:buFont typeface="Arial" panose="020B0604020202020204" pitchFamily="34" charset="0"/>
              <a:buChar char="•"/>
            </a:pPr>
            <a:r>
              <a:rPr lang="en-US" b="0" dirty="0"/>
              <a:t>The </a:t>
            </a:r>
            <a:r>
              <a:rPr lang="en-US" b="1" dirty="0"/>
              <a:t>JSON file </a:t>
            </a:r>
            <a:r>
              <a:rPr lang="en-US" b="0" dirty="0"/>
              <a:t>holds </a:t>
            </a:r>
            <a:r>
              <a:rPr lang="en-US" b="1" dirty="0"/>
              <a:t>3 students </a:t>
            </a:r>
            <a:r>
              <a:rPr lang="en-US" b="0" dirty="0"/>
              <a:t>with their name and email.</a:t>
            </a:r>
          </a:p>
          <a:p>
            <a:pPr marL="171450" lvl="0" indent="-171450">
              <a:buFont typeface="Arial" panose="020B0604020202020204" pitchFamily="34" charset="0"/>
              <a:buChar char="•"/>
            </a:pPr>
            <a:r>
              <a:rPr lang="en-US" b="0" dirty="0"/>
              <a:t>Let's look at the </a:t>
            </a:r>
            <a:r>
              <a:rPr lang="en-US" b="1" dirty="0"/>
              <a:t>views</a:t>
            </a:r>
            <a:r>
              <a:rPr lang="en-US" b="0" dirty="0"/>
              <a:t>:</a:t>
            </a:r>
          </a:p>
          <a:p>
            <a:pPr marL="628650" lvl="1" indent="-171450">
              <a:buFont typeface="Arial" panose="020B0604020202020204" pitchFamily="34" charset="0"/>
              <a:buChar char="•"/>
            </a:pPr>
            <a:r>
              <a:rPr lang="en-US" b="1" noProof="1"/>
              <a:t>home.pug</a:t>
            </a:r>
            <a:r>
              <a:rPr lang="en-US" b="0" noProof="1"/>
              <a:t>: </a:t>
            </a:r>
            <a:r>
              <a:rPr lang="en-US" b="0" dirty="0"/>
              <a:t>it's very simple. It just prints the </a:t>
            </a:r>
            <a:r>
              <a:rPr lang="en-US" b="1" dirty="0"/>
              <a:t>count of students</a:t>
            </a:r>
            <a:r>
              <a:rPr lang="en-US" b="0" dirty="0"/>
              <a:t>.</a:t>
            </a:r>
          </a:p>
          <a:p>
            <a:pPr marL="628650" lvl="1" indent="-171450">
              <a:buFont typeface="Arial" panose="020B0604020202020204" pitchFamily="34" charset="0"/>
              <a:buChar char="•"/>
            </a:pPr>
            <a:r>
              <a:rPr lang="en-US" b="1" noProof="1"/>
              <a:t>header.pug</a:t>
            </a:r>
            <a:r>
              <a:rPr lang="en-US" b="0" dirty="0"/>
              <a:t>: it holds the </a:t>
            </a:r>
            <a:r>
              <a:rPr lang="en-US" b="1" dirty="0"/>
              <a:t>top navigation</a:t>
            </a:r>
            <a:r>
              <a:rPr lang="en-US" b="0" dirty="0"/>
              <a:t>. It is included at the start of all other views.</a:t>
            </a:r>
          </a:p>
          <a:p>
            <a:pPr marL="628650" lvl="1" indent="-171450">
              <a:buFont typeface="Arial" panose="020B0604020202020204" pitchFamily="34" charset="0"/>
              <a:buChar char="•"/>
            </a:pPr>
            <a:r>
              <a:rPr lang="en-US" b="1" noProof="1"/>
              <a:t>students.pug</a:t>
            </a:r>
            <a:r>
              <a:rPr lang="en-US" b="0" dirty="0"/>
              <a:t>: it iterates over the </a:t>
            </a:r>
            <a:r>
              <a:rPr lang="en-US" b="1" dirty="0"/>
              <a:t>students</a:t>
            </a:r>
            <a:r>
              <a:rPr lang="en-US" b="0" dirty="0"/>
              <a:t> and prints their </a:t>
            </a:r>
            <a:r>
              <a:rPr lang="en-US" b="1" dirty="0"/>
              <a:t>name</a:t>
            </a:r>
            <a:r>
              <a:rPr lang="en-US" b="0" dirty="0"/>
              <a:t> and </a:t>
            </a:r>
            <a:r>
              <a:rPr lang="en-US" b="1" dirty="0"/>
              <a:t>email</a:t>
            </a:r>
            <a:r>
              <a:rPr lang="en-US" b="0" dirty="0"/>
              <a:t> in a list.</a:t>
            </a:r>
          </a:p>
          <a:p>
            <a:pPr marL="628650" lvl="1" indent="-171450">
              <a:buFont typeface="Arial" panose="020B0604020202020204" pitchFamily="34" charset="0"/>
              <a:buChar char="•"/>
            </a:pPr>
            <a:r>
              <a:rPr lang="en-US" b="1" noProof="1"/>
              <a:t>add-student.pug</a:t>
            </a:r>
            <a:r>
              <a:rPr lang="en-US" b="0" dirty="0"/>
              <a:t>: it displays a </a:t>
            </a:r>
            <a:r>
              <a:rPr lang="en-US" b="1" dirty="0"/>
              <a:t>form</a:t>
            </a:r>
            <a:r>
              <a:rPr lang="en-US" b="0" dirty="0"/>
              <a:t> to enter student's name and email with a submit button.</a:t>
            </a:r>
          </a:p>
          <a:p>
            <a:pPr marL="171450" lvl="0" indent="-171450">
              <a:buFont typeface="Arial" panose="020B0604020202020204" pitchFamily="34" charset="0"/>
              <a:buChar char="•"/>
            </a:pPr>
            <a:r>
              <a:rPr lang="en-US" b="0" dirty="0"/>
              <a:t>Don't try to understand the code with all its technical details.</a:t>
            </a:r>
          </a:p>
          <a:p>
            <a:pPr marL="628650" lvl="1" indent="-171450">
              <a:buFont typeface="Arial" panose="020B0604020202020204" pitchFamily="34" charset="0"/>
              <a:buChar char="•"/>
            </a:pPr>
            <a:r>
              <a:rPr lang="en-US" b="0" dirty="0"/>
              <a:t>Try to understand the MVC pattern: </a:t>
            </a:r>
            <a:r>
              <a:rPr lang="en-US" b="1" dirty="0"/>
              <a:t>the concept of structuring Web apps as controllers + views + models</a:t>
            </a:r>
            <a:r>
              <a:rPr lang="en-US" b="0" dirty="0"/>
              <a:t>.</a:t>
            </a:r>
          </a:p>
          <a:p>
            <a:pPr marL="628650" lvl="1" indent="-171450">
              <a:buFont typeface="Arial" panose="020B0604020202020204" pitchFamily="34" charset="0"/>
              <a:buChar char="•"/>
            </a:pPr>
            <a:r>
              <a:rPr lang="en-US" b="0" dirty="0"/>
              <a:t>MVC is an important development concepts and Web developers should understand it.</a:t>
            </a:r>
          </a:p>
          <a:p>
            <a:pPr marL="628650" lvl="1" indent="-171450">
              <a:buFont typeface="Arial" panose="020B0604020202020204" pitchFamily="34" charset="0"/>
              <a:buChar char="•"/>
            </a:pPr>
            <a:r>
              <a:rPr lang="en-US" b="0" dirty="0"/>
              <a:t>We shall </a:t>
            </a:r>
            <a:r>
              <a:rPr lang="en-US" b="1" dirty="0"/>
              <a:t>learn MVC </a:t>
            </a:r>
            <a:r>
              <a:rPr lang="en-US" b="0" dirty="0"/>
              <a:t>with a lot of practical examples and projects in the Web development module at </a:t>
            </a:r>
            <a:r>
              <a:rPr lang="en-US" b="1" dirty="0"/>
              <a:t>SoftUni</a:t>
            </a:r>
            <a:r>
              <a:rPr lang="en-US" b="0"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391</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25528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Virtualization</a:t>
            </a:r>
            <a:r>
              <a:rPr lang="en-US" b="0" dirty="0"/>
              <a:t>, </a:t>
            </a:r>
            <a:r>
              <a:rPr lang="en-US" b="1" dirty="0"/>
              <a:t>cloud</a:t>
            </a:r>
            <a:r>
              <a:rPr lang="en-US" b="0" dirty="0"/>
              <a:t> environments and </a:t>
            </a:r>
            <a:r>
              <a:rPr lang="en-US" b="1" dirty="0"/>
              <a:t>containers</a:t>
            </a:r>
            <a:r>
              <a:rPr lang="en-US" b="0" dirty="0"/>
              <a:t> are important infrastructural components in modern software development.</a:t>
            </a:r>
          </a:p>
          <a:p>
            <a:pPr marL="171450" indent="-171450">
              <a:buFont typeface="Arial" panose="020B0604020202020204" pitchFamily="34" charset="0"/>
              <a:buChar char="•"/>
            </a:pPr>
            <a:r>
              <a:rPr lang="en-US" b="1" dirty="0"/>
              <a:t>Virtualization</a:t>
            </a:r>
            <a:r>
              <a:rPr lang="en-US" dirty="0"/>
              <a:t> in the concept and technology of running a </a:t>
            </a:r>
            <a:r>
              <a:rPr lang="en-US" b="1" dirty="0"/>
              <a:t>virtual machine</a:t>
            </a:r>
            <a:r>
              <a:rPr lang="en-US" dirty="0"/>
              <a:t> (VM) or virtual environment inside a physical hardware system.</a:t>
            </a:r>
          </a:p>
          <a:p>
            <a:pPr marL="171450" indent="-171450">
              <a:buFont typeface="Arial" panose="020B0604020202020204" pitchFamily="34" charset="0"/>
              <a:buChar char="•"/>
            </a:pPr>
            <a:r>
              <a:rPr lang="en-US" dirty="0"/>
              <a:t>Simply said, this is a </a:t>
            </a:r>
            <a:r>
              <a:rPr lang="en-US" b="1" dirty="0"/>
              <a:t>virtual computer</a:t>
            </a:r>
            <a:r>
              <a:rPr lang="en-US" dirty="0"/>
              <a:t>, running inside a physical computer.</a:t>
            </a:r>
          </a:p>
          <a:p>
            <a:pPr marL="171450" indent="-171450">
              <a:buFont typeface="Arial" panose="020B0604020202020204" pitchFamily="34" charset="0"/>
              <a:buChar char="•"/>
            </a:pPr>
            <a:r>
              <a:rPr lang="en-US" dirty="0"/>
              <a:t>In a single physical machine (called </a:t>
            </a:r>
            <a:r>
              <a:rPr lang="bg-BG" dirty="0"/>
              <a:t>"</a:t>
            </a:r>
            <a:r>
              <a:rPr lang="en-US" b="1" dirty="0"/>
              <a:t>host</a:t>
            </a:r>
            <a:r>
              <a:rPr lang="bg-BG" b="0" dirty="0"/>
              <a:t>"</a:t>
            </a:r>
            <a:r>
              <a:rPr lang="en-US" dirty="0"/>
              <a:t>), </a:t>
            </a:r>
            <a:r>
              <a:rPr lang="en-US" b="1" dirty="0"/>
              <a:t>several virtual machines </a:t>
            </a:r>
            <a:r>
              <a:rPr lang="en-US" dirty="0"/>
              <a:t>can run</a:t>
            </a:r>
            <a:r>
              <a:rPr lang="bg-BG" dirty="0"/>
              <a:t> </a:t>
            </a:r>
            <a:r>
              <a:rPr lang="en-US" dirty="0"/>
              <a:t>simultaneously.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a:t>
            </a:r>
            <a:r>
              <a:rPr lang="en-US" b="1" dirty="0"/>
              <a:t>example</a:t>
            </a:r>
            <a:r>
              <a:rPr lang="en-US" dirty="0"/>
              <a:t>, in a </a:t>
            </a:r>
            <a:r>
              <a:rPr lang="en-US" b="1" dirty="0"/>
              <a:t>Windows desktop host</a:t>
            </a:r>
            <a:r>
              <a:rPr lang="en-US" dirty="0"/>
              <a:t>, we can run simultaneously an </a:t>
            </a:r>
            <a:r>
              <a:rPr lang="en-US" b="1" dirty="0"/>
              <a:t>Android </a:t>
            </a:r>
            <a:r>
              <a:rPr lang="en-US" dirty="0"/>
              <a:t>virtual machine + two </a:t>
            </a:r>
            <a:r>
              <a:rPr lang="en-US" b="1" dirty="0"/>
              <a:t>Ubuntu Linux </a:t>
            </a:r>
            <a:r>
              <a:rPr lang="en-US" dirty="0"/>
              <a:t>virtual machines + a </a:t>
            </a:r>
            <a:r>
              <a:rPr lang="en-US" b="1" dirty="0"/>
              <a:t>FreeBSD</a:t>
            </a:r>
            <a:r>
              <a:rPr lang="en-US" dirty="0"/>
              <a:t> virtual machine.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Storage, memory, networking and desktops can also be virtual.</a:t>
            </a:r>
          </a:p>
          <a:p>
            <a:pPr marL="171450" indent="-171450">
              <a:buFont typeface="Arial" panose="020B0604020202020204" pitchFamily="34" charset="0"/>
              <a:buChar char="•"/>
            </a:pPr>
            <a:r>
              <a:rPr lang="en-US" b="1" dirty="0"/>
              <a:t>Virtual storage </a:t>
            </a:r>
            <a:r>
              <a:rPr lang="en-US" dirty="0"/>
              <a:t>means that you can use remote or virtual storage infrastructure, to appear and function exactly like a local hard drive.</a:t>
            </a:r>
          </a:p>
          <a:p>
            <a:pPr marL="628650" lvl="1" indent="-171450">
              <a:buFont typeface="Arial" panose="020B0604020202020204" pitchFamily="34" charset="0"/>
              <a:buChar char="•"/>
            </a:pPr>
            <a:r>
              <a:rPr lang="en-US" b="1" dirty="0"/>
              <a:t>Example </a:t>
            </a:r>
            <a:r>
              <a:rPr lang="en-US" dirty="0"/>
              <a:t>of virtual storage is the desktop </a:t>
            </a:r>
            <a:r>
              <a:rPr lang="en-US" b="1" dirty="0"/>
              <a:t>Google Drive </a:t>
            </a:r>
            <a:r>
              <a:rPr lang="en-US" dirty="0"/>
              <a:t>client, which displays your files from the drive, as local files on your computer.</a:t>
            </a:r>
          </a:p>
          <a:p>
            <a:pPr marL="171450" lvl="0" indent="-171450">
              <a:buFont typeface="Arial" panose="020B0604020202020204" pitchFamily="34" charset="0"/>
              <a:buChar char="•"/>
            </a:pPr>
            <a:r>
              <a:rPr lang="en-US" b="1" dirty="0"/>
              <a:t>Virtual memory </a:t>
            </a:r>
            <a:r>
              <a:rPr lang="en-US" dirty="0"/>
              <a:t>is a technology, where external or remote memory resources could be used as local memory.</a:t>
            </a:r>
          </a:p>
          <a:p>
            <a:pPr marL="628650" lvl="1" indent="-171450">
              <a:buFont typeface="Arial" panose="020B0604020202020204" pitchFamily="34" charset="0"/>
              <a:buChar char="•"/>
            </a:pPr>
            <a:r>
              <a:rPr lang="en-US" dirty="0"/>
              <a:t>For example, a </a:t>
            </a:r>
            <a:r>
              <a:rPr lang="en-US" b="1" dirty="0"/>
              <a:t>USB flash memory </a:t>
            </a:r>
            <a:r>
              <a:rPr lang="en-US" dirty="0"/>
              <a:t>can be used as a </a:t>
            </a:r>
            <a:r>
              <a:rPr lang="en-US" b="1" dirty="0"/>
              <a:t>disk cache </a:t>
            </a:r>
            <a:r>
              <a:rPr lang="en-US" dirty="0"/>
              <a:t>in Microsoft Windows, </a:t>
            </a:r>
            <a:r>
              <a:rPr lang="en-US" b="0" i="0" dirty="0">
                <a:solidFill>
                  <a:srgbClr val="202122"/>
                </a:solidFill>
                <a:effectLst/>
                <a:latin typeface="Arial" panose="020B0604020202020204" pitchFamily="34" charset="0"/>
              </a:rPr>
              <a:t>in an effort to increase computing performance.</a:t>
            </a:r>
          </a:p>
          <a:p>
            <a:pPr marL="171450" lvl="0" indent="-171450">
              <a:buFont typeface="Arial" panose="020B0604020202020204" pitchFamily="34" charset="0"/>
              <a:buChar char="•"/>
            </a:pPr>
            <a:r>
              <a:rPr lang="en-US" b="1" i="0" dirty="0">
                <a:solidFill>
                  <a:srgbClr val="202122"/>
                </a:solidFill>
                <a:effectLst/>
                <a:latin typeface="Arial" panose="020B0604020202020204" pitchFamily="34" charset="0"/>
              </a:rPr>
              <a:t>Virtual networking </a:t>
            </a:r>
            <a:r>
              <a:rPr lang="en-US" b="0" i="0" dirty="0">
                <a:solidFill>
                  <a:srgbClr val="202122"/>
                </a:solidFill>
                <a:effectLst/>
                <a:latin typeface="Arial" panose="020B0604020202020204" pitchFamily="34" charset="0"/>
              </a:rPr>
              <a:t>virtual network infrastructure to be distributed over Internet, without using a physical network equipment.</a:t>
            </a:r>
          </a:p>
          <a:p>
            <a:pPr marL="171450" lvl="0" indent="-171450">
              <a:buFont typeface="Arial" panose="020B0604020202020204" pitchFamily="34" charset="0"/>
              <a:buChar char="•"/>
            </a:pPr>
            <a:r>
              <a:rPr lang="en-US" b="1" i="0" dirty="0">
                <a:solidFill>
                  <a:srgbClr val="202122"/>
                </a:solidFill>
                <a:effectLst/>
                <a:latin typeface="Arial" panose="020B0604020202020204" pitchFamily="34" charset="0"/>
              </a:rPr>
              <a:t>Virtual desktops </a:t>
            </a:r>
            <a:r>
              <a:rPr lang="en-US" b="0" i="0" dirty="0">
                <a:solidFill>
                  <a:srgbClr val="202122"/>
                </a:solidFill>
                <a:effectLst/>
                <a:latin typeface="Arial" panose="020B0604020202020204" pitchFamily="34" charset="0"/>
              </a:rPr>
              <a:t>are virtual desktop environments, running in a virtual machines, available remotely.</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For example, developers may use a </a:t>
            </a:r>
            <a:r>
              <a:rPr lang="en-US" b="1" i="0" dirty="0">
                <a:solidFill>
                  <a:srgbClr val="202122"/>
                </a:solidFill>
                <a:effectLst/>
                <a:latin typeface="Arial" panose="020B0604020202020204" pitchFamily="34" charset="0"/>
              </a:rPr>
              <a:t>virtual Safari Web browser on macOS</a:t>
            </a:r>
            <a:r>
              <a:rPr lang="en-US" b="0" i="0" dirty="0">
                <a:solidFill>
                  <a:srgbClr val="202122"/>
                </a:solidFill>
                <a:effectLst/>
                <a:latin typeface="Arial" panose="020B0604020202020204" pitchFamily="34" charset="0"/>
              </a:rPr>
              <a:t>, for testing a Web front-end app.</a:t>
            </a:r>
          </a:p>
          <a:p>
            <a:pPr marL="0" lvl="0" indent="0">
              <a:buFont typeface="Arial" panose="020B0604020202020204" pitchFamily="34" charset="0"/>
              <a:buNone/>
            </a:pPr>
            <a:r>
              <a:rPr lang="en-US" b="1" i="0" dirty="0">
                <a:solidFill>
                  <a:srgbClr val="202122"/>
                </a:solidFill>
                <a:effectLst/>
                <a:latin typeface="Arial" panose="020B0604020202020204" pitchFamily="34" charset="0"/>
              </a:rPr>
              <a:t>Virtualization</a:t>
            </a:r>
            <a:r>
              <a:rPr lang="en-US" b="0" i="0" dirty="0">
                <a:solidFill>
                  <a:srgbClr val="202122"/>
                </a:solidFill>
                <a:effectLst/>
                <a:latin typeface="Arial" panose="020B0604020202020204" pitchFamily="34" charset="0"/>
              </a:rPr>
              <a:t> is a powerful concept and technology in software development and developers should be familiar with it.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concept of "</a:t>
            </a:r>
            <a:r>
              <a:rPr lang="en-US" b="1" dirty="0"/>
              <a:t>cloud environment</a:t>
            </a:r>
            <a:r>
              <a:rPr lang="en-US" dirty="0"/>
              <a:t>", "</a:t>
            </a:r>
            <a:r>
              <a:rPr lang="en-US" b="1" dirty="0"/>
              <a:t>cloud infrastructure</a:t>
            </a:r>
            <a:r>
              <a:rPr lang="en-US" dirty="0"/>
              <a:t>" or just "</a:t>
            </a:r>
            <a:r>
              <a:rPr lang="en-US" b="1" dirty="0"/>
              <a:t>cloud</a:t>
            </a:r>
            <a:r>
              <a:rPr lang="en-US" dirty="0"/>
              <a:t>" plays an important</a:t>
            </a:r>
            <a:r>
              <a:rPr lang="bg-BG" dirty="0"/>
              <a:t> </a:t>
            </a:r>
            <a:r>
              <a:rPr lang="en-US" dirty="0"/>
              <a:t>role in modern computing.</a:t>
            </a:r>
          </a:p>
          <a:p>
            <a:pPr marL="171450" indent="-171450">
              <a:buFont typeface="Arial" panose="020B0604020202020204" pitchFamily="34" charset="0"/>
              <a:buChar char="•"/>
            </a:pPr>
            <a:r>
              <a:rPr lang="en-US" b="0" dirty="0"/>
              <a:t>The </a:t>
            </a:r>
            <a:r>
              <a:rPr lang="en-US" b="1" dirty="0"/>
              <a:t>"cloud"</a:t>
            </a:r>
            <a:r>
              <a:rPr lang="en-US" dirty="0"/>
              <a:t> consists of remote computing resources, virtual machines, storage, platforms and software instances available on demand.</a:t>
            </a:r>
          </a:p>
          <a:p>
            <a:pPr marL="171450" indent="-171450">
              <a:buFont typeface="Arial" panose="020B0604020202020204" pitchFamily="34" charset="0"/>
              <a:buChar char="•"/>
            </a:pPr>
            <a:r>
              <a:rPr lang="en-US" dirty="0"/>
              <a:t>The cloud infrastructure, platforms</a:t>
            </a:r>
            <a:r>
              <a:rPr lang="bg-BG" dirty="0"/>
              <a:t>, </a:t>
            </a:r>
            <a:r>
              <a:rPr lang="en-US" dirty="0"/>
              <a:t>services and cloud-based software is typically available </a:t>
            </a:r>
            <a:r>
              <a:rPr lang="en-US" b="1" dirty="0"/>
              <a:t>for rent for a fee</a:t>
            </a:r>
            <a:r>
              <a:rPr lang="en-US" dirty="0"/>
              <a:t>.</a:t>
            </a:r>
          </a:p>
          <a:p>
            <a:pPr marL="628650" lvl="1" indent="-171450">
              <a:buFont typeface="Arial" panose="020B0604020202020204" pitchFamily="34" charset="0"/>
              <a:buChar char="•"/>
            </a:pPr>
            <a:r>
              <a:rPr lang="en-US" dirty="0"/>
              <a:t>Some vendors provide </a:t>
            </a:r>
            <a:r>
              <a:rPr lang="en-US" b="1" dirty="0"/>
              <a:t>free of charge </a:t>
            </a:r>
            <a:r>
              <a:rPr lang="en-US" dirty="0"/>
              <a:t>limited versions of their cloud environments.</a:t>
            </a:r>
          </a:p>
          <a:p>
            <a:pPr marL="171450" lvl="0" indent="-171450">
              <a:buFont typeface="Arial" panose="020B0604020202020204" pitchFamily="34" charset="0"/>
              <a:buChar char="•"/>
            </a:pPr>
            <a:r>
              <a:rPr lang="en-US" dirty="0"/>
              <a:t>The cloud environments are offered in several </a:t>
            </a:r>
            <a:r>
              <a:rPr lang="en-US" b="1" dirty="0"/>
              <a:t>service models</a:t>
            </a:r>
            <a:r>
              <a:rPr lang="en-US" dirty="0"/>
              <a:t>:</a:t>
            </a:r>
          </a:p>
          <a:p>
            <a:pPr marL="628650" lvl="1" indent="-171450">
              <a:buFont typeface="Arial" panose="020B0604020202020204" pitchFamily="34" charset="0"/>
              <a:buChar char="•"/>
            </a:pPr>
            <a:r>
              <a:rPr lang="en-US" b="1" dirty="0"/>
              <a:t>Infrastructure as a service</a:t>
            </a:r>
            <a:r>
              <a:rPr lang="en-US" dirty="0"/>
              <a:t>, </a:t>
            </a:r>
            <a:r>
              <a:rPr lang="en-US" b="1" dirty="0"/>
              <a:t>platform as a service </a:t>
            </a:r>
            <a:r>
              <a:rPr lang="en-US" dirty="0"/>
              <a:t>and </a:t>
            </a:r>
            <a:r>
              <a:rPr lang="en-US" b="1" dirty="0"/>
              <a:t>software as a service</a:t>
            </a:r>
            <a:r>
              <a:rPr lang="en-US" dirty="0"/>
              <a:t>.</a:t>
            </a:r>
          </a:p>
          <a:p>
            <a:pPr marL="0" indent="0">
              <a:buFont typeface="Arial" panose="020B0604020202020204" pitchFamily="34" charset="0"/>
              <a:buNone/>
            </a:pPr>
            <a:endParaRPr lang="en-US" dirty="0"/>
          </a:p>
          <a:p>
            <a:pPr lvl="0"/>
            <a:r>
              <a:rPr lang="en-US" b="1" dirty="0"/>
              <a:t>IaaS</a:t>
            </a:r>
            <a:r>
              <a:rPr lang="en-US" dirty="0"/>
              <a:t> (infrastructure as a service) provides </a:t>
            </a:r>
            <a:r>
              <a:rPr lang="en-US" b="1" dirty="0"/>
              <a:t>virtual machines </a:t>
            </a:r>
            <a:r>
              <a:rPr lang="en-US" b="0" dirty="0"/>
              <a:t>and other computing resources </a:t>
            </a:r>
            <a:r>
              <a:rPr lang="en-US" dirty="0"/>
              <a:t>on demand, for a fee.</a:t>
            </a:r>
          </a:p>
          <a:p>
            <a:pPr marL="171450" lvl="0" indent="-171450">
              <a:buFont typeface="Arial" panose="020B0604020202020204" pitchFamily="34" charset="0"/>
              <a:buChar char="•"/>
            </a:pPr>
            <a:r>
              <a:rPr lang="en-US" b="1" dirty="0"/>
              <a:t>Examples </a:t>
            </a:r>
            <a:r>
              <a:rPr lang="en-US" b="0" dirty="0"/>
              <a:t>of the IaaS model is</a:t>
            </a:r>
            <a:r>
              <a:rPr lang="en-US" dirty="0"/>
              <a:t> when a company hires virtual servers to host their Web sites, or virtual machines do deploy their apps.</a:t>
            </a:r>
          </a:p>
          <a:p>
            <a:pPr marL="171450" lvl="0" indent="-171450">
              <a:buFont typeface="Arial" panose="020B0604020202020204" pitchFamily="34" charset="0"/>
              <a:buChar char="•"/>
            </a:pPr>
            <a:r>
              <a:rPr lang="en-US" dirty="0"/>
              <a:t>Under the IaaS model, </a:t>
            </a:r>
            <a:r>
              <a:rPr lang="en-US" b="1" dirty="0"/>
              <a:t>developers and system administrators install, manage and maintain their virtual machines</a:t>
            </a:r>
            <a:r>
              <a:rPr lang="en-US" dirty="0"/>
              <a:t>, the operating systems, configuration settings, backups, security and everything else.</a:t>
            </a:r>
          </a:p>
          <a:p>
            <a:pPr marL="171450" lvl="0" indent="-171450">
              <a:buFont typeface="Arial" panose="020B0604020202020204" pitchFamily="34" charset="0"/>
              <a:buChar char="•"/>
            </a:pPr>
            <a:r>
              <a:rPr lang="en-US" b="1" dirty="0"/>
              <a:t>IaaS services </a:t>
            </a:r>
            <a:r>
              <a:rPr lang="en-US" dirty="0"/>
              <a:t>are offered by the major cloud infrastructure providers, such as Amazon AWS, Google Cloud, Azure</a:t>
            </a:r>
            <a:r>
              <a:rPr lang="bg-BG" dirty="0"/>
              <a:t>, </a:t>
            </a:r>
            <a:r>
              <a:rPr lang="en-US" noProof="1"/>
              <a:t>DigitalOcean</a:t>
            </a:r>
            <a:r>
              <a:rPr lang="en-US" dirty="0"/>
              <a:t> and Rackspace.</a:t>
            </a:r>
          </a:p>
          <a:p>
            <a:pPr marL="171450" lvl="0" indent="-171450">
              <a:buFont typeface="Arial" panose="020B0604020202020204" pitchFamily="34" charset="0"/>
              <a:buChar char="•"/>
            </a:pPr>
            <a:r>
              <a:rPr lang="en-US" dirty="0"/>
              <a:t>The </a:t>
            </a:r>
            <a:r>
              <a:rPr lang="en-US" b="1" dirty="0"/>
              <a:t>IaaS model </a:t>
            </a:r>
            <a:r>
              <a:rPr lang="en-US" dirty="0"/>
              <a:t>is mostly for </a:t>
            </a:r>
            <a:r>
              <a:rPr lang="en-US" b="1" dirty="0"/>
              <a:t>system administrators </a:t>
            </a:r>
            <a:r>
              <a:rPr lang="en-US" dirty="0"/>
              <a:t>and developers who want to completely control their production environments.</a:t>
            </a:r>
          </a:p>
          <a:p>
            <a:pPr lvl="0"/>
            <a:endParaRPr lang="en-US" dirty="0"/>
          </a:p>
          <a:p>
            <a:pPr lvl="0"/>
            <a:r>
              <a:rPr lang="en-US" b="1" dirty="0"/>
              <a:t>PaaS</a:t>
            </a:r>
            <a:r>
              <a:rPr lang="en-US" dirty="0"/>
              <a:t> (platform as a service) provides </a:t>
            </a:r>
            <a:r>
              <a:rPr lang="en-US" b="1" dirty="0"/>
              <a:t>managed environments for app deployments</a:t>
            </a:r>
            <a:r>
              <a:rPr lang="en-US" dirty="0"/>
              <a:t>.</a:t>
            </a:r>
          </a:p>
          <a:p>
            <a:pPr marL="171450" lvl="0" indent="-171450">
              <a:buFont typeface="Arial" panose="020B0604020202020204" pitchFamily="34" charset="0"/>
              <a:buChar char="•"/>
            </a:pPr>
            <a:r>
              <a:rPr lang="en-US" dirty="0"/>
              <a:t>"</a:t>
            </a:r>
            <a:r>
              <a:rPr lang="en-US" b="1" dirty="0"/>
              <a:t>Managed</a:t>
            </a:r>
            <a:r>
              <a:rPr lang="en-US" dirty="0"/>
              <a:t>" means that someone else cares about the hardware, software and its maintenance,</a:t>
            </a:r>
          </a:p>
          <a:p>
            <a:pPr marL="628650" lvl="1" indent="-171450">
              <a:buFont typeface="Arial" panose="020B0604020202020204" pitchFamily="34" charset="0"/>
              <a:buChar char="•"/>
            </a:pPr>
            <a:r>
              <a:rPr lang="en-US" dirty="0"/>
              <a:t>and guarantees that the requested environment and services are constantly </a:t>
            </a:r>
            <a:r>
              <a:rPr lang="en-US" b="1" dirty="0"/>
              <a:t>up and running</a:t>
            </a:r>
            <a:r>
              <a:rPr lang="en-US" dirty="0"/>
              <a:t>.</a:t>
            </a:r>
          </a:p>
          <a:p>
            <a:pPr marL="171450" lvl="0" indent="-171450">
              <a:buFont typeface="Arial" panose="020B0604020202020204" pitchFamily="34" charset="0"/>
              <a:buChar char="•"/>
            </a:pPr>
            <a:r>
              <a:rPr lang="en-US" dirty="0"/>
              <a:t>Developers don't care about the execution environment, only for their apps.</a:t>
            </a:r>
          </a:p>
          <a:p>
            <a:pPr marL="171450" lvl="0" indent="-171450">
              <a:buFont typeface="Arial" panose="020B0604020202020204" pitchFamily="34" charset="0"/>
              <a:buChar char="•"/>
            </a:pPr>
            <a:r>
              <a:rPr lang="en-US" dirty="0"/>
              <a:t>For </a:t>
            </a:r>
            <a:r>
              <a:rPr lang="en-US" b="1" dirty="0"/>
              <a:t>example</a:t>
            </a:r>
            <a:r>
              <a:rPr lang="en-US" dirty="0"/>
              <a:t>, you have a Python app and you want to host it in the cloud.</a:t>
            </a:r>
          </a:p>
          <a:p>
            <a:pPr marL="171450" lvl="0" indent="-171450">
              <a:buFont typeface="Arial" panose="020B0604020202020204" pitchFamily="34" charset="0"/>
              <a:buChar char="•"/>
            </a:pPr>
            <a:r>
              <a:rPr lang="en-US" dirty="0"/>
              <a:t>Instead of </a:t>
            </a:r>
            <a:r>
              <a:rPr lang="en-US" b="1" dirty="0"/>
              <a:t>renting a cloud server</a:t>
            </a:r>
            <a:r>
              <a:rPr lang="en-US" dirty="0"/>
              <a:t>, you could deploy and run the app in the Heroku PaaS cloud or in Azure PaaS.</a:t>
            </a:r>
          </a:p>
          <a:p>
            <a:pPr marL="171450" lvl="0" indent="-171450">
              <a:buFont typeface="Arial" panose="020B0604020202020204" pitchFamily="34" charset="0"/>
              <a:buChar char="•"/>
            </a:pPr>
            <a:r>
              <a:rPr lang="en-US" dirty="0"/>
              <a:t>The </a:t>
            </a:r>
            <a:r>
              <a:rPr lang="en-US" b="1" dirty="0"/>
              <a:t>PaaS </a:t>
            </a:r>
            <a:r>
              <a:rPr lang="en-US" dirty="0"/>
              <a:t>model provides cloud environment for deploying and running apps,</a:t>
            </a:r>
          </a:p>
          <a:p>
            <a:pPr marL="628650" lvl="1" indent="-171450">
              <a:buFont typeface="Arial" panose="020B0604020202020204" pitchFamily="34" charset="0"/>
              <a:buChar char="•"/>
            </a:pPr>
            <a:r>
              <a:rPr lang="en-US" dirty="0"/>
              <a:t>where developers do not care about the operating system, software platforms, application servers, database servers and other details.</a:t>
            </a:r>
          </a:p>
          <a:p>
            <a:pPr marL="171450" lvl="0" indent="-171450">
              <a:buFont typeface="Arial" panose="020B0604020202020204" pitchFamily="34" charset="0"/>
              <a:buChar char="•"/>
            </a:pPr>
            <a:r>
              <a:rPr lang="en-US" b="1" dirty="0"/>
              <a:t>Developers just send their source code or compiled app </a:t>
            </a:r>
            <a:r>
              <a:rPr lang="en-US" dirty="0"/>
              <a:t>to the cloud, configure some settings and </a:t>
            </a:r>
            <a:r>
              <a:rPr lang="en-US" b="1" dirty="0"/>
              <a:t>the app is live and running</a:t>
            </a:r>
            <a:r>
              <a:rPr lang="en-US" dirty="0"/>
              <a:t>.</a:t>
            </a:r>
          </a:p>
          <a:p>
            <a:pPr marL="171450" lvl="0" indent="-171450">
              <a:buFont typeface="Arial" panose="020B0604020202020204" pitchFamily="34" charset="0"/>
              <a:buChar char="•"/>
            </a:pPr>
            <a:r>
              <a:rPr lang="en-US" b="0" dirty="0"/>
              <a:t>PaaS platforms typically </a:t>
            </a:r>
            <a:r>
              <a:rPr lang="en-US" dirty="0"/>
              <a:t>provide a lot of </a:t>
            </a:r>
            <a:r>
              <a:rPr lang="en-US" b="1" dirty="0"/>
              <a:t>managed platform services</a:t>
            </a:r>
            <a:r>
              <a:rPr lang="en-US" dirty="0"/>
              <a:t>, such as:</a:t>
            </a:r>
          </a:p>
          <a:p>
            <a:pPr marL="628650" lvl="1" indent="-171450">
              <a:buFont typeface="Arial" panose="020B0604020202020204" pitchFamily="34" charset="0"/>
              <a:buChar char="•"/>
            </a:pPr>
            <a:r>
              <a:rPr lang="en-US" dirty="0"/>
              <a:t>databases (relational and document-based),</a:t>
            </a:r>
          </a:p>
          <a:p>
            <a:pPr marL="628650" lvl="1" indent="-171450">
              <a:buFont typeface="Arial" panose="020B0604020202020204" pitchFamily="34" charset="0"/>
              <a:buChar char="•"/>
            </a:pPr>
            <a:r>
              <a:rPr lang="en-US" dirty="0"/>
              <a:t>storage services (files, video, content-delivery networks and others),</a:t>
            </a:r>
          </a:p>
          <a:p>
            <a:pPr marL="628650" lvl="1" indent="-171450">
              <a:buFont typeface="Arial" panose="020B0604020202020204" pitchFamily="34" charset="0"/>
              <a:buChar char="•"/>
            </a:pPr>
            <a:r>
              <a:rPr lang="en-US" dirty="0"/>
              <a:t>message queue services,</a:t>
            </a:r>
          </a:p>
          <a:p>
            <a:pPr marL="628650" lvl="1" indent="-171450">
              <a:buFont typeface="Arial" panose="020B0604020202020204" pitchFamily="34" charset="0"/>
              <a:buChar char="•"/>
            </a:pPr>
            <a:r>
              <a:rPr lang="en-US" dirty="0"/>
              <a:t>logging services,</a:t>
            </a:r>
          </a:p>
          <a:p>
            <a:pPr marL="628650" lvl="1" indent="-171450">
              <a:buFont typeface="Arial" panose="020B0604020202020204" pitchFamily="34" charset="0"/>
              <a:buChar char="•"/>
            </a:pPr>
            <a:r>
              <a:rPr lang="en-US" dirty="0"/>
              <a:t>caching services,</a:t>
            </a:r>
          </a:p>
          <a:p>
            <a:pPr marL="628650" lvl="1" indent="-171450">
              <a:buFont typeface="Arial" panose="020B0604020202020204" pitchFamily="34" charset="0"/>
              <a:buChar char="•"/>
            </a:pPr>
            <a:r>
              <a:rPr lang="en-US" dirty="0"/>
              <a:t>machine learning and artificial intelligent services.</a:t>
            </a:r>
          </a:p>
          <a:p>
            <a:pPr marL="171450" lvl="0" indent="-171450">
              <a:buFont typeface="Arial" panose="020B0604020202020204" pitchFamily="34" charset="0"/>
              <a:buChar char="•"/>
            </a:pPr>
            <a:r>
              <a:rPr lang="en-US" dirty="0"/>
              <a:t>Developers use PaaS to </a:t>
            </a:r>
            <a:r>
              <a:rPr lang="en-US" b="1" dirty="0"/>
              <a:t>simplify the development</a:t>
            </a:r>
            <a:r>
              <a:rPr lang="en-US" dirty="0"/>
              <a:t>, deployment and maintenance of their apps and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PaaS model </a:t>
            </a:r>
            <a:r>
              <a:rPr lang="en-US" dirty="0"/>
              <a:t>is mostly for </a:t>
            </a:r>
            <a:r>
              <a:rPr lang="en-US" b="1" dirty="0"/>
              <a:t>developers </a:t>
            </a:r>
            <a:r>
              <a:rPr lang="en-US" dirty="0"/>
              <a:t>who want to focus on the software, rather than on the environment that hosts it.</a:t>
            </a:r>
          </a:p>
          <a:p>
            <a:pPr lvl="0"/>
            <a:endParaRPr lang="en-US" dirty="0"/>
          </a:p>
          <a:p>
            <a:pPr lvl="0"/>
            <a:r>
              <a:rPr lang="en-US" b="1" dirty="0"/>
              <a:t>SaaS</a:t>
            </a:r>
            <a:r>
              <a:rPr lang="en-US" dirty="0"/>
              <a:t> (software as a service) provides </a:t>
            </a:r>
            <a:r>
              <a:rPr lang="en-US" b="1" dirty="0"/>
              <a:t>managed software instances</a:t>
            </a:r>
            <a:r>
              <a:rPr lang="en-US" b="0" dirty="0"/>
              <a:t> in the cloud.</a:t>
            </a:r>
          </a:p>
          <a:p>
            <a:pPr marL="171450" lvl="0" indent="-171450">
              <a:buFont typeface="Arial" panose="020B0604020202020204" pitchFamily="34" charset="0"/>
              <a:buChar char="•"/>
            </a:pPr>
            <a:r>
              <a:rPr lang="en-US" b="0" dirty="0"/>
              <a:t>Users pay for hosted software in the cloud (or get a limited version for free) and use it over Internet.</a:t>
            </a:r>
            <a:endParaRPr lang="en-US" dirty="0"/>
          </a:p>
          <a:p>
            <a:pPr marL="171450" lvl="0" indent="-171450">
              <a:buFont typeface="Arial" panose="020B0604020202020204" pitchFamily="34" charset="0"/>
              <a:buChar char="•"/>
            </a:pPr>
            <a:r>
              <a:rPr lang="en-US" b="1" dirty="0"/>
              <a:t>Examples </a:t>
            </a:r>
            <a:r>
              <a:rPr lang="en-US" dirty="0"/>
              <a:t>of SaaS service are the </a:t>
            </a:r>
            <a:r>
              <a:rPr lang="en-US" b="1" dirty="0"/>
              <a:t>Office 365</a:t>
            </a:r>
            <a:r>
              <a:rPr lang="en-US" dirty="0"/>
              <a:t> application suite, </a:t>
            </a:r>
            <a:r>
              <a:rPr lang="en-US" b="1" dirty="0"/>
              <a:t>Google Docs</a:t>
            </a:r>
            <a:r>
              <a:rPr lang="en-US" dirty="0"/>
              <a:t> and WordPress.com website hosting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SaaS model </a:t>
            </a:r>
            <a:r>
              <a:rPr lang="en-US" dirty="0"/>
              <a:t>is mostly for </a:t>
            </a:r>
            <a:r>
              <a:rPr lang="en-US" b="1" dirty="0"/>
              <a:t>end users</a:t>
            </a:r>
            <a:r>
              <a:rPr lang="en-US" b="0" dirty="0"/>
              <a:t>, not for developers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7715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55634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our HTTP journey with an introduction to the </a:t>
            </a:r>
            <a:r>
              <a:rPr lang="en-US" b="1" dirty="0"/>
              <a:t>HTTP protocol</a:t>
            </a:r>
            <a:r>
              <a:rPr lang="en-US" dirty="0"/>
              <a:t>, the </a:t>
            </a:r>
            <a:r>
              <a:rPr lang="en-US" b="1" dirty="0"/>
              <a:t>request-response model</a:t>
            </a:r>
            <a:r>
              <a:rPr lang="en-US" dirty="0"/>
              <a:t>, the </a:t>
            </a:r>
            <a:r>
              <a:rPr lang="en-US" b="1" dirty="0"/>
              <a:t>client-server model</a:t>
            </a:r>
            <a:r>
              <a:rPr lang="en-US" dirty="0"/>
              <a:t> and how it works in Internet applications over HTTP, along with the role of </a:t>
            </a:r>
            <a:r>
              <a:rPr lang="en-US" b="1" dirty="0"/>
              <a:t>the Web server </a:t>
            </a:r>
            <a:r>
              <a:rPr lang="en-US" b="0" dirty="0"/>
              <a:t>and</a:t>
            </a:r>
            <a:r>
              <a:rPr lang="en-US" b="1" dirty="0"/>
              <a:t> the Web client</a:t>
            </a:r>
            <a:r>
              <a:rPr lang="en-US" dirty="0"/>
              <a:t>, the concepts of </a:t>
            </a:r>
            <a:r>
              <a:rPr lang="en-US" b="1" dirty="0"/>
              <a:t>front-end </a:t>
            </a:r>
            <a:r>
              <a:rPr lang="en-US" b="0" dirty="0"/>
              <a:t>and</a:t>
            </a:r>
            <a:r>
              <a:rPr lang="en-US" b="1" dirty="0"/>
              <a:t> back-end</a:t>
            </a:r>
            <a:r>
              <a:rPr lang="en-US" dirty="0"/>
              <a:t> and their interaction using HTTP.</a:t>
            </a:r>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59</a:t>
            </a:fld>
            <a:endParaRPr lang="en-US" dirty="0"/>
          </a:p>
        </p:txBody>
      </p:sp>
      <p:sp>
        <p:nvSpPr>
          <p:cNvPr id="6" name="Footer Placeholder 7">
            <a:extLst>
              <a:ext uri="{FF2B5EF4-FFF2-40B4-BE49-F238E27FC236}">
                <a16:creationId xmlns:a16="http://schemas.microsoft.com/office/drawing/2014/main" xmlns="" id="{DE7ACD1C-2C0B-441C-A510-12814BB1CB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7884307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Containers</a:t>
            </a:r>
            <a:r>
              <a:rPr lang="en-US" dirty="0"/>
              <a:t>, </a:t>
            </a:r>
            <a:r>
              <a:rPr lang="en-US" b="1" dirty="0"/>
              <a:t>Docker </a:t>
            </a:r>
            <a:r>
              <a:rPr lang="en-US" dirty="0"/>
              <a:t>and other </a:t>
            </a:r>
            <a:r>
              <a:rPr lang="en-US" b="1" dirty="0"/>
              <a:t>containerization platforms</a:t>
            </a:r>
            <a:r>
              <a:rPr lang="en-US" b="0" dirty="0"/>
              <a:t> (like "Linux Containers")</a:t>
            </a:r>
          </a:p>
          <a:p>
            <a:pPr marL="171450" indent="-171450">
              <a:buFont typeface="Arial" panose="020B0604020202020204" pitchFamily="34" charset="0"/>
              <a:buChar char="•"/>
            </a:pPr>
            <a:r>
              <a:rPr lang="en-US" dirty="0"/>
              <a:t>provide popular infrastructural </a:t>
            </a:r>
            <a:r>
              <a:rPr lang="en-US" b="1" dirty="0"/>
              <a:t>concept and technology</a:t>
            </a:r>
          </a:p>
          <a:p>
            <a:pPr marL="171450" indent="-171450">
              <a:buFont typeface="Arial" panose="020B0604020202020204" pitchFamily="34" charset="0"/>
              <a:buChar char="•"/>
            </a:pPr>
            <a:r>
              <a:rPr lang="en-US" dirty="0"/>
              <a:t>to deploy, run and manage software installations and software environments</a:t>
            </a:r>
            <a:r>
              <a:rPr lang="bg-BG" dirty="0"/>
              <a:t>,</a:t>
            </a:r>
          </a:p>
          <a:p>
            <a:pPr marL="171450" indent="-171450">
              <a:buFont typeface="Arial" panose="020B0604020202020204" pitchFamily="34" charset="0"/>
              <a:buChar char="•"/>
            </a:pPr>
            <a:r>
              <a:rPr lang="en-US" dirty="0"/>
              <a:t>packaged as "</a:t>
            </a:r>
            <a:r>
              <a:rPr lang="en-US" b="1" dirty="0"/>
              <a:t>containers images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A</a:t>
            </a:r>
            <a:r>
              <a:rPr lang="en-US" b="1" dirty="0"/>
              <a:t> container image</a:t>
            </a:r>
            <a:r>
              <a:rPr lang="en-US" b="0" dirty="0"/>
              <a:t> </a:t>
            </a:r>
            <a:r>
              <a:rPr lang="en-US" dirty="0"/>
              <a:t>is a standalone executable software package,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bundled together </a:t>
            </a:r>
            <a:r>
              <a:rPr lang="en-US" b="1" dirty="0"/>
              <a:t>with its dependencies</a:t>
            </a:r>
            <a:r>
              <a:rPr lang="en-US" b="0" dirty="0"/>
              <a:t> (operating system, code, runtime and others)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designed to </a:t>
            </a:r>
            <a:r>
              <a:rPr lang="en-US" b="1" dirty="0"/>
              <a:t>run in a virtual execution environment</a:t>
            </a:r>
            <a:r>
              <a:rPr lang="bg-BG" dirty="0"/>
              <a:t> (</a:t>
            </a:r>
            <a:r>
              <a:rPr lang="en-US" dirty="0"/>
              <a:t>like Docker</a:t>
            </a:r>
            <a:r>
              <a:rPr lang="bg-BG" dirty="0"/>
              <a: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 images are a </a:t>
            </a:r>
            <a:r>
              <a:rPr lang="en-US" b="1" dirty="0"/>
              <a:t>set of files and folders</a:t>
            </a:r>
            <a:r>
              <a:rPr lang="en-US" dirty="0"/>
              <a:t>, packaged as </a:t>
            </a:r>
            <a:r>
              <a:rPr lang="en-US" b="1" dirty="0"/>
              <a:t>ZIP</a:t>
            </a:r>
            <a:r>
              <a:rPr lang="en-US" dirty="0"/>
              <a:t>, </a:t>
            </a:r>
            <a:r>
              <a:rPr lang="en-US" b="1" dirty="0"/>
              <a:t>TAR</a:t>
            </a:r>
            <a:r>
              <a:rPr lang="en-US" dirty="0"/>
              <a:t> or other archive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When you run a </a:t>
            </a:r>
            <a:r>
              <a:rPr lang="en-US" b="1" dirty="0"/>
              <a:t>container image</a:t>
            </a:r>
            <a:r>
              <a:rPr lang="en-US" b="0" dirty="0"/>
              <a:t>, it creates and runs a virtual app, called "</a:t>
            </a:r>
            <a:r>
              <a:rPr lang="en-US" b="1" dirty="0"/>
              <a:t>container</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F-Pro-Display"/>
              </a:rPr>
              <a:t>Thus, a </a:t>
            </a:r>
            <a:r>
              <a:rPr lang="en-US" b="1" i="0" dirty="0">
                <a:solidFill>
                  <a:srgbClr val="000000"/>
                </a:solidFill>
                <a:effectLst/>
                <a:latin typeface="SF-Pro-Display"/>
              </a:rPr>
              <a:t>container </a:t>
            </a:r>
            <a:r>
              <a:rPr lang="en-US" b="0" i="0" dirty="0">
                <a:solidFill>
                  <a:srgbClr val="000000"/>
                </a:solidFill>
                <a:effectLst/>
                <a:latin typeface="SF-Pro-Display"/>
              </a:rPr>
              <a:t>is, ultimately, just a </a:t>
            </a:r>
            <a:r>
              <a:rPr lang="en-US" b="1" i="0" dirty="0">
                <a:solidFill>
                  <a:srgbClr val="000000"/>
                </a:solidFill>
                <a:effectLst/>
                <a:latin typeface="SF-Pro-Display"/>
              </a:rPr>
              <a:t>running container image</a:t>
            </a:r>
            <a:r>
              <a:rPr lang="en-US" b="0" i="0" dirty="0">
                <a:solidFill>
                  <a:srgbClr val="000000"/>
                </a:solidFill>
                <a:effectLst/>
                <a:latin typeface="SF-Pro-Display"/>
              </a:rPr>
              <a:t> in the host environment.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4D5156"/>
                </a:solidFill>
                <a:effectLst/>
                <a:latin typeface="arial" panose="020B0604020202020204" pitchFamily="34" charset="0"/>
              </a:rPr>
              <a:t>Containers </a:t>
            </a:r>
            <a:r>
              <a:rPr lang="en-US" b="0" i="0" dirty="0">
                <a:solidFill>
                  <a:srgbClr val="4D5156"/>
                </a:solidFill>
                <a:effectLst/>
                <a:latin typeface="arial" panose="020B0604020202020204" pitchFamily="34" charset="0"/>
              </a:rPr>
              <a:t>bundle their own software, code, libraries and configuration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Containers are </a:t>
            </a:r>
            <a:r>
              <a:rPr lang="en-US" b="1" i="0" dirty="0">
                <a:solidFill>
                  <a:srgbClr val="4D5156"/>
                </a:solidFill>
                <a:effectLst/>
                <a:latin typeface="arial" panose="020B0604020202020204" pitchFamily="34" charset="0"/>
              </a:rPr>
              <a:t>isolated from one another</a:t>
            </a:r>
            <a:r>
              <a:rPr lang="en-US" b="0" i="0" dirty="0">
                <a:solidFill>
                  <a:srgbClr val="4D5156"/>
                </a:solidFill>
                <a:effectLst/>
                <a:latin typeface="arial" panose="020B0604020202020204" pitchFamily="34" charset="0"/>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but can communicate with each other through well-defined channels.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container host </a:t>
            </a:r>
            <a:r>
              <a:rPr lang="en-US" dirty="0"/>
              <a:t>could start, stop, pause and resume the containers.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4D5156"/>
                </a:solidFill>
                <a:effectLst/>
                <a:latin typeface="arial" panose="020B0604020202020204" pitchFamily="34" charset="0"/>
              </a:rPr>
              <a:t>A </a:t>
            </a:r>
            <a:r>
              <a:rPr lang="en-US" b="1" i="0" dirty="0">
                <a:solidFill>
                  <a:srgbClr val="4D5156"/>
                </a:solidFill>
                <a:effectLst/>
                <a:latin typeface="arial" panose="020B0604020202020204" pitchFamily="34" charset="0"/>
              </a:rPr>
              <a:t>container</a:t>
            </a:r>
            <a:r>
              <a:rPr lang="en-US" b="0" i="0" dirty="0">
                <a:solidFill>
                  <a:srgbClr val="4D5156"/>
                </a:solidFill>
                <a:effectLst/>
                <a:latin typeface="arial" panose="020B0604020202020204" pitchFamily="34" charset="0"/>
              </a:rPr>
              <a:t> typically holds an app, together with its runtime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operating system </a:t>
            </a:r>
            <a:r>
              <a:rPr lang="en-US" b="0" i="0" dirty="0">
                <a:solidFill>
                  <a:srgbClr val="4D5156"/>
                </a:solidFill>
                <a:effectLst/>
                <a:latin typeface="arial" panose="020B0604020202020204" pitchFamily="34" charset="0"/>
              </a:rPr>
              <a:t>(such as Ubuntu Linux)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runtime</a:t>
            </a:r>
            <a:r>
              <a:rPr lang="en-US" b="0" i="0" dirty="0">
                <a:solidFill>
                  <a:srgbClr val="4D5156"/>
                </a:solidFill>
                <a:effectLst/>
                <a:latin typeface="arial" panose="020B0604020202020204" pitchFamily="34" charset="0"/>
              </a:rPr>
              <a:t> (such as Node.js or Apache + PHP)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code</a:t>
            </a:r>
            <a:r>
              <a:rPr lang="en-US" b="0" i="0" dirty="0">
                <a:solidFill>
                  <a:srgbClr val="4D5156"/>
                </a:solidFill>
                <a:effectLst/>
                <a:latin typeface="arial" panose="020B0604020202020204" pitchFamily="34" charset="0"/>
              </a:rPr>
              <a:t>, or its compiled binaries (such as the WordPress source code in PHP)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dependencies </a:t>
            </a:r>
            <a:r>
              <a:rPr lang="en-US" b="0" i="0" dirty="0">
                <a:solidFill>
                  <a:srgbClr val="4D5156"/>
                </a:solidFill>
                <a:effectLst/>
                <a:latin typeface="arial" panose="020B0604020202020204" pitchFamily="34" charset="0"/>
              </a:rPr>
              <a:t>(such as libraries, frameworks and configuration settings, like curl</a:t>
            </a:r>
            <a:r>
              <a:rPr lang="bg-BG" b="0" i="0" dirty="0">
                <a:solidFill>
                  <a:srgbClr val="4D5156"/>
                </a:solidFill>
                <a:effectLst/>
                <a:latin typeface="arial" panose="020B0604020202020204" pitchFamily="34" charset="0"/>
              </a:rPr>
              <a:t>,</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openssl</a:t>
            </a:r>
            <a:r>
              <a:rPr lang="en-US" b="0" i="0" dirty="0">
                <a:solidFill>
                  <a:srgbClr val="4D5156"/>
                </a:solidFill>
                <a:effectLst/>
                <a:latin typeface="arial" panose="020B0604020202020204" pitchFamily="34" charset="0"/>
              </a:rPr>
              <a:t> and </a:t>
            </a:r>
            <a:r>
              <a:rPr lang="en-US" b="0" i="0" dirty="0" err="1">
                <a:solidFill>
                  <a:srgbClr val="4D5156"/>
                </a:solidFill>
                <a:effectLst/>
                <a:latin typeface="arial" panose="020B0604020202020204" pitchFamily="34" charset="0"/>
              </a:rPr>
              <a:t>zlib</a:t>
            </a:r>
            <a:r>
              <a:rPr lang="en-US" b="0" i="0" dirty="0">
                <a:solidFill>
                  <a:srgbClr val="4D5156"/>
                </a:solidFill>
                <a:effectLst/>
                <a:latin typeface="arial" panose="020B060402020202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For </a:t>
            </a:r>
            <a:r>
              <a:rPr lang="en-US" b="1" dirty="0"/>
              <a:t>example</a:t>
            </a:r>
            <a:r>
              <a:rPr lang="en-US" b="0" dirty="0"/>
              <a:t>, a </a:t>
            </a:r>
            <a:r>
              <a:rPr lang="en-US" b="1" dirty="0"/>
              <a:t>WordPress instance can run in a container</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runs Linux + Apache web server + PHP + some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holds the WordPress code + some configuration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components are </a:t>
            </a:r>
            <a:r>
              <a:rPr lang="en-US" b="1" dirty="0"/>
              <a:t>bundled together </a:t>
            </a:r>
            <a:r>
              <a:rPr lang="en-US" dirty="0"/>
              <a:t>and run as a single application in an isolated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benefits</a:t>
            </a:r>
            <a:r>
              <a:rPr lang="en-US" dirty="0"/>
              <a:t> of the containerization technology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simplified installation, configuration and deployment.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Containers allow </a:t>
            </a:r>
            <a:r>
              <a:rPr lang="en-US" b="1" dirty="0"/>
              <a:t>automated configuration and management </a:t>
            </a:r>
            <a:r>
              <a:rPr lang="en-US" dirty="0"/>
              <a:t>of virtual software environments,</a:t>
            </a:r>
            <a:endParaRPr lang="bg-B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tools like </a:t>
            </a:r>
            <a:r>
              <a:rPr lang="en-US" b="1" dirty="0"/>
              <a:t>Kubernetes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Containerization is often associated with </a:t>
            </a:r>
            <a:r>
              <a:rPr lang="en-US" b="1" dirty="0"/>
              <a:t>DevOps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DevOps </a:t>
            </a:r>
            <a:r>
              <a:rPr lang="en-US" dirty="0"/>
              <a:t>combines </a:t>
            </a:r>
            <a:r>
              <a:rPr lang="en-US" b="1" dirty="0"/>
              <a:t>agile principles and technologies </a:t>
            </a:r>
            <a:r>
              <a:rPr lang="en-US" dirty="0"/>
              <a:t>to implement </a:t>
            </a:r>
            <a:r>
              <a:rPr lang="en-US" b="1" dirty="0"/>
              <a:t>continuous delivery</a:t>
            </a:r>
            <a:r>
              <a:rPr lang="en-US" dirty="0"/>
              <a:t>, build automation, continuous integration, automated deployment, automated testing, automated releasing and automated monitoring of the software systems in the software development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DevOps engineers </a:t>
            </a:r>
            <a:r>
              <a:rPr lang="en-US" dirty="0"/>
              <a:t>often use </a:t>
            </a:r>
            <a:r>
              <a:rPr lang="en-US" b="1" dirty="0"/>
              <a:t>containers</a:t>
            </a:r>
            <a:r>
              <a:rPr lang="en-US" dirty="0"/>
              <a:t> to implement </a:t>
            </a:r>
            <a:r>
              <a:rPr lang="en-US" b="1" dirty="0"/>
              <a:t>automated provisioning</a:t>
            </a:r>
            <a:r>
              <a:rPr lang="en-US" dirty="0"/>
              <a:t> of development, testing and production environments.</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a:spcBef>
                <a:spcPts val="1200"/>
              </a:spcBef>
            </a:pPr>
            <a:r>
              <a:rPr lang="en-US" b="1" dirty="0"/>
              <a:t>Docker </a:t>
            </a:r>
            <a:r>
              <a:rPr lang="en-US" dirty="0"/>
              <a:t>is the most popular containerization platform.</a:t>
            </a:r>
          </a:p>
          <a:p>
            <a:pPr marL="171450" indent="-171450">
              <a:spcBef>
                <a:spcPts val="1200"/>
              </a:spcBef>
              <a:buFont typeface="Arial" panose="020B0604020202020204" pitchFamily="34" charset="0"/>
              <a:buChar char="•"/>
            </a:pPr>
            <a:r>
              <a:rPr lang="en-US" dirty="0"/>
              <a:t>It runs as a service on Linux, Windows, and many could environments.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Once you run Docker, you can </a:t>
            </a:r>
            <a:r>
              <a:rPr lang="en-US" b="1" dirty="0"/>
              <a:t>create container images</a:t>
            </a:r>
            <a:r>
              <a:rPr lang="en-US" dirty="0"/>
              <a:t>, using "</a:t>
            </a:r>
            <a:r>
              <a:rPr lang="en-US" b="1" i="0" noProof="1">
                <a:solidFill>
                  <a:srgbClr val="33444C"/>
                </a:solidFill>
                <a:effectLst/>
                <a:latin typeface="Geomanist Book"/>
              </a:rPr>
              <a:t>Dockerfile</a:t>
            </a:r>
            <a:r>
              <a:rPr lang="en-US" b="0" i="0" dirty="0">
                <a:solidFill>
                  <a:srgbClr val="33444C"/>
                </a:solidFill>
                <a:effectLst/>
                <a:latin typeface="Geomanist Book"/>
              </a:rPr>
              <a:t>" scripts.</a:t>
            </a:r>
          </a:p>
          <a:p>
            <a:pPr lvl="0"/>
            <a:endParaRPr lang="bg-BG" dirty="0"/>
          </a:p>
          <a:p>
            <a:pPr lvl="0"/>
            <a:r>
              <a:rPr lang="en-US" dirty="0"/>
              <a:t>Docker </a:t>
            </a:r>
            <a:r>
              <a:rPr lang="en-US" b="1" dirty="0"/>
              <a:t>runs containers </a:t>
            </a:r>
            <a:r>
              <a:rPr lang="en-US" dirty="0"/>
              <a:t>from </a:t>
            </a:r>
            <a:r>
              <a:rPr lang="en-US" b="1" dirty="0"/>
              <a:t>local images</a:t>
            </a:r>
          </a:p>
          <a:p>
            <a:pPr marL="171450" lvl="0" indent="-171450">
              <a:buFont typeface="Arial" panose="020B0604020202020204" pitchFamily="34" charset="0"/>
              <a:buChar char="•"/>
            </a:pPr>
            <a:r>
              <a:rPr lang="en-US" dirty="0"/>
              <a:t>or from images, </a:t>
            </a:r>
            <a:r>
              <a:rPr lang="en-US" b="1" dirty="0"/>
              <a:t>downloaded from the Docker Hub </a:t>
            </a:r>
            <a:r>
              <a:rPr lang="en-US" dirty="0"/>
              <a:t>online repository,</a:t>
            </a:r>
          </a:p>
          <a:p>
            <a:pPr marL="171450" lvl="0" indent="-171450">
              <a:buFont typeface="Arial" panose="020B0604020202020204" pitchFamily="34" charset="0"/>
              <a:buChar char="•"/>
            </a:pPr>
            <a:r>
              <a:rPr lang="en-US" dirty="0"/>
              <a:t>or from images, created by "</a:t>
            </a:r>
            <a:r>
              <a:rPr lang="en-US" b="1" i="0" noProof="1">
                <a:solidFill>
                  <a:srgbClr val="33444C"/>
                </a:solidFill>
                <a:effectLst/>
                <a:latin typeface="Geomanist Book"/>
              </a:rPr>
              <a:t>Dockerfile</a:t>
            </a:r>
            <a:r>
              <a:rPr lang="en-US" b="0" i="0" dirty="0">
                <a:solidFill>
                  <a:srgbClr val="33444C"/>
                </a:solidFill>
                <a:effectLst/>
                <a:latin typeface="Geomanist Book"/>
              </a:rPr>
              <a:t>" scripts.</a:t>
            </a:r>
            <a:endParaRPr lang="en-US" dirty="0"/>
          </a:p>
          <a:p>
            <a:pPr marL="0" lvl="0" indent="0">
              <a:buFont typeface="Arial" panose="020B0604020202020204" pitchFamily="34" charset="0"/>
              <a:buNone/>
            </a:pPr>
            <a:r>
              <a:rPr lang="en-US" b="1" dirty="0"/>
              <a:t>Docker containers</a:t>
            </a:r>
            <a:r>
              <a:rPr lang="en-US" dirty="0"/>
              <a:t> are virtual app instances, which can be started, stopped or put at pause.</a:t>
            </a:r>
          </a:p>
          <a:p>
            <a:pPr marL="171450" lvl="0" indent="-171450">
              <a:buFont typeface="Arial" panose="020B0604020202020204" pitchFamily="34" charset="0"/>
              <a:buChar char="•"/>
            </a:pPr>
            <a:r>
              <a:rPr lang="en-US" dirty="0"/>
              <a:t>Developers can </a:t>
            </a:r>
            <a:r>
              <a:rPr lang="en-US" b="1" dirty="0"/>
              <a:t>connect to existing Docker containers</a:t>
            </a:r>
            <a:r>
              <a:rPr lang="en-US" dirty="0"/>
              <a:t> and manage them from the console.</a:t>
            </a:r>
          </a:p>
          <a:p>
            <a:pPr marL="0" lvl="0" indent="0">
              <a:buFont typeface="Arial" panose="020B0604020202020204" pitchFamily="34" charset="0"/>
              <a:buNone/>
            </a:pPr>
            <a:r>
              <a:rPr lang="en-US" dirty="0"/>
              <a:t>Docker containers </a:t>
            </a:r>
            <a:r>
              <a:rPr lang="en-US" b="1" dirty="0"/>
              <a:t>can expose network ports </a:t>
            </a:r>
            <a:r>
              <a:rPr lang="en-US" dirty="0"/>
              <a:t>(like the </a:t>
            </a:r>
            <a:r>
              <a:rPr lang="en-US" b="1" dirty="0"/>
              <a:t>HTTP port 80</a:t>
            </a:r>
            <a:r>
              <a:rPr lang="en-US" dirty="0"/>
              <a:t>) to the host environment.</a:t>
            </a:r>
          </a:p>
          <a:p>
            <a:pPr marL="171450" lvl="0" indent="-171450">
              <a:buFont typeface="Arial" panose="020B0604020202020204" pitchFamily="34" charset="0"/>
              <a:buChar char="•"/>
            </a:pPr>
            <a:r>
              <a:rPr lang="en-US" dirty="0"/>
              <a:t>Thus, containers can serve Internet traffic from their host machine.</a:t>
            </a:r>
          </a:p>
          <a:p>
            <a:pPr lvl="0"/>
            <a:endParaRPr lang="en-US" dirty="0"/>
          </a:p>
          <a:p>
            <a:pPr lvl="0"/>
            <a:r>
              <a:rPr lang="en-US" b="1" dirty="0"/>
              <a:t>Docker is open-source</a:t>
            </a:r>
            <a:r>
              <a:rPr lang="en-US" b="0" dirty="0"/>
              <a:t> software.</a:t>
            </a:r>
          </a:p>
          <a:p>
            <a:pPr marL="171450" lvl="0" indent="-171450">
              <a:buFont typeface="Arial" panose="020B0604020202020204" pitchFamily="34" charset="0"/>
              <a:buChar char="•"/>
            </a:pPr>
            <a:r>
              <a:rPr lang="en-US" b="0" dirty="0"/>
              <a:t>It r</a:t>
            </a:r>
            <a:r>
              <a:rPr lang="en-US" dirty="0"/>
              <a:t>uns on Linux, Windows and Mac.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images can run in many </a:t>
            </a:r>
            <a:r>
              <a:rPr lang="en-US" b="1" dirty="0"/>
              <a:t>cloud environments</a:t>
            </a:r>
            <a:r>
              <a:rPr lang="en-US" dirty="0"/>
              <a:t>, such as </a:t>
            </a:r>
            <a:r>
              <a:rPr lang="en-US" sz="1200" kern="1200" dirty="0">
                <a:solidFill>
                  <a:schemeClr val="tx1"/>
                </a:solidFill>
                <a:latin typeface="+mn-lt"/>
                <a:ea typeface="+mn-ea"/>
                <a:cs typeface="+mn-cs"/>
              </a:rPr>
              <a:t>"</a:t>
            </a:r>
            <a:r>
              <a:rPr lang="en-US" b="0" i="0" dirty="0">
                <a:solidFill>
                  <a:srgbClr val="FFFFFF"/>
                </a:solidFill>
                <a:effectLst/>
                <a:latin typeface="AmazonEmberBold"/>
              </a:rPr>
              <a:t>Amazon Elastic Container Service" and Docker for Azure.</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33444C"/>
                </a:solidFill>
                <a:effectLst/>
                <a:latin typeface="Open Sans"/>
              </a:rPr>
              <a:t>Docker Compose </a:t>
            </a:r>
            <a:r>
              <a:rPr lang="en-US" b="0" i="0" dirty="0">
                <a:solidFill>
                  <a:srgbClr val="33444C"/>
                </a:solidFill>
                <a:effectLst/>
                <a:latin typeface="Open Sans"/>
              </a:rPr>
              <a:t>is another container-based technology for defining and running </a:t>
            </a:r>
            <a:r>
              <a:rPr lang="en-US" b="1" i="0" dirty="0">
                <a:solidFill>
                  <a:srgbClr val="33444C"/>
                </a:solidFill>
                <a:effectLst/>
                <a:latin typeface="Open Sans"/>
              </a:rPr>
              <a:t>multi-container Docker applications</a:t>
            </a:r>
            <a:r>
              <a:rPr lang="en-US" b="0" i="0" dirty="0">
                <a:solidFill>
                  <a:srgbClr val="33444C"/>
                </a:solidFill>
                <a:effectLst/>
                <a:latin typeface="Open San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For </a:t>
            </a:r>
            <a:r>
              <a:rPr lang="en-US" b="1" i="0" dirty="0">
                <a:solidFill>
                  <a:srgbClr val="33444C"/>
                </a:solidFill>
                <a:effectLst/>
                <a:latin typeface="Open Sans"/>
              </a:rPr>
              <a:t>example</a:t>
            </a:r>
            <a:r>
              <a:rPr lang="en-US" b="0" i="0" dirty="0">
                <a:solidFill>
                  <a:srgbClr val="33444C"/>
                </a:solidFill>
                <a:effectLst/>
                <a:latin typeface="Open Sans"/>
              </a:rPr>
              <a:t>, using Docker Compose developers can run </a:t>
            </a:r>
            <a:r>
              <a:rPr lang="en-US" b="1" i="0" dirty="0">
                <a:solidFill>
                  <a:srgbClr val="33444C"/>
                </a:solidFill>
                <a:effectLst/>
                <a:latin typeface="Open Sans"/>
              </a:rPr>
              <a:t>WordPress</a:t>
            </a:r>
            <a:r>
              <a:rPr lang="en-US" b="0" i="0" dirty="0">
                <a:solidFill>
                  <a:srgbClr val="33444C"/>
                </a:solidFill>
                <a:effectLst/>
                <a:latin typeface="Open Sans"/>
              </a:rPr>
              <a:t> + </a:t>
            </a:r>
            <a:r>
              <a:rPr lang="en-US" b="1" i="0" dirty="0">
                <a:solidFill>
                  <a:srgbClr val="33444C"/>
                </a:solidFill>
                <a:effectLst/>
                <a:latin typeface="Open Sans"/>
              </a:rPr>
              <a:t>MySQL</a:t>
            </a:r>
            <a:r>
              <a:rPr lang="en-US" b="0" i="0" dirty="0">
                <a:solidFill>
                  <a:srgbClr val="33444C"/>
                </a:solidFill>
                <a:effectLst/>
                <a:latin typeface="Open San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in two </a:t>
            </a:r>
            <a:r>
              <a:rPr lang="en-US" b="1" i="0" dirty="0">
                <a:solidFill>
                  <a:srgbClr val="33444C"/>
                </a:solidFill>
                <a:effectLst/>
                <a:latin typeface="Open Sans"/>
              </a:rPr>
              <a:t>separate containers</a:t>
            </a:r>
            <a:r>
              <a:rPr lang="en-US" b="0" i="0" dirty="0">
                <a:solidFill>
                  <a:srgbClr val="33444C"/>
                </a:solidFill>
                <a:effectLst/>
                <a:latin typeface="Open Sans"/>
              </a:rPr>
              <a:t>, with an integration between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so that the WordPress instance store its data in the MySQL database.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5726000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play a bit with Docker</a:t>
            </a:r>
            <a:r>
              <a:rPr lang="en-US" dirty="0"/>
              <a:t>, to demonstrate its power.</a:t>
            </a:r>
          </a:p>
          <a:p>
            <a:pPr marL="171450" indent="-171450">
              <a:buFont typeface="Arial" panose="020B0604020202020204" pitchFamily="34" charset="0"/>
              <a:buChar char="•"/>
            </a:pPr>
            <a:r>
              <a:rPr lang="en-US" dirty="0"/>
              <a:t>You can install </a:t>
            </a:r>
            <a:r>
              <a:rPr lang="en-US" b="1" dirty="0"/>
              <a:t>Docker</a:t>
            </a:r>
            <a:r>
              <a:rPr lang="en-US" dirty="0"/>
              <a:t> on your local computer and run some Docker image.</a:t>
            </a:r>
          </a:p>
          <a:p>
            <a:pPr marL="171450" indent="-171450">
              <a:buFont typeface="Arial" panose="020B0604020202020204" pitchFamily="34" charset="0"/>
              <a:buChar char="•"/>
            </a:pPr>
            <a:r>
              <a:rPr lang="en-US" dirty="0"/>
              <a:t>Alternatively, you can use the </a:t>
            </a:r>
            <a:r>
              <a:rPr lang="en-US" b="1" dirty="0"/>
              <a:t>Docker online playground</a:t>
            </a:r>
            <a:r>
              <a:rPr lang="en-US" dirty="0"/>
              <a:t> from </a:t>
            </a:r>
            <a:r>
              <a:rPr lang="en-US" dirty="0">
                <a:hlinkClick r:id="rId3"/>
              </a:rPr>
              <a:t>https://labs.play-with-docker.com</a:t>
            </a:r>
            <a:r>
              <a:rPr lang="en-US" dirty="0"/>
              <a:t>.</a:t>
            </a:r>
          </a:p>
          <a:p>
            <a:pPr marL="171450" indent="-171450">
              <a:buFont typeface="Arial" panose="020B0604020202020204" pitchFamily="34" charset="0"/>
              <a:buChar char="•"/>
            </a:pPr>
            <a:r>
              <a:rPr lang="en-US" dirty="0"/>
              <a:t>It requires a free </a:t>
            </a:r>
            <a:r>
              <a:rPr lang="en-US" b="1" dirty="0"/>
              <a:t>Docker Hub registration</a:t>
            </a:r>
            <a:r>
              <a:rPr lang="en-US" dirty="0"/>
              <a:t>.</a:t>
            </a:r>
          </a:p>
          <a:p>
            <a:pPr marL="0" indent="0">
              <a:buFont typeface="Arial" panose="020B0604020202020204" pitchFamily="34" charset="0"/>
              <a:buNone/>
            </a:pPr>
            <a:r>
              <a:rPr lang="en-US" dirty="0"/>
              <a:t>Let's open the </a:t>
            </a:r>
            <a:r>
              <a:rPr lang="en-US" b="1" dirty="0"/>
              <a:t>Docker playground </a:t>
            </a:r>
            <a:r>
              <a:rPr lang="en-US" b="0" dirty="0"/>
              <a:t>from the above link.</a:t>
            </a:r>
          </a:p>
          <a:p>
            <a:pPr marL="171450" indent="-171450">
              <a:buFont typeface="Arial" panose="020B0604020202020204" pitchFamily="34" charset="0"/>
              <a:buChar char="•"/>
            </a:pPr>
            <a:r>
              <a:rPr lang="en-US" b="0" dirty="0"/>
              <a:t>Now create a new </a:t>
            </a:r>
            <a:r>
              <a:rPr lang="en-US" b="1" dirty="0"/>
              <a:t>Docker instance</a:t>
            </a:r>
            <a:r>
              <a:rPr lang="en-US" b="0" dirty="0"/>
              <a:t>.</a:t>
            </a:r>
          </a:p>
          <a:p>
            <a:pPr marL="171450" indent="-171450">
              <a:buFont typeface="Arial" panose="020B0604020202020204" pitchFamily="34" charset="0"/>
              <a:buChar char="•"/>
            </a:pPr>
            <a:r>
              <a:rPr lang="en-US" b="0" dirty="0"/>
              <a:t>We shall see the Docker console.</a:t>
            </a:r>
          </a:p>
          <a:p>
            <a:pPr marL="171450" indent="-171450">
              <a:buFont typeface="Arial" panose="020B0604020202020204" pitchFamily="34" charset="0"/>
              <a:buChar char="•"/>
            </a:pPr>
            <a:r>
              <a:rPr lang="en-US" b="0" dirty="0"/>
              <a:t>We can type commands here.</a:t>
            </a:r>
          </a:p>
          <a:p>
            <a:pPr marL="628650" lvl="1" indent="-171450">
              <a:buFont typeface="Arial" panose="020B0604020202020204" pitchFamily="34" charset="0"/>
              <a:buChar char="•"/>
            </a:pPr>
            <a:r>
              <a:rPr lang="en-US" b="0" dirty="0"/>
              <a:t>For example, we can type "</a:t>
            </a:r>
            <a:r>
              <a:rPr lang="en-US" b="1" dirty="0"/>
              <a:t>docker -v</a:t>
            </a:r>
            <a:r>
              <a:rPr lang="en-US" b="0" dirty="0"/>
              <a:t>". It shows the Docker version.</a:t>
            </a:r>
          </a:p>
          <a:p>
            <a:pPr marL="171450" lvl="0" indent="-171450">
              <a:buFont typeface="Arial" panose="020B0604020202020204" pitchFamily="34" charset="0"/>
              <a:buChar char="•"/>
            </a:pPr>
            <a:r>
              <a:rPr lang="en-US" b="0" dirty="0"/>
              <a:t>Now, let's </a:t>
            </a:r>
            <a:r>
              <a:rPr lang="en-US" b="1" dirty="0"/>
              <a:t>run a container</a:t>
            </a:r>
            <a:r>
              <a:rPr lang="en-US" b="0"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following command </a:t>
            </a:r>
            <a:r>
              <a:rPr lang="en-US" b="1" dirty="0"/>
              <a:t>downloads a Docker image</a:t>
            </a:r>
            <a:r>
              <a:rPr lang="en-US" dirty="0"/>
              <a:t> and </a:t>
            </a:r>
            <a:r>
              <a:rPr lang="en-US" b="1" dirty="0"/>
              <a:t>runs it </a:t>
            </a:r>
            <a:r>
              <a:rPr lang="en-US" dirty="0"/>
              <a:t>in a new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run -d -p:8080:80 dockersamples/static-site</a:t>
            </a:r>
          </a:p>
          <a:p>
            <a:pPr marL="0" indent="0">
              <a:buFont typeface="Arial" panose="020B0604020202020204" pitchFamily="34" charset="0"/>
              <a:buNone/>
            </a:pPr>
            <a:r>
              <a:rPr lang="en-US" dirty="0"/>
              <a:t>We </a:t>
            </a:r>
            <a:r>
              <a:rPr lang="en-US" b="1" dirty="0"/>
              <a:t>run the above command </a:t>
            </a:r>
            <a:r>
              <a:rPr lang="en-US" dirty="0"/>
              <a:t>and we wait for its execution.</a:t>
            </a:r>
          </a:p>
          <a:p>
            <a:pPr marL="171450" indent="-171450">
              <a:buFont typeface="Arial" panose="020B0604020202020204" pitchFamily="34" charset="0"/>
              <a:buChar char="•"/>
            </a:pPr>
            <a:r>
              <a:rPr lang="en-US" dirty="0"/>
              <a:t>It </a:t>
            </a:r>
            <a:r>
              <a:rPr lang="en-US" b="1" dirty="0"/>
              <a:t>takes some time </a:t>
            </a:r>
            <a:r>
              <a:rPr lang="en-US" dirty="0"/>
              <a:t>to download the image and their 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image name is "</a:t>
            </a:r>
            <a:r>
              <a:rPr lang="en-US" sz="1200" b="1" noProof="1"/>
              <a:t>dockersamples/static-site</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image will be </a:t>
            </a:r>
            <a:r>
              <a:rPr lang="en-US" sz="1200" b="1" noProof="1"/>
              <a:t>downloaded from Internet</a:t>
            </a:r>
            <a:r>
              <a:rPr lang="en-US" sz="1200" b="0" noProof="1"/>
              <a:t>, from the </a:t>
            </a:r>
            <a:r>
              <a:rPr lang="en-US" sz="1200" b="1" noProof="1"/>
              <a:t>Docker Hub </a:t>
            </a:r>
            <a:r>
              <a:rPr lang="en-US" sz="1200" b="0" noProof="1"/>
              <a:t>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above command also </a:t>
            </a:r>
            <a:r>
              <a:rPr lang="en-US" sz="1200" b="1" noProof="1"/>
              <a:t>maps the port 80 from the container to port 8080 at the host</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way the Web server, running in the container, will be visible from the host machine and from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t>
            </a:r>
            <a:r>
              <a:rPr lang="en-US" sz="1200" b="1" noProof="1"/>
              <a:t>hypen d</a:t>
            </a:r>
            <a:r>
              <a:rPr lang="en-US" sz="1200" b="0" noProof="1"/>
              <a:t>" option runs the container in background, instead of launching its console.</a:t>
            </a:r>
          </a:p>
          <a:p>
            <a:r>
              <a:rPr lang="en-US" dirty="0"/>
              <a:t/>
            </a:r>
            <a:br>
              <a:rPr lang="en-US" dirty="0"/>
            </a:br>
            <a:r>
              <a:rPr lang="en-US" dirty="0"/>
              <a:t>Now the container is up and </a:t>
            </a:r>
            <a:r>
              <a:rPr lang="en-US" b="1" dirty="0"/>
              <a:t>running</a:t>
            </a:r>
            <a:r>
              <a:rPr lang="en-US" dirty="0"/>
              <a:t>.</a:t>
            </a:r>
          </a:p>
          <a:p>
            <a:pPr marL="171450" indent="-171450">
              <a:buFont typeface="Arial" panose="020B0604020202020204" pitchFamily="34" charset="0"/>
              <a:buChar char="•"/>
            </a:pPr>
            <a:r>
              <a:rPr lang="en-US" dirty="0"/>
              <a:t>On the local machine we can </a:t>
            </a:r>
            <a:r>
              <a:rPr lang="en-US" b="1" dirty="0"/>
              <a:t>o</a:t>
            </a:r>
            <a:r>
              <a:rPr lang="en-US" sz="3400" b="1" dirty="0"/>
              <a:t>pen the exposed URL</a:t>
            </a:r>
            <a:r>
              <a:rPr lang="en-US" sz="3400" dirty="0"/>
              <a:t>: </a:t>
            </a:r>
            <a:r>
              <a:rPr lang="en-US" sz="3400" noProof="1">
                <a:hlinkClick r:id="rId4"/>
              </a:rPr>
              <a:t>http://localhost:8080</a:t>
            </a:r>
            <a:r>
              <a:rPr lang="en-US" sz="3400" noProof="1"/>
              <a:t>.</a:t>
            </a:r>
          </a:p>
          <a:p>
            <a:pPr marL="171450" indent="-171450">
              <a:buFont typeface="Arial" panose="020B0604020202020204" pitchFamily="34" charset="0"/>
              <a:buChar char="•"/>
            </a:pPr>
            <a:r>
              <a:rPr lang="en-US" sz="3400" noProof="1"/>
              <a:t>In the </a:t>
            </a:r>
            <a:r>
              <a:rPr lang="en-US" sz="3400" b="1" noProof="1"/>
              <a:t>Docker Playground </a:t>
            </a:r>
            <a:r>
              <a:rPr lang="en-US" sz="3400" noProof="1"/>
              <a:t>the port 8080 from the Docker host is mapped to an automatically created URL.</a:t>
            </a:r>
          </a:p>
          <a:p>
            <a:pPr marL="171450" indent="-171450">
              <a:buFont typeface="Arial" panose="020B0604020202020204" pitchFamily="34" charset="0"/>
              <a:buChar char="•"/>
            </a:pPr>
            <a:r>
              <a:rPr lang="en-US" sz="3400" noProof="1"/>
              <a:t>We can open the [8080] link and we shall </a:t>
            </a:r>
            <a:r>
              <a:rPr lang="en-US" sz="3400" b="1" noProof="1"/>
              <a:t>access the app </a:t>
            </a:r>
            <a:r>
              <a:rPr lang="en-US" sz="3400" noProof="1"/>
              <a:t>from our container.</a:t>
            </a:r>
          </a:p>
          <a:p>
            <a:pPr marL="171450" indent="-171450">
              <a:buFont typeface="Arial" panose="020B0604020202020204" pitchFamily="34" charset="0"/>
              <a:buChar char="•"/>
            </a:pPr>
            <a:r>
              <a:rPr lang="en-US" sz="3400" noProof="1"/>
              <a:t>This Web page is </a:t>
            </a:r>
            <a:r>
              <a:rPr lang="en-US" sz="3400" b="1" noProof="1"/>
              <a:t>served by the Web server</a:t>
            </a:r>
            <a:r>
              <a:rPr lang="en-US" sz="3400" noProof="1"/>
              <a:t>, running inside the Docker container.</a:t>
            </a:r>
          </a:p>
          <a:p>
            <a:pPr marL="0" indent="0">
              <a:buFont typeface="Arial" panose="020B0604020202020204" pitchFamily="34" charset="0"/>
              <a:buNone/>
            </a:pPr>
            <a:endParaRPr lang="en-US" sz="3400" noProof="1"/>
          </a:p>
          <a:p>
            <a:pPr marL="0" indent="0">
              <a:buFont typeface="Arial" panose="020B0604020202020204" pitchFamily="34" charset="0"/>
              <a:buNone/>
            </a:pPr>
            <a:r>
              <a:rPr lang="en-US" sz="3400" noProof="1"/>
              <a:t>We can </a:t>
            </a:r>
            <a:r>
              <a:rPr lang="en-US" sz="3400" b="1" noProof="1"/>
              <a:t>view the currently running Docker containers</a:t>
            </a:r>
            <a:r>
              <a:rPr lang="en-US" sz="3400" b="0" noProof="1"/>
              <a:t> by the following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It lists all containers, along with some details about them.</a:t>
            </a:r>
          </a:p>
          <a:p>
            <a:pPr marL="0" indent="0">
              <a:buFont typeface="Arial" panose="020B0604020202020204" pitchFamily="34" charset="0"/>
              <a:buNone/>
            </a:pPr>
            <a:r>
              <a:rPr lang="en-US" sz="1200" dirty="0"/>
              <a:t>Now let's </a:t>
            </a:r>
            <a:r>
              <a:rPr lang="en-US" sz="1200" b="1" dirty="0"/>
              <a:t>run a second container </a:t>
            </a:r>
            <a:r>
              <a:rPr lang="en-US" sz="1200" dirty="0"/>
              <a:t>in parallel. We shall use a similar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run -d -p:8081:80 dockersamples/static-site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run the same container, but we expose its port 80 to different port on the host machine.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We now have </a:t>
            </a:r>
            <a:r>
              <a:rPr lang="en-US" sz="1200" b="1" noProof="1"/>
              <a:t>two containers running simultaneously </a:t>
            </a:r>
            <a:r>
              <a:rPr lang="en-US" sz="1200" b="0" noProof="1"/>
              <a:t>on the host machine.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can open the apps from these two contaners from their exposed ports.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Let's now login into the first container:</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exec -it </a:t>
            </a:r>
            <a:r>
              <a:rPr lang="en-US" b="1" i="1" dirty="0"/>
              <a:t>{process id or name}</a:t>
            </a:r>
            <a:r>
              <a:rPr lang="bg-BG" b="1" i="1" dirty="0"/>
              <a:t> </a:t>
            </a:r>
            <a:r>
              <a:rPr lang="en-US" b="1" i="0" dirty="0"/>
              <a:t>bash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executes in the specified container the "</a:t>
            </a:r>
            <a:r>
              <a:rPr lang="en-US" b="1" i="0" dirty="0"/>
              <a:t>bash</a:t>
            </a:r>
            <a:r>
              <a:rPr lang="en-US" b="0" i="0" dirty="0"/>
              <a:t>" shell in interactive (command line)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login is successful, and we can </a:t>
            </a:r>
            <a:r>
              <a:rPr lang="en-US" b="1" i="0" dirty="0"/>
              <a:t>type commands</a:t>
            </a:r>
            <a:r>
              <a:rPr lang="en-US" b="0" i="0" dirty="0"/>
              <a:t> inside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Let's list the local files in the container: </a:t>
            </a:r>
            <a:r>
              <a:rPr lang="en-US" b="1" i="0" dirty="0"/>
              <a:t>ls -al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View the content of the main Web page, served by the </a:t>
            </a:r>
            <a:r>
              <a:rPr lang="en-US" b="0" i="0" dirty="0" err="1"/>
              <a:t>nginx</a:t>
            </a:r>
            <a:r>
              <a:rPr lang="en-US" b="0" i="0" dirty="0"/>
              <a:t> Web server: </a:t>
            </a:r>
            <a:r>
              <a:rPr lang="en-US" b="1" i="0" dirty="0"/>
              <a:t>cat index.html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Exit from the container's interactive shell: </a:t>
            </a:r>
            <a:r>
              <a:rPr lang="en-US" b="1" i="0" dirty="0"/>
              <a:t>exit</a:t>
            </a:r>
            <a:endParaRPr lang="en-US" sz="1200" noProof="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We can stop certain container by the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docker kill </a:t>
            </a:r>
            <a:r>
              <a:rPr lang="en-US" b="1" i="1" dirty="0"/>
              <a:t>+ the process id or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We can use the </a:t>
            </a:r>
            <a:r>
              <a:rPr lang="en-US" b="1" i="0" dirty="0"/>
              <a:t>[Tab] key </a:t>
            </a:r>
            <a:r>
              <a:rPr lang="en-US" b="0" i="0" dirty="0"/>
              <a:t>to autocomplete the container name.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the container is </a:t>
            </a:r>
            <a:r>
              <a:rPr lang="en-US" b="1" i="0" dirty="0"/>
              <a:t>terminated</a:t>
            </a:r>
            <a:r>
              <a:rPr lang="en-US" b="0" i="0" dirty="0"/>
              <a:t>, and the exposed Web sites are no longer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Note that it is normal if you don't understand everything about containers and Docker.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idea of this demonstration is to </a:t>
            </a:r>
            <a:r>
              <a:rPr lang="en-US" b="1" i="0" dirty="0"/>
              <a:t>understand the concept of "containers"</a:t>
            </a:r>
            <a:r>
              <a:rPr lang="en-US" b="0" i="0" dirty="0"/>
              <a:t> as a tool to run pre-packaged apps and software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Containerization is an important concept </a:t>
            </a:r>
            <a:r>
              <a:rPr lang="en-US" b="0" i="0" dirty="0"/>
              <a:t>in software infrastructure and developers should be familiar with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5"/>
          </p:nvPr>
        </p:nvSpPr>
        <p:spPr/>
        <p:txBody>
          <a:bodyPr/>
          <a:lstStyle/>
          <a:p>
            <a:fld id="{2BF067CD-8E6B-4360-9AA8-C5DF2A48A6D1}" type="slidenum">
              <a:rPr lang="en-US" smtClean="0"/>
              <a:t>394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5"/>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91538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already made a </a:t>
            </a:r>
            <a:r>
              <a:rPr lang="en-US" b="1" dirty="0"/>
              <a:t>live coding demonstration </a:t>
            </a:r>
            <a:r>
              <a:rPr lang="en-US" dirty="0"/>
              <a:t>about containers and Docker.</a:t>
            </a:r>
          </a:p>
          <a:p>
            <a:pPr marL="171450" indent="-171450">
              <a:buFont typeface="Arial" panose="020B0604020202020204" pitchFamily="34" charset="0"/>
              <a:buChar char="•"/>
            </a:pPr>
            <a:r>
              <a:rPr lang="en-US" dirty="0"/>
              <a:t>You can also experiment with Docker at the </a:t>
            </a:r>
            <a:r>
              <a:rPr lang="en-US" b="1" dirty="0"/>
              <a:t>Docker Playground </a:t>
            </a:r>
            <a:r>
              <a:rPr lang="en-US" dirty="0"/>
              <a:t>from the above link.</a:t>
            </a:r>
          </a:p>
          <a:p>
            <a:pPr marL="171450" indent="-171450">
              <a:buFont typeface="Arial" panose="020B0604020202020204" pitchFamily="34" charset="0"/>
              <a:buChar char="•"/>
            </a:pPr>
            <a:r>
              <a:rPr lang="en-US" dirty="0"/>
              <a:t>Try yourself and have fun.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395</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992139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Working with </a:t>
            </a:r>
            <a:r>
              <a:rPr lang="en-US" b="1" noProof="0" dirty="0"/>
              <a:t>operating systems </a:t>
            </a:r>
            <a:r>
              <a:rPr lang="en-US" noProof="0" dirty="0"/>
              <a:t>(Linux, Windows, MacOS or others) is an important skill for software engineers.</a:t>
            </a:r>
          </a:p>
          <a:p>
            <a:pPr marL="171450" indent="-171450">
              <a:buFont typeface="Arial" panose="020B0604020202020204" pitchFamily="34" charset="0"/>
              <a:buChar char="•"/>
            </a:pPr>
            <a:r>
              <a:rPr lang="en-US" noProof="0" dirty="0"/>
              <a:t>Developers should </a:t>
            </a:r>
            <a:r>
              <a:rPr lang="en-US" b="1" noProof="0" dirty="0"/>
              <a:t>understand the basic concepts of operating systems</a:t>
            </a:r>
          </a:p>
          <a:p>
            <a:pPr marL="628650" lvl="1" indent="-171450">
              <a:buFont typeface="Arial" panose="020B0604020202020204" pitchFamily="34" charset="0"/>
              <a:buChar char="•"/>
            </a:pPr>
            <a:r>
              <a:rPr lang="en-US" noProof="0" dirty="0"/>
              <a:t>and how </a:t>
            </a:r>
            <a:r>
              <a:rPr lang="en-US" b="1" noProof="0" dirty="0"/>
              <a:t>processes</a:t>
            </a:r>
            <a:r>
              <a:rPr lang="en-US" noProof="0" dirty="0"/>
              <a:t>, </a:t>
            </a:r>
            <a:r>
              <a:rPr lang="en-US" b="1" noProof="0" dirty="0"/>
              <a:t>users</a:t>
            </a:r>
            <a:r>
              <a:rPr lang="en-US" noProof="0" dirty="0"/>
              <a:t>, </a:t>
            </a:r>
            <a:r>
              <a:rPr lang="en-US" b="1" noProof="0" dirty="0"/>
              <a:t>file system</a:t>
            </a:r>
            <a:r>
              <a:rPr lang="en-US" noProof="0" dirty="0"/>
              <a:t>, the </a:t>
            </a:r>
            <a:r>
              <a:rPr lang="en-US" b="1" noProof="0" dirty="0"/>
              <a:t>input and output </a:t>
            </a:r>
            <a:r>
              <a:rPr lang="en-US" noProof="0" dirty="0"/>
              <a:t>and the </a:t>
            </a:r>
            <a:r>
              <a:rPr lang="en-US" b="1" noProof="0" dirty="0"/>
              <a:t>console</a:t>
            </a:r>
            <a:r>
              <a:rPr lang="en-US" noProof="0" dirty="0"/>
              <a:t> work.</a:t>
            </a:r>
          </a:p>
          <a:p>
            <a:pPr marL="171450" indent="-171450">
              <a:buFont typeface="Arial" panose="020B0604020202020204" pitchFamily="34" charset="0"/>
              <a:buChar char="•"/>
            </a:pPr>
            <a:r>
              <a:rPr lang="en-US" b="1" noProof="0" dirty="0"/>
              <a:t>Linux </a:t>
            </a:r>
            <a:r>
              <a:rPr lang="en-US" noProof="0" dirty="0"/>
              <a:t>is the most important operating system for software developers.</a:t>
            </a:r>
          </a:p>
          <a:p>
            <a:pPr marL="628650" lvl="1" indent="-171450">
              <a:buFont typeface="Arial" panose="020B0604020202020204" pitchFamily="34" charset="0"/>
              <a:buChar char="•"/>
            </a:pPr>
            <a:r>
              <a:rPr lang="en-US" noProof="0" dirty="0"/>
              <a:t>Every developer should be familiar with the </a:t>
            </a:r>
            <a:r>
              <a:rPr lang="en-US" b="1" noProof="0" dirty="0"/>
              <a:t>basic Linux console commands</a:t>
            </a:r>
            <a:r>
              <a:rPr lang="en-US" noProof="0" dirty="0"/>
              <a:t>.</a:t>
            </a:r>
          </a:p>
          <a:p>
            <a:endParaRPr lang="en-US" noProof="0" dirty="0"/>
          </a:p>
          <a:p>
            <a:r>
              <a:rPr lang="en-US" noProof="0" dirty="0"/>
              <a:t>Other </a:t>
            </a:r>
            <a:r>
              <a:rPr lang="en-US" b="1" noProof="0" dirty="0"/>
              <a:t>important Linux skills </a:t>
            </a:r>
            <a:r>
              <a:rPr lang="en-US" noProof="0" dirty="0"/>
              <a:t>are:</a:t>
            </a:r>
          </a:p>
          <a:p>
            <a:pPr marL="171450" lvl="0" indent="-171450">
              <a:buFont typeface="Arial" panose="020B0604020202020204" pitchFamily="34" charset="0"/>
              <a:buChar char="•"/>
            </a:pPr>
            <a:r>
              <a:rPr lang="en-US" noProof="0" dirty="0"/>
              <a:t>Installation, configuration and basic system administration of Linux environments.</a:t>
            </a:r>
          </a:p>
          <a:p>
            <a:pPr marL="171450" lvl="0" indent="-171450">
              <a:buFont typeface="Arial" panose="020B0604020202020204" pitchFamily="34" charset="0"/>
              <a:buChar char="•"/>
            </a:pPr>
            <a:r>
              <a:rPr lang="en-US" noProof="0" dirty="0"/>
              <a:t>Installing and configuring software from the Linux shell.</a:t>
            </a:r>
          </a:p>
          <a:p>
            <a:pPr marL="171450" lvl="0" indent="-171450">
              <a:buFont typeface="Arial" panose="020B0604020202020204" pitchFamily="34" charset="0"/>
              <a:buChar char="•"/>
            </a:pPr>
            <a:r>
              <a:rPr lang="en-US" noProof="0" dirty="0"/>
              <a:t>Process management, working with the file system, configuring users and permissions, managing services.</a:t>
            </a:r>
          </a:p>
          <a:p>
            <a:pPr marL="171450" lvl="0" indent="-171450">
              <a:buFont typeface="Arial" panose="020B0604020202020204" pitchFamily="34" charset="0"/>
              <a:buChar char="•"/>
            </a:pPr>
            <a:r>
              <a:rPr lang="en-US" b="1" noProof="0" dirty="0"/>
              <a:t>Developers need all these skills</a:t>
            </a:r>
            <a:r>
              <a:rPr lang="en-US" noProof="0" dirty="0"/>
              <a:t>, when they install, manage and troubleshoot production software,</a:t>
            </a:r>
          </a:p>
          <a:p>
            <a:pPr marL="628650" lvl="1" indent="-171450">
              <a:buFont typeface="Arial" panose="020B0604020202020204" pitchFamily="34" charset="0"/>
              <a:buChar char="•"/>
            </a:pPr>
            <a:r>
              <a:rPr lang="en-US" noProof="0" dirty="0"/>
              <a:t>hosted in Linux environment or in Linux-based containers.</a:t>
            </a:r>
          </a:p>
          <a:p>
            <a:pPr marL="171450" lvl="0" indent="-171450">
              <a:buFont typeface="Arial" panose="020B0604020202020204" pitchFamily="34" charset="0"/>
              <a:buChar char="•"/>
            </a:pPr>
            <a:r>
              <a:rPr lang="en-US" noProof="0" dirty="0"/>
              <a:t>Soon or later you will need to configure and </a:t>
            </a:r>
            <a:r>
              <a:rPr lang="en-US" b="1" noProof="0" dirty="0"/>
              <a:t>manage the execution environment</a:t>
            </a:r>
            <a:r>
              <a:rPr lang="en-US" noProof="0" dirty="0"/>
              <a:t>,</a:t>
            </a:r>
          </a:p>
          <a:p>
            <a:pPr marL="628650" lvl="1" indent="-171450">
              <a:buFont typeface="Arial" panose="020B0604020202020204" pitchFamily="34" charset="0"/>
              <a:buChar char="•"/>
            </a:pPr>
            <a:r>
              <a:rPr lang="en-US" noProof="0" dirty="0"/>
              <a:t>so find a way to learn the Linux basics.</a:t>
            </a:r>
          </a:p>
          <a:p>
            <a:endParaRPr lang="en-US" noProof="0" dirty="0"/>
          </a:p>
          <a:p>
            <a:r>
              <a:rPr lang="en-US" noProof="0" dirty="0"/>
              <a:t>These are sample </a:t>
            </a:r>
            <a:r>
              <a:rPr lang="en-US" b="1" noProof="0" dirty="0"/>
              <a:t>Linux shell commands</a:t>
            </a:r>
            <a:r>
              <a:rPr lang="en-US" noProof="0" dirty="0"/>
              <a:t>,</a:t>
            </a:r>
          </a:p>
          <a:p>
            <a:pPr marL="171450" indent="-171450">
              <a:buFont typeface="Arial" panose="020B0604020202020204" pitchFamily="34" charset="0"/>
              <a:buChar char="•"/>
            </a:pPr>
            <a:r>
              <a:rPr lang="en-US" noProof="0" dirty="0"/>
              <a:t>just to illustrate what a </a:t>
            </a:r>
            <a:r>
              <a:rPr lang="en-US" b="1" noProof="0" dirty="0"/>
              <a:t>Linux console </a:t>
            </a:r>
            <a:r>
              <a:rPr lang="en-US" b="0" noProof="0" dirty="0"/>
              <a:t>is</a:t>
            </a:r>
          </a:p>
          <a:p>
            <a:pPr marL="171450" indent="-171450">
              <a:buFont typeface="Arial" panose="020B0604020202020204" pitchFamily="34" charset="0"/>
              <a:buChar char="•"/>
            </a:pPr>
            <a:r>
              <a:rPr lang="en-US" noProof="0" dirty="0"/>
              <a:t>and what a </a:t>
            </a:r>
            <a:r>
              <a:rPr lang="en-US" b="1" noProof="0" dirty="0"/>
              <a:t>Linux command</a:t>
            </a:r>
            <a:r>
              <a:rPr lang="en-US" b="0" noProof="0" dirty="0"/>
              <a:t> is</a:t>
            </a:r>
            <a:r>
              <a:rPr lang="en-US" noProof="0" dirty="0"/>
              <a:t>.</a:t>
            </a:r>
          </a:p>
          <a:p>
            <a:pPr marL="0" indent="0">
              <a:buFont typeface="Arial" panose="020B0604020202020204" pitchFamily="34" charset="0"/>
              <a:buNone/>
            </a:pPr>
            <a:r>
              <a:rPr lang="en-US" noProof="0" dirty="0"/>
              <a:t>I will first </a:t>
            </a:r>
            <a:r>
              <a:rPr lang="en-US" b="1" noProof="0" dirty="0"/>
              <a:t>start the Linux shell</a:t>
            </a:r>
            <a:r>
              <a:rPr lang="en-US" noProof="0" dirty="0"/>
              <a:t>.</a:t>
            </a:r>
          </a:p>
          <a:p>
            <a:pPr marL="171450" indent="-171450">
              <a:buFont typeface="Arial" panose="020B0604020202020204" pitchFamily="34" charset="0"/>
              <a:buChar char="•"/>
            </a:pPr>
            <a:r>
              <a:rPr lang="en-US" noProof="0" dirty="0"/>
              <a:t>I have an </a:t>
            </a:r>
            <a:r>
              <a:rPr lang="en-US" b="1" noProof="0" dirty="0"/>
              <a:t>Ubuntu Linux</a:t>
            </a:r>
            <a:r>
              <a:rPr lang="en-US" noProof="0" dirty="0"/>
              <a:t> on my laptop.</a:t>
            </a:r>
          </a:p>
          <a:p>
            <a:pPr marL="171450" indent="-171450">
              <a:buFont typeface="Arial" panose="020B0604020202020204" pitchFamily="34" charset="0"/>
              <a:buChar char="•"/>
            </a:pPr>
            <a:r>
              <a:rPr lang="en-US" noProof="0" dirty="0"/>
              <a:t>This is </a:t>
            </a:r>
            <a:r>
              <a:rPr lang="en-US" b="1" noProof="0" dirty="0"/>
              <a:t>the Linux shell</a:t>
            </a:r>
            <a:r>
              <a:rPr lang="en-US" noProof="0" dirty="0"/>
              <a:t>.</a:t>
            </a:r>
          </a:p>
          <a:p>
            <a:pPr marL="628650" lvl="1" indent="-171450">
              <a:buFont typeface="Arial" panose="020B0604020202020204" pitchFamily="34" charset="0"/>
              <a:buChar char="•"/>
            </a:pPr>
            <a:r>
              <a:rPr lang="en-US" noProof="0" dirty="0"/>
              <a:t>I can write commands here.</a:t>
            </a:r>
          </a:p>
          <a:p>
            <a:pPr marL="628650" lvl="1" indent="-171450">
              <a:buFont typeface="Arial" panose="020B0604020202020204" pitchFamily="34" charset="0"/>
              <a:buChar char="•"/>
            </a:pPr>
            <a:r>
              <a:rPr lang="en-US" noProof="0" dirty="0"/>
              <a:t>Like "</a:t>
            </a:r>
            <a:r>
              <a:rPr lang="en-US" b="1" noProof="1"/>
              <a:t>pwd</a:t>
            </a:r>
            <a:r>
              <a:rPr lang="en-US" noProof="0" dirty="0"/>
              <a:t>". It shows the </a:t>
            </a:r>
            <a:r>
              <a:rPr lang="en-US" b="1" noProof="0" dirty="0"/>
              <a:t>current directory</a:t>
            </a:r>
            <a:r>
              <a:rPr lang="en-US" noProof="0" dirty="0"/>
              <a:t>.</a:t>
            </a:r>
          </a:p>
          <a:p>
            <a:pPr marL="628650" lvl="1" indent="-171450">
              <a:buFont typeface="Arial" panose="020B0604020202020204" pitchFamily="34" charset="0"/>
              <a:buChar char="•"/>
            </a:pPr>
            <a:r>
              <a:rPr lang="en-US" noProof="0" dirty="0"/>
              <a:t>Or the "</a:t>
            </a:r>
            <a:r>
              <a:rPr lang="en-US" b="1" noProof="1"/>
              <a:t>whoami</a:t>
            </a:r>
            <a:r>
              <a:rPr lang="en-US" noProof="0" dirty="0"/>
              <a:t>" command. It shows the </a:t>
            </a:r>
            <a:r>
              <a:rPr lang="en-US" b="1" noProof="0" dirty="0"/>
              <a:t>current user</a:t>
            </a:r>
            <a:r>
              <a:rPr lang="en-US" noProof="0" dirty="0"/>
              <a:t>.</a:t>
            </a:r>
          </a:p>
          <a:p>
            <a:pPr marL="628650" lvl="1" indent="-171450">
              <a:buFont typeface="Arial" panose="020B0604020202020204" pitchFamily="34" charset="0"/>
              <a:buChar char="•"/>
            </a:pPr>
            <a:r>
              <a:rPr lang="en-US" noProof="0" dirty="0"/>
              <a:t>Or the "</a:t>
            </a:r>
            <a:r>
              <a:rPr lang="en-US" b="1" noProof="0" dirty="0"/>
              <a:t>echo</a:t>
            </a:r>
            <a:r>
              <a:rPr lang="en-US" noProof="0" dirty="0"/>
              <a:t>" command, which prints a message. For example:</a:t>
            </a:r>
          </a:p>
          <a:p>
            <a:pPr marL="628650" lvl="1" indent="-171450">
              <a:buFont typeface="Arial" panose="020B0604020202020204" pitchFamily="34" charset="0"/>
              <a:buChar char="•"/>
            </a:pPr>
            <a:r>
              <a:rPr lang="en-US" b="1" noProof="0" dirty="0"/>
              <a:t>echo "Hello Linux shell"</a:t>
            </a:r>
          </a:p>
          <a:p>
            <a:pPr marL="171450" indent="-171450">
              <a:buFont typeface="Arial" panose="020B0604020202020204" pitchFamily="34" charset="0"/>
              <a:buChar char="•"/>
            </a:pPr>
            <a:r>
              <a:rPr lang="en-US" noProof="0" dirty="0"/>
              <a:t>Now let's </a:t>
            </a:r>
            <a:r>
              <a:rPr lang="en-US" b="1" noProof="0" dirty="0"/>
              <a:t>create a file</a:t>
            </a:r>
            <a:r>
              <a:rPr lang="en-US" noProof="0" dirty="0"/>
              <a:t>. The command is:</a:t>
            </a:r>
          </a:p>
          <a:p>
            <a:pPr marL="628650" lvl="1" indent="-171450">
              <a:buFont typeface="Arial" panose="020B0604020202020204" pitchFamily="34" charset="0"/>
              <a:buChar char="•"/>
            </a:pPr>
            <a:r>
              <a:rPr lang="en-US" sz="1200" b="1" noProof="0" dirty="0"/>
              <a:t>cat &gt; hello.txt</a:t>
            </a:r>
          </a:p>
          <a:p>
            <a:pPr marL="171450" lvl="0" indent="-171450">
              <a:buFont typeface="Arial" panose="020B0604020202020204" pitchFamily="34" charset="0"/>
              <a:buChar char="•"/>
            </a:pPr>
            <a:r>
              <a:rPr lang="en-US" sz="1200" noProof="0" dirty="0"/>
              <a:t>This command </a:t>
            </a:r>
            <a:r>
              <a:rPr lang="en-US" sz="1200" b="1" noProof="0" dirty="0"/>
              <a:t>creates a file </a:t>
            </a:r>
            <a:r>
              <a:rPr lang="en-US" sz="1200" noProof="0" dirty="0"/>
              <a:t>named "</a:t>
            </a:r>
            <a:r>
              <a:rPr lang="en-US" sz="1200" b="1" noProof="0" dirty="0"/>
              <a:t>hello.txt</a:t>
            </a:r>
            <a:r>
              <a:rPr lang="en-US" sz="1200" noProof="0" dirty="0"/>
              <a:t>" in the current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Then you can type some text and press [Enter]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Some text…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And more 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Finally, press </a:t>
            </a:r>
            <a:r>
              <a:rPr lang="en-US" sz="1200" b="1" noProof="1"/>
              <a:t>[Ctrl+D]</a:t>
            </a:r>
            <a:r>
              <a:rPr lang="en-US" sz="1200" noProof="0" dirty="0"/>
              <a:t> to save the file and stop the "</a:t>
            </a:r>
            <a:r>
              <a:rPr lang="en-US" sz="1200" b="1" noProof="0" dirty="0"/>
              <a:t>cat</a:t>
            </a:r>
            <a:r>
              <a:rPr lang="en-US" sz="1200" noProof="0" dirty="0"/>
              <a: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Now we have the file "</a:t>
            </a:r>
            <a:r>
              <a:rPr lang="en-US" sz="1200" b="1" noProof="0" dirty="0"/>
              <a:t>hello.txt</a:t>
            </a:r>
            <a:r>
              <a:rPr lang="en-US" sz="1200" noProof="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We can </a:t>
            </a:r>
            <a:r>
              <a:rPr lang="en-US" sz="1200" b="1" noProof="0" dirty="0"/>
              <a:t>list the files </a:t>
            </a:r>
            <a:r>
              <a:rPr lang="en-US" sz="1200" noProof="0" dirty="0"/>
              <a:t>in the current directory by the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0" dirty="0"/>
              <a:t>ls </a:t>
            </a:r>
            <a:r>
              <a:rPr lang="bg-BG" sz="1200" b="1" noProof="0" dirty="0"/>
              <a:t>-</a:t>
            </a:r>
            <a:r>
              <a:rPr lang="en-US" sz="1200" b="1" noProof="0"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This is the file we created a moment ago.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noProof="0" dirty="0"/>
          </a:p>
          <a:p>
            <a:pPr lvl="0"/>
            <a:r>
              <a:rPr lang="en-US" noProof="0" dirty="0"/>
              <a:t>Now we want to </a:t>
            </a:r>
            <a:r>
              <a:rPr lang="en-US" b="1" noProof="0" dirty="0"/>
              <a:t>rename the file</a:t>
            </a:r>
            <a:r>
              <a:rPr lang="en-US" noProof="0" dirty="0"/>
              <a:t>. We shall use the following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mv hello.txt welcome.txt</a:t>
            </a:r>
          </a:p>
          <a:p>
            <a:pPr marL="0" lvl="0" indent="0">
              <a:buFont typeface="Arial" panose="020B0604020202020204" pitchFamily="34" charset="0"/>
              <a:buNone/>
            </a:pPr>
            <a:r>
              <a:rPr lang="en-US" noProof="0" dirty="0"/>
              <a:t>This command moves the file "</a:t>
            </a:r>
            <a:r>
              <a:rPr lang="en-US" b="1" noProof="0" dirty="0"/>
              <a:t>hello.txt</a:t>
            </a:r>
            <a:r>
              <a:rPr lang="en-US" noProof="0" dirty="0"/>
              <a:t>" into a new location, into a file named "</a:t>
            </a:r>
            <a:r>
              <a:rPr lang="en-US" b="1" noProof="0" dirty="0"/>
              <a:t>welcome.txt</a:t>
            </a:r>
            <a:r>
              <a:rPr lang="en-US" noProof="0" dirty="0"/>
              <a:t>".</a:t>
            </a:r>
          </a:p>
          <a:p>
            <a:pPr marL="171450" lvl="0" indent="-171450">
              <a:buFont typeface="Arial" panose="020B0604020202020204" pitchFamily="34" charset="0"/>
              <a:buChar char="•"/>
            </a:pPr>
            <a:r>
              <a:rPr lang="en-US" noProof="0" dirty="0"/>
              <a:t>The result is that </a:t>
            </a:r>
            <a:r>
              <a:rPr lang="en-US" b="1" noProof="0" dirty="0"/>
              <a:t>the file changes its name</a:t>
            </a:r>
            <a:r>
              <a:rPr lang="en-US" noProof="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We can </a:t>
            </a:r>
            <a:r>
              <a:rPr lang="en-US" sz="1200" b="1" noProof="0" dirty="0"/>
              <a:t>list again the files</a:t>
            </a:r>
            <a:r>
              <a:rPr lang="en-US" sz="1200" noProof="0" dirty="0"/>
              <a:t> in the current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0" dirty="0"/>
              <a:t>ls </a:t>
            </a:r>
            <a:r>
              <a:rPr lang="bg-BG" sz="1200" b="1" noProof="0" dirty="0"/>
              <a:t>-</a:t>
            </a:r>
            <a:r>
              <a:rPr lang="en-US" sz="1200" b="1" noProof="0" dirty="0"/>
              <a:t>al</a:t>
            </a:r>
          </a:p>
          <a:p>
            <a:pPr marL="171450" lvl="0" indent="-171450">
              <a:buFont typeface="Arial" panose="020B0604020202020204" pitchFamily="34" charset="0"/>
              <a:buChar char="•"/>
            </a:pPr>
            <a:r>
              <a:rPr lang="en-US" noProof="0" dirty="0"/>
              <a:t>Now we see the new file named "</a:t>
            </a:r>
            <a:r>
              <a:rPr lang="en-US" b="1" noProof="0" dirty="0"/>
              <a:t>welcome.txt</a:t>
            </a:r>
            <a:r>
              <a:rPr lang="en-US" noProof="0" dirty="0"/>
              <a:t>".</a:t>
            </a:r>
            <a:endParaRPr lang="bg-BG" noProof="0" dirty="0"/>
          </a:p>
          <a:p>
            <a:pPr marL="0" lvl="0" indent="0">
              <a:buFont typeface="Arial" panose="020B0604020202020204" pitchFamily="34" charset="0"/>
              <a:buNone/>
            </a:pPr>
            <a:endParaRPr lang="en-US" noProof="0" dirty="0"/>
          </a:p>
          <a:p>
            <a:pPr marL="0" lvl="0" indent="0">
              <a:buFont typeface="Arial" panose="020B0604020202020204" pitchFamily="34" charset="0"/>
              <a:buNone/>
            </a:pPr>
            <a:r>
              <a:rPr lang="en-US" noProof="0" dirty="0"/>
              <a:t>Let's view what's inside this file. We use the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cat welcome.txt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 can use the </a:t>
            </a:r>
            <a:r>
              <a:rPr lang="en-US" sz="1200" b="1" noProof="1"/>
              <a:t>[Tab] key to auto-complete </a:t>
            </a:r>
            <a:r>
              <a:rPr lang="en-US" sz="1200" b="0" noProof="1"/>
              <a:t>the current shell command.</a:t>
            </a:r>
            <a:endParaRPr lang="en-US" sz="1200" b="0" noProof="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0" dirty="0"/>
              <a:t>This command will </a:t>
            </a:r>
            <a:r>
              <a:rPr lang="en-US" sz="1200" b="1" noProof="0" dirty="0"/>
              <a:t>display the content</a:t>
            </a:r>
            <a:r>
              <a:rPr lang="en-US" sz="1200" b="0" noProof="0" dirty="0"/>
              <a:t> of the file "</a:t>
            </a:r>
            <a:r>
              <a:rPr lang="en-US" sz="1200" b="1" noProof="0" dirty="0"/>
              <a:t>welcome.txt</a:t>
            </a:r>
            <a:r>
              <a:rPr lang="en-US" sz="1200" b="0" noProof="0" dirty="0"/>
              <a:t>" from the current directory.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Please do not try to learn all the commands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Instead, try to understand </a:t>
            </a:r>
            <a:r>
              <a:rPr lang="en-US" sz="1200" b="1" noProof="1"/>
              <a:t>the concept of Linux console</a:t>
            </a:r>
            <a:r>
              <a:rPr lang="en-US" sz="1200" b="0" noProof="1"/>
              <a:t> as a command-based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for managing the operating system, the file system, processes and other objects in the 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p>
        </p:txBody>
      </p:sp>
      <p:sp>
        <p:nvSpPr>
          <p:cNvPr id="4" name="Slide Number Placeholder 3"/>
          <p:cNvSpPr>
            <a:spLocks noGrp="1"/>
          </p:cNvSpPr>
          <p:nvPr>
            <p:ph type="sldNum" sz="quarter" idx="5"/>
          </p:nvPr>
        </p:nvSpPr>
        <p:spPr/>
        <p:txBody>
          <a:bodyPr/>
          <a:lstStyle/>
          <a:p>
            <a:fld id="{2BF067CD-8E6B-4360-9AA8-C5DF2A48A6D1}" type="slidenum">
              <a:rPr lang="en-US" smtClean="0"/>
              <a:t>396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0995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a:t>
            </a:r>
            <a:r>
              <a:rPr lang="en-US" b="1" dirty="0"/>
              <a:t>play with Linux commands </a:t>
            </a:r>
            <a:r>
              <a:rPr lang="en-US" dirty="0"/>
              <a:t>yourself, you can follow the above link.</a:t>
            </a:r>
          </a:p>
          <a:p>
            <a:pPr marL="171450" indent="-171450">
              <a:buFont typeface="Arial" panose="020B0604020202020204" pitchFamily="34" charset="0"/>
              <a:buChar char="•"/>
            </a:pPr>
            <a:r>
              <a:rPr lang="en-US" dirty="0"/>
              <a:t>As usually, it takes some time to load.</a:t>
            </a:r>
          </a:p>
          <a:p>
            <a:pPr marL="171450" indent="-171450">
              <a:buFont typeface="Arial" panose="020B0604020202020204" pitchFamily="34" charset="0"/>
              <a:buChar char="•"/>
            </a:pPr>
            <a:r>
              <a:rPr lang="en-US" dirty="0"/>
              <a:t>This is a </a:t>
            </a:r>
            <a:r>
              <a:rPr lang="en-US" b="1" dirty="0"/>
              <a:t>shell script</a:t>
            </a:r>
            <a:r>
              <a:rPr lang="en-US" dirty="0"/>
              <a:t>, stored in a file "</a:t>
            </a:r>
            <a:r>
              <a:rPr lang="en-US" b="1" dirty="0"/>
              <a:t>main.sh</a:t>
            </a:r>
            <a:r>
              <a:rPr lang="en-US" dirty="0"/>
              <a:t>".</a:t>
            </a:r>
          </a:p>
          <a:p>
            <a:pPr marL="171450" indent="-171450">
              <a:buFont typeface="Arial" panose="020B0604020202020204" pitchFamily="34" charset="0"/>
              <a:buChar char="•"/>
            </a:pPr>
            <a:r>
              <a:rPr lang="en-US" dirty="0"/>
              <a:t>The script holds a sequence of Linux shell commands.</a:t>
            </a:r>
          </a:p>
          <a:p>
            <a:pPr marL="171450" indent="-171450">
              <a:buFont typeface="Arial" panose="020B0604020202020204" pitchFamily="34" charset="0"/>
              <a:buChar char="•"/>
            </a:pPr>
            <a:r>
              <a:rPr lang="en-US" dirty="0"/>
              <a:t>We can </a:t>
            </a:r>
            <a:r>
              <a:rPr lang="en-US" b="1" dirty="0"/>
              <a:t>run the script </a:t>
            </a:r>
            <a:r>
              <a:rPr lang="en-US" dirty="0"/>
              <a:t>and see its output.</a:t>
            </a:r>
          </a:p>
          <a:p>
            <a:pPr marL="171450" indent="-171450">
              <a:buFont typeface="Arial" panose="020B0604020202020204" pitchFamily="34" charset="0"/>
              <a:buChar char="•"/>
            </a:pPr>
            <a:r>
              <a:rPr lang="en-US" dirty="0"/>
              <a:t>It prints some text, then writes some text in a file, then displays the content of the file, then displays some information about:</a:t>
            </a:r>
          </a:p>
          <a:p>
            <a:pPr marL="628650" lvl="1" indent="-171450">
              <a:buFont typeface="Arial" panose="020B0604020202020204" pitchFamily="34" charset="0"/>
              <a:buChar char="•"/>
            </a:pPr>
            <a:r>
              <a:rPr lang="en-US" dirty="0"/>
              <a:t>the current machine using the "</a:t>
            </a:r>
            <a:r>
              <a:rPr lang="en-US" b="1" dirty="0" err="1"/>
              <a:t>uname</a:t>
            </a:r>
            <a:r>
              <a:rPr lang="en-US" b="1" dirty="0"/>
              <a:t> -a</a:t>
            </a:r>
            <a:r>
              <a:rPr lang="en-US" dirty="0"/>
              <a:t>"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current user using "</a:t>
            </a:r>
            <a:r>
              <a:rPr lang="en-US" b="1" dirty="0" err="1"/>
              <a:t>whoami</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active processes in the OS using "</a:t>
            </a:r>
            <a:r>
              <a:rPr lang="en-US" b="1" dirty="0" err="1"/>
              <a:t>ps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don't try to understand everything.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focus on </a:t>
            </a:r>
            <a:r>
              <a:rPr lang="en-US" b="1" dirty="0"/>
              <a:t>the concept of Linux shell </a:t>
            </a:r>
            <a:r>
              <a:rPr lang="en-US" b="0" dirty="0"/>
              <a:t>and </a:t>
            </a:r>
            <a:r>
              <a:rPr lang="en-US" b="1" dirty="0"/>
              <a:t>shell scripts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important in software development.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Linux shell </a:t>
            </a:r>
            <a:r>
              <a:rPr lang="en-US" dirty="0"/>
              <a:t>allows to control the operating system through </a:t>
            </a:r>
            <a:r>
              <a:rPr lang="en-US" b="1" dirty="0"/>
              <a:t>commands</a:t>
            </a:r>
            <a:r>
              <a:rPr lang="en-US" dirty="0"/>
              <a:t>, executed in interactive 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Shell scripts </a:t>
            </a:r>
            <a:r>
              <a:rPr lang="en-US" dirty="0"/>
              <a:t>consists of sequences of shell commands (like programs in programming) and are used to automate some task.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397</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1548176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Internet of Things (IoT)</a:t>
            </a:r>
            <a:r>
              <a:rPr lang="en-US" dirty="0"/>
              <a:t> is the concept of using</a:t>
            </a:r>
          </a:p>
          <a:p>
            <a:pPr marL="171450" indent="-171450">
              <a:buFont typeface="Arial" panose="020B0604020202020204" pitchFamily="34" charset="0"/>
              <a:buChar char="•"/>
            </a:pPr>
            <a:r>
              <a:rPr lang="en-US" b="1" dirty="0"/>
              <a:t>connected devices</a:t>
            </a:r>
            <a:r>
              <a:rPr lang="en-US" dirty="0"/>
              <a:t>, such as microcontrollers and mini-computers,</a:t>
            </a:r>
          </a:p>
          <a:p>
            <a:pPr marL="171450" indent="-171450">
              <a:buFont typeface="Arial" panose="020B0604020202020204" pitchFamily="34" charset="0"/>
              <a:buChar char="•"/>
            </a:pPr>
            <a:r>
              <a:rPr lang="en-US" dirty="0"/>
              <a:t>together with </a:t>
            </a:r>
            <a:r>
              <a:rPr lang="en-US" b="1" dirty="0"/>
              <a:t>back-end infrastructure</a:t>
            </a:r>
            <a:r>
              <a:rPr lang="en-US" b="0" dirty="0"/>
              <a:t>, such as IoT clouds</a:t>
            </a:r>
            <a:r>
              <a:rPr lang="en-US" dirty="0"/>
              <a:t>,</a:t>
            </a:r>
          </a:p>
          <a:p>
            <a:pPr marL="171450" indent="-171450">
              <a:buFont typeface="Arial" panose="020B0604020202020204" pitchFamily="34" charset="0"/>
              <a:buChar char="•"/>
            </a:pPr>
            <a:r>
              <a:rPr lang="en-US" dirty="0"/>
              <a:t>to collect data, control processes, communicate with other devices,</a:t>
            </a:r>
          </a:p>
          <a:p>
            <a:pPr marL="171450" indent="-171450">
              <a:buFont typeface="Arial" panose="020B0604020202020204" pitchFamily="34" charset="0"/>
              <a:buChar char="•"/>
            </a:pPr>
            <a:r>
              <a:rPr lang="en-US" dirty="0"/>
              <a:t>in attempt to build </a:t>
            </a:r>
            <a:r>
              <a:rPr lang="en-US" b="0" i="0" dirty="0">
                <a:solidFill>
                  <a:srgbClr val="080E14"/>
                </a:solidFill>
                <a:effectLst/>
                <a:latin typeface="Proxima Nova"/>
              </a:rPr>
              <a:t>more </a:t>
            </a:r>
            <a:r>
              <a:rPr lang="en-US" b="1" i="0" dirty="0">
                <a:solidFill>
                  <a:srgbClr val="080E14"/>
                </a:solidFill>
                <a:effectLst/>
                <a:latin typeface="Proxima Nova"/>
              </a:rPr>
              <a:t>smarter </a:t>
            </a:r>
            <a:r>
              <a:rPr lang="en-US" b="0" i="0" dirty="0">
                <a:solidFill>
                  <a:srgbClr val="080E14"/>
                </a:solidFill>
                <a:effectLst/>
                <a:latin typeface="Proxima Nova"/>
              </a:rPr>
              <a:t>and more </a:t>
            </a:r>
            <a:r>
              <a:rPr lang="en-US" b="1" i="0" dirty="0">
                <a:solidFill>
                  <a:srgbClr val="080E14"/>
                </a:solidFill>
                <a:effectLst/>
                <a:latin typeface="Proxima Nova"/>
              </a:rPr>
              <a:t>responsive </a:t>
            </a:r>
            <a:r>
              <a:rPr lang="en-US" b="0" i="0" dirty="0">
                <a:solidFill>
                  <a:srgbClr val="080E14"/>
                </a:solidFill>
                <a:effectLst/>
                <a:latin typeface="Proxima Nova"/>
              </a:rPr>
              <a:t>world,</a:t>
            </a:r>
          </a:p>
          <a:p>
            <a:pPr marL="171450" indent="-171450">
              <a:buFont typeface="Arial" panose="020B0604020202020204" pitchFamily="34" charset="0"/>
              <a:buChar char="•"/>
            </a:pPr>
            <a:r>
              <a:rPr lang="en-US" b="0" i="0" dirty="0">
                <a:solidFill>
                  <a:srgbClr val="080E14"/>
                </a:solidFill>
                <a:effectLst/>
                <a:latin typeface="Proxima Nova"/>
              </a:rPr>
              <a:t>and </a:t>
            </a:r>
            <a:r>
              <a:rPr lang="en-US" b="1" i="0" dirty="0">
                <a:solidFill>
                  <a:srgbClr val="080E14"/>
                </a:solidFill>
                <a:effectLst/>
                <a:latin typeface="Proxima Nova"/>
              </a:rPr>
              <a:t>simplify our lives </a:t>
            </a:r>
            <a:r>
              <a:rPr lang="en-US" b="0" i="0" dirty="0">
                <a:solidFill>
                  <a:srgbClr val="080E14"/>
                </a:solidFill>
                <a:effectLst/>
                <a:latin typeface="Proxima Nova"/>
              </a:rPr>
              <a:t>through technologies.</a:t>
            </a:r>
          </a:p>
          <a:p>
            <a:pPr marL="0" indent="0">
              <a:buFont typeface="Arial" panose="020B0604020202020204" pitchFamily="34" charset="0"/>
              <a:buNone/>
            </a:pPr>
            <a:r>
              <a:rPr lang="en-US" b="0" i="0" dirty="0">
                <a:solidFill>
                  <a:srgbClr val="080E14"/>
                </a:solidFill>
                <a:effectLst/>
                <a:latin typeface="Proxima Nova"/>
              </a:rPr>
              <a:t>Let's look at the basic </a:t>
            </a:r>
            <a:r>
              <a:rPr lang="en-US" b="1" i="0" dirty="0">
                <a:solidFill>
                  <a:srgbClr val="080E14"/>
                </a:solidFill>
                <a:effectLst/>
                <a:latin typeface="Proxima Nova"/>
              </a:rPr>
              <a:t>concepts and principles behind IoT</a:t>
            </a:r>
            <a:r>
              <a:rPr lang="en-US" b="0" i="0" dirty="0">
                <a:solidFill>
                  <a:srgbClr val="080E14"/>
                </a:solidFill>
                <a:effectLst/>
                <a:latin typeface="Proxima Nova"/>
              </a:rPr>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398</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Embedded systems </a:t>
            </a:r>
            <a:r>
              <a:rPr lang="en-US" dirty="0"/>
              <a:t>and </a:t>
            </a:r>
            <a:r>
              <a:rPr lang="en-US" b="1" dirty="0"/>
              <a:t>Internet of Things</a:t>
            </a:r>
            <a:r>
              <a:rPr lang="en-US" dirty="0"/>
              <a:t> (IoT) are a broad branch of software development.</a:t>
            </a:r>
          </a:p>
          <a:p>
            <a:pPr marL="171450" indent="-171450">
              <a:buFont typeface="Arial" panose="020B0604020202020204" pitchFamily="34" charset="0"/>
              <a:buChar char="•"/>
            </a:pPr>
            <a:r>
              <a:rPr lang="en-US" b="0" dirty="0"/>
              <a:t>But what is "</a:t>
            </a:r>
            <a:r>
              <a:rPr lang="en-US" b="1" dirty="0"/>
              <a:t>embedded system</a:t>
            </a:r>
            <a:r>
              <a:rPr lang="en-US" b="0" dirty="0"/>
              <a:t>"?</a:t>
            </a:r>
          </a:p>
          <a:p>
            <a:endParaRPr lang="en-US" b="1" dirty="0"/>
          </a:p>
          <a:p>
            <a:r>
              <a:rPr lang="en-US" b="1" dirty="0"/>
              <a:t>Embedded systems </a:t>
            </a:r>
            <a:r>
              <a:rPr lang="en-US" b="0" dirty="0"/>
              <a:t>are </a:t>
            </a:r>
            <a:r>
              <a:rPr lang="en-US" dirty="0"/>
              <a:t>hardware + software,</a:t>
            </a:r>
          </a:p>
          <a:p>
            <a:pPr marL="171450" indent="-171450">
              <a:buFont typeface="Arial" panose="020B0604020202020204" pitchFamily="34" charset="0"/>
              <a:buChar char="•"/>
            </a:pPr>
            <a:r>
              <a:rPr lang="en-US" dirty="0"/>
              <a:t>dedicated to certain task,</a:t>
            </a:r>
          </a:p>
          <a:p>
            <a:pPr marL="171450" indent="-171450">
              <a:buFont typeface="Arial" panose="020B0604020202020204" pitchFamily="34" charset="0"/>
              <a:buChar char="•"/>
            </a:pPr>
            <a:r>
              <a:rPr lang="en-US" dirty="0"/>
              <a:t>such as controlling the lights at the office</a:t>
            </a:r>
          </a:p>
          <a:p>
            <a:pPr marL="171450" indent="-171450">
              <a:buFont typeface="Arial" panose="020B0604020202020204" pitchFamily="34" charset="0"/>
              <a:buChar char="•"/>
            </a:pPr>
            <a:r>
              <a:rPr lang="en-US" dirty="0"/>
              <a:t>or controlling the heating at home.</a:t>
            </a:r>
          </a:p>
          <a:p>
            <a:pPr marL="0" indent="0">
              <a:buFont typeface="Arial" panose="020B0604020202020204" pitchFamily="34" charset="0"/>
              <a:buNone/>
            </a:pPr>
            <a:r>
              <a:rPr lang="en-US" dirty="0"/>
              <a:t>They are called "</a:t>
            </a:r>
            <a:r>
              <a:rPr lang="en-US" b="1" dirty="0"/>
              <a:t>embedded systems</a:t>
            </a:r>
            <a:r>
              <a:rPr lang="en-US" dirty="0"/>
              <a:t>",</a:t>
            </a:r>
          </a:p>
          <a:p>
            <a:pPr marL="171450" indent="-171450">
              <a:buFont typeface="Arial" panose="020B0604020202020204" pitchFamily="34" charset="0"/>
              <a:buChar char="•"/>
            </a:pPr>
            <a:r>
              <a:rPr lang="en-US" dirty="0"/>
              <a:t>because are often </a:t>
            </a:r>
            <a:r>
              <a:rPr lang="en-US" b="1" dirty="0"/>
              <a:t>embedded in bigger hardware products</a:t>
            </a:r>
            <a:r>
              <a:rPr lang="en-US" dirty="0"/>
              <a:t>,</a:t>
            </a:r>
          </a:p>
          <a:p>
            <a:pPr marL="171450" indent="-171450">
              <a:buFont typeface="Arial" panose="020B0604020202020204" pitchFamily="34" charset="0"/>
              <a:buChar char="•"/>
            </a:pPr>
            <a:r>
              <a:rPr lang="en-US" dirty="0"/>
              <a:t>such as air conditioners, automated heating systems, automated watering systems and cars.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Typically embedded systems use a </a:t>
            </a:r>
            <a:r>
              <a:rPr lang="en-US" b="1" dirty="0"/>
              <a:t>hardware with limited resources </a:t>
            </a:r>
            <a:r>
              <a:rPr lang="en-US" dirty="0"/>
              <a:t>(CPU, RAM, battery and others).</a:t>
            </a:r>
          </a:p>
          <a:p>
            <a:pPr marL="171450" indent="-171450">
              <a:buFont typeface="Arial" panose="020B0604020202020204" pitchFamily="34" charset="0"/>
              <a:buChar char="•"/>
            </a:pPr>
            <a:r>
              <a:rPr lang="en-US" dirty="0"/>
              <a:t>Most embedded systems run on a </a:t>
            </a:r>
            <a:r>
              <a:rPr lang="en-US" b="1" dirty="0"/>
              <a:t>microcontroller</a:t>
            </a:r>
            <a:r>
              <a:rPr lang="en-US" dirty="0"/>
              <a:t> or </a:t>
            </a:r>
            <a:r>
              <a:rPr lang="en-US" b="1" dirty="0"/>
              <a:t>mini-computer</a:t>
            </a:r>
            <a:r>
              <a:rPr lang="bg-BG" b="0" dirty="0"/>
              <a:t>.</a:t>
            </a:r>
            <a:endParaRPr lang="en-US" b="0" dirty="0"/>
          </a:p>
          <a:p>
            <a:pPr marL="171450" indent="-171450">
              <a:buFont typeface="Arial" panose="020B0604020202020204" pitchFamily="34" charset="0"/>
              <a:buChar char="•"/>
            </a:pPr>
            <a:r>
              <a:rPr lang="en-US" b="0" dirty="0"/>
              <a:t>Embedded systems can be powered by a </a:t>
            </a:r>
            <a:r>
              <a:rPr lang="en-US" b="1" dirty="0"/>
              <a:t>power adapter </a:t>
            </a:r>
            <a:r>
              <a:rPr lang="en-US" b="0" dirty="0"/>
              <a:t>of by a </a:t>
            </a:r>
            <a:r>
              <a:rPr lang="en-US" b="1" dirty="0"/>
              <a:t>battery</a:t>
            </a:r>
            <a:r>
              <a:rPr lang="en-US" b="0" dirty="0"/>
              <a:t>.</a:t>
            </a:r>
          </a:p>
          <a:p>
            <a:pPr marL="171450" indent="-171450">
              <a:buFont typeface="Arial" panose="020B0604020202020204" pitchFamily="34" charset="0"/>
              <a:buChar char="•"/>
            </a:pPr>
            <a:r>
              <a:rPr lang="en-US" dirty="0"/>
              <a:t>Embedded systems are controlled by </a:t>
            </a:r>
            <a:r>
              <a:rPr lang="en-US" b="1" dirty="0"/>
              <a:t>software</a:t>
            </a:r>
            <a:r>
              <a:rPr lang="en-US" dirty="0"/>
              <a:t>, written by developers.</a:t>
            </a:r>
          </a:p>
          <a:p>
            <a:pPr marL="171450" indent="-171450">
              <a:buFont typeface="Arial" panose="020B0604020202020204" pitchFamily="34" charset="0"/>
              <a:buChar char="•"/>
            </a:pPr>
            <a:r>
              <a:rPr lang="en-US" dirty="0"/>
              <a:t>Some embedded systems have an </a:t>
            </a:r>
            <a:r>
              <a:rPr lang="en-US" b="1" dirty="0"/>
              <a:t>operating system</a:t>
            </a:r>
            <a:r>
              <a:rPr lang="en-US" dirty="0"/>
              <a:t> with processes and file system.</a:t>
            </a:r>
          </a:p>
          <a:p>
            <a:pPr marL="628650" lvl="1" indent="-171450">
              <a:buFont typeface="Arial" panose="020B0604020202020204" pitchFamily="34" charset="0"/>
              <a:buChar char="•"/>
            </a:pPr>
            <a:r>
              <a:rPr lang="en-US" dirty="0"/>
              <a:t>Such systems run on more powerful hardware and can do more complex calculations and operations.</a:t>
            </a:r>
          </a:p>
          <a:p>
            <a:pPr marL="171450" indent="-171450">
              <a:buFont typeface="Arial" panose="020B0604020202020204" pitchFamily="34" charset="0"/>
              <a:buChar char="•"/>
            </a:pPr>
            <a:r>
              <a:rPr lang="en-US" dirty="0"/>
              <a:t>Others execute your program directly, </a:t>
            </a:r>
            <a:r>
              <a:rPr lang="en-US" b="1" dirty="0"/>
              <a:t>without an operating system</a:t>
            </a:r>
            <a:r>
              <a:rPr lang="en-US" dirty="0"/>
              <a:t>.</a:t>
            </a:r>
          </a:p>
          <a:p>
            <a:endParaRPr lang="en-US" b="1" dirty="0"/>
          </a:p>
          <a:p>
            <a:r>
              <a:rPr lang="en-US" b="1" dirty="0"/>
              <a:t>Internet-connected</a:t>
            </a:r>
            <a:r>
              <a:rPr lang="en-US" dirty="0"/>
              <a:t> embedded systems are known as "</a:t>
            </a:r>
            <a:r>
              <a:rPr lang="en-US" b="1" dirty="0"/>
              <a:t>Internet of Things</a:t>
            </a:r>
            <a:r>
              <a:rPr lang="en-US" dirty="0"/>
              <a:t>" devices (</a:t>
            </a:r>
            <a:r>
              <a:rPr lang="en-US" b="1" dirty="0"/>
              <a:t>IoT devices</a:t>
            </a:r>
            <a:r>
              <a:rPr lang="en-US" dirty="0"/>
              <a:t>).</a:t>
            </a:r>
          </a:p>
          <a:p>
            <a:pPr marL="171450" indent="-171450">
              <a:buFont typeface="Arial" panose="020B0604020202020204" pitchFamily="34" charset="0"/>
              <a:buChar char="•"/>
            </a:pPr>
            <a:r>
              <a:rPr lang="en-US" b="1" dirty="0"/>
              <a:t>IoT </a:t>
            </a:r>
            <a:r>
              <a:rPr lang="en-US" dirty="0"/>
              <a:t>is the concept of "Internet-connected" or "cloud-connected" devices, which </a:t>
            </a:r>
            <a:r>
              <a:rPr lang="en-US" b="1" dirty="0"/>
              <a:t>can be controlled remotely</a:t>
            </a:r>
            <a:r>
              <a:rPr lang="en-US" dirty="0"/>
              <a:t>.</a:t>
            </a:r>
          </a:p>
          <a:p>
            <a:pPr marL="171450" indent="-171450">
              <a:buFont typeface="Arial" panose="020B0604020202020204" pitchFamily="34" charset="0"/>
              <a:buChar char="•"/>
            </a:pPr>
            <a:r>
              <a:rPr lang="en-US" b="1" dirty="0"/>
              <a:t>IoT devices collect data </a:t>
            </a:r>
            <a:r>
              <a:rPr lang="en-US" b="0" dirty="0"/>
              <a:t>from their sensors and other sources and upload this data to an </a:t>
            </a:r>
            <a:r>
              <a:rPr lang="en-US" b="1" dirty="0"/>
              <a:t>IoT cloud</a:t>
            </a:r>
            <a:r>
              <a:rPr lang="bg-BG" b="0" dirty="0"/>
              <a:t> </a:t>
            </a:r>
            <a:r>
              <a:rPr lang="en-US" b="0" dirty="0"/>
              <a:t>or </a:t>
            </a:r>
            <a:r>
              <a:rPr lang="en-US" b="1" dirty="0"/>
              <a:t>IoT server</a:t>
            </a:r>
            <a:r>
              <a:rPr lang="en-US" b="0" dirty="0"/>
              <a:t>.</a:t>
            </a:r>
          </a:p>
          <a:p>
            <a:pPr marL="171450" indent="-171450">
              <a:buFont typeface="Arial" panose="020B0604020202020204" pitchFamily="34" charset="0"/>
              <a:buChar char="•"/>
            </a:pPr>
            <a:r>
              <a:rPr lang="en-US" b="0" dirty="0"/>
              <a:t>In most IoT systems the IoT cloud or server could </a:t>
            </a:r>
            <a:r>
              <a:rPr lang="en-US" b="1" dirty="0"/>
              <a:t>send commands </a:t>
            </a:r>
            <a:r>
              <a:rPr lang="en-US" b="0" dirty="0"/>
              <a:t>to the IoT devices to adjust and control their behavior.</a:t>
            </a:r>
          </a:p>
          <a:p>
            <a:pPr marL="171450" indent="-171450">
              <a:buFont typeface="Arial" panose="020B0604020202020204" pitchFamily="34" charset="0"/>
              <a:buChar char="•"/>
            </a:pPr>
            <a:r>
              <a:rPr lang="en-US" b="1" dirty="0"/>
              <a:t>Example</a:t>
            </a:r>
            <a:r>
              <a:rPr lang="en-US" b="0" dirty="0"/>
              <a:t> of IoT system is an </a:t>
            </a:r>
            <a:r>
              <a:rPr lang="en-US" b="1" i="1" dirty="0"/>
              <a:t>air conditioner</a:t>
            </a:r>
            <a:r>
              <a:rPr lang="en-US" b="0" dirty="0"/>
              <a:t>, connected to an IoT cloud, which can be controlled through a smartphone.</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497777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2000"/>
              </a:lnSpc>
            </a:pPr>
            <a:r>
              <a:rPr lang="en-US" sz="4400" b="1" i="0" dirty="0">
                <a:solidFill>
                  <a:srgbClr val="222222"/>
                </a:solidFill>
                <a:effectLst/>
                <a:latin typeface="arial" panose="020B0604020202020204" pitchFamily="34" charset="0"/>
              </a:rPr>
              <a:t>Microcontrollers</a:t>
            </a:r>
            <a:r>
              <a:rPr lang="en-US" sz="4400" b="0" i="0" dirty="0">
                <a:solidFill>
                  <a:srgbClr val="222222"/>
                </a:solidFill>
                <a:effectLst/>
                <a:latin typeface="arial" panose="020B0604020202020204" pitchFamily="34" charset="0"/>
              </a:rPr>
              <a:t> are a </a:t>
            </a:r>
            <a:r>
              <a:rPr lang="en-US" sz="4400" b="1" i="0" dirty="0">
                <a:solidFill>
                  <a:srgbClr val="222222"/>
                </a:solidFill>
                <a:effectLst/>
                <a:latin typeface="arial" panose="020B0604020202020204" pitchFamily="34" charset="0"/>
              </a:rPr>
              <a:t>tiny, self-contained computers </a:t>
            </a:r>
            <a:r>
              <a:rPr lang="en-US" sz="4400" b="0" i="0" dirty="0">
                <a:solidFill>
                  <a:srgbClr val="222222"/>
                </a:solidFill>
                <a:effectLst/>
                <a:latin typeface="arial" panose="020B0604020202020204" pitchFamily="34" charset="0"/>
              </a:rPr>
              <a:t>hosted on a </a:t>
            </a:r>
            <a:r>
              <a:rPr lang="en-US" sz="4400" b="1" i="0" dirty="0">
                <a:solidFill>
                  <a:srgbClr val="222222"/>
                </a:solidFill>
                <a:effectLst/>
                <a:latin typeface="arial" panose="020B0604020202020204" pitchFamily="34" charset="0"/>
              </a:rPr>
              <a:t>microchip</a:t>
            </a:r>
            <a:r>
              <a:rPr lang="en-US" sz="4400" b="0" i="0" dirty="0">
                <a:solidFill>
                  <a:srgbClr val="222222"/>
                </a:solidFill>
                <a:effectLst/>
                <a:latin typeface="arial" panose="020B0604020202020204" pitchFamily="34" charset="0"/>
              </a:rPr>
              <a:t>, placed on a </a:t>
            </a:r>
            <a:r>
              <a:rPr lang="en-US" sz="4400" b="1" i="0" dirty="0">
                <a:solidFill>
                  <a:srgbClr val="222222"/>
                </a:solidFill>
                <a:effectLst/>
                <a:latin typeface="arial" panose="020B0604020202020204" pitchFamily="34" charset="0"/>
              </a:rPr>
              <a:t>board</a:t>
            </a:r>
            <a:r>
              <a:rPr lang="en-US" sz="4400" b="0" i="0" dirty="0">
                <a:solidFill>
                  <a:srgbClr val="222222"/>
                </a:solidFill>
                <a:effectLst/>
                <a:latin typeface="arial" panose="020B0604020202020204" pitchFamily="34" charset="0"/>
              </a:rPr>
              <a:t>.</a:t>
            </a:r>
          </a:p>
          <a:p>
            <a:pPr marL="360000" indent="-180000">
              <a:lnSpc>
                <a:spcPct val="102000"/>
              </a:lnSpc>
              <a:buFont typeface="Arial" panose="020B0604020202020204" pitchFamily="34" charset="0"/>
              <a:buChar char="•"/>
            </a:pPr>
            <a:r>
              <a:rPr lang="en-US" sz="4400" b="0" i="0" dirty="0">
                <a:solidFill>
                  <a:srgbClr val="222222"/>
                </a:solidFill>
                <a:effectLst/>
                <a:latin typeface="arial" panose="020B0604020202020204" pitchFamily="34" charset="0"/>
              </a:rPr>
              <a:t>They enable connectivity and can control anything, which could be connected to the Internet,</a:t>
            </a:r>
          </a:p>
          <a:p>
            <a:pPr marL="360000" indent="-180000">
              <a:lnSpc>
                <a:spcPct val="102000"/>
              </a:lnSpc>
              <a:buFont typeface="Arial" panose="020B0604020202020204" pitchFamily="34" charset="0"/>
              <a:buChar char="•"/>
            </a:pPr>
            <a:r>
              <a:rPr lang="en-US" sz="4400" b="0" i="0" dirty="0">
                <a:solidFill>
                  <a:srgbClr val="222222"/>
                </a:solidFill>
                <a:effectLst/>
                <a:latin typeface="arial" panose="020B0604020202020204" pitchFamily="34" charset="0"/>
              </a:rPr>
              <a:t>such as air conditioning systems, watering systems, heating systems, refrigerators, automated car parking systems and many others.</a:t>
            </a:r>
          </a:p>
          <a:p>
            <a:pPr>
              <a:lnSpc>
                <a:spcPct val="102000"/>
              </a:lnSpc>
            </a:pPr>
            <a:r>
              <a:rPr lang="en-US" sz="3200" b="1" dirty="0"/>
              <a:t>Microcontrollers</a:t>
            </a:r>
            <a:r>
              <a:rPr lang="en-US" sz="3200" dirty="0"/>
              <a:t> consist of </a:t>
            </a:r>
            <a:r>
              <a:rPr lang="en-US" sz="3200" b="1" dirty="0"/>
              <a:t>microchip</a:t>
            </a:r>
            <a:r>
              <a:rPr lang="en-US" sz="3200" dirty="0"/>
              <a:t> (holding CPU + RAM + GPIO + USB)</a:t>
            </a:r>
            <a:endParaRPr lang="en-US" sz="3600" b="0" i="0" dirty="0">
              <a:solidFill>
                <a:srgbClr val="222222"/>
              </a:solidFill>
              <a:effectLst/>
              <a:latin typeface="arial" panose="020B0604020202020204" pitchFamily="34" charset="0"/>
            </a:endParaRPr>
          </a:p>
          <a:p>
            <a:pPr marL="360000" indent="-180000">
              <a:lnSpc>
                <a:spcPct val="102000"/>
              </a:lnSpc>
              <a:buFont typeface="Arial" panose="020B0604020202020204" pitchFamily="34" charset="0"/>
              <a:buChar char="•"/>
            </a:pPr>
            <a:r>
              <a:rPr lang="en-US" sz="3200" dirty="0"/>
              <a:t>on a </a:t>
            </a:r>
            <a:r>
              <a:rPr lang="en-US" sz="3200" b="1" dirty="0"/>
              <a:t>printed circuit board</a:t>
            </a:r>
            <a:r>
              <a:rPr lang="bg-BG" sz="3200" b="1" dirty="0"/>
              <a:t> </a:t>
            </a:r>
            <a:r>
              <a:rPr lang="en-US" sz="3200" dirty="0"/>
              <a:t>with a </a:t>
            </a:r>
            <a:r>
              <a:rPr lang="en-US" sz="3200" b="1" dirty="0"/>
              <a:t>power</a:t>
            </a:r>
            <a:r>
              <a:rPr lang="en-US" sz="3200" dirty="0"/>
              <a:t> port or battery.</a:t>
            </a:r>
            <a:endParaRPr lang="bg-BG" sz="3200" dirty="0"/>
          </a:p>
          <a:p>
            <a:pPr marL="0" indent="0">
              <a:lnSpc>
                <a:spcPct val="102000"/>
              </a:lnSpc>
              <a:buFont typeface="Arial" panose="020B0604020202020204" pitchFamily="34" charset="0"/>
              <a:buNone/>
            </a:pPr>
            <a:r>
              <a:rPr lang="en-US" sz="3000" b="1" dirty="0"/>
              <a:t>Examples of microcontroller boards</a:t>
            </a:r>
            <a:r>
              <a:rPr lang="en-US" sz="3000" dirty="0"/>
              <a:t> are:</a:t>
            </a:r>
          </a:p>
          <a:p>
            <a:pPr marL="360000" lvl="0" indent="-180000">
              <a:lnSpc>
                <a:spcPct val="102000"/>
              </a:lnSpc>
              <a:buFont typeface="Arial" panose="020B0604020202020204" pitchFamily="34" charset="0"/>
              <a:buChar char="•"/>
            </a:pPr>
            <a:r>
              <a:rPr lang="en-US" sz="3000" b="1" dirty="0"/>
              <a:t>ATmega328 </a:t>
            </a:r>
            <a:r>
              <a:rPr lang="en-US" sz="3000" dirty="0"/>
              <a:t>– a low-cost, single-chip microcontroller, created by Atmel.</a:t>
            </a:r>
          </a:p>
          <a:p>
            <a:pPr marL="360000" lvl="0" indent="-180000">
              <a:lnSpc>
                <a:spcPct val="102000"/>
              </a:lnSpc>
              <a:buFont typeface="Arial" panose="020B0604020202020204" pitchFamily="34" charset="0"/>
              <a:buChar char="•"/>
            </a:pPr>
            <a:r>
              <a:rPr lang="en-US" sz="3000" b="1" dirty="0"/>
              <a:t>Arduino Uno</a:t>
            </a:r>
            <a:r>
              <a:rPr lang="en-US" sz="3000" dirty="0"/>
              <a:t> – an open-source microcontroller, based on ATmega328.</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4400" b="1" noProof="1"/>
              <a:t>Micro:bit </a:t>
            </a:r>
            <a:r>
              <a:rPr lang="en-US" sz="4400" noProof="1"/>
              <a:t>– open-source microcontroller, designed by the BBC for use in computer education in the UK.</a:t>
            </a:r>
            <a:endParaRPr lang="en-US" sz="4400" dirty="0"/>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4400" b="1" i="0" dirty="0" err="1">
                <a:solidFill>
                  <a:srgbClr val="333333"/>
                </a:solidFill>
                <a:effectLst/>
                <a:latin typeface="arial" panose="020B0604020202020204" pitchFamily="34" charset="0"/>
              </a:rPr>
              <a:t>NodeMCU</a:t>
            </a:r>
            <a:r>
              <a:rPr lang="en-US" sz="4400" b="0" i="0" dirty="0">
                <a:solidFill>
                  <a:srgbClr val="333333"/>
                </a:solidFill>
                <a:effectLst/>
                <a:latin typeface="arial" panose="020B0604020202020204" pitchFamily="34" charset="0"/>
              </a:rPr>
              <a:t> </a:t>
            </a:r>
            <a:r>
              <a:rPr lang="en-US" sz="4400" b="0" dirty="0"/>
              <a:t>–</a:t>
            </a:r>
            <a:r>
              <a:rPr lang="bg-BG" sz="4400" b="1" i="0" dirty="0">
                <a:solidFill>
                  <a:srgbClr val="333333"/>
                </a:solidFill>
                <a:effectLst/>
                <a:latin typeface="arial" panose="020B0604020202020204" pitchFamily="34" charset="0"/>
              </a:rPr>
              <a:t> </a:t>
            </a:r>
            <a:r>
              <a:rPr lang="en-US" sz="6000" b="0" i="0" dirty="0">
                <a:solidFill>
                  <a:srgbClr val="202122"/>
                </a:solidFill>
                <a:effectLst/>
                <a:latin typeface="Arial" panose="020B0604020202020204" pitchFamily="34" charset="0"/>
              </a:rPr>
              <a:t>a low-cost open-source IoT platform, based on the </a:t>
            </a:r>
            <a:r>
              <a:rPr lang="en-US" sz="3000" dirty="0"/>
              <a:t>ESP8266 microchip with integrated </a:t>
            </a:r>
            <a:r>
              <a:rPr lang="en-US" sz="3000" dirty="0" err="1"/>
              <a:t>WiFi</a:t>
            </a:r>
            <a:r>
              <a:rPr lang="en-US" sz="3000" dirty="0"/>
              <a:t>.</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1" dirty="0"/>
              <a:t>ESP32 </a:t>
            </a:r>
            <a:r>
              <a:rPr lang="en-US" sz="3000" dirty="0"/>
              <a:t>– a series of low-cost, low-power </a:t>
            </a:r>
            <a:r>
              <a:rPr lang="bg-BG" sz="3000" dirty="0"/>
              <a:t>"</a:t>
            </a:r>
            <a:r>
              <a:rPr lang="en-US" sz="3000" dirty="0"/>
              <a:t>system on a chip</a:t>
            </a:r>
            <a:r>
              <a:rPr lang="bg-BG" sz="3000" dirty="0"/>
              <a:t>"</a:t>
            </a:r>
            <a:r>
              <a:rPr lang="en-US" sz="3000" dirty="0"/>
              <a:t> microcontrollers with integrated Wi-Fi and Bluetooth.</a:t>
            </a:r>
          </a:p>
          <a:p>
            <a:pPr marL="0" marR="0" lvl="0" indent="0" algn="l" defTabSz="914400" rtl="0" eaLnBrk="1" fontAlgn="auto" latinLnBrk="0" hangingPunct="1">
              <a:lnSpc>
                <a:spcPct val="102000"/>
              </a:lnSpc>
              <a:spcBef>
                <a:spcPts val="0"/>
              </a:spcBef>
              <a:spcAft>
                <a:spcPts val="0"/>
              </a:spcAft>
              <a:buClrTx/>
              <a:buSzTx/>
              <a:buFontTx/>
              <a:buNone/>
              <a:tabLst/>
              <a:defRPr/>
            </a:pPr>
            <a:r>
              <a:rPr lang="en-US" sz="3000" b="1" dirty="0"/>
              <a:t>Internet-connected microcontrollers</a:t>
            </a:r>
            <a:r>
              <a:rPr lang="en-US" sz="3000" b="0" dirty="0"/>
              <a:t> are called "</a:t>
            </a:r>
            <a:r>
              <a:rPr lang="en-US" sz="3000" b="1" dirty="0"/>
              <a:t>IoT microcontrollers</a:t>
            </a:r>
            <a:r>
              <a:rPr lang="en-US" sz="3000" b="0" dirty="0"/>
              <a:t>" or "</a:t>
            </a:r>
            <a:r>
              <a:rPr lang="en-US" sz="3000" b="1" dirty="0"/>
              <a:t>IoT devices</a:t>
            </a:r>
            <a:r>
              <a:rPr lang="en-US" sz="3000" b="0" dirty="0"/>
              <a:t>".</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1" dirty="0"/>
              <a:t>Examples of IoT devices</a:t>
            </a:r>
            <a:r>
              <a:rPr lang="en-US" sz="3000" b="0" dirty="0"/>
              <a:t> are the </a:t>
            </a:r>
            <a:r>
              <a:rPr lang="en-US" sz="3000" b="1" dirty="0"/>
              <a:t>ESP32-based microcontroller </a:t>
            </a:r>
            <a:r>
              <a:rPr lang="en-US" sz="3000" b="0" dirty="0"/>
              <a:t>boards and the </a:t>
            </a:r>
            <a:r>
              <a:rPr lang="en-US" sz="3000" b="1" dirty="0"/>
              <a:t>Raspberry Pi</a:t>
            </a:r>
            <a:r>
              <a:rPr lang="en-US" sz="3000" b="0" dirty="0"/>
              <a:t> mini-computers.</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0" dirty="0"/>
              <a:t>Digital </a:t>
            </a:r>
            <a:r>
              <a:rPr lang="en-US" sz="3000" b="1" dirty="0"/>
              <a:t>gadgets</a:t>
            </a:r>
            <a:r>
              <a:rPr lang="en-US" sz="3000" b="0" dirty="0"/>
              <a:t> like Amazon Echo (with Alexa), security cameras, smart plugs, smart locks, smart baby monitors and robotic </a:t>
            </a:r>
            <a:r>
              <a:rPr lang="en-US" sz="4400" b="0" i="0" dirty="0">
                <a:solidFill>
                  <a:srgbClr val="666666"/>
                </a:solidFill>
                <a:effectLst/>
                <a:latin typeface="Noto Sans KR"/>
              </a:rPr>
              <a:t>vacuum </a:t>
            </a:r>
            <a:r>
              <a:rPr lang="en-US" sz="3000" b="0" dirty="0"/>
              <a:t>cleaners are also </a:t>
            </a:r>
            <a:r>
              <a:rPr lang="en-US" sz="3000" b="1" dirty="0"/>
              <a:t>examples of IoT devices</a:t>
            </a:r>
            <a:r>
              <a:rPr lang="en-US" sz="3000" b="0" dirty="0"/>
              <a:t>.</a:t>
            </a:r>
          </a:p>
          <a:p>
            <a:pPr>
              <a:lnSpc>
                <a:spcPct val="102000"/>
              </a:lnSpc>
            </a:pPr>
            <a:endParaRPr lang="en-US" sz="3200" b="1" dirty="0"/>
          </a:p>
          <a:p>
            <a:pPr>
              <a:lnSpc>
                <a:spcPct val="102000"/>
              </a:lnSpc>
            </a:pPr>
            <a:r>
              <a:rPr lang="en-US" sz="3200" b="1" dirty="0"/>
              <a:t>IoT systems </a:t>
            </a:r>
            <a:r>
              <a:rPr lang="en-US" sz="3200" dirty="0"/>
              <a:t>consist of </a:t>
            </a:r>
            <a:r>
              <a:rPr lang="en-US" sz="3200" b="1" dirty="0"/>
              <a:t>IoT microcontroller </a:t>
            </a:r>
            <a:r>
              <a:rPr lang="en-US" sz="3200" dirty="0"/>
              <a:t>(or mini-computer) + peripheries</a:t>
            </a:r>
          </a:p>
          <a:p>
            <a:pPr>
              <a:lnSpc>
                <a:spcPct val="102000"/>
              </a:lnSpc>
            </a:pPr>
            <a:r>
              <a:rPr lang="en-US" sz="3200" dirty="0"/>
              <a:t> + software + Internet connectivity + </a:t>
            </a:r>
            <a:r>
              <a:rPr lang="en-US" sz="3200" b="1" dirty="0"/>
              <a:t>back-end</a:t>
            </a:r>
            <a:r>
              <a:rPr lang="bg-BG" sz="3200" b="1" dirty="0"/>
              <a:t> </a:t>
            </a:r>
            <a:r>
              <a:rPr lang="en-US" sz="3200" b="1" dirty="0"/>
              <a:t>system</a:t>
            </a:r>
            <a:r>
              <a:rPr lang="en-US" sz="3200" dirty="0"/>
              <a:t> (or IoT cloud)</a:t>
            </a:r>
            <a:r>
              <a:rPr lang="bg-BG" sz="3200" dirty="0"/>
              <a:t>.</a:t>
            </a:r>
            <a:endParaRPr lang="en-US" sz="3200" dirty="0"/>
          </a:p>
          <a:p>
            <a:pPr marL="360000" lvl="0" indent="-180000">
              <a:lnSpc>
                <a:spcPct val="102000"/>
              </a:lnSpc>
              <a:buFont typeface="Arial" panose="020B0604020202020204" pitchFamily="34" charset="0"/>
              <a:buChar char="•"/>
            </a:pPr>
            <a:r>
              <a:rPr lang="en-US" sz="3200" b="1" dirty="0"/>
              <a:t>IoT hardware devices</a:t>
            </a:r>
            <a:r>
              <a:rPr lang="en-US" sz="3200" b="0" dirty="0"/>
              <a:t> collect data and send it to the back-end system over the network.</a:t>
            </a:r>
          </a:p>
          <a:p>
            <a:pPr marL="360000" lvl="0" indent="-180000">
              <a:lnSpc>
                <a:spcPct val="102000"/>
              </a:lnSpc>
              <a:buFont typeface="Arial" panose="020B0604020202020204" pitchFamily="34" charset="0"/>
              <a:buChar char="•"/>
            </a:pPr>
            <a:r>
              <a:rPr lang="en-US" sz="3200" b="0" dirty="0"/>
              <a:t>The back-end system </a:t>
            </a:r>
            <a:r>
              <a:rPr lang="en-US" sz="3200" b="1" dirty="0"/>
              <a:t>sends commands</a:t>
            </a:r>
            <a:r>
              <a:rPr lang="en-US" sz="3200" b="0" dirty="0"/>
              <a:t> over the network to the IoT device and can configure and control it.</a:t>
            </a:r>
          </a:p>
          <a:p>
            <a:pPr marL="360000" lvl="0" indent="-180000">
              <a:lnSpc>
                <a:spcPct val="102000"/>
              </a:lnSpc>
              <a:buFont typeface="Arial" panose="020B0604020202020204" pitchFamily="34" charset="0"/>
              <a:buChar char="•"/>
            </a:pPr>
            <a:r>
              <a:rPr lang="en-US" sz="3200" b="1" dirty="0"/>
              <a:t>IoT devices</a:t>
            </a:r>
            <a:r>
              <a:rPr lang="en-US" sz="3200" b="0" dirty="0"/>
              <a:t>, together with the </a:t>
            </a:r>
            <a:r>
              <a:rPr lang="en-US" sz="3200" b="1" dirty="0"/>
              <a:t>back-end system</a:t>
            </a:r>
            <a:r>
              <a:rPr lang="en-US" sz="3200" b="0" dirty="0"/>
              <a:t> that interacts with them, implement </a:t>
            </a:r>
            <a:r>
              <a:rPr lang="en-US" sz="3200" b="1" dirty="0"/>
              <a:t>the concept of "IoT"</a:t>
            </a:r>
            <a:r>
              <a:rPr lang="en-US" sz="3200" b="0" dirty="0"/>
              <a:t>.</a:t>
            </a:r>
            <a:endParaRPr lang="en-US" sz="3200" dirty="0"/>
          </a:p>
          <a:p>
            <a:pPr lvl="0">
              <a:lnSpc>
                <a:spcPct val="102000"/>
              </a:lnSpc>
            </a:pPr>
            <a:endParaRPr lang="en-US" sz="3000" b="1" dirty="0"/>
          </a:p>
          <a:p>
            <a:pPr lvl="0">
              <a:lnSpc>
                <a:spcPct val="102000"/>
              </a:lnSpc>
            </a:pPr>
            <a:r>
              <a:rPr lang="en-US" sz="3000" b="0" dirty="0"/>
              <a:t>Typical </a:t>
            </a:r>
            <a:r>
              <a:rPr lang="en-US" sz="3000" b="1" dirty="0"/>
              <a:t>peripherals</a:t>
            </a:r>
            <a:r>
              <a:rPr lang="en-US" sz="3000" b="0" dirty="0"/>
              <a:t> for microcontrollers are</a:t>
            </a:r>
            <a:r>
              <a:rPr lang="en-US" sz="3000" dirty="0"/>
              <a:t>:</a:t>
            </a:r>
          </a:p>
          <a:p>
            <a:pPr marL="360000" lvl="0" indent="-180000" algn="l" defTabSz="914400" rtl="0" eaLnBrk="1" latinLnBrk="0" hangingPunct="1">
              <a:lnSpc>
                <a:spcPct val="102000"/>
              </a:lnSpc>
              <a:buFont typeface="Arial" panose="020B0604020202020204" pitchFamily="34" charset="0"/>
              <a:buChar char="•"/>
            </a:pPr>
            <a:r>
              <a:rPr lang="en-US" sz="3200" b="0" kern="1200" dirty="0">
                <a:solidFill>
                  <a:schemeClr val="tx1"/>
                </a:solidFill>
                <a:latin typeface="+mn-lt"/>
                <a:ea typeface="+mn-ea"/>
                <a:cs typeface="+mn-cs"/>
              </a:rPr>
              <a:t>LED lights, buttons, sensors, buzzers, relays, displays and many others.</a:t>
            </a:r>
          </a:p>
          <a:p>
            <a:pPr lvl="0">
              <a:lnSpc>
                <a:spcPct val="102000"/>
              </a:lnSpc>
            </a:pPr>
            <a:r>
              <a:rPr lang="en-US" sz="2800" b="0" kern="1200" dirty="0">
                <a:solidFill>
                  <a:schemeClr val="tx1"/>
                </a:solidFill>
                <a:latin typeface="+mn-lt"/>
                <a:ea typeface="+mn-ea"/>
                <a:cs typeface="+mn-cs"/>
              </a:rPr>
              <a:t>Such peripherals are used to collect data, communicate with the user and control other devices.</a:t>
            </a:r>
          </a:p>
          <a:p>
            <a:pPr lvl="0">
              <a:lnSpc>
                <a:spcPct val="102000"/>
              </a:lnSpc>
            </a:pPr>
            <a:endParaRPr lang="en-US" sz="3000" b="1" dirty="0"/>
          </a:p>
          <a:p>
            <a:pPr lvl="0">
              <a:lnSpc>
                <a:spcPct val="102000"/>
              </a:lnSpc>
            </a:pPr>
            <a:r>
              <a:rPr lang="en-US" sz="3000" b="0" dirty="0"/>
              <a:t>The </a:t>
            </a:r>
            <a:r>
              <a:rPr lang="en-US" sz="3000" b="1" dirty="0"/>
              <a:t>back-end </a:t>
            </a:r>
            <a:r>
              <a:rPr lang="en-US" sz="3000" b="0" dirty="0"/>
              <a:t>is an important component of IoT systems.</a:t>
            </a:r>
          </a:p>
          <a:p>
            <a:pPr marL="360000" lvl="0" indent="-180000">
              <a:lnSpc>
                <a:spcPct val="102000"/>
              </a:lnSpc>
              <a:buFont typeface="Arial" panose="020B0604020202020204" pitchFamily="34" charset="0"/>
              <a:buChar char="•"/>
            </a:pPr>
            <a:r>
              <a:rPr lang="en-US" sz="3000" dirty="0"/>
              <a:t>The back-end could be </a:t>
            </a:r>
            <a:r>
              <a:rPr lang="en-US" sz="3000" b="1" dirty="0"/>
              <a:t>cloud-based</a:t>
            </a:r>
            <a:r>
              <a:rPr lang="en-US" sz="3000" dirty="0"/>
              <a:t> (for example, the Blynk and </a:t>
            </a:r>
            <a:r>
              <a:rPr lang="en-US" sz="3000" dirty="0" err="1"/>
              <a:t>Thinger</a:t>
            </a:r>
            <a:r>
              <a:rPr lang="en-US" sz="3000" dirty="0"/>
              <a:t> platforms)</a:t>
            </a:r>
          </a:p>
          <a:p>
            <a:pPr marL="360000" lvl="0" indent="-180000">
              <a:lnSpc>
                <a:spcPct val="102000"/>
              </a:lnSpc>
              <a:buFont typeface="Arial" panose="020B0604020202020204" pitchFamily="34" charset="0"/>
              <a:buChar char="•"/>
            </a:pPr>
            <a:r>
              <a:rPr lang="en-US" sz="3000" dirty="0"/>
              <a:t>or </a:t>
            </a:r>
            <a:r>
              <a:rPr lang="en-US" sz="3000" b="1" dirty="0"/>
              <a:t>local </a:t>
            </a:r>
            <a:r>
              <a:rPr lang="en-US" sz="3000" dirty="0"/>
              <a:t>(for example, a network-connected home computer).</a:t>
            </a:r>
          </a:p>
          <a:p>
            <a:pPr lvl="0">
              <a:lnSpc>
                <a:spcPct val="102000"/>
              </a:lnSpc>
            </a:pPr>
            <a:r>
              <a:rPr lang="en-US" sz="3000" b="0" dirty="0"/>
              <a:t>The </a:t>
            </a:r>
            <a:r>
              <a:rPr lang="en-US" sz="3000" b="1" dirty="0"/>
              <a:t>microcontroller talks with the back-end </a:t>
            </a:r>
            <a:r>
              <a:rPr lang="en-US" sz="3000" b="0" dirty="0"/>
              <a:t>system to send data and accept commands.</a:t>
            </a:r>
          </a:p>
          <a:p>
            <a:pPr marL="360000" lvl="0" indent="-180000">
              <a:lnSpc>
                <a:spcPct val="102000"/>
              </a:lnSpc>
              <a:buFont typeface="Arial" panose="020B0604020202020204" pitchFamily="34" charset="0"/>
              <a:buChar char="•"/>
            </a:pPr>
            <a:r>
              <a:rPr lang="en-US" sz="3000" b="1" dirty="0"/>
              <a:t>IoT cloud platforms </a:t>
            </a:r>
            <a:r>
              <a:rPr lang="en-US" sz="3000" b="0" dirty="0"/>
              <a:t>support wide range of services, such as data collection and processing, analytics and visualization, device monitoring and device management, alarms and automated events, and other functionality.</a:t>
            </a:r>
            <a:endParaRPr lang="en-US" sz="3000" b="1" dirty="0"/>
          </a:p>
          <a:p>
            <a:pPr lvl="0">
              <a:lnSpc>
                <a:spcPct val="102000"/>
              </a:lnSpc>
            </a:pPr>
            <a:endParaRPr lang="en-US" sz="3000" b="1" dirty="0"/>
          </a:p>
          <a:p>
            <a:pPr lvl="0">
              <a:lnSpc>
                <a:spcPct val="102000"/>
              </a:lnSpc>
            </a:pPr>
            <a:r>
              <a:rPr lang="en-US" sz="3000" b="1" dirty="0"/>
              <a:t>IoT devices</a:t>
            </a:r>
            <a:r>
              <a:rPr lang="en-US" sz="3000" b="0" dirty="0"/>
              <a:t> are </a:t>
            </a:r>
            <a:r>
              <a:rPr lang="en-US" sz="3000" b="1" dirty="0"/>
              <a:t>network-connected</a:t>
            </a:r>
            <a:r>
              <a:rPr lang="en-US" sz="3000" b="0" dirty="0"/>
              <a:t> by definition</a:t>
            </a:r>
            <a:r>
              <a:rPr lang="bg-BG" sz="3000" b="0" dirty="0"/>
              <a:t>.</a:t>
            </a:r>
            <a:r>
              <a:rPr lang="en-US" sz="3000" b="0" dirty="0"/>
              <a:t> Many </a:t>
            </a:r>
            <a:r>
              <a:rPr lang="en-US" sz="3000" b="1" dirty="0"/>
              <a:t>connectivity technologies </a:t>
            </a:r>
            <a:r>
              <a:rPr lang="en-US" sz="3000" b="0" dirty="0"/>
              <a:t>and protocols are available for IoT devices:</a:t>
            </a:r>
            <a:endParaRPr lang="en-US" sz="3000" b="1" dirty="0"/>
          </a:p>
          <a:p>
            <a:pPr marL="360000" lvl="0" indent="-180000">
              <a:lnSpc>
                <a:spcPct val="102000"/>
              </a:lnSpc>
              <a:buFont typeface="Arial" panose="020B0604020202020204" pitchFamily="34" charset="0"/>
              <a:buChar char="•"/>
            </a:pPr>
            <a:r>
              <a:rPr lang="en-US" sz="3000" b="1" dirty="0" err="1"/>
              <a:t>WiFi</a:t>
            </a:r>
            <a:r>
              <a:rPr lang="en-US" sz="3000" b="1" dirty="0"/>
              <a:t> </a:t>
            </a:r>
            <a:r>
              <a:rPr lang="en-US" sz="3000" dirty="0"/>
              <a:t>– used for home devices, where </a:t>
            </a:r>
            <a:r>
              <a:rPr lang="en-US" sz="3000" dirty="0" err="1"/>
              <a:t>WiFi</a:t>
            </a:r>
            <a:r>
              <a:rPr lang="en-US" sz="3000" dirty="0"/>
              <a:t> is always available and power consumption in not important.</a:t>
            </a:r>
          </a:p>
          <a:p>
            <a:pPr marL="360000" lvl="0" indent="-180000">
              <a:lnSpc>
                <a:spcPct val="102000"/>
              </a:lnSpc>
              <a:buFont typeface="Arial" panose="020B0604020202020204" pitchFamily="34" charset="0"/>
              <a:buChar char="•"/>
            </a:pPr>
            <a:r>
              <a:rPr lang="en-US" sz="3000" b="1" dirty="0"/>
              <a:t>Bluetooth</a:t>
            </a:r>
            <a:r>
              <a:rPr lang="en-US" sz="3000" dirty="0"/>
              <a:t> – used for low-distance connections to other devices.</a:t>
            </a:r>
          </a:p>
          <a:p>
            <a:pPr marL="360000" lvl="0" indent="-180000">
              <a:lnSpc>
                <a:spcPct val="102000"/>
              </a:lnSpc>
              <a:buFont typeface="Arial" panose="020B0604020202020204" pitchFamily="34" charset="0"/>
              <a:buChar char="•"/>
            </a:pPr>
            <a:r>
              <a:rPr lang="en-US" sz="3000" b="1" dirty="0" err="1"/>
              <a:t>LoRa</a:t>
            </a:r>
            <a:r>
              <a:rPr lang="en-US" sz="3000" b="1" dirty="0"/>
              <a:t> </a:t>
            </a:r>
            <a:r>
              <a:rPr lang="en-US" sz="3000" dirty="0"/>
              <a:t>– used for low-power, wide-range, low-throughput network connectivity</a:t>
            </a:r>
          </a:p>
          <a:p>
            <a:pPr marL="360000" lvl="0" indent="-180000">
              <a:lnSpc>
                <a:spcPct val="102000"/>
              </a:lnSpc>
              <a:buFont typeface="Arial" panose="020B0604020202020204" pitchFamily="34" charset="0"/>
              <a:buChar char="•"/>
            </a:pPr>
            <a:r>
              <a:rPr lang="en-US" sz="3000" b="1" dirty="0"/>
              <a:t>4G LTE </a:t>
            </a:r>
            <a:r>
              <a:rPr lang="en-US" sz="3000" dirty="0"/>
              <a:t>networks (with SIM card) – provide Internet connectivity, powered by the mobile operators</a:t>
            </a:r>
          </a:p>
          <a:p>
            <a:pPr marL="360000" lvl="0" indent="-180000">
              <a:lnSpc>
                <a:spcPct val="102000"/>
              </a:lnSpc>
              <a:buFont typeface="Arial" panose="020B0604020202020204" pitchFamily="34" charset="0"/>
              <a:buChar char="•"/>
            </a:pPr>
            <a:r>
              <a:rPr lang="en-US" sz="3000" b="1" dirty="0"/>
              <a:t>5G </a:t>
            </a:r>
            <a:r>
              <a:rPr lang="en-US" sz="3000" dirty="0"/>
              <a:t>networks (with SIM card) – provide low-power Internet connectivity, delivered by the mobile operators</a:t>
            </a:r>
          </a:p>
          <a:p>
            <a:pPr>
              <a:lnSpc>
                <a:spcPct val="102000"/>
              </a:lnSpc>
            </a:pPr>
            <a:endParaRPr lang="en-US" sz="3200" b="1" dirty="0"/>
          </a:p>
          <a:p>
            <a:pPr>
              <a:lnSpc>
                <a:spcPct val="102000"/>
              </a:lnSpc>
            </a:pPr>
            <a:r>
              <a:rPr lang="en-US" sz="3200" b="0" dirty="0"/>
              <a:t>Most</a:t>
            </a:r>
            <a:r>
              <a:rPr lang="en-US" sz="3200" b="1" dirty="0"/>
              <a:t> IoT devices and microcontrollers </a:t>
            </a:r>
            <a:r>
              <a:rPr lang="en-US" sz="3200" b="0" dirty="0"/>
              <a:t>run on </a:t>
            </a:r>
            <a:r>
              <a:rPr lang="en-US" sz="3200" b="1" dirty="0"/>
              <a:t>limited resources </a:t>
            </a:r>
            <a:r>
              <a:rPr lang="en-US" sz="3200" b="0" dirty="0"/>
              <a:t>(slow processor, not much memory, slow network connection and low-capacity battery).</a:t>
            </a:r>
          </a:p>
          <a:p>
            <a:pPr marL="360000" indent="-180000">
              <a:lnSpc>
                <a:spcPct val="102000"/>
              </a:lnSpc>
              <a:buFont typeface="Arial" panose="020B0604020202020204" pitchFamily="34" charset="0"/>
              <a:buChar char="•"/>
            </a:pPr>
            <a:r>
              <a:rPr lang="en-US" sz="3200" b="0" dirty="0"/>
              <a:t>This makes </a:t>
            </a:r>
            <a:r>
              <a:rPr lang="en-US" sz="3200" b="1" dirty="0"/>
              <a:t>C and C++</a:t>
            </a:r>
            <a:r>
              <a:rPr lang="en-US" sz="3200" b="0" dirty="0"/>
              <a:t> the preferred languages for programming microcontrollers and IoT devices.</a:t>
            </a:r>
          </a:p>
          <a:p>
            <a:pPr marL="360000" indent="-180000">
              <a:lnSpc>
                <a:spcPct val="102000"/>
              </a:lnSpc>
              <a:buFont typeface="Arial" panose="020B0604020202020204" pitchFamily="34" charset="0"/>
              <a:buChar char="•"/>
            </a:pPr>
            <a:r>
              <a:rPr lang="en-US" sz="3200" b="1" dirty="0"/>
              <a:t>C and C++ </a:t>
            </a:r>
            <a:r>
              <a:rPr lang="en-US" sz="3200" b="0" dirty="0"/>
              <a:t>are lower-level languages (compared to modern mainstream languages like C# and JavaScript).</a:t>
            </a:r>
          </a:p>
          <a:p>
            <a:pPr marL="360000" indent="-180000">
              <a:lnSpc>
                <a:spcPct val="102000"/>
              </a:lnSpc>
              <a:buFont typeface="Arial" panose="020B0604020202020204" pitchFamily="34" charset="0"/>
              <a:buChar char="•"/>
            </a:pPr>
            <a:r>
              <a:rPr lang="en-US" sz="3200" b="1" dirty="0"/>
              <a:t>C and C++ </a:t>
            </a:r>
            <a:r>
              <a:rPr lang="en-US" sz="3200" b="0" dirty="0"/>
              <a:t>work closely to the hardware and are designed to use less memory and computational resources.</a:t>
            </a:r>
          </a:p>
          <a:p>
            <a:pPr marL="0" indent="0">
              <a:lnSpc>
                <a:spcPct val="102000"/>
              </a:lnSpc>
              <a:buFont typeface="Arial" panose="020B0604020202020204" pitchFamily="34" charset="0"/>
              <a:buNone/>
            </a:pPr>
            <a:r>
              <a:rPr lang="en-US" sz="3200" b="0" dirty="0"/>
              <a:t>Some IoT devices have </a:t>
            </a:r>
            <a:r>
              <a:rPr lang="en-US" sz="3200" b="1" dirty="0"/>
              <a:t>more hardware resources </a:t>
            </a:r>
            <a:r>
              <a:rPr lang="en-US" sz="3200" b="0" dirty="0"/>
              <a:t>and this allows to</a:t>
            </a:r>
          </a:p>
          <a:p>
            <a:pPr marL="360000" indent="-180000">
              <a:lnSpc>
                <a:spcPct val="102000"/>
              </a:lnSpc>
              <a:buFont typeface="Arial" panose="020B0604020202020204" pitchFamily="34" charset="0"/>
              <a:buChar char="•"/>
            </a:pPr>
            <a:r>
              <a:rPr lang="en-US" sz="3200" b="0" dirty="0"/>
              <a:t>program them in higher level languages, such as </a:t>
            </a:r>
            <a:r>
              <a:rPr lang="en-US" sz="3000" dirty="0"/>
              <a:t>Python, JavaScript or 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8255708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t>
            </a:r>
            <a:r>
              <a:rPr lang="en-US" b="1" dirty="0"/>
              <a:t>C program for Arduino board</a:t>
            </a:r>
            <a:r>
              <a:rPr lang="en-US" dirty="0"/>
              <a:t>.</a:t>
            </a:r>
          </a:p>
          <a:p>
            <a:pPr marL="171450" indent="-171450">
              <a:buFont typeface="Arial" panose="020B0604020202020204" pitchFamily="34" charset="0"/>
              <a:buChar char="•"/>
            </a:pPr>
            <a:r>
              <a:rPr lang="en-US" dirty="0"/>
              <a:t>The program increasingly </a:t>
            </a:r>
            <a:r>
              <a:rPr lang="en-US" b="1" dirty="0"/>
              <a:t>lights a LED light</a:t>
            </a:r>
            <a:r>
              <a:rPr lang="bg-BG" dirty="0"/>
              <a:t> </a:t>
            </a:r>
            <a:r>
              <a:rPr lang="en-US" dirty="0"/>
              <a:t>and emits a short </a:t>
            </a:r>
            <a:r>
              <a:rPr lang="en-US" b="1" dirty="0"/>
              <a:t>beep signal </a:t>
            </a:r>
            <a:r>
              <a:rPr lang="en-US" dirty="0"/>
              <a:t>through a buzzer, continuously in an infinite loop.</a:t>
            </a:r>
          </a:p>
          <a:p>
            <a:pPr marL="0" indent="0">
              <a:buFont typeface="Arial" panose="020B0604020202020204" pitchFamily="34" charset="0"/>
              <a:buNone/>
            </a:pPr>
            <a:r>
              <a:rPr lang="en-US" dirty="0"/>
              <a:t>The program starts with </a:t>
            </a:r>
            <a:r>
              <a:rPr lang="en-US" b="1" dirty="0"/>
              <a:t>defining some constants</a:t>
            </a:r>
            <a:r>
              <a:rPr lang="en-US" dirty="0"/>
              <a:t>:</a:t>
            </a:r>
          </a:p>
          <a:p>
            <a:pPr marL="171450" indent="-171450">
              <a:buFont typeface="Arial" panose="020B0604020202020204" pitchFamily="34" charset="0"/>
              <a:buChar char="•"/>
            </a:pPr>
            <a:r>
              <a:rPr lang="en-US" dirty="0"/>
              <a:t>the pin numbers at the controller, where the peripheries are connected.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the program </a:t>
            </a:r>
            <a:r>
              <a:rPr lang="en-US" b="1" dirty="0"/>
              <a:t>configures the pin</a:t>
            </a:r>
            <a:r>
              <a:rPr lang="en-US" dirty="0"/>
              <a:t>, used to control the LED light.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a:t>
            </a:r>
            <a:r>
              <a:rPr lang="en-US" b="1" dirty="0"/>
              <a:t>main loop</a:t>
            </a:r>
            <a:r>
              <a:rPr lang="en-US" dirty="0"/>
              <a:t>,</a:t>
            </a:r>
          </a:p>
          <a:p>
            <a:pPr marL="171450" indent="-171450">
              <a:buFont typeface="Arial" panose="020B0604020202020204" pitchFamily="34" charset="0"/>
              <a:buChar char="•"/>
            </a:pPr>
            <a:r>
              <a:rPr lang="en-US" dirty="0"/>
              <a:t>the program continuously </a:t>
            </a:r>
            <a:r>
              <a:rPr lang="en-US" b="1" dirty="0"/>
              <a:t>changes the brightness </a:t>
            </a:r>
            <a:r>
              <a:rPr lang="en-US" dirty="0"/>
              <a:t>of the LED light</a:t>
            </a:r>
          </a:p>
          <a:p>
            <a:pPr marL="171450" indent="-171450">
              <a:buFont typeface="Arial" panose="020B0604020202020204" pitchFamily="34" charset="0"/>
              <a:buChar char="•"/>
            </a:pPr>
            <a:r>
              <a:rPr lang="en-US" dirty="0"/>
              <a:t>and </a:t>
            </a:r>
            <a:r>
              <a:rPr lang="en-US" b="1" dirty="0"/>
              <a:t>emits a sound </a:t>
            </a:r>
            <a:r>
              <a:rPr lang="en-US" dirty="0"/>
              <a:t>through the buzzer.</a:t>
            </a:r>
          </a:p>
          <a:p>
            <a:pPr marL="0" indent="0">
              <a:buFont typeface="Arial" panose="020B0604020202020204" pitchFamily="34" charset="0"/>
              <a:buNone/>
            </a:pPr>
            <a:r>
              <a:rPr lang="en-US" dirty="0"/>
              <a:t>This loops is repeated infinitely, until the controller is shut down.</a:t>
            </a:r>
          </a:p>
          <a:p>
            <a:pPr marL="171450" indent="-171450">
              <a:buFont typeface="Arial" panose="020B0604020202020204" pitchFamily="34" charset="0"/>
              <a:buChar char="•"/>
            </a:pPr>
            <a:endParaRPr lang="bg-BG" dirty="0"/>
          </a:p>
          <a:p>
            <a:pPr marL="0" indent="0">
              <a:buFont typeface="Arial" panose="020B0604020202020204" pitchFamily="34" charset="0"/>
              <a:buNone/>
            </a:pPr>
            <a:r>
              <a:rPr lang="en-US" dirty="0"/>
              <a:t>This example runs on a </a:t>
            </a:r>
            <a:r>
              <a:rPr lang="en-US" b="1" dirty="0"/>
              <a:t>standard Arduino board</a:t>
            </a:r>
            <a:r>
              <a:rPr lang="en-US" dirty="0"/>
              <a:t>,</a:t>
            </a:r>
          </a:p>
          <a:p>
            <a:pPr marL="171450" lvl="0" indent="-171450">
              <a:buFont typeface="Arial" panose="020B0604020202020204" pitchFamily="34" charset="0"/>
              <a:buChar char="•"/>
            </a:pPr>
            <a:r>
              <a:rPr lang="en-US" dirty="0"/>
              <a:t>with a </a:t>
            </a:r>
            <a:r>
              <a:rPr lang="en-US" b="1" dirty="0"/>
              <a:t>LED light</a:t>
            </a:r>
            <a:r>
              <a:rPr lang="en-US" b="0" dirty="0"/>
              <a:t>, connected </a:t>
            </a:r>
            <a:r>
              <a:rPr lang="en-US" dirty="0"/>
              <a:t>to</a:t>
            </a:r>
            <a:r>
              <a:rPr lang="bg-BG" dirty="0"/>
              <a:t> </a:t>
            </a:r>
            <a:r>
              <a:rPr lang="en-US" dirty="0"/>
              <a:t>pin 9 from the GPIO of the board, behind a resistor,</a:t>
            </a:r>
          </a:p>
          <a:p>
            <a:pPr marL="171450" lvl="0" indent="-171450">
              <a:buFont typeface="Arial" panose="020B0604020202020204" pitchFamily="34" charset="0"/>
              <a:buChar char="•"/>
            </a:pPr>
            <a:r>
              <a:rPr lang="en-US" dirty="0"/>
              <a:t>with a </a:t>
            </a:r>
            <a:r>
              <a:rPr lang="en-US" b="1" dirty="0"/>
              <a:t>buzzer</a:t>
            </a:r>
            <a:r>
              <a:rPr lang="en-US" dirty="0"/>
              <a:t>, connected to</a:t>
            </a:r>
            <a:r>
              <a:rPr lang="bg-BG" dirty="0"/>
              <a:t> </a:t>
            </a:r>
            <a:r>
              <a:rPr lang="en-US" dirty="0"/>
              <a:t>pin 2 from the GPIO.</a:t>
            </a:r>
          </a:p>
          <a:p>
            <a:pPr marL="0" indent="0">
              <a:buFont typeface="Arial" panose="020B0604020202020204" pitchFamily="34" charset="0"/>
              <a:buNone/>
            </a:pPr>
            <a:r>
              <a:rPr lang="en-US" dirty="0"/>
              <a:t>To </a:t>
            </a:r>
            <a:r>
              <a:rPr lang="en-US" b="1" dirty="0"/>
              <a:t>run the example</a:t>
            </a:r>
            <a:r>
              <a:rPr lang="en-US" dirty="0"/>
              <a:t>, we need an </a:t>
            </a:r>
            <a:r>
              <a:rPr lang="en-US" b="1" dirty="0"/>
              <a:t>Arduino board</a:t>
            </a:r>
            <a:r>
              <a:rPr lang="en-US" b="0" dirty="0"/>
              <a:t>, connected to the </a:t>
            </a:r>
            <a:r>
              <a:rPr lang="en-US" b="1" dirty="0"/>
              <a:t>Arduino IDE</a:t>
            </a:r>
            <a:r>
              <a:rPr lang="en-US" b="0" dirty="0"/>
              <a:t> over a USB cable</a:t>
            </a:r>
            <a:r>
              <a:rPr lang="en-US" dirty="0"/>
              <a:t>.</a:t>
            </a:r>
          </a:p>
          <a:p>
            <a:pPr marL="171450" indent="-171450">
              <a:buFont typeface="Arial" panose="020B0604020202020204" pitchFamily="34" charset="0"/>
              <a:buChar char="•"/>
            </a:pPr>
            <a:r>
              <a:rPr lang="en-US" dirty="0"/>
              <a:t>Alternatively, we can use </a:t>
            </a:r>
            <a:r>
              <a:rPr lang="en-US" b="1" dirty="0"/>
              <a:t>Arduino simulator</a:t>
            </a:r>
            <a:r>
              <a:rPr lang="en-US" dirty="0"/>
              <a:t>, such as </a:t>
            </a:r>
            <a:r>
              <a:rPr lang="en-US" b="1" dirty="0" err="1"/>
              <a:t>Tinkercad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4493336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the previous example at the </a:t>
            </a:r>
            <a:r>
              <a:rPr lang="en-US" b="1" dirty="0"/>
              <a:t>Arduino simulator</a:t>
            </a:r>
            <a:r>
              <a:rPr lang="en-US" dirty="0"/>
              <a:t> @ </a:t>
            </a:r>
            <a:r>
              <a:rPr lang="en-US" dirty="0" err="1"/>
              <a:t>Tinkedcad</a:t>
            </a:r>
            <a:r>
              <a:rPr lang="en-US" dirty="0"/>
              <a:t>.</a:t>
            </a:r>
          </a:p>
          <a:p>
            <a:pPr marL="171450" indent="-171450">
              <a:buFont typeface="Arial" panose="020B0604020202020204" pitchFamily="34" charset="0"/>
              <a:buChar char="•"/>
            </a:pPr>
            <a:r>
              <a:rPr lang="en-US" dirty="0"/>
              <a:t>Open the example </a:t>
            </a:r>
            <a:r>
              <a:rPr lang="en-US" b="1" dirty="0"/>
              <a:t>link</a:t>
            </a:r>
            <a:r>
              <a:rPr lang="en-US" dirty="0"/>
              <a:t>.</a:t>
            </a:r>
          </a:p>
          <a:p>
            <a:pPr marL="171450" indent="-171450">
              <a:buFont typeface="Arial" panose="020B0604020202020204" pitchFamily="34" charset="0"/>
              <a:buChar char="•"/>
            </a:pPr>
            <a:r>
              <a:rPr lang="en-US" dirty="0"/>
              <a:t>It holds our </a:t>
            </a:r>
            <a:r>
              <a:rPr lang="en-US" b="1" dirty="0"/>
              <a:t>project</a:t>
            </a:r>
            <a:r>
              <a:rPr lang="en-US" dirty="0"/>
              <a:t>: the </a:t>
            </a:r>
            <a:r>
              <a:rPr lang="en-US" b="1" dirty="0"/>
              <a:t>board</a:t>
            </a:r>
            <a:r>
              <a:rPr lang="en-US" dirty="0"/>
              <a:t> with </a:t>
            </a:r>
            <a:r>
              <a:rPr lang="en-US" b="1" dirty="0"/>
              <a:t>peripherals</a:t>
            </a:r>
            <a:r>
              <a:rPr lang="en-US" dirty="0"/>
              <a:t>, connected to it, along with the program </a:t>
            </a:r>
            <a:r>
              <a:rPr lang="en-US" b="1" dirty="0"/>
              <a:t>source code</a:t>
            </a:r>
            <a:r>
              <a:rPr lang="en-US" dirty="0"/>
              <a:t>.</a:t>
            </a:r>
          </a:p>
          <a:p>
            <a:pPr marL="171450" indent="-171450">
              <a:buFont typeface="Arial" panose="020B0604020202020204" pitchFamily="34" charset="0"/>
              <a:buChar char="•"/>
            </a:pPr>
            <a:r>
              <a:rPr lang="en-US" dirty="0"/>
              <a:t>We click on </a:t>
            </a:r>
            <a:r>
              <a:rPr lang="en-US" b="1" dirty="0"/>
              <a:t>[Simulate]</a:t>
            </a:r>
            <a:r>
              <a:rPr lang="en-US" dirty="0"/>
              <a:t> button, then on </a:t>
            </a:r>
            <a:r>
              <a:rPr lang="en-US" b="1" dirty="0"/>
              <a:t>[Start Simulation]</a:t>
            </a:r>
            <a:r>
              <a:rPr lang="en-US" dirty="0"/>
              <a:t> and our C program runs.</a:t>
            </a:r>
          </a:p>
          <a:p>
            <a:pPr marL="171450" indent="-171450">
              <a:buFont typeface="Arial" panose="020B0604020202020204" pitchFamily="34" charset="0"/>
              <a:buChar char="•"/>
            </a:pPr>
            <a:r>
              <a:rPr lang="en-US" dirty="0"/>
              <a:t>The result is a </a:t>
            </a:r>
            <a:r>
              <a:rPr lang="en-US" b="1" dirty="0"/>
              <a:t>blinking LED </a:t>
            </a:r>
            <a:r>
              <a:rPr lang="en-US" dirty="0"/>
              <a:t>+ </a:t>
            </a:r>
            <a:r>
              <a:rPr lang="en-US" b="1" dirty="0"/>
              <a:t>buzzer beep</a:t>
            </a:r>
            <a:r>
              <a:rPr lang="en-US" dirty="0"/>
              <a:t> in a loop.</a:t>
            </a:r>
          </a:p>
          <a:p>
            <a:pPr marL="171450" indent="-171450">
              <a:buFont typeface="Arial" panose="020B0604020202020204" pitchFamily="34" charset="0"/>
              <a:buChar char="•"/>
            </a:pPr>
            <a:r>
              <a:rPr lang="en-US" dirty="0"/>
              <a:t>We can view the </a:t>
            </a:r>
            <a:r>
              <a:rPr lang="en-US" b="1" dirty="0"/>
              <a:t>C program </a:t>
            </a:r>
            <a:r>
              <a:rPr lang="en-US" b="0" dirty="0"/>
              <a:t>code, driving this example, and</a:t>
            </a:r>
            <a:r>
              <a:rPr lang="en-US" dirty="0"/>
              <a:t> even </a:t>
            </a:r>
            <a:r>
              <a:rPr lang="en-US" b="1" dirty="0"/>
              <a:t>debug</a:t>
            </a:r>
            <a:r>
              <a:rPr lang="en-US" dirty="0"/>
              <a:t> it.</a:t>
            </a:r>
          </a:p>
          <a:p>
            <a:pPr marL="171450" indent="-171450">
              <a:buFont typeface="Arial" panose="020B0604020202020204" pitchFamily="34" charset="0"/>
              <a:buChar char="•"/>
            </a:pPr>
            <a:r>
              <a:rPr lang="en-US" dirty="0"/>
              <a:t>Let's put a </a:t>
            </a:r>
            <a:r>
              <a:rPr lang="en-US" b="1" dirty="0"/>
              <a:t>breakpoint</a:t>
            </a:r>
            <a:r>
              <a:rPr lang="en-US" dirty="0"/>
              <a:t> at the last line of the code.</a:t>
            </a:r>
          </a:p>
          <a:p>
            <a:pPr marL="628650" lvl="1" indent="-171450">
              <a:buFont typeface="Arial" panose="020B0604020202020204" pitchFamily="34" charset="0"/>
              <a:buChar char="•"/>
            </a:pPr>
            <a:r>
              <a:rPr lang="en-US" dirty="0"/>
              <a:t>The </a:t>
            </a:r>
            <a:r>
              <a:rPr lang="en-US" b="1" dirty="0"/>
              <a:t>debugger will stop </a:t>
            </a:r>
            <a:r>
              <a:rPr lang="en-US" dirty="0"/>
              <a:t>at this line, just after the beep signal.</a:t>
            </a:r>
          </a:p>
          <a:p>
            <a:pPr marL="628650" lvl="1" indent="-171450">
              <a:buFont typeface="Arial" panose="020B0604020202020204" pitchFamily="34" charset="0"/>
              <a:buChar char="•"/>
            </a:pPr>
            <a:r>
              <a:rPr lang="en-US" dirty="0"/>
              <a:t>We can press the </a:t>
            </a:r>
            <a:r>
              <a:rPr lang="en-US" b="1" dirty="0"/>
              <a:t>[Resume execution]</a:t>
            </a:r>
            <a:r>
              <a:rPr lang="en-US" dirty="0"/>
              <a:t> button to continue debugging.</a:t>
            </a:r>
          </a:p>
          <a:p>
            <a:pPr marL="171450" lvl="0" indent="-171450">
              <a:buFont typeface="Arial" panose="020B0604020202020204" pitchFamily="34" charset="0"/>
              <a:buChar char="•"/>
            </a:pPr>
            <a:r>
              <a:rPr lang="en-US" dirty="0"/>
              <a:t>You can further </a:t>
            </a:r>
            <a:r>
              <a:rPr lang="en-US" b="1" dirty="0"/>
              <a:t>play with </a:t>
            </a:r>
            <a:r>
              <a:rPr lang="en-US" b="1" noProof="1"/>
              <a:t>Tinkedcad</a:t>
            </a:r>
            <a:r>
              <a:rPr lang="en-US" b="1" dirty="0"/>
              <a:t> </a:t>
            </a:r>
            <a:r>
              <a:rPr lang="en-US" dirty="0"/>
              <a:t>alone, if you like it.</a:t>
            </a:r>
          </a:p>
          <a:p>
            <a:pPr marL="171450" lvl="0" indent="-171450">
              <a:buFont typeface="Arial" panose="020B0604020202020204" pitchFamily="34" charset="0"/>
              <a:buChar char="•"/>
            </a:pPr>
            <a:r>
              <a:rPr lang="en-US" dirty="0"/>
              <a:t>I hope this demonstration will help you understand the </a:t>
            </a:r>
            <a:r>
              <a:rPr lang="en-US" b="1" dirty="0"/>
              <a:t>concept of microcontrollers</a:t>
            </a:r>
            <a:r>
              <a:rPr lang="en-US" b="0" dirty="0"/>
              <a:t>,</a:t>
            </a:r>
          </a:p>
          <a:p>
            <a:pPr marL="628650" lvl="1" indent="-171450">
              <a:buFont typeface="Arial" panose="020B0604020202020204" pitchFamily="34" charset="0"/>
              <a:buChar char="•"/>
            </a:pPr>
            <a:r>
              <a:rPr lang="en-US" dirty="0"/>
              <a:t>how to program them and </a:t>
            </a:r>
            <a:r>
              <a:rPr lang="en-US" b="0" dirty="0"/>
              <a:t>how to connect and use peripherals</a:t>
            </a:r>
            <a:r>
              <a:rPr lang="en-US" dirty="0"/>
              <a:t>.</a:t>
            </a:r>
          </a:p>
          <a:p>
            <a:pPr marL="171450" indent="-171450">
              <a:buFont typeface="Arial" panose="020B0604020202020204" pitchFamily="34" charset="0"/>
              <a:buChar char="•"/>
            </a:pPr>
            <a:r>
              <a:rPr lang="en-US" dirty="0"/>
              <a:t>Please ignore the technical details and </a:t>
            </a:r>
            <a:r>
              <a:rPr lang="en-US" b="1" dirty="0"/>
              <a:t>focus on the big picture</a:t>
            </a:r>
            <a:r>
              <a:rPr lang="en-US" dirty="0"/>
              <a:t>:</a:t>
            </a:r>
          </a:p>
          <a:p>
            <a:pPr marL="628650" lvl="1" indent="-171450">
              <a:buFont typeface="Arial" panose="020B0604020202020204" pitchFamily="34" charset="0"/>
              <a:buChar char="•"/>
            </a:pPr>
            <a:r>
              <a:rPr lang="en-US" dirty="0"/>
              <a:t>what a </a:t>
            </a:r>
            <a:r>
              <a:rPr lang="en-US" b="1" dirty="0"/>
              <a:t>microcontroller</a:t>
            </a:r>
            <a:r>
              <a:rPr lang="en-US" dirty="0"/>
              <a:t> is, how </a:t>
            </a:r>
            <a:r>
              <a:rPr lang="en-US" b="1" dirty="0"/>
              <a:t>IoT systems</a:t>
            </a:r>
            <a:r>
              <a:rPr lang="en-US" dirty="0"/>
              <a:t> works, where we can use IoT,</a:t>
            </a:r>
          </a:p>
          <a:p>
            <a:pPr marL="628650" lvl="1" indent="-171450">
              <a:buFont typeface="Arial" panose="020B0604020202020204" pitchFamily="34" charset="0"/>
              <a:buChar char="•"/>
            </a:pPr>
            <a:r>
              <a:rPr lang="en-US" dirty="0"/>
              <a:t>and how do we </a:t>
            </a:r>
            <a:r>
              <a:rPr lang="en-US" b="1" dirty="0"/>
              <a:t>program microcontrollers</a:t>
            </a:r>
            <a:r>
              <a:rPr lang="en-US" b="0" dirty="0"/>
              <a:t>,</a:t>
            </a:r>
          </a:p>
          <a:p>
            <a:pPr marL="628650" lvl="1" indent="-171450">
              <a:buFont typeface="Arial" panose="020B0604020202020204" pitchFamily="34" charset="0"/>
              <a:buChar char="•"/>
            </a:pPr>
            <a:r>
              <a:rPr lang="en-US" b="0" dirty="0"/>
              <a:t>as a concept, ignoring the technical details.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402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5805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a:t>
            </a:r>
            <a:r>
              <a:rPr lang="en-US" dirty="0"/>
              <a:t> is the main Internet protocol used to communicate between </a:t>
            </a:r>
            <a:r>
              <a:rPr lang="en-US" b="1" dirty="0"/>
              <a:t>Web servers</a:t>
            </a:r>
            <a:r>
              <a:rPr lang="en-US" dirty="0"/>
              <a:t> (which host Web sites and server-side software components) and </a:t>
            </a:r>
            <a:r>
              <a:rPr lang="en-US" b="1" dirty="0"/>
              <a:t>Web clients</a:t>
            </a:r>
            <a:r>
              <a:rPr lang="en-US" dirty="0"/>
              <a:t> (such as Web browsers and mobile apps), which display the information to the users and interact with them.</a:t>
            </a:r>
          </a:p>
          <a:p>
            <a:pPr marL="360000" indent="-171450">
              <a:buFont typeface="Arial" panose="020B0604020202020204" pitchFamily="34" charset="0"/>
              <a:buChar char="•"/>
            </a:pPr>
            <a:r>
              <a:rPr lang="en-US" dirty="0"/>
              <a:t>HTTP comes from "</a:t>
            </a:r>
            <a:r>
              <a:rPr lang="en-US" b="1" dirty="0">
                <a:solidFill>
                  <a:schemeClr val="bg1"/>
                </a:solidFill>
              </a:rPr>
              <a:t>H</a:t>
            </a:r>
            <a:r>
              <a:rPr lang="en-US" dirty="0"/>
              <a:t>yper </a:t>
            </a:r>
            <a:r>
              <a:rPr lang="en-US" b="1" dirty="0"/>
              <a:t>T</a:t>
            </a:r>
            <a:r>
              <a:rPr lang="en-US" dirty="0"/>
              <a:t>ext </a:t>
            </a:r>
            <a:r>
              <a:rPr lang="en-US" b="1" dirty="0">
                <a:solidFill>
                  <a:schemeClr val="bg1"/>
                </a:solidFill>
              </a:rPr>
              <a:t>T</a:t>
            </a:r>
            <a:r>
              <a:rPr lang="en-US" dirty="0"/>
              <a:t>ransfer </a:t>
            </a:r>
            <a:r>
              <a:rPr lang="en-US" b="1" dirty="0">
                <a:solidFill>
                  <a:schemeClr val="bg1"/>
                </a:solidFill>
              </a:rPr>
              <a:t>P</a:t>
            </a:r>
            <a:r>
              <a:rPr lang="en-US" dirty="0"/>
              <a:t>rotocol". It is a protocol originally created for transferring HTML, CSS, images and other Web resources within the global distributed information system called "</a:t>
            </a:r>
            <a:r>
              <a:rPr lang="en-US" b="1" dirty="0"/>
              <a:t>World Wide Web</a:t>
            </a:r>
            <a:r>
              <a:rPr lang="en-US" dirty="0"/>
              <a:t>" (or just </a:t>
            </a:r>
            <a:r>
              <a:rPr lang="en-US" b="1" dirty="0"/>
              <a:t>Web</a:t>
            </a:r>
            <a:r>
              <a:rPr lang="en-US" dirty="0"/>
              <a:t>).</a:t>
            </a:r>
          </a:p>
          <a:p>
            <a:pPr marL="360000" indent="-171450">
              <a:buFont typeface="Arial" panose="020B0604020202020204" pitchFamily="34" charset="0"/>
              <a:buChar char="•"/>
            </a:pPr>
            <a:r>
              <a:rPr lang="en-US" b="1" dirty="0"/>
              <a:t>The Web </a:t>
            </a:r>
            <a:r>
              <a:rPr lang="en-US" dirty="0"/>
              <a:t>consists of all Web sites in Internet, which are accessed via the </a:t>
            </a:r>
            <a:r>
              <a:rPr lang="en-US" b="1" dirty="0"/>
              <a:t>HTTP protocol</a:t>
            </a:r>
            <a:r>
              <a:rPr lang="en-US" dirty="0"/>
              <a:t>.</a:t>
            </a:r>
          </a:p>
          <a:p>
            <a:pPr marL="360000" indent="-171450">
              <a:buFont typeface="Arial" panose="020B0604020202020204" pitchFamily="34" charset="0"/>
              <a:buChar char="•"/>
            </a:pPr>
            <a:r>
              <a:rPr lang="en-US" dirty="0"/>
              <a:t>Later, HTTP was extended to a </a:t>
            </a:r>
            <a:r>
              <a:rPr lang="en-US" b="1" dirty="0"/>
              <a:t>general-purpose client-server protocol for the Internet</a:t>
            </a:r>
            <a:r>
              <a:rPr lang="en-US" dirty="0"/>
              <a:t> and was widely used for transferring almost anything over Internet: text, images, documents, audio streaming, video streaming, chat messages and many others.</a:t>
            </a:r>
          </a:p>
          <a:p>
            <a:r>
              <a:rPr lang="en-US" dirty="0"/>
              <a:t>Let's first explain "</a:t>
            </a:r>
            <a:r>
              <a:rPr lang="en-US" b="1" i="1" dirty="0"/>
              <a:t>what is a protocol</a:t>
            </a:r>
            <a:r>
              <a:rPr lang="en-US" dirty="0"/>
              <a:t>"?</a:t>
            </a:r>
          </a:p>
          <a:p>
            <a:pPr marL="360000" indent="-171450">
              <a:buFont typeface="Arial" panose="020B0604020202020204" pitchFamily="34" charset="0"/>
              <a:buChar char="•"/>
            </a:pPr>
            <a:r>
              <a:rPr lang="en-US" dirty="0"/>
              <a:t>A </a:t>
            </a:r>
            <a:r>
              <a:rPr lang="en-US" b="1" dirty="0"/>
              <a:t>communication protocol</a:t>
            </a:r>
            <a:r>
              <a:rPr lang="en-US" dirty="0"/>
              <a:t> is a set of rules, which define how two or more parties are talking to each other. It defines the </a:t>
            </a:r>
            <a:r>
              <a:rPr lang="en-US" b="1" dirty="0"/>
              <a:t>format of the messages </a:t>
            </a:r>
            <a:r>
              <a:rPr lang="en-US" dirty="0"/>
              <a:t>exchanged and their semantics.</a:t>
            </a:r>
          </a:p>
          <a:p>
            <a:pPr marL="360000" indent="-171450">
              <a:buFont typeface="Arial" panose="020B0604020202020204" pitchFamily="34" charset="0"/>
              <a:buChar char="•"/>
            </a:pPr>
            <a:r>
              <a:rPr lang="en-US" b="1" dirty="0"/>
              <a:t>Protocols</a:t>
            </a:r>
            <a:r>
              <a:rPr lang="en-US" dirty="0"/>
              <a:t> in programming are "</a:t>
            </a:r>
            <a:r>
              <a:rPr lang="en-US" b="1" i="1" dirty="0"/>
              <a:t>languages</a:t>
            </a:r>
            <a:r>
              <a:rPr lang="en-US" dirty="0"/>
              <a:t>", used to communicate between machines. Like in the human languages, protocols have </a:t>
            </a:r>
            <a:r>
              <a:rPr lang="en-US" b="1" dirty="0"/>
              <a:t>syntax</a:t>
            </a:r>
            <a:r>
              <a:rPr lang="en-US" dirty="0"/>
              <a:t> (which specifies the structure of commands) and </a:t>
            </a:r>
            <a:r>
              <a:rPr lang="en-US" b="1" dirty="0"/>
              <a:t>semantics</a:t>
            </a:r>
            <a:r>
              <a:rPr lang="en-US" dirty="0"/>
              <a:t> (which specifies their meaning).</a:t>
            </a:r>
          </a:p>
          <a:p>
            <a:endParaRPr lang="en-US" dirty="0"/>
          </a:p>
          <a:p>
            <a:r>
              <a:rPr lang="en-US" b="1" dirty="0"/>
              <a:t>HTTP</a:t>
            </a:r>
            <a:r>
              <a:rPr lang="en-US" dirty="0"/>
              <a:t> is </a:t>
            </a:r>
            <a:r>
              <a:rPr lang="en-US" b="1" dirty="0"/>
              <a:t>text-based client-server protocol </a:t>
            </a:r>
            <a:r>
              <a:rPr lang="en-US" dirty="0"/>
              <a:t>for the Internet.</a:t>
            </a:r>
          </a:p>
          <a:p>
            <a:pPr marL="360000" indent="-171450">
              <a:buFont typeface="Arial" panose="020B0604020202020204" pitchFamily="34" charset="0"/>
              <a:buChar char="•"/>
            </a:pPr>
            <a:r>
              <a:rPr lang="en-US" b="1" dirty="0"/>
              <a:t>Text-based</a:t>
            </a:r>
            <a:r>
              <a:rPr lang="en-US" dirty="0"/>
              <a:t> means that the messages, which are exchanged, are </a:t>
            </a:r>
            <a:r>
              <a:rPr lang="en-US" b="1" dirty="0"/>
              <a:t>human-readable text </a:t>
            </a:r>
            <a:r>
              <a:rPr lang="en-US" dirty="0"/>
              <a:t>(not binary data</a:t>
            </a:r>
            <a:r>
              <a:rPr lang="bg-BG" dirty="0"/>
              <a:t>, </a:t>
            </a:r>
            <a:r>
              <a:rPr lang="en-US" dirty="0"/>
              <a:t>such as JPEG images).</a:t>
            </a:r>
          </a:p>
          <a:p>
            <a:pPr marL="360000" indent="-171450">
              <a:buFont typeface="Arial" panose="020B0604020202020204" pitchFamily="34" charset="0"/>
              <a:buChar char="•"/>
            </a:pPr>
            <a:r>
              <a:rPr lang="en-US" b="1" dirty="0"/>
              <a:t>Client-server </a:t>
            </a:r>
            <a:r>
              <a:rPr lang="en-US" dirty="0"/>
              <a:t>means that the communication takes place between a </a:t>
            </a:r>
            <a:r>
              <a:rPr lang="en-US" b="1" dirty="0"/>
              <a:t>server</a:t>
            </a:r>
            <a:r>
              <a:rPr lang="en-US" dirty="0"/>
              <a:t> (a software which stores the data and provides it upon request) and a </a:t>
            </a:r>
            <a:r>
              <a:rPr lang="en-US" b="1" dirty="0"/>
              <a:t>client </a:t>
            </a:r>
            <a:r>
              <a:rPr lang="en-US" dirty="0"/>
              <a:t>(a software which reads and visualizes the data from the server). We shall explain the "</a:t>
            </a:r>
            <a:r>
              <a:rPr lang="en-US" b="1" dirty="0"/>
              <a:t>client-server model</a:t>
            </a:r>
            <a:r>
              <a:rPr lang="en-US" dirty="0"/>
              <a:t>" in more detail a bit later.</a:t>
            </a:r>
          </a:p>
          <a:p>
            <a:pPr lvl="0"/>
            <a:endParaRPr lang="en-US" dirty="0"/>
          </a:p>
          <a:p>
            <a:pPr lvl="0"/>
            <a:r>
              <a:rPr lang="en-US" b="1" dirty="0"/>
              <a:t>HTTP </a:t>
            </a:r>
            <a:r>
              <a:rPr lang="en-US" dirty="0"/>
              <a:t>is mostly used to </a:t>
            </a:r>
            <a:r>
              <a:rPr lang="en-US" b="1" dirty="0"/>
              <a:t>transfer Web resources </a:t>
            </a:r>
            <a:r>
              <a:rPr lang="en-US" dirty="0"/>
              <a:t>(such as HTML files, images, styles, media and documents).</a:t>
            </a:r>
          </a:p>
          <a:p>
            <a:pPr marL="360000" lvl="0" indent="-171450">
              <a:buFont typeface="Arial" panose="020B0604020202020204" pitchFamily="34" charset="0"/>
              <a:buChar char="•"/>
            </a:pPr>
            <a:r>
              <a:rPr lang="en-US" dirty="0"/>
              <a:t>For example, when you open a Web site, </a:t>
            </a:r>
            <a:r>
              <a:rPr lang="en-US" b="1" dirty="0"/>
              <a:t>the Web browser connects to the Web server</a:t>
            </a:r>
            <a:r>
              <a:rPr lang="en-US" dirty="0"/>
              <a:t>, hosting the requested site, and </a:t>
            </a:r>
            <a:r>
              <a:rPr lang="en-US" b="1" dirty="0"/>
              <a:t>requests the URL </a:t>
            </a:r>
            <a:r>
              <a:rPr lang="en-US" dirty="0"/>
              <a:t>that you have entered in the browser's location bar via the HTTP protocol. In most cases the Web server returns an HTML document that contains references to other resources, such as CSS styles, images and scripts, which are downloaded by the Web browser in subsequent HTTP requests.</a:t>
            </a:r>
          </a:p>
          <a:p>
            <a:pPr lvl="0"/>
            <a:endParaRPr lang="en-US" dirty="0"/>
          </a:p>
          <a:p>
            <a:pPr lvl="0"/>
            <a:r>
              <a:rPr lang="en-US" b="1" dirty="0"/>
              <a:t>HTTP </a:t>
            </a:r>
            <a:r>
              <a:rPr lang="en-US" dirty="0"/>
              <a:t>follows the "</a:t>
            </a:r>
            <a:r>
              <a:rPr lang="en-US" b="1" i="1" dirty="0"/>
              <a:t>request-response model</a:t>
            </a:r>
            <a:r>
              <a:rPr lang="en-US" dirty="0"/>
              <a:t>", which means that the </a:t>
            </a:r>
            <a:r>
              <a:rPr lang="en-US" b="1" dirty="0"/>
              <a:t>HTTP client software</a:t>
            </a:r>
            <a:r>
              <a:rPr lang="en-US" dirty="0"/>
              <a:t> (the Web browsers in most cases) </a:t>
            </a:r>
            <a:r>
              <a:rPr lang="en-US" b="1" dirty="0"/>
              <a:t>requests </a:t>
            </a:r>
            <a:r>
              <a:rPr lang="en-US" dirty="0"/>
              <a:t>resources from the </a:t>
            </a:r>
            <a:r>
              <a:rPr lang="en-US" b="1" dirty="0"/>
              <a:t>HTTP servers </a:t>
            </a:r>
            <a:r>
              <a:rPr lang="en-US" dirty="0"/>
              <a:t>(the Web servers) and gets these resources as a </a:t>
            </a:r>
            <a:r>
              <a:rPr lang="en-US" b="1" dirty="0"/>
              <a:t>response</a:t>
            </a:r>
            <a:r>
              <a:rPr lang="en-US" dirty="0"/>
              <a:t>.</a:t>
            </a:r>
          </a:p>
          <a:p>
            <a:pPr marL="360000" lvl="0" indent="-171450">
              <a:buFont typeface="Arial" panose="020B0604020202020204" pitchFamily="34" charset="0"/>
              <a:buChar char="•"/>
            </a:pPr>
            <a:r>
              <a:rPr lang="en-US" dirty="0"/>
              <a:t>Clients </a:t>
            </a:r>
            <a:r>
              <a:rPr lang="en-US" b="1" dirty="0"/>
              <a:t>request</a:t>
            </a:r>
            <a:r>
              <a:rPr lang="en-US" dirty="0"/>
              <a:t> and servers </a:t>
            </a:r>
            <a:r>
              <a:rPr lang="en-US" b="1" dirty="0"/>
              <a:t>respond</a:t>
            </a:r>
            <a:r>
              <a:rPr lang="en-US" dirty="0"/>
              <a:t> to the requests: this is how it works!</a:t>
            </a:r>
          </a:p>
          <a:p>
            <a:pPr marL="360000" lvl="0" indent="-171450">
              <a:buFont typeface="Arial" panose="020B0604020202020204" pitchFamily="34" charset="0"/>
              <a:buChar char="•"/>
            </a:pPr>
            <a:r>
              <a:rPr lang="en-US" dirty="0"/>
              <a:t>HTTP does not directly allow a Web sites to send data to the clients, unless this data is </a:t>
            </a:r>
            <a:r>
              <a:rPr lang="en-US" b="1" dirty="0"/>
              <a:t>explicitly requested</a:t>
            </a:r>
            <a:r>
              <a:rPr lang="en-US" dirty="0"/>
              <a:t>. And this is perfectly normal: users don't want a Web site to open when it is not requested. What shall happen, for example, if a spam website appears while you are working on your computer?</a:t>
            </a:r>
          </a:p>
          <a:p>
            <a:pPr marL="360000" lvl="0" indent="-171450">
              <a:buFont typeface="Arial" panose="020B0604020202020204" pitchFamily="34" charset="0"/>
              <a:buChar char="•"/>
            </a:pPr>
            <a:r>
              <a:rPr lang="en-US" dirty="0"/>
              <a:t>The HTTP protocol lies on the "</a:t>
            </a:r>
            <a:r>
              <a:rPr lang="en-US" b="1" dirty="0"/>
              <a:t>request-response</a:t>
            </a:r>
            <a:r>
              <a:rPr lang="en-US" dirty="0"/>
              <a:t>" paradigm and cannot open a website unless someone has asked to open it.</a:t>
            </a:r>
          </a:p>
          <a:p>
            <a:pPr lvl="0">
              <a:lnSpc>
                <a:spcPct val="110000"/>
              </a:lnSpc>
            </a:pPr>
            <a:r>
              <a:rPr lang="en-US" dirty="0"/>
              <a:t>The HTTP protocol relies on </a:t>
            </a:r>
            <a:r>
              <a:rPr lang="en-US" b="1" dirty="0"/>
              <a:t>unique resource locators</a:t>
            </a:r>
            <a:r>
              <a:rPr lang="en-US" dirty="0"/>
              <a:t> (</a:t>
            </a:r>
            <a:r>
              <a:rPr lang="en-US" dirty="0">
                <a:solidFill>
                  <a:schemeClr val="tx2">
                    <a:lumMod val="75000"/>
                  </a:schemeClr>
                </a:solidFill>
              </a:rPr>
              <a:t>URLs), like "https, column, slash, slash, </a:t>
            </a:r>
            <a:r>
              <a:rPr lang="en-US" dirty="0" err="1">
                <a:solidFill>
                  <a:schemeClr val="tx2">
                    <a:lumMod val="75000"/>
                  </a:schemeClr>
                </a:solidFill>
              </a:rPr>
              <a:t>softuni</a:t>
            </a:r>
            <a:r>
              <a:rPr lang="en-US" dirty="0">
                <a:solidFill>
                  <a:schemeClr val="tx2">
                    <a:lumMod val="75000"/>
                  </a:schemeClr>
                </a:solidFill>
              </a:rPr>
              <a:t> dot org".</a:t>
            </a:r>
          </a:p>
          <a:p>
            <a:pPr marL="360000" lvl="0" indent="-171450">
              <a:lnSpc>
                <a:spcPct val="110000"/>
              </a:lnSpc>
              <a:buFont typeface="Arial" panose="020B0604020202020204" pitchFamily="34" charset="0"/>
              <a:buChar char="•"/>
            </a:pPr>
            <a:r>
              <a:rPr lang="en-US" dirty="0">
                <a:solidFill>
                  <a:schemeClr val="tx2">
                    <a:lumMod val="75000"/>
                  </a:schemeClr>
                </a:solidFill>
              </a:rPr>
              <a:t>When a resource is downloaded from the Web server, it comes with </a:t>
            </a:r>
            <a:r>
              <a:rPr lang="en-US" b="1" dirty="0">
                <a:solidFill>
                  <a:schemeClr val="tx2">
                    <a:lumMod val="75000"/>
                  </a:schemeClr>
                </a:solidFill>
              </a:rPr>
              <a:t>metadata</a:t>
            </a:r>
            <a:r>
              <a:rPr lang="en-US" dirty="0"/>
              <a:t> (such as content-type and encoding), which helps in visualizing the resource correctly.</a:t>
            </a:r>
          </a:p>
          <a:p>
            <a:pPr marL="628650" lvl="1" indent="-171450">
              <a:lnSpc>
                <a:spcPct val="110000"/>
              </a:lnSpc>
              <a:buFont typeface="Arial" panose="020B0604020202020204" pitchFamily="34" charset="0"/>
              <a:buChar char="•"/>
            </a:pPr>
            <a:endParaRPr lang="en-US" dirty="0"/>
          </a:p>
          <a:p>
            <a:pPr lvl="0">
              <a:lnSpc>
                <a:spcPct val="110000"/>
              </a:lnSpc>
            </a:pPr>
            <a:r>
              <a:rPr lang="en-US" dirty="0">
                <a:solidFill>
                  <a:schemeClr val="tx2">
                    <a:lumMod val="75000"/>
                  </a:schemeClr>
                </a:solidFill>
              </a:rPr>
              <a:t>The HTTP protocol is </a:t>
            </a:r>
            <a:r>
              <a:rPr lang="en-US" b="1" dirty="0">
                <a:solidFill>
                  <a:schemeClr val="tx2">
                    <a:lumMod val="75000"/>
                  </a:schemeClr>
                </a:solidFill>
              </a:rPr>
              <a:t>stateless</a:t>
            </a:r>
            <a:r>
              <a:rPr lang="en-US" dirty="0"/>
              <a:t> by design, which means that it does not preserve </a:t>
            </a:r>
            <a:r>
              <a:rPr lang="en-US" b="1" dirty="0"/>
              <a:t>state</a:t>
            </a:r>
            <a:r>
              <a:rPr lang="en-US" dirty="0"/>
              <a:t>.</a:t>
            </a:r>
          </a:p>
          <a:p>
            <a:pPr marL="360000" lvl="0" indent="-171450">
              <a:lnSpc>
                <a:spcPct val="110000"/>
              </a:lnSpc>
              <a:buFont typeface="Arial" panose="020B0604020202020204" pitchFamily="34" charset="0"/>
              <a:buChar char="•"/>
            </a:pPr>
            <a:r>
              <a:rPr lang="en-US" dirty="0"/>
              <a:t>Each HTTP request is independent of the others.</a:t>
            </a:r>
          </a:p>
          <a:p>
            <a:pPr marL="360000" lvl="0" indent="-171450">
              <a:lnSpc>
                <a:spcPct val="110000"/>
              </a:lnSpc>
              <a:buFont typeface="Arial" panose="020B0604020202020204" pitchFamily="34" charset="0"/>
              <a:buChar char="•"/>
            </a:pPr>
            <a:r>
              <a:rPr lang="en-US" dirty="0"/>
              <a:t>Stateful HTTP conversations can be implemented by extra effort, using </a:t>
            </a:r>
            <a:r>
              <a:rPr lang="en-US" b="1" dirty="0"/>
              <a:t>cookies</a:t>
            </a:r>
            <a:r>
              <a:rPr lang="en-US" dirty="0"/>
              <a:t>, custom </a:t>
            </a:r>
            <a:r>
              <a:rPr lang="en-US" b="1" dirty="0"/>
              <a:t>header fields</a:t>
            </a:r>
            <a:r>
              <a:rPr lang="en-US" dirty="0"/>
              <a:t>, </a:t>
            </a:r>
            <a:r>
              <a:rPr lang="en-US" b="1" dirty="0"/>
              <a:t>Web storage</a:t>
            </a:r>
            <a:r>
              <a:rPr lang="en-US" dirty="0"/>
              <a:t> or other techniques.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308602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engineering</a:t>
            </a:r>
            <a:r>
              <a:rPr lang="en-US" dirty="0"/>
              <a:t> is not just coding!</a:t>
            </a:r>
          </a:p>
          <a:p>
            <a:pPr marL="171450" indent="-171450">
              <a:buFont typeface="Arial" panose="020B0604020202020204" pitchFamily="34" charset="0"/>
              <a:buChar char="•"/>
            </a:pPr>
            <a:r>
              <a:rPr lang="en-US" dirty="0"/>
              <a:t>Software engineers deal with </a:t>
            </a:r>
            <a:r>
              <a:rPr lang="en-US" b="1" dirty="0"/>
              <a:t>many other aspects of software production and maintenance</a:t>
            </a:r>
            <a:r>
              <a:rPr lang="en-US" dirty="0"/>
              <a:t>,</a:t>
            </a:r>
          </a:p>
          <a:p>
            <a:pPr marL="171450" indent="-171450">
              <a:buFont typeface="Arial" panose="020B0604020202020204" pitchFamily="34" charset="0"/>
              <a:buChar char="•"/>
            </a:pPr>
            <a:r>
              <a:rPr lang="en-US" dirty="0"/>
              <a:t>which are far beyond coding and debugging.</a:t>
            </a:r>
          </a:p>
          <a:p>
            <a:pPr marL="0" indent="0">
              <a:buFont typeface="Arial" panose="020B0604020202020204" pitchFamily="34" charset="0"/>
              <a:buNone/>
            </a:pPr>
            <a:r>
              <a:rPr lang="en-US" b="1" dirty="0"/>
              <a:t>Software engineering </a:t>
            </a:r>
            <a:r>
              <a:rPr lang="en-US" dirty="0"/>
              <a:t>provides methodologies, concepts, principles, technologies, patterns, practices and tools for:</a:t>
            </a:r>
          </a:p>
          <a:p>
            <a:pPr marL="171450" indent="-171450">
              <a:buFont typeface="Arial" panose="020B0604020202020204" pitchFamily="34" charset="0"/>
              <a:buChar char="•"/>
            </a:pPr>
            <a:r>
              <a:rPr lang="en-US" b="1" dirty="0"/>
              <a:t>requirements</a:t>
            </a:r>
            <a:r>
              <a:rPr lang="en-US" dirty="0"/>
              <a:t> analysis, software </a:t>
            </a:r>
            <a:r>
              <a:rPr lang="en-US" b="1" dirty="0"/>
              <a:t>architecture</a:t>
            </a:r>
            <a:r>
              <a:rPr lang="en-US" dirty="0"/>
              <a:t> and </a:t>
            </a:r>
            <a:r>
              <a:rPr lang="en-US" b="1" dirty="0"/>
              <a:t>design</a:t>
            </a:r>
            <a:r>
              <a:rPr lang="en-US" b="0" dirty="0"/>
              <a:t>, software </a:t>
            </a:r>
            <a:r>
              <a:rPr lang="en-US" b="1" dirty="0"/>
              <a:t>construction</a:t>
            </a:r>
            <a:r>
              <a:rPr lang="en-US" b="0" dirty="0"/>
              <a:t> and </a:t>
            </a:r>
            <a:r>
              <a:rPr lang="en-US" b="1" dirty="0"/>
              <a:t>implementation</a:t>
            </a:r>
            <a:r>
              <a:rPr lang="en-US" b="0" dirty="0"/>
              <a:t>, software </a:t>
            </a:r>
            <a:r>
              <a:rPr lang="en-US" b="1" dirty="0"/>
              <a:t>testing</a:t>
            </a:r>
            <a:r>
              <a:rPr lang="en-US" b="0" dirty="0"/>
              <a:t> and </a:t>
            </a:r>
            <a:r>
              <a:rPr lang="en-US" b="1" dirty="0"/>
              <a:t>quality assurance</a:t>
            </a:r>
            <a:r>
              <a:rPr lang="en-US" b="0" dirty="0"/>
              <a:t>, </a:t>
            </a:r>
            <a:r>
              <a:rPr lang="en-US" b="1" dirty="0"/>
              <a:t>deployment </a:t>
            </a:r>
            <a:r>
              <a:rPr lang="en-US" b="0" dirty="0"/>
              <a:t>and </a:t>
            </a:r>
            <a:r>
              <a:rPr lang="en-US" b="1" dirty="0"/>
              <a:t>maintenance</a:t>
            </a:r>
            <a:r>
              <a:rPr lang="en-US" b="0" dirty="0"/>
              <a:t>, together with software </a:t>
            </a:r>
            <a:r>
              <a:rPr lang="en-US" b="1" dirty="0"/>
              <a:t>project management</a:t>
            </a:r>
            <a:r>
              <a:rPr lang="en-US" b="0" dirty="0"/>
              <a:t>.</a:t>
            </a:r>
            <a:endParaRPr lang="en-US" dirty="0"/>
          </a:p>
          <a:p>
            <a:pPr marL="0" indent="0">
              <a:buFont typeface="Arial" panose="020B0604020202020204" pitchFamily="34" charset="0"/>
              <a:buNone/>
            </a:pPr>
            <a:r>
              <a:rPr lang="en-US" dirty="0"/>
              <a:t>Let's talk about all these </a:t>
            </a:r>
            <a:r>
              <a:rPr lang="en-US" b="1" dirty="0"/>
              <a:t>concepts and activities from software development</a:t>
            </a:r>
            <a:r>
              <a:rPr lang="en-US" dirty="0"/>
              <a:t>, which are beyond programming.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403</a:t>
            </a:fld>
            <a:endParaRPr lang="en-US" dirty="0"/>
          </a:p>
        </p:txBody>
      </p:sp>
      <p:sp>
        <p:nvSpPr>
          <p:cNvPr id="7" name="Footer Placeholder 7">
            <a:extLst>
              <a:ext uri="{FF2B5EF4-FFF2-40B4-BE49-F238E27FC236}">
                <a16:creationId xmlns:a16="http://schemas.microsoft.com/office/drawing/2014/main" xmlns=""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is not just coding!</a:t>
            </a:r>
          </a:p>
          <a:p>
            <a:r>
              <a:rPr lang="en-US" dirty="0"/>
              <a:t>The </a:t>
            </a:r>
            <a:r>
              <a:rPr lang="en-US" b="1" dirty="0"/>
              <a:t>Software Development Lifecycle</a:t>
            </a:r>
            <a:r>
              <a:rPr lang="en-US" dirty="0"/>
              <a:t> (SLDC) always include the following activities (to some extent)</a:t>
            </a:r>
            <a:r>
              <a:rPr lang="bg-BG" dirty="0"/>
              <a:t>:</a:t>
            </a:r>
            <a:endParaRPr lang="en-US" b="0" dirty="0"/>
          </a:p>
          <a:p>
            <a:pPr marL="171450" indent="-171450">
              <a:buFont typeface="Arial" panose="020B0604020202020204" pitchFamily="34" charset="0"/>
              <a:buChar char="•"/>
            </a:pPr>
            <a:r>
              <a:rPr lang="en-US" b="1" dirty="0"/>
              <a:t>Requirements</a:t>
            </a:r>
            <a:r>
              <a:rPr lang="en-US" dirty="0"/>
              <a:t> analysis, software </a:t>
            </a:r>
            <a:r>
              <a:rPr lang="en-US" b="1" dirty="0"/>
              <a:t>design</a:t>
            </a:r>
            <a:r>
              <a:rPr lang="en-US" b="0" dirty="0"/>
              <a:t>, software </a:t>
            </a:r>
            <a:r>
              <a:rPr lang="en-US" b="1" dirty="0"/>
              <a:t>construction</a:t>
            </a:r>
            <a:r>
              <a:rPr lang="en-US" b="0" dirty="0"/>
              <a:t>, software </a:t>
            </a:r>
            <a:r>
              <a:rPr lang="en-US" b="1" dirty="0"/>
              <a:t>testing</a:t>
            </a:r>
            <a:r>
              <a:rPr lang="en-US" b="0" dirty="0"/>
              <a:t>, </a:t>
            </a:r>
            <a:r>
              <a:rPr lang="en-US" b="1" dirty="0"/>
              <a:t>deployment </a:t>
            </a:r>
            <a:r>
              <a:rPr lang="en-US" b="0" dirty="0"/>
              <a:t>and </a:t>
            </a:r>
            <a:r>
              <a:rPr lang="en-US" b="1" dirty="0"/>
              <a:t>maintenance</a:t>
            </a:r>
            <a:r>
              <a:rPr lang="en-US" b="0" dirty="0"/>
              <a:t>, together with software </a:t>
            </a:r>
            <a:r>
              <a:rPr lang="en-US" b="1" dirty="0"/>
              <a:t>project management</a:t>
            </a:r>
            <a:r>
              <a:rPr lang="en-US" b="0" dirty="0"/>
              <a:t>.</a:t>
            </a:r>
          </a:p>
          <a:p>
            <a:endParaRPr lang="en-US" b="1" i="0" dirty="0">
              <a:solidFill>
                <a:srgbClr val="222222"/>
              </a:solidFill>
              <a:effectLst/>
              <a:latin typeface="arial" panose="020B0604020202020204" pitchFamily="34" charset="0"/>
            </a:endParaRPr>
          </a:p>
          <a:p>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(also called </a:t>
            </a:r>
            <a:r>
              <a:rPr lang="en-US" b="1" i="0" dirty="0">
                <a:solidFill>
                  <a:srgbClr val="222222"/>
                </a:solidFill>
                <a:effectLst/>
                <a:latin typeface="arial" panose="020B0604020202020204" pitchFamily="34" charset="0"/>
              </a:rPr>
              <a:t>requirements engineering</a:t>
            </a:r>
            <a:r>
              <a:rPr lang="en-US" b="0" i="0" dirty="0">
                <a:solidFill>
                  <a:srgbClr val="222222"/>
                </a:solidFill>
                <a:effectLst/>
                <a:latin typeface="arial" panose="020B0604020202020204" pitchFamily="34" charset="0"/>
              </a:rPr>
              <a:t>)  is the first phase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is the process of determining the </a:t>
            </a:r>
            <a:r>
              <a:rPr lang="en-US" b="1" i="0" dirty="0">
                <a:solidFill>
                  <a:srgbClr val="222222"/>
                </a:solidFill>
                <a:effectLst/>
                <a:latin typeface="arial" panose="020B0604020202020204" pitchFamily="34" charset="0"/>
              </a:rPr>
              <a:t>business expectations, functionalities and constraints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for a software product, site, app, service or system.</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Software requirements</a:t>
            </a:r>
            <a:r>
              <a:rPr lang="en-US" b="0" i="0" dirty="0">
                <a:solidFill>
                  <a:srgbClr val="222222"/>
                </a:solidFill>
                <a:effectLst/>
                <a:latin typeface="arial" panose="020B0604020202020204" pitchFamily="34" charset="0"/>
              </a:rPr>
              <a:t> define the </a:t>
            </a:r>
            <a:r>
              <a:rPr lang="en-US" b="1" i="0" dirty="0">
                <a:solidFill>
                  <a:srgbClr val="222222"/>
                </a:solidFill>
                <a:effectLst/>
                <a:latin typeface="arial" panose="020B0604020202020204" pitchFamily="34" charset="0"/>
              </a:rPr>
              <a:t>functionality</a:t>
            </a:r>
            <a:r>
              <a:rPr lang="en-US" b="0" i="0" dirty="0">
                <a:solidFill>
                  <a:srgbClr val="222222"/>
                </a:solidFill>
                <a:effectLst/>
                <a:latin typeface="arial" panose="020B0604020202020204" pitchFamily="34" charset="0"/>
              </a:rPr>
              <a:t> of the system.</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consist of </a:t>
            </a:r>
            <a:r>
              <a:rPr lang="en-US" b="1" i="0" dirty="0">
                <a:solidFill>
                  <a:srgbClr val="222222"/>
                </a:solidFill>
                <a:effectLst/>
                <a:latin typeface="arial" panose="020B0604020202020204" pitchFamily="34" charset="0"/>
              </a:rPr>
              <a:t>functional requirements </a:t>
            </a:r>
            <a:r>
              <a:rPr lang="en-US" b="0" i="0" dirty="0">
                <a:solidFill>
                  <a:srgbClr val="222222"/>
                </a:solidFill>
                <a:effectLst/>
                <a:latin typeface="arial" panose="020B0604020202020204" pitchFamily="34" charset="0"/>
              </a:rPr>
              <a:t>(what the system should do)</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a:t>
            </a:r>
            <a:r>
              <a:rPr lang="en-US" b="1" i="0" dirty="0">
                <a:solidFill>
                  <a:srgbClr val="222222"/>
                </a:solidFill>
                <a:effectLst/>
                <a:latin typeface="arial" panose="020B0604020202020204" pitchFamily="34" charset="0"/>
              </a:rPr>
              <a:t>non-functional requirements </a:t>
            </a:r>
            <a:r>
              <a:rPr lang="en-US" b="0" i="0" dirty="0">
                <a:solidFill>
                  <a:srgbClr val="222222"/>
                </a:solidFill>
                <a:effectLst/>
                <a:latin typeface="arial" panose="020B0604020202020204" pitchFamily="34" charset="0"/>
              </a:rPr>
              <a:t>(like performance and technical constraints).</a:t>
            </a:r>
          </a:p>
          <a:p>
            <a:pPr marL="171450" indent="-171450">
              <a:buFont typeface="Arial" panose="020B0604020202020204" pitchFamily="34" charset="0"/>
              <a:buChar char="•"/>
            </a:pPr>
            <a:r>
              <a:rPr lang="en-US" b="0" i="0" dirty="0">
                <a:solidFill>
                  <a:srgbClr val="222222"/>
                </a:solidFill>
                <a:effectLst/>
                <a:latin typeface="arial" panose="020B0604020202020204" pitchFamily="34" charset="0"/>
              </a:rPr>
              <a:t>In software engineering, the </a:t>
            </a:r>
            <a:r>
              <a:rPr lang="en-US" b="1" i="0" dirty="0">
                <a:solidFill>
                  <a:srgbClr val="222222"/>
                </a:solidFill>
                <a:effectLst/>
                <a:latin typeface="arial" panose="020B0604020202020204" pitchFamily="34" charset="0"/>
              </a:rPr>
              <a:t>requirements</a:t>
            </a:r>
            <a:r>
              <a:rPr lang="en-US" b="0" i="0" dirty="0">
                <a:solidFill>
                  <a:srgbClr val="222222"/>
                </a:solidFill>
                <a:effectLst/>
                <a:latin typeface="arial" panose="020B0604020202020204" pitchFamily="34" charset="0"/>
              </a:rPr>
              <a:t> are described as </a:t>
            </a:r>
            <a:r>
              <a:rPr lang="en-US" b="1" i="0" dirty="0">
                <a:solidFill>
                  <a:srgbClr val="222222"/>
                </a:solidFill>
                <a:effectLst/>
                <a:latin typeface="arial" panose="020B0604020202020204" pitchFamily="34" charset="0"/>
              </a:rPr>
              <a:t>formal or informal documentation</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t>
            </a:r>
            <a:r>
              <a:rPr lang="en-US" b="1" i="0" dirty="0">
                <a:solidFill>
                  <a:srgbClr val="222222"/>
                </a:solidFill>
                <a:effectLst/>
                <a:latin typeface="arial" panose="020B0604020202020204" pitchFamily="34" charset="0"/>
              </a:rPr>
              <a:t>functional specifications</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user story cards</a:t>
            </a:r>
            <a:r>
              <a:rPr lang="en-US" b="0" i="0" dirty="0">
                <a:solidFill>
                  <a:srgbClr val="222222"/>
                </a:solidFill>
                <a:effectLst/>
                <a:latin typeface="arial" panose="020B0604020202020204" pitchFamily="34" charset="0"/>
              </a:rPr>
              <a:t>" or "</a:t>
            </a:r>
            <a:r>
              <a:rPr lang="en-US" b="1" i="0" dirty="0">
                <a:solidFill>
                  <a:srgbClr val="222222"/>
                </a:solidFill>
                <a:effectLst/>
                <a:latin typeface="arial" panose="020B0604020202020204" pitchFamily="34" charset="0"/>
              </a:rPr>
              <a:t>UI prototypes</a:t>
            </a:r>
            <a:r>
              <a:rPr lang="en-US" b="0" i="0" dirty="0">
                <a:solidFill>
                  <a:srgbClr val="222222"/>
                </a:solidFill>
                <a:effectLst/>
                <a:latin typeface="arial" panose="020B0604020202020204" pitchFamily="34" charset="0"/>
              </a:rPr>
              <a:t>".</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Gathering and describing the requirements </a:t>
            </a:r>
            <a:r>
              <a:rPr lang="en-US" b="0" i="0" dirty="0">
                <a:solidFill>
                  <a:srgbClr val="222222"/>
                </a:solidFill>
                <a:effectLst/>
                <a:latin typeface="arial" panose="020B0604020202020204" pitchFamily="34" charset="0"/>
              </a:rPr>
              <a:t>is the job of the </a:t>
            </a:r>
            <a:r>
              <a:rPr lang="en-US" b="1" i="0" dirty="0">
                <a:solidFill>
                  <a:srgbClr val="222222"/>
                </a:solidFill>
                <a:effectLst/>
                <a:latin typeface="arial" panose="020B0604020202020204" pitchFamily="34" charset="0"/>
              </a:rPr>
              <a:t>business analysts</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are the people who talk with the users and project stakeholders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describe the processes, data flows, and </a:t>
            </a:r>
            <a:r>
              <a:rPr lang="en-US" b="1" i="0" dirty="0">
                <a:solidFill>
                  <a:srgbClr val="222222"/>
                </a:solidFill>
                <a:effectLst/>
                <a:latin typeface="arial" panose="020B0604020202020204" pitchFamily="34" charset="0"/>
              </a:rPr>
              <a:t>software requirements </a:t>
            </a:r>
            <a:r>
              <a:rPr lang="en-US" b="0" i="0" dirty="0">
                <a:solidFill>
                  <a:srgbClr val="222222"/>
                </a:solidFill>
                <a:effectLst/>
                <a:latin typeface="arial" panose="020B0604020202020204" pitchFamily="34" charset="0"/>
              </a:rPr>
              <a:t>in a way,</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understandable for software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22222"/>
                </a:solidFill>
                <a:effectLst/>
                <a:latin typeface="arial" panose="020B0604020202020204" pitchFamily="34" charset="0"/>
              </a:rPr>
              <a:t>Without </a:t>
            </a:r>
            <a:r>
              <a:rPr lang="en-US" b="1" i="0" dirty="0">
                <a:solidFill>
                  <a:srgbClr val="222222"/>
                </a:solidFill>
                <a:effectLst/>
                <a:latin typeface="arial" panose="020B0604020202020204" pitchFamily="34" charset="0"/>
              </a:rPr>
              <a:t>clear requirements</a:t>
            </a:r>
            <a:r>
              <a:rPr lang="en-US" b="0" i="0" dirty="0">
                <a:solidFill>
                  <a:srgbClr val="222222"/>
                </a:solidFill>
                <a:effectLst/>
                <a:latin typeface="arial" panose="020B0604020202020204" pitchFamily="34" charset="0"/>
              </a:rPr>
              <a:t>, writing software is messy and unproductive.</a:t>
            </a:r>
            <a:endParaRPr lang="bg-BG" b="0" i="0" dirty="0">
              <a:solidFill>
                <a:srgbClr val="222222"/>
              </a:solidFill>
              <a:effectLst/>
              <a:latin typeface="arial" panose="020B0604020202020204" pitchFamily="34" charset="0"/>
            </a:endParaRP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Gathering clear requirements </a:t>
            </a:r>
            <a:r>
              <a:rPr lang="en-US" b="0" i="0" dirty="0">
                <a:solidFill>
                  <a:srgbClr val="222222"/>
                </a:solidFill>
                <a:effectLst/>
                <a:latin typeface="arial" panose="020B0604020202020204" pitchFamily="34" charset="0"/>
              </a:rPr>
              <a:t>is an important step at the start 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but it usually lasts to some extent throughout the whole life of the project.</a:t>
            </a:r>
            <a:endParaRPr lang="bg-BG" b="0" i="0" dirty="0">
              <a:solidFill>
                <a:srgbClr val="222222"/>
              </a:solidFill>
              <a:effectLst/>
              <a:latin typeface="arial" panose="020B0604020202020204" pitchFamily="34" charset="0"/>
            </a:endParaRPr>
          </a:p>
          <a:p>
            <a:pPr marL="0" lvl="0" indent="0">
              <a:buFont typeface="Arial" panose="020B0604020202020204" pitchFamily="34" charset="0"/>
              <a:buNone/>
            </a:pPr>
            <a:endParaRPr lang="bg-BG" b="1" dirty="0"/>
          </a:p>
          <a:p>
            <a:pPr lvl="0"/>
            <a:r>
              <a:rPr lang="en-US" b="1" dirty="0"/>
              <a:t>Software architecture and design</a:t>
            </a:r>
            <a:r>
              <a:rPr lang="en-US" b="0" dirty="0"/>
              <a:t> are the </a:t>
            </a:r>
            <a:r>
              <a:rPr lang="en-US" b="1" dirty="0"/>
              <a:t>technical plans and blueprints </a:t>
            </a:r>
            <a:r>
              <a:rPr lang="en-US" b="0" dirty="0"/>
              <a:t>how to implement the software requirements.</a:t>
            </a:r>
          </a:p>
          <a:p>
            <a:pPr marL="171450" lvl="0" indent="-171450">
              <a:buFont typeface="Arial" panose="020B0604020202020204" pitchFamily="34" charset="0"/>
              <a:buChar char="•"/>
            </a:pPr>
            <a:r>
              <a:rPr lang="en-US" b="0" dirty="0"/>
              <a:t>The </a:t>
            </a:r>
            <a:r>
              <a:rPr lang="en-US" b="1" dirty="0"/>
              <a:t>system architecture </a:t>
            </a:r>
            <a:r>
              <a:rPr lang="en-US" b="0" dirty="0"/>
              <a:t>describes how the system will be decomposed to </a:t>
            </a:r>
            <a:r>
              <a:rPr lang="en-US" b="1" dirty="0"/>
              <a:t>subsystems</a:t>
            </a:r>
            <a:r>
              <a:rPr lang="en-US" b="0" dirty="0"/>
              <a:t> (tiers, modules, components</a:t>
            </a:r>
            <a:r>
              <a:rPr lang="bg-BG" b="0" dirty="0"/>
              <a:t>, </a:t>
            </a:r>
            <a:r>
              <a:rPr lang="en-US" b="0" dirty="0"/>
              <a:t>etc.)</a:t>
            </a:r>
          </a:p>
          <a:p>
            <a:pPr marL="628650" lvl="1" indent="-171450">
              <a:buFont typeface="Arial" panose="020B0604020202020204" pitchFamily="34" charset="0"/>
              <a:buChar char="•"/>
            </a:pPr>
            <a:r>
              <a:rPr lang="en-US" b="0" dirty="0"/>
              <a:t>and the interaction between these subsystems.</a:t>
            </a:r>
          </a:p>
          <a:p>
            <a:pPr marL="171450" lvl="0" indent="-171450">
              <a:buFont typeface="Arial" panose="020B0604020202020204" pitchFamily="34" charset="0"/>
              <a:buChar char="•"/>
            </a:pPr>
            <a:r>
              <a:rPr lang="en-US" b="0" dirty="0"/>
              <a:t>This phase also includes the initial </a:t>
            </a:r>
            <a:r>
              <a:rPr lang="en-US" b="1" dirty="0"/>
              <a:t>design of the data model</a:t>
            </a:r>
            <a:r>
              <a:rPr lang="en-US" b="0" dirty="0"/>
              <a:t> (database design).</a:t>
            </a:r>
          </a:p>
          <a:p>
            <a:pPr marL="171450" lvl="0" indent="-171450">
              <a:buFont typeface="Arial" panose="020B0604020202020204" pitchFamily="34" charset="0"/>
              <a:buChar char="•"/>
            </a:pPr>
            <a:r>
              <a:rPr lang="en-US" b="0" dirty="0"/>
              <a:t>During the "architecture and design"</a:t>
            </a:r>
            <a:r>
              <a:rPr lang="en-US" b="1" dirty="0"/>
              <a:t> </a:t>
            </a:r>
            <a:r>
              <a:rPr lang="en-US" b="0" dirty="0"/>
              <a:t>phase the </a:t>
            </a:r>
            <a:r>
              <a:rPr lang="en-US" b="1" dirty="0"/>
              <a:t>software architects </a:t>
            </a:r>
            <a:r>
              <a:rPr lang="en-US" b="0" dirty="0"/>
              <a:t>(or senior developers)</a:t>
            </a:r>
          </a:p>
          <a:p>
            <a:pPr marL="628650" lvl="1" indent="-171450">
              <a:buFont typeface="Arial" panose="020B0604020202020204" pitchFamily="34" charset="0"/>
              <a:buChar char="•"/>
            </a:pPr>
            <a:r>
              <a:rPr lang="en-US" b="0" dirty="0"/>
              <a:t>decide on </a:t>
            </a:r>
            <a:r>
              <a:rPr lang="en-US" b="1" dirty="0"/>
              <a:t>the development stack</a:t>
            </a:r>
            <a:r>
              <a:rPr lang="bg-BG" b="0" dirty="0"/>
              <a:t>, </a:t>
            </a:r>
            <a:r>
              <a:rPr lang="en-US" b="0" dirty="0"/>
              <a:t>platforms, technologies, and tools to be used for development.</a:t>
            </a:r>
          </a:p>
          <a:p>
            <a:pPr marL="171450" lvl="0" indent="-171450">
              <a:buFont typeface="Arial" panose="020B0604020202020204" pitchFamily="34" charset="0"/>
              <a:buChar char="•"/>
            </a:pPr>
            <a:r>
              <a:rPr lang="en-US" b="0" dirty="0"/>
              <a:t>The </a:t>
            </a:r>
            <a:r>
              <a:rPr lang="en-US" b="1" dirty="0"/>
              <a:t>technical design </a:t>
            </a:r>
            <a:r>
              <a:rPr lang="en-US" b="0" dirty="0"/>
              <a:t>typically gives only the big picture for the system and its structure.</a:t>
            </a:r>
          </a:p>
          <a:p>
            <a:pPr marL="628650" lvl="1" indent="-171450">
              <a:buFont typeface="Arial" panose="020B0604020202020204" pitchFamily="34" charset="0"/>
              <a:buChar char="•"/>
            </a:pPr>
            <a:r>
              <a:rPr lang="en-US" b="0" dirty="0"/>
              <a:t>The </a:t>
            </a:r>
            <a:r>
              <a:rPr lang="en-US" b="1" dirty="0"/>
              <a:t>detailed design </a:t>
            </a:r>
            <a:r>
              <a:rPr lang="en-US" b="0" dirty="0"/>
              <a:t>is usually created during the software construction, when developers implement the system.</a:t>
            </a:r>
          </a:p>
          <a:p>
            <a:pPr lvl="0"/>
            <a:endParaRPr lang="en-US" b="1" dirty="0"/>
          </a:p>
          <a:p>
            <a:pPr lvl="0"/>
            <a:r>
              <a:rPr lang="en-US" b="1" dirty="0"/>
              <a:t>Software construction</a:t>
            </a:r>
            <a:r>
              <a:rPr lang="bg-BG" b="0" dirty="0"/>
              <a:t> </a:t>
            </a:r>
            <a:r>
              <a:rPr lang="en-US" b="0" dirty="0"/>
              <a:t>is the phase in which developers </a:t>
            </a:r>
            <a:r>
              <a:rPr lang="en-US" b="1" dirty="0"/>
              <a:t>create the software</a:t>
            </a:r>
            <a:r>
              <a:rPr lang="en-US" b="0" dirty="0"/>
              <a:t>.</a:t>
            </a:r>
          </a:p>
          <a:p>
            <a:pPr marL="171450" lvl="0" indent="-171450">
              <a:buFont typeface="Arial" panose="020B0604020202020204" pitchFamily="34" charset="0"/>
              <a:buChar char="•"/>
            </a:pPr>
            <a:r>
              <a:rPr lang="en-US" b="0" dirty="0"/>
              <a:t>It is also called the "</a:t>
            </a:r>
            <a:r>
              <a:rPr lang="en-US" b="1" i="1" dirty="0"/>
              <a:t>implementation phase</a:t>
            </a:r>
            <a:r>
              <a:rPr lang="en-US" b="0" dirty="0"/>
              <a:t>", because developers </a:t>
            </a:r>
            <a:r>
              <a:rPr lang="en-US" b="1" dirty="0"/>
              <a:t>write the code </a:t>
            </a:r>
            <a:r>
              <a:rPr lang="en-US" b="0" dirty="0"/>
              <a:t>to implement the planned functionality.</a:t>
            </a:r>
          </a:p>
          <a:p>
            <a:pPr marL="171450" lvl="0" indent="-171450">
              <a:buFont typeface="Arial" panose="020B0604020202020204" pitchFamily="34" charset="0"/>
              <a:buChar char="•"/>
            </a:pPr>
            <a:r>
              <a:rPr lang="en-US" b="0" dirty="0"/>
              <a:t>During the implementation developers not only </a:t>
            </a:r>
            <a:r>
              <a:rPr lang="en-US" b="1" dirty="0"/>
              <a:t>write code</a:t>
            </a:r>
            <a:r>
              <a:rPr lang="en-US" b="0" dirty="0"/>
              <a:t>, </a:t>
            </a:r>
          </a:p>
          <a:p>
            <a:pPr marL="628650" lvl="1" indent="-171450">
              <a:buFont typeface="Arial" panose="020B0604020202020204" pitchFamily="34" charset="0"/>
              <a:buChar char="•"/>
            </a:pPr>
            <a:r>
              <a:rPr lang="en-US" b="0" dirty="0"/>
              <a:t>but they also </a:t>
            </a:r>
            <a:r>
              <a:rPr lang="en-US" b="1" dirty="0"/>
              <a:t>debug and test the code</a:t>
            </a:r>
            <a:r>
              <a:rPr lang="en-US" b="0" dirty="0"/>
              <a:t>, and </a:t>
            </a:r>
            <a:r>
              <a:rPr lang="en-US" b="1" dirty="0"/>
              <a:t>fix bugs</a:t>
            </a:r>
            <a:r>
              <a:rPr lang="en-US" b="0" dirty="0"/>
              <a:t>,</a:t>
            </a:r>
          </a:p>
          <a:p>
            <a:pPr marL="628650" lvl="1" indent="-171450">
              <a:buFont typeface="Arial" panose="020B0604020202020204" pitchFamily="34" charset="0"/>
              <a:buChar char="•"/>
            </a:pPr>
            <a:r>
              <a:rPr lang="en-US" b="0" dirty="0"/>
              <a:t>take decisions how to implement certain functionalities,</a:t>
            </a:r>
          </a:p>
          <a:p>
            <a:pPr marL="628650" lvl="1" indent="-171450">
              <a:buFont typeface="Arial" panose="020B0604020202020204" pitchFamily="34" charset="0"/>
              <a:buChar char="•"/>
            </a:pPr>
            <a:r>
              <a:rPr lang="en-US" b="0" dirty="0"/>
              <a:t>search for </a:t>
            </a:r>
            <a:r>
              <a:rPr lang="en-US" b="1" dirty="0"/>
              <a:t>libraries and tools </a:t>
            </a:r>
            <a:r>
              <a:rPr lang="en-US" b="0" dirty="0"/>
              <a:t>for certain functionalities,</a:t>
            </a:r>
          </a:p>
          <a:p>
            <a:pPr marL="628650" lvl="1" indent="-171450">
              <a:buFont typeface="Arial" panose="020B0604020202020204" pitchFamily="34" charset="0"/>
              <a:buChar char="•"/>
            </a:pPr>
            <a:r>
              <a:rPr lang="en-US" b="0" dirty="0"/>
              <a:t>design and implement the </a:t>
            </a:r>
            <a:r>
              <a:rPr lang="en-US" b="1" dirty="0"/>
              <a:t>back-end APIs</a:t>
            </a:r>
            <a:r>
              <a:rPr lang="en-US" b="0" dirty="0"/>
              <a:t>,</a:t>
            </a:r>
          </a:p>
          <a:p>
            <a:pPr marL="628650" lvl="1" indent="-171450">
              <a:buFont typeface="Arial" panose="020B0604020202020204" pitchFamily="34" charset="0"/>
              <a:buChar char="•"/>
            </a:pPr>
            <a:r>
              <a:rPr lang="en-US" b="0" dirty="0"/>
              <a:t>implement the </a:t>
            </a:r>
            <a:r>
              <a:rPr lang="en-US" b="1" dirty="0"/>
              <a:t>user interfaces</a:t>
            </a:r>
            <a:r>
              <a:rPr lang="en-US" b="0" dirty="0"/>
              <a:t> of the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write </a:t>
            </a:r>
            <a:r>
              <a:rPr lang="en-US" b="1" dirty="0"/>
              <a:t>automated tests</a:t>
            </a:r>
            <a:r>
              <a:rPr lang="en-US" b="0" dirty="0"/>
              <a:t> (such as unit tests and integration tests),</a:t>
            </a:r>
          </a:p>
          <a:p>
            <a:pPr marL="628650" lvl="1" indent="-171450">
              <a:buFont typeface="Arial" panose="020B0604020202020204" pitchFamily="34" charset="0"/>
              <a:buChar char="•"/>
            </a:pPr>
            <a:r>
              <a:rPr lang="en-US" b="0" dirty="0"/>
              <a:t>and </a:t>
            </a:r>
            <a:r>
              <a:rPr lang="en-US" b="1" dirty="0"/>
              <a:t>integrate </a:t>
            </a:r>
            <a:r>
              <a:rPr lang="en-US" b="0" dirty="0"/>
              <a:t>different system components.</a:t>
            </a:r>
          </a:p>
          <a:p>
            <a:pPr marL="171450" lvl="0" indent="-171450">
              <a:buFont typeface="Arial" panose="020B0604020202020204" pitchFamily="34" charset="0"/>
              <a:buChar char="•"/>
            </a:pPr>
            <a:r>
              <a:rPr lang="en-US" b="0" dirty="0"/>
              <a:t>The </a:t>
            </a:r>
            <a:r>
              <a:rPr lang="en-US" b="1" dirty="0"/>
              <a:t>construction </a:t>
            </a:r>
            <a:r>
              <a:rPr lang="en-US" b="0" dirty="0"/>
              <a:t>takes most of the time and resources during the development.</a:t>
            </a:r>
          </a:p>
          <a:p>
            <a:pPr lvl="0"/>
            <a:endParaRPr lang="en-US" b="1" dirty="0"/>
          </a:p>
          <a:p>
            <a:pPr lvl="0"/>
            <a:r>
              <a:rPr lang="en-US" b="1" dirty="0"/>
              <a:t>Software testing</a:t>
            </a:r>
            <a:r>
              <a:rPr lang="en-US" b="0" dirty="0"/>
              <a:t> and </a:t>
            </a:r>
            <a:r>
              <a:rPr lang="en-US" b="1" dirty="0"/>
              <a:t>quality assurance </a:t>
            </a:r>
            <a:r>
              <a:rPr lang="en-US" b="0" dirty="0"/>
              <a:t>confirms that the developed software </a:t>
            </a:r>
            <a:r>
              <a:rPr lang="en-US" b="1" dirty="0"/>
              <a:t>conforms to the requirements</a:t>
            </a:r>
            <a:r>
              <a:rPr lang="en-US" b="0" dirty="0"/>
              <a:t>.</a:t>
            </a:r>
          </a:p>
          <a:p>
            <a:pPr marL="171450" lvl="0" indent="-171450">
              <a:buFont typeface="Arial" panose="020B0604020202020204" pitchFamily="34" charset="0"/>
              <a:buChar char="•"/>
            </a:pPr>
            <a:r>
              <a:rPr lang="en-US" b="0" dirty="0"/>
              <a:t>Software testing and verification is performed by the </a:t>
            </a:r>
            <a:r>
              <a:rPr lang="en-US" b="1" dirty="0"/>
              <a:t>quality assurance (QA) engineers</a:t>
            </a:r>
            <a:r>
              <a:rPr lang="en-US" b="0" dirty="0"/>
              <a:t>.</a:t>
            </a:r>
          </a:p>
          <a:p>
            <a:pPr marL="171450" lvl="0" indent="-171450">
              <a:buFont typeface="Arial" panose="020B0604020202020204" pitchFamily="34" charset="0"/>
              <a:buChar char="•"/>
            </a:pPr>
            <a:r>
              <a:rPr lang="en-US" b="0" dirty="0"/>
              <a:t>QA engineers test the code by performing </a:t>
            </a:r>
            <a:r>
              <a:rPr lang="en-US" b="1" dirty="0"/>
              <a:t>manual and automated testing</a:t>
            </a:r>
            <a:endParaRPr lang="en-US" b="0" dirty="0"/>
          </a:p>
          <a:p>
            <a:pPr marL="171450" lvl="0" indent="-171450">
              <a:buFont typeface="Arial" panose="020B0604020202020204" pitchFamily="34" charset="0"/>
              <a:buChar char="•"/>
            </a:pPr>
            <a:r>
              <a:rPr lang="en-US" b="0" dirty="0"/>
              <a:t>and </a:t>
            </a:r>
            <a:r>
              <a:rPr lang="en-US" b="1" dirty="0"/>
              <a:t>report bugs </a:t>
            </a:r>
            <a:r>
              <a:rPr lang="en-US" b="0" dirty="0"/>
              <a:t>in the bug tracking system and track the work on fixing the bugs later.</a:t>
            </a:r>
          </a:p>
          <a:p>
            <a:pPr lvl="0"/>
            <a:endParaRPr lang="en-US" b="1" dirty="0"/>
          </a:p>
          <a:p>
            <a:pPr lvl="0"/>
            <a:r>
              <a:rPr lang="en-US" b="1" dirty="0"/>
              <a:t>Software release and deployment</a:t>
            </a:r>
            <a:r>
              <a:rPr lang="en-US" b="0" dirty="0"/>
              <a:t> is the process of building the software packages from its source code,</a:t>
            </a:r>
          </a:p>
          <a:p>
            <a:pPr marL="171450" lvl="0" indent="-171450">
              <a:buFont typeface="Arial" panose="020B0604020202020204" pitchFamily="34" charset="0"/>
              <a:buChar char="•"/>
            </a:pPr>
            <a:r>
              <a:rPr lang="en-US" b="0" dirty="0"/>
              <a:t>publishing the new versions of the software on a testing environment,</a:t>
            </a:r>
          </a:p>
          <a:p>
            <a:pPr marL="171450" lvl="0" indent="-171450">
              <a:buFont typeface="Arial" panose="020B0604020202020204" pitchFamily="34" charset="0"/>
              <a:buChar char="•"/>
            </a:pPr>
            <a:r>
              <a:rPr lang="en-US" b="0" dirty="0"/>
              <a:t>and after automated and sometimes manual testing, uploading the new version to the </a:t>
            </a:r>
            <a:r>
              <a:rPr lang="en-US" b="1" dirty="0"/>
              <a:t>production environment</a:t>
            </a:r>
            <a:r>
              <a:rPr lang="en-US" b="0" dirty="0"/>
              <a:t>.</a:t>
            </a:r>
          </a:p>
          <a:p>
            <a:pPr marL="0" lvl="0" indent="0">
              <a:buFont typeface="Arial" panose="020B0604020202020204" pitchFamily="34" charset="0"/>
              <a:buNone/>
            </a:pPr>
            <a:r>
              <a:rPr lang="en-US" b="1" dirty="0"/>
              <a:t>Release and deployment</a:t>
            </a:r>
            <a:r>
              <a:rPr lang="en-US" b="0" dirty="0"/>
              <a:t> deals with containers, cloud, servers, builds, installation, configuration and administration of the testing and production environments.</a:t>
            </a:r>
          </a:p>
          <a:p>
            <a:pPr marL="171450" lvl="0" indent="-171450">
              <a:buFont typeface="Arial" panose="020B0604020202020204" pitchFamily="34" charset="0"/>
              <a:buChar char="•"/>
            </a:pPr>
            <a:r>
              <a:rPr lang="en-US" b="1" dirty="0"/>
              <a:t>Deployment </a:t>
            </a:r>
            <a:r>
              <a:rPr lang="en-US" b="0" dirty="0"/>
              <a:t>is usually performed first in a </a:t>
            </a:r>
            <a:r>
              <a:rPr lang="en-US" b="1" dirty="0"/>
              <a:t>testing environment</a:t>
            </a:r>
            <a:r>
              <a:rPr lang="en-US" b="0" dirty="0"/>
              <a:t> (a "staging" server), then the product is </a:t>
            </a:r>
            <a:r>
              <a:rPr lang="en-US" b="1" dirty="0"/>
              <a:t>tested</a:t>
            </a:r>
            <a:r>
              <a:rPr lang="en-US" b="0" dirty="0"/>
              <a:t> and then </a:t>
            </a:r>
            <a:r>
              <a:rPr lang="en-US" b="1" dirty="0"/>
              <a:t>deployed in production</a:t>
            </a:r>
            <a:r>
              <a:rPr lang="en-US" b="0" dirty="0"/>
              <a:t>.</a:t>
            </a:r>
          </a:p>
          <a:p>
            <a:pPr marL="171450" lvl="0" indent="-171450">
              <a:buFont typeface="Arial" panose="020B0604020202020204" pitchFamily="34" charset="0"/>
              <a:buChar char="•"/>
            </a:pPr>
            <a:r>
              <a:rPr lang="en-US" b="0" dirty="0"/>
              <a:t>The entire process is typically </a:t>
            </a:r>
            <a:r>
              <a:rPr lang="en-US" b="1" dirty="0"/>
              <a:t>automated</a:t>
            </a:r>
            <a:r>
              <a:rPr lang="en-US" b="0" dirty="0"/>
              <a:t>, following </a:t>
            </a:r>
            <a:r>
              <a:rPr lang="en-US" b="1" dirty="0"/>
              <a:t>DevOps</a:t>
            </a:r>
            <a:r>
              <a:rPr lang="en-US" b="0" dirty="0"/>
              <a:t> practices and processes.</a:t>
            </a:r>
          </a:p>
          <a:p>
            <a:pPr marL="0" lvl="0" indent="0">
              <a:buFont typeface="Arial" panose="020B0604020202020204" pitchFamily="34" charset="0"/>
              <a:buNone/>
            </a:pPr>
            <a:r>
              <a:rPr lang="en-US" b="0" dirty="0"/>
              <a:t>Software release and deployment is performed by the </a:t>
            </a:r>
            <a:r>
              <a:rPr lang="en-US" b="1" dirty="0"/>
              <a:t>DevOps engineers</a:t>
            </a:r>
            <a:r>
              <a:rPr lang="en-US" b="0" dirty="0"/>
              <a:t> (or senior developers),</a:t>
            </a:r>
          </a:p>
          <a:p>
            <a:pPr marL="171450" lvl="0" indent="-171450">
              <a:buFont typeface="Arial" panose="020B0604020202020204" pitchFamily="34" charset="0"/>
              <a:buChar char="•"/>
            </a:pPr>
            <a:r>
              <a:rPr lang="en-US" b="0" dirty="0"/>
              <a:t>who write scripts to automate this process and implement the so called "</a:t>
            </a:r>
            <a:r>
              <a:rPr lang="en-US" b="1" dirty="0"/>
              <a:t>continuous delivery</a:t>
            </a:r>
            <a:r>
              <a:rPr lang="en-US" b="0" dirty="0"/>
              <a:t>".</a:t>
            </a:r>
          </a:p>
          <a:p>
            <a:pPr lvl="0"/>
            <a:endParaRPr lang="en-US" b="1" dirty="0"/>
          </a:p>
          <a:p>
            <a:pPr lvl="0"/>
            <a:r>
              <a:rPr lang="en-US" b="1" dirty="0"/>
              <a:t>Software maintenance </a:t>
            </a:r>
            <a:r>
              <a:rPr lang="en-US" b="0" dirty="0"/>
              <a:t>is the process of:</a:t>
            </a:r>
          </a:p>
          <a:p>
            <a:pPr marL="171450" lvl="0" indent="-171450">
              <a:buFont typeface="Arial" panose="020B0604020202020204" pitchFamily="34" charset="0"/>
              <a:buChar char="•"/>
            </a:pPr>
            <a:r>
              <a:rPr lang="en-US" b="1" dirty="0"/>
              <a:t>monitoring </a:t>
            </a:r>
            <a:r>
              <a:rPr lang="en-US" b="0" dirty="0"/>
              <a:t>the software and </a:t>
            </a:r>
            <a:r>
              <a:rPr lang="en-US" b="1" dirty="0"/>
              <a:t>maintaining</a:t>
            </a:r>
            <a:r>
              <a:rPr lang="en-US" b="0" dirty="0"/>
              <a:t> its normal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updating </a:t>
            </a:r>
            <a:r>
              <a:rPr lang="en-US" b="0" dirty="0"/>
              <a:t>the runtime environments, platforms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patching security problems,</a:t>
            </a:r>
          </a:p>
          <a:p>
            <a:pPr marL="171450" lvl="0" indent="-171450">
              <a:buFont typeface="Arial" panose="020B0604020202020204" pitchFamily="34" charset="0"/>
              <a:buChar char="•"/>
            </a:pPr>
            <a:r>
              <a:rPr lang="en-US" b="1" dirty="0"/>
              <a:t>bug fixing</a:t>
            </a:r>
            <a:r>
              <a:rPr lang="bg-BG" b="0" dirty="0"/>
              <a:t>,</a:t>
            </a:r>
          </a:p>
          <a:p>
            <a:pPr marL="171450" lvl="0" indent="-171450">
              <a:buFont typeface="Arial" panose="020B0604020202020204" pitchFamily="34" charset="0"/>
              <a:buChar char="•"/>
            </a:pPr>
            <a:r>
              <a:rPr lang="en-US" b="1" dirty="0"/>
              <a:t>enhancing </a:t>
            </a:r>
            <a:r>
              <a:rPr lang="en-US" b="0" dirty="0"/>
              <a:t>existing features,</a:t>
            </a:r>
          </a:p>
          <a:p>
            <a:pPr marL="171450" lvl="0" indent="-171450">
              <a:buFont typeface="Arial" panose="020B0604020202020204" pitchFamily="34" charset="0"/>
              <a:buChar char="•"/>
            </a:pPr>
            <a:r>
              <a:rPr lang="en-US" b="0" dirty="0"/>
              <a:t>and adding new functionalities to address changing requirements.</a:t>
            </a:r>
          </a:p>
          <a:p>
            <a:pPr marL="0" lvl="0" indent="0">
              <a:buFont typeface="Arial" panose="020B0604020202020204" pitchFamily="34" charset="0"/>
              <a:buNone/>
            </a:pPr>
            <a:r>
              <a:rPr lang="en-US" b="0" dirty="0"/>
              <a:t>Software maintenance is usually a </a:t>
            </a:r>
            <a:r>
              <a:rPr lang="en-US" b="1" dirty="0"/>
              <a:t>long-lasting process</a:t>
            </a:r>
            <a:r>
              <a:rPr lang="en-US" b="0" dirty="0"/>
              <a:t>, that is going on for years</a:t>
            </a:r>
          </a:p>
          <a:p>
            <a:pPr marL="171450" lvl="0" indent="-171450">
              <a:buFont typeface="Arial" panose="020B0604020202020204" pitchFamily="34" charset="0"/>
              <a:buChar char="•"/>
            </a:pPr>
            <a:r>
              <a:rPr lang="en-US" b="0" dirty="0"/>
              <a:t>and is sometimes mixed with active development of new features.</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Software project management </a:t>
            </a:r>
            <a:r>
              <a:rPr lang="en-US" b="0" dirty="0"/>
              <a:t>is responsible for the </a:t>
            </a:r>
            <a:r>
              <a:rPr lang="en-US" b="0" i="0" dirty="0">
                <a:solidFill>
                  <a:srgbClr val="222222"/>
                </a:solidFill>
                <a:effectLst/>
                <a:latin typeface="arial" panose="020B0604020202020204" pitchFamily="34" charset="0"/>
              </a:rPr>
              <a:t>planning, scheduling, resource allocation, execution, tracking and delivery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managers </a:t>
            </a:r>
            <a:r>
              <a:rPr lang="en-US" b="0" i="0" dirty="0">
                <a:solidFill>
                  <a:srgbClr val="222222"/>
                </a:solidFill>
                <a:effectLst/>
                <a:latin typeface="arial" panose="020B0604020202020204" pitchFamily="34" charset="0"/>
              </a:rPr>
              <a:t>(or software team leaders) are responsible for defining the </a:t>
            </a:r>
            <a:r>
              <a:rPr lang="en-US" b="1" i="0" dirty="0">
                <a:solidFill>
                  <a:srgbClr val="222222"/>
                </a:solidFill>
                <a:effectLst/>
                <a:latin typeface="arial" panose="020B0604020202020204" pitchFamily="34" charset="0"/>
              </a:rPr>
              <a:t>tasks</a:t>
            </a:r>
            <a:r>
              <a:rPr lang="en-US" b="0" i="0" dirty="0">
                <a:solidFill>
                  <a:srgbClr val="222222"/>
                </a:solidFill>
                <a:effectLst/>
                <a:latin typeface="arial" panose="020B0604020202020204" pitchFamily="34" charset="0"/>
              </a:rPr>
              <a:t>, prioritizing and scheduling them and tracking and controlling the work progress during </a:t>
            </a:r>
            <a:r>
              <a:rPr lang="en-US" b="0" dirty="0"/>
              <a:t>the entire software development lifecycle.</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management </a:t>
            </a:r>
            <a:r>
              <a:rPr lang="en-US" b="0" i="0" dirty="0">
                <a:solidFill>
                  <a:srgbClr val="222222"/>
                </a:solidFill>
                <a:effectLst/>
                <a:latin typeface="arial" panose="020B0604020202020204" pitchFamily="34" charset="0"/>
              </a:rPr>
              <a:t>is very important for </a:t>
            </a:r>
            <a:r>
              <a:rPr lang="en-US" b="1" i="0" dirty="0">
                <a:solidFill>
                  <a:srgbClr val="222222"/>
                </a:solidFill>
                <a:effectLst/>
                <a:latin typeface="arial" panose="020B0604020202020204" pitchFamily="34" charset="0"/>
              </a:rPr>
              <a:t>the success </a:t>
            </a:r>
            <a:r>
              <a:rPr lang="en-US" b="0" i="0" dirty="0">
                <a:solidFill>
                  <a:srgbClr val="222222"/>
                </a:solidFill>
                <a:effectLst/>
                <a:latin typeface="arial" panose="020B0604020202020204" pitchFamily="34" charset="0"/>
              </a:rPr>
              <a:t>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so it needs experienced people to handle it responsibly.</a:t>
            </a:r>
            <a:endParaRPr lang="en-US" b="0" dirty="0"/>
          </a:p>
          <a:p>
            <a:pPr marL="0" lvl="0" indent="0">
              <a:buFont typeface="Arial" panose="020B0604020202020204" pitchFamily="34" charset="0"/>
              <a:buNone/>
            </a:pPr>
            <a:endParaRPr lang="bg-BG" b="1" dirty="0"/>
          </a:p>
          <a:p>
            <a:pPr marL="0" lvl="0" indent="0">
              <a:buFont typeface="Arial" panose="020B0604020202020204" pitchFamily="34" charset="0"/>
              <a:buNone/>
            </a:pPr>
            <a:r>
              <a:rPr lang="en-US" b="0" dirty="0"/>
              <a:t>All the above-mentioned activities from the software development lifecycle are organized by</a:t>
            </a:r>
          </a:p>
          <a:p>
            <a:pPr marL="171450" indent="-171450">
              <a:buFont typeface="Arial" panose="020B0604020202020204" pitchFamily="34" charset="0"/>
              <a:buChar char="•"/>
            </a:pPr>
            <a:r>
              <a:rPr lang="en-US" b="1" dirty="0"/>
              <a:t>software development methodologies</a:t>
            </a:r>
            <a:r>
              <a:rPr lang="en-US" b="0" dirty="0"/>
              <a:t>, </a:t>
            </a:r>
            <a:r>
              <a:rPr lang="en-US" b="1" dirty="0"/>
              <a:t>development processes </a:t>
            </a:r>
            <a:r>
              <a:rPr lang="en-US" b="0" dirty="0"/>
              <a:t>or </a:t>
            </a:r>
            <a:r>
              <a:rPr lang="en-US" b="1" dirty="0"/>
              <a:t>process frameworks</a:t>
            </a:r>
            <a:r>
              <a:rPr lang="en-US" b="0" dirty="0"/>
              <a:t>,</a:t>
            </a:r>
          </a:p>
          <a:p>
            <a:pPr marL="171450" indent="-171450">
              <a:buFont typeface="Arial" panose="020B0604020202020204" pitchFamily="34" charset="0"/>
              <a:buChar char="•"/>
            </a:pPr>
            <a:r>
              <a:rPr lang="en-US" b="0" dirty="0"/>
              <a:t>such as </a:t>
            </a:r>
            <a:r>
              <a:rPr lang="en-US" b="1" dirty="0"/>
              <a:t>Waterfall</a:t>
            </a:r>
            <a:r>
              <a:rPr lang="en-US" dirty="0"/>
              <a:t>, </a:t>
            </a:r>
            <a:r>
              <a:rPr lang="en-US" b="1" dirty="0"/>
              <a:t>Scrum</a:t>
            </a:r>
            <a:r>
              <a:rPr lang="en-US" dirty="0"/>
              <a:t> and </a:t>
            </a:r>
            <a:r>
              <a:rPr lang="en-US" b="1" dirty="0"/>
              <a:t>Kanban</a:t>
            </a:r>
            <a:r>
              <a:rPr lang="en-US" dirty="0"/>
              <a:t>.</a:t>
            </a:r>
          </a:p>
          <a:p>
            <a:pPr marL="0" indent="0">
              <a:buFont typeface="Arial" panose="020B0604020202020204" pitchFamily="34" charset="0"/>
              <a:buNone/>
            </a:pPr>
            <a:r>
              <a:rPr lang="en-US" dirty="0"/>
              <a:t>The </a:t>
            </a:r>
            <a:r>
              <a:rPr lang="en-US" b="1" dirty="0"/>
              <a:t>development process</a:t>
            </a:r>
            <a:r>
              <a:rPr lang="en-US" dirty="0"/>
              <a:t> defines the </a:t>
            </a:r>
            <a:r>
              <a:rPr lang="en-US" b="1" dirty="0"/>
              <a:t>project workflow</a:t>
            </a:r>
            <a:r>
              <a:rPr lang="en-US" b="0" dirty="0"/>
              <a:t>, development philosophy,</a:t>
            </a:r>
            <a:endParaRPr lang="en-US" b="1" dirty="0"/>
          </a:p>
          <a:p>
            <a:pPr marL="171450" indent="-171450">
              <a:buFont typeface="Arial" panose="020B0604020202020204" pitchFamily="34" charset="0"/>
              <a:buChar char="•"/>
            </a:pPr>
            <a:r>
              <a:rPr lang="en-US" dirty="0"/>
              <a:t>and </a:t>
            </a:r>
            <a:r>
              <a:rPr lang="en-US" b="1" dirty="0"/>
              <a:t>key management, organizational and engineering practices</a:t>
            </a:r>
            <a:r>
              <a:rPr lang="en-US" b="0" dirty="0"/>
              <a:t>.</a:t>
            </a:r>
            <a:endParaRPr lang="bg-BG" b="0" dirty="0"/>
          </a:p>
          <a:p>
            <a:pPr marL="0" lvl="0" indent="0">
              <a:buFont typeface="Arial" panose="020B0604020202020204" pitchFamily="34" charset="0"/>
              <a:buNone/>
            </a:pPr>
            <a:r>
              <a:rPr lang="en-US" b="0" dirty="0"/>
              <a:t>Most systems in modern software engineering are implemented in the spirit of "</a:t>
            </a:r>
            <a:r>
              <a:rPr lang="en-US" b="1" dirty="0"/>
              <a:t>agile development</a:t>
            </a:r>
            <a:r>
              <a:rPr lang="en-US" b="0" dirty="0"/>
              <a:t>".</a:t>
            </a:r>
          </a:p>
          <a:p>
            <a:pPr marL="171450" lvl="0" indent="-171450">
              <a:buFont typeface="Arial" panose="020B0604020202020204" pitchFamily="34" charset="0"/>
              <a:buChar char="•"/>
            </a:pPr>
            <a:r>
              <a:rPr lang="en-US" b="1" dirty="0"/>
              <a:t>Agile development </a:t>
            </a:r>
            <a:r>
              <a:rPr lang="en-US" b="0" dirty="0"/>
              <a:t>builds software </a:t>
            </a:r>
            <a:r>
              <a:rPr lang="en-US" b="1" dirty="0"/>
              <a:t>feature by feature</a:t>
            </a:r>
            <a:r>
              <a:rPr lang="en-US" b="0" dirty="0"/>
              <a:t>.</a:t>
            </a:r>
          </a:p>
          <a:p>
            <a:pPr marL="171450" lvl="0" indent="-171450">
              <a:buFont typeface="Arial" panose="020B0604020202020204" pitchFamily="34" charset="0"/>
              <a:buChar char="•"/>
            </a:pPr>
            <a:r>
              <a:rPr lang="en-US" b="0" dirty="0"/>
              <a:t>Developers iteratively design and build </a:t>
            </a:r>
            <a:r>
              <a:rPr lang="en-US" b="1" dirty="0"/>
              <a:t>new features</a:t>
            </a:r>
            <a:r>
              <a:rPr lang="en-US" b="0" dirty="0"/>
              <a:t>, integrate them, deploy them, collect feedback,</a:t>
            </a:r>
          </a:p>
          <a:p>
            <a:pPr marL="171450" lvl="0" indent="-171450">
              <a:buFont typeface="Arial" panose="020B0604020202020204" pitchFamily="34" charset="0"/>
              <a:buChar char="•"/>
            </a:pPr>
            <a:r>
              <a:rPr lang="en-US" b="0" dirty="0"/>
              <a:t>fix the problems and proceed with the next feature until the project is completed.</a:t>
            </a:r>
          </a:p>
          <a:p>
            <a:r>
              <a:rPr lang="en-US" b="0" dirty="0"/>
              <a:t>S</a:t>
            </a:r>
            <a:r>
              <a:rPr lang="en-US" dirty="0"/>
              <a:t>oftware development lifecycle, software project management and development methodologies are a </a:t>
            </a:r>
            <a:r>
              <a:rPr lang="en-US" b="1" dirty="0"/>
              <a:t>broad topic in software engineering</a:t>
            </a:r>
            <a:r>
              <a:rPr lang="en-US" dirty="0"/>
              <a:t>,</a:t>
            </a:r>
          </a:p>
          <a:p>
            <a:pPr marL="171450" indent="-171450">
              <a:buFont typeface="Arial" panose="020B0604020202020204" pitchFamily="34" charset="0"/>
              <a:buChar char="•"/>
            </a:pPr>
            <a:r>
              <a:rPr lang="en-US" dirty="0"/>
              <a:t>which </a:t>
            </a:r>
            <a:r>
              <a:rPr lang="en-US" b="1" dirty="0"/>
              <a:t>developers learn for years </a:t>
            </a:r>
            <a:r>
              <a:rPr lang="en-US" dirty="0"/>
              <a:t>during their career growth, as they gain experience.</a:t>
            </a:r>
          </a:p>
          <a:p>
            <a:pPr marL="0" indent="0">
              <a:buFont typeface="Arial" panose="020B0604020202020204" pitchFamily="34" charset="0"/>
              <a:buNone/>
            </a:pPr>
            <a:r>
              <a:rPr lang="en-US" b="1" dirty="0"/>
              <a:t>Junior developers </a:t>
            </a:r>
            <a:r>
              <a:rPr lang="en-US" dirty="0"/>
              <a:t>should be familiar with all these concepts but cannot be experts.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8370884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quality assurance </a:t>
            </a:r>
            <a:r>
              <a:rPr lang="en-US" dirty="0"/>
              <a:t>(</a:t>
            </a:r>
            <a:r>
              <a:rPr lang="en-US" b="1" dirty="0"/>
              <a:t>QA</a:t>
            </a:r>
            <a:r>
              <a:rPr lang="en-US" dirty="0"/>
              <a:t>) is an important topic in software development.</a:t>
            </a:r>
          </a:p>
          <a:p>
            <a:endParaRPr lang="bg-BG" dirty="0"/>
          </a:p>
          <a:p>
            <a:r>
              <a:rPr lang="en-US" dirty="0"/>
              <a:t>What is </a:t>
            </a:r>
            <a:r>
              <a:rPr lang="en-US" b="1" dirty="0"/>
              <a:t>software quality assurance </a:t>
            </a:r>
            <a:r>
              <a:rPr lang="en-US" dirty="0"/>
              <a:t>(</a:t>
            </a:r>
            <a:r>
              <a:rPr lang="en-US" b="1" dirty="0"/>
              <a:t>QA</a:t>
            </a:r>
            <a:r>
              <a:rPr lang="en-US" dirty="0"/>
              <a:t>)?</a:t>
            </a:r>
          </a:p>
          <a:p>
            <a:pPr marL="171450" lvl="0" indent="-171450">
              <a:buFont typeface="Arial" panose="020B0604020202020204" pitchFamily="34" charset="0"/>
              <a:buChar char="•"/>
            </a:pPr>
            <a:r>
              <a:rPr lang="en-US" b="1" dirty="0"/>
              <a:t>Software quality </a:t>
            </a:r>
            <a:r>
              <a:rPr lang="en-US" b="0" dirty="0"/>
              <a:t>assurance</a:t>
            </a:r>
            <a:r>
              <a:rPr lang="bg-BG" b="0" dirty="0"/>
              <a:t> </a:t>
            </a:r>
            <a:r>
              <a:rPr lang="en-US" b="0" dirty="0"/>
              <a:t>provides methodologies, practices and tools for ensuring</a:t>
            </a:r>
          </a:p>
          <a:p>
            <a:pPr marL="628650" lvl="1" indent="-171450">
              <a:buFont typeface="Arial" panose="020B0604020202020204" pitchFamily="34" charset="0"/>
              <a:buChar char="•"/>
            </a:pPr>
            <a:r>
              <a:rPr lang="en-US" dirty="0"/>
              <a:t>the </a:t>
            </a:r>
            <a:r>
              <a:rPr lang="en-US" b="1" dirty="0"/>
              <a:t>quality</a:t>
            </a:r>
            <a:r>
              <a:rPr lang="en-US" b="0" dirty="0"/>
              <a:t> of the software products and systems and the development process.</a:t>
            </a:r>
          </a:p>
          <a:p>
            <a:pPr marL="171450" lvl="0" indent="-171450">
              <a:buFont typeface="Arial" panose="020B0604020202020204" pitchFamily="34" charset="0"/>
              <a:buChar char="•"/>
            </a:pPr>
            <a:r>
              <a:rPr lang="en-US" b="1" i="0" dirty="0">
                <a:solidFill>
                  <a:srgbClr val="454545"/>
                </a:solidFill>
                <a:effectLst/>
                <a:latin typeface="Roboto" panose="02000000000000000000" pitchFamily="2" charset="0"/>
              </a:rPr>
              <a:t>Software quality assurance </a:t>
            </a:r>
            <a:r>
              <a:rPr lang="en-US" b="0" i="0" dirty="0">
                <a:solidFill>
                  <a:srgbClr val="454545"/>
                </a:solidFill>
                <a:effectLst/>
                <a:latin typeface="Roboto" panose="02000000000000000000" pitchFamily="2" charset="0"/>
              </a:rPr>
              <a:t>goes beyond the </a:t>
            </a:r>
            <a:r>
              <a:rPr lang="en-US" b="1" i="0" dirty="0">
                <a:solidFill>
                  <a:srgbClr val="454545"/>
                </a:solidFill>
                <a:effectLst/>
                <a:latin typeface="Roboto" panose="02000000000000000000" pitchFamily="2" charset="0"/>
              </a:rPr>
              <a:t>quality of the software</a:t>
            </a:r>
            <a:r>
              <a:rPr lang="en-US" b="0" i="0" dirty="0">
                <a:solidFill>
                  <a:srgbClr val="454545"/>
                </a:solidFill>
                <a:effectLst/>
                <a:latin typeface="Roboto" panose="02000000000000000000" pitchFamily="2" charset="0"/>
              </a:rPr>
              <a:t>,</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it also includes the </a:t>
            </a:r>
            <a:r>
              <a:rPr lang="en-US" b="1" i="0" dirty="0">
                <a:solidFill>
                  <a:srgbClr val="454545"/>
                </a:solidFill>
                <a:effectLst/>
                <a:latin typeface="Roboto" panose="02000000000000000000" pitchFamily="2" charset="0"/>
              </a:rPr>
              <a:t>quality of the process</a:t>
            </a:r>
            <a:r>
              <a:rPr lang="en-US" b="0" i="0" dirty="0">
                <a:solidFill>
                  <a:srgbClr val="454545"/>
                </a:solidFill>
                <a:effectLst/>
                <a:latin typeface="Roboto" panose="02000000000000000000" pitchFamily="2" charset="0"/>
              </a:rPr>
              <a:t> used to develop, test and release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software quality assurance is performed by the </a:t>
            </a:r>
            <a:r>
              <a:rPr lang="en-US" b="1" dirty="0"/>
              <a:t>QA engineers</a:t>
            </a:r>
            <a:r>
              <a:rPr lang="en-US" b="0" dirty="0"/>
              <a:t>.</a:t>
            </a:r>
          </a:p>
          <a:p>
            <a:pPr marL="628650" lvl="1" indent="-171450">
              <a:buFont typeface="Arial" panose="020B0604020202020204" pitchFamily="34" charset="0"/>
              <a:buChar char="•"/>
            </a:pPr>
            <a:r>
              <a:rPr lang="en-US" b="1" dirty="0"/>
              <a:t>QA engineers test the software</a:t>
            </a:r>
            <a:r>
              <a:rPr lang="en-US" b="0" dirty="0"/>
              <a:t>, its functionality</a:t>
            </a:r>
            <a:r>
              <a:rPr lang="bg-BG" b="0" dirty="0"/>
              <a:t>, </a:t>
            </a:r>
            <a:r>
              <a:rPr lang="en-US" b="0" dirty="0"/>
              <a:t>usability, security and other aspects,</a:t>
            </a:r>
          </a:p>
          <a:p>
            <a:pPr marL="628650" lvl="1" indent="-171450">
              <a:buFont typeface="Arial" panose="020B0604020202020204" pitchFamily="34" charset="0"/>
              <a:buChar char="•"/>
            </a:pPr>
            <a:r>
              <a:rPr lang="en-US" b="1" dirty="0"/>
              <a:t>report and track bugs</a:t>
            </a:r>
            <a:r>
              <a:rPr lang="en-US" b="0" dirty="0"/>
              <a:t> and track the development process and its quality.</a:t>
            </a:r>
            <a:endParaRPr lang="en-US" b="1" dirty="0"/>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0" dirty="0"/>
              <a:t>In the heart of the QA process is </a:t>
            </a:r>
            <a:r>
              <a:rPr lang="en-US" b="1" dirty="0"/>
              <a:t>software testing</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Software testing </a:t>
            </a:r>
            <a:r>
              <a:rPr lang="en-US" b="0" dirty="0"/>
              <a:t>is the process of checking whether the software conforms to the requirements and </a:t>
            </a:r>
            <a:r>
              <a:rPr lang="en-US" b="1" dirty="0"/>
              <a:t>works as expected</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Software testing </a:t>
            </a:r>
            <a:r>
              <a:rPr lang="en-US" b="0" dirty="0"/>
              <a:t>aims to </a:t>
            </a:r>
            <a:r>
              <a:rPr lang="en-US" b="1" dirty="0"/>
              <a:t>find the bugs </a:t>
            </a:r>
            <a:r>
              <a:rPr lang="en-US" b="0" dirty="0"/>
              <a:t>(or defects) in the software and to </a:t>
            </a:r>
            <a:r>
              <a:rPr lang="en-US" b="1" dirty="0"/>
              <a:t>report them </a:t>
            </a:r>
            <a:r>
              <a:rPr lang="en-US" b="0" dirty="0"/>
              <a:t>for fixing.</a:t>
            </a:r>
          </a:p>
          <a:p>
            <a:pPr marL="171450" lvl="0" indent="-171450">
              <a:buFont typeface="Arial" panose="020B0604020202020204" pitchFamily="34" charset="0"/>
              <a:buChar char="•"/>
            </a:pPr>
            <a:r>
              <a:rPr lang="en-US" b="0" dirty="0"/>
              <a:t>Software testing can be </a:t>
            </a:r>
            <a:r>
              <a:rPr lang="en-US" b="1" dirty="0"/>
              <a:t>manual</a:t>
            </a:r>
            <a:r>
              <a:rPr lang="en-US" b="0" dirty="0"/>
              <a:t> or </a:t>
            </a:r>
            <a:r>
              <a:rPr lang="en-US" b="1" dirty="0"/>
              <a:t>automated</a:t>
            </a:r>
            <a:r>
              <a:rPr lang="en-US" b="0" dirty="0"/>
              <a:t>.</a:t>
            </a:r>
          </a:p>
          <a:p>
            <a:pPr marL="628650" lvl="1" indent="-171450">
              <a:buFont typeface="Arial" panose="020B0604020202020204" pitchFamily="34" charset="0"/>
              <a:buChar char="•"/>
            </a:pPr>
            <a:r>
              <a:rPr lang="en-US" b="1" dirty="0"/>
              <a:t>Manual testing </a:t>
            </a:r>
            <a:r>
              <a:rPr lang="en-US" b="0" dirty="0"/>
              <a:t>is done by hand (using the keyboard and the mouse).</a:t>
            </a:r>
          </a:p>
          <a:p>
            <a:pPr marL="1085850" lvl="2" indent="-171450">
              <a:buFont typeface="Arial" panose="020B0604020202020204" pitchFamily="34" charset="0"/>
              <a:buChar char="•"/>
            </a:pPr>
            <a:r>
              <a:rPr lang="en-US" b="0" dirty="0"/>
              <a:t>The QA engineer </a:t>
            </a:r>
            <a:r>
              <a:rPr lang="en-US" b="1" dirty="0"/>
              <a:t>clicks on the software UI</a:t>
            </a:r>
            <a:r>
              <a:rPr lang="en-US" b="0" dirty="0"/>
              <a:t>, fills and submit forms, interacts with the software UI</a:t>
            </a:r>
          </a:p>
          <a:p>
            <a:pPr marL="1085850" lvl="2" indent="-171450">
              <a:buFont typeface="Arial" panose="020B0604020202020204" pitchFamily="34" charset="0"/>
              <a:buChar char="•"/>
            </a:pPr>
            <a:r>
              <a:rPr lang="en-US" b="0" dirty="0"/>
              <a:t>or invokes back-end operations by hand or by specialized tools,</a:t>
            </a:r>
          </a:p>
          <a:p>
            <a:pPr marL="1085850" lvl="2" indent="-171450">
              <a:buFont typeface="Arial" panose="020B0604020202020204" pitchFamily="34" charset="0"/>
              <a:buChar char="•"/>
            </a:pPr>
            <a:r>
              <a:rPr lang="en-US" b="0" dirty="0"/>
              <a:t>executes certain functionality, validates that it works correctly and </a:t>
            </a:r>
            <a:r>
              <a:rPr lang="en-US" b="1" dirty="0"/>
              <a:t>tries to find defects</a:t>
            </a:r>
            <a:r>
              <a:rPr lang="en-US" b="0" dirty="0"/>
              <a:t>.</a:t>
            </a:r>
          </a:p>
          <a:p>
            <a:pPr marL="1085850" lvl="2" indent="-171450">
              <a:buFont typeface="Arial" panose="020B0604020202020204" pitchFamily="34" charset="0"/>
              <a:buChar char="•"/>
            </a:pPr>
            <a:r>
              <a:rPr lang="en-US" b="1" dirty="0"/>
              <a:t>Manual testing </a:t>
            </a:r>
            <a:r>
              <a:rPr lang="en-US" b="0" dirty="0"/>
              <a:t>also involves testing the </a:t>
            </a:r>
            <a:r>
              <a:rPr lang="en-US" b="1" dirty="0"/>
              <a:t>user experience</a:t>
            </a:r>
            <a:r>
              <a:rPr lang="en-US" b="0" dirty="0"/>
              <a:t> (UX), the user interface</a:t>
            </a:r>
          </a:p>
          <a:p>
            <a:pPr marL="1085850" lvl="2" indent="-171450">
              <a:buFont typeface="Arial" panose="020B0604020202020204" pitchFamily="34" charset="0"/>
              <a:buChar char="•"/>
            </a:pPr>
            <a:r>
              <a:rPr lang="en-US" b="0" dirty="0"/>
              <a:t>and the visual look and feel of the software.</a:t>
            </a:r>
          </a:p>
          <a:p>
            <a:pPr marL="1085850" lvl="2" indent="-171450">
              <a:buFont typeface="Arial" panose="020B0604020202020204" pitchFamily="34" charset="0"/>
              <a:buChar char="•"/>
            </a:pPr>
            <a:r>
              <a:rPr lang="en-US" b="0" dirty="0"/>
              <a:t>It also focuses on testing the UI and the behavior in </a:t>
            </a:r>
            <a:r>
              <a:rPr lang="en-US" b="1" dirty="0"/>
              <a:t>different environments</a:t>
            </a:r>
            <a:r>
              <a:rPr lang="en-US" b="0" dirty="0"/>
              <a:t>, Web browsers</a:t>
            </a:r>
          </a:p>
          <a:p>
            <a:pPr marL="1085850" lvl="2" indent="-171450">
              <a:buFont typeface="Arial" panose="020B0604020202020204" pitchFamily="34" charset="0"/>
              <a:buChar char="•"/>
            </a:pPr>
            <a:r>
              <a:rPr lang="en-US" b="0" dirty="0"/>
              <a:t>and hardware devices, as well as checking security and other aspects.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Automated testing </a:t>
            </a:r>
            <a:r>
              <a:rPr lang="en-US" b="0" dirty="0"/>
              <a:t>is done by scripts and programs, which perform robotic checks of the software.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Instead of clicking at the UI controls, filling and submitting forms by hand,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QA automation engineers </a:t>
            </a:r>
            <a:r>
              <a:rPr lang="en-US" b="0" dirty="0"/>
              <a:t>record scripts and write programs to do automate this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to check whether the software behaves correctly without human innervation.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Thus, QA automation experts are "</a:t>
            </a:r>
            <a:r>
              <a:rPr lang="en-US" b="1" i="0" dirty="0">
                <a:solidFill>
                  <a:srgbClr val="5F6368"/>
                </a:solidFill>
                <a:effectLst/>
                <a:latin typeface="arial" panose="020B0604020202020204" pitchFamily="34" charset="0"/>
              </a:rPr>
              <a:t>software development</a:t>
            </a:r>
            <a:r>
              <a:rPr lang="en-US" b="1" i="0" dirty="0">
                <a:solidFill>
                  <a:srgbClr val="4D5156"/>
                </a:solidFill>
                <a:effectLst/>
                <a:latin typeface="arial" panose="020B0604020202020204" pitchFamily="34" charset="0"/>
              </a:rPr>
              <a:t> engineers in </a:t>
            </a:r>
            <a:r>
              <a:rPr lang="en-US" b="1" i="0" dirty="0">
                <a:solidFill>
                  <a:srgbClr val="5F6368"/>
                </a:solidFill>
                <a:effectLst/>
                <a:latin typeface="arial" panose="020B0604020202020204" pitchFamily="34" charset="0"/>
              </a:rPr>
              <a:t>test</a:t>
            </a:r>
            <a:r>
              <a:rPr lang="en-US" b="0" dirty="0"/>
              <a: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testing, there are a </a:t>
            </a:r>
            <a:r>
              <a:rPr lang="en-US" b="1" dirty="0"/>
              <a:t>few other approaches in software quality assurance</a:t>
            </a:r>
            <a:r>
              <a:rPr lang="en-US" dirty="0"/>
              <a:t>.</a:t>
            </a:r>
          </a:p>
          <a:p>
            <a:pPr marL="171450" indent="-171450">
              <a:buFont typeface="Arial" panose="020B0604020202020204" pitchFamily="34" charset="0"/>
              <a:buChar char="•"/>
            </a:pPr>
            <a:r>
              <a:rPr lang="en-US" b="1" dirty="0"/>
              <a:t>Code reviews</a:t>
            </a:r>
            <a:r>
              <a:rPr lang="en-US" dirty="0"/>
              <a:t> and </a:t>
            </a:r>
            <a:r>
              <a:rPr lang="en-US" b="1" dirty="0"/>
              <a:t>quality inspections </a:t>
            </a:r>
            <a:r>
              <a:rPr lang="en-US" dirty="0"/>
              <a:t>are proactive approaches to software quality.</a:t>
            </a:r>
          </a:p>
          <a:p>
            <a:pPr marL="628650" lvl="1" indent="-171450">
              <a:buFont typeface="Arial" panose="020B0604020202020204" pitchFamily="34" charset="0"/>
              <a:buChar char="•"/>
            </a:pPr>
            <a:r>
              <a:rPr lang="en-US" dirty="0"/>
              <a:t>They aim to </a:t>
            </a:r>
            <a:r>
              <a:rPr lang="en-US" b="1" dirty="0"/>
              <a:t>catch defects and bad practices early</a:t>
            </a:r>
            <a:r>
              <a:rPr lang="en-US" dirty="0"/>
              <a:t>, before they appear in the functionality.</a:t>
            </a:r>
          </a:p>
          <a:p>
            <a:pPr marL="171450" indent="-171450">
              <a:buFont typeface="Arial" panose="020B0604020202020204" pitchFamily="34" charset="0"/>
              <a:buChar char="•"/>
            </a:pPr>
            <a:r>
              <a:rPr lang="en-US" b="0" dirty="0"/>
              <a:t>Such practices</a:t>
            </a:r>
            <a:r>
              <a:rPr lang="bg-BG" b="0" dirty="0"/>
              <a:t> </a:t>
            </a:r>
            <a:r>
              <a:rPr lang="en-US" dirty="0"/>
              <a:t>are typically done by senior developers or senior QA engineers.</a:t>
            </a:r>
          </a:p>
          <a:p>
            <a:pPr marL="171450" lvl="0" indent="-171450">
              <a:buFont typeface="Arial" panose="020B0604020202020204" pitchFamily="34" charset="0"/>
              <a:buChar char="•"/>
            </a:pPr>
            <a:r>
              <a:rPr lang="en-US" b="1" dirty="0"/>
              <a:t>Code reviews</a:t>
            </a:r>
            <a:r>
              <a:rPr lang="en-US" dirty="0"/>
              <a:t> aim to </a:t>
            </a:r>
            <a:r>
              <a:rPr lang="en-US" b="1" dirty="0"/>
              <a:t>enforce good practices for internal code quality</a:t>
            </a:r>
            <a:r>
              <a:rPr lang="en-US" dirty="0"/>
              <a:t>, such as writing understandable and maintainable code, avoiding repeating code, using clear abstractions, formatting the code correctly, naming identifiers correctly, structuring the code in a clear way and many others.</a:t>
            </a:r>
          </a:p>
          <a:p>
            <a:pPr marL="171450" lvl="0" indent="-171450">
              <a:buFont typeface="Arial" panose="020B0604020202020204" pitchFamily="34" charset="0"/>
              <a:buChar char="•"/>
            </a:pPr>
            <a:r>
              <a:rPr lang="en-US" b="1" dirty="0"/>
              <a:t>Quality inspections </a:t>
            </a:r>
            <a:r>
              <a:rPr lang="en-US" dirty="0"/>
              <a:t>try to find problems in the code, by understanding its program logic and internal design.</a:t>
            </a:r>
            <a:endParaRPr lang="bg-BG" dirty="0"/>
          </a:p>
          <a:p>
            <a:endParaRPr lang="en-US" dirty="0"/>
          </a:p>
          <a:p>
            <a:r>
              <a:rPr lang="en-US" dirty="0"/>
              <a:t>The goal of the testing process is to </a:t>
            </a:r>
            <a:r>
              <a:rPr lang="en-US" b="1" dirty="0"/>
              <a:t>find and report the defects </a:t>
            </a:r>
            <a:r>
              <a:rPr lang="en-US" dirty="0"/>
              <a:t>and issues with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Reported bugs </a:t>
            </a:r>
            <a:r>
              <a:rPr lang="en-US" b="0" dirty="0"/>
              <a:t>are described, submitted and tracked in </a:t>
            </a:r>
            <a:r>
              <a:rPr lang="en-US" b="1" dirty="0"/>
              <a:t>issue tracking software</a:t>
            </a:r>
            <a:r>
              <a:rPr lang="en-US" b="0" dirty="0"/>
              <a:t> (or simply, </a:t>
            </a:r>
            <a:r>
              <a:rPr lang="en-US" b="1" dirty="0"/>
              <a:t>bug tracker</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issue tracker developers and QA engineers </a:t>
            </a:r>
            <a:r>
              <a:rPr lang="en-US" b="1" dirty="0"/>
              <a:t>discuss the issues</a:t>
            </a:r>
            <a:r>
              <a:rPr lang="en-US" b="0" dirty="0"/>
              <a:t>, prioritize them, assign them to team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track the work on the issues and the changes of their status, confirm when an issue is fixed and finally close it.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Issue trackers track </a:t>
            </a:r>
            <a:r>
              <a:rPr lang="en-US" b="1" dirty="0"/>
              <a:t>not only the defects</a:t>
            </a:r>
            <a:r>
              <a:rPr lang="en-US" b="0" dirty="0"/>
              <a:t>, but also new feature requests and other issues with the software.</a:t>
            </a:r>
          </a:p>
          <a:p>
            <a:r>
              <a:rPr lang="en-US" b="1" dirty="0"/>
              <a:t>Software quality assurance </a:t>
            </a:r>
            <a:r>
              <a:rPr lang="en-US" b="0" dirty="0"/>
              <a:t>is a broad topic in software engineering,</a:t>
            </a:r>
          </a:p>
          <a:p>
            <a:pPr marL="628650" lvl="1" indent="-171450">
              <a:buFont typeface="Arial" panose="020B0604020202020204" pitchFamily="34" charset="0"/>
              <a:buChar char="•"/>
            </a:pPr>
            <a:r>
              <a:rPr lang="en-US" dirty="0"/>
              <a:t>and is a </a:t>
            </a:r>
            <a:r>
              <a:rPr lang="en-US" b="1" dirty="0"/>
              <a:t>separate profession </a:t>
            </a:r>
            <a:r>
              <a:rPr lang="en-US" dirty="0"/>
              <a:t>in many software companies.</a:t>
            </a:r>
          </a:p>
          <a:p>
            <a:pPr marL="171450" indent="-171450">
              <a:buFont typeface="Arial" panose="020B0604020202020204" pitchFamily="34" charset="0"/>
              <a:buChar char="•"/>
            </a:pPr>
            <a:r>
              <a:rPr lang="en-US" b="1" dirty="0"/>
              <a:t>QA engineers </a:t>
            </a:r>
            <a:r>
              <a:rPr lang="en-US" b="0" dirty="0"/>
              <a:t>should have basic software development and </a:t>
            </a:r>
            <a:r>
              <a:rPr lang="en-US" b="1" dirty="0"/>
              <a:t>technical skills</a:t>
            </a:r>
          </a:p>
          <a:p>
            <a:pPr marL="171450" indent="-171450">
              <a:buFont typeface="Arial" panose="020B0604020202020204" pitchFamily="34" charset="0"/>
              <a:buChar char="•"/>
            </a:pPr>
            <a:r>
              <a:rPr lang="en-US" b="0" dirty="0"/>
              <a:t>and </a:t>
            </a:r>
            <a:r>
              <a:rPr lang="en-US" b="1" dirty="0"/>
              <a:t>strong attention to the details </a:t>
            </a:r>
            <a:r>
              <a:rPr lang="en-US" b="0" dirty="0"/>
              <a:t>and quality, to be diligent and patient,</a:t>
            </a:r>
          </a:p>
          <a:p>
            <a:pPr marL="171450" indent="-171450">
              <a:buFont typeface="Arial" panose="020B0604020202020204" pitchFamily="34" charset="0"/>
              <a:buChar char="•"/>
            </a:pPr>
            <a:r>
              <a:rPr lang="en-US" b="0" dirty="0"/>
              <a:t>and to work persistently on the software quality, testing and test automation.</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405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755081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t>
            </a:r>
            <a:r>
              <a:rPr lang="en-US" b="1" dirty="0"/>
              <a:t>example of QA engineering work</a:t>
            </a:r>
            <a:r>
              <a:rPr lang="en-US" dirty="0"/>
              <a:t>, let's look at a sample </a:t>
            </a:r>
            <a:r>
              <a:rPr lang="en-US" b="1" dirty="0"/>
              <a:t>issue tracker</a:t>
            </a:r>
            <a:r>
              <a:rPr lang="en-US" dirty="0"/>
              <a:t>.</a:t>
            </a:r>
          </a:p>
          <a:p>
            <a:pPr marL="171450" indent="-171450">
              <a:buFont typeface="Arial" panose="020B0604020202020204" pitchFamily="34" charset="0"/>
              <a:buChar char="•"/>
            </a:pPr>
            <a:r>
              <a:rPr lang="en-US" dirty="0"/>
              <a:t>The link above opens </a:t>
            </a:r>
            <a:r>
              <a:rPr lang="en-US" b="1" dirty="0"/>
              <a:t>the public issue tracker of the "Bootstrap" project</a:t>
            </a:r>
            <a:r>
              <a:rPr lang="en-US" dirty="0"/>
              <a:t>,</a:t>
            </a:r>
          </a:p>
          <a:p>
            <a:pPr marL="628650" lvl="1" indent="-171450">
              <a:buFont typeface="Arial" panose="020B0604020202020204" pitchFamily="34" charset="0"/>
              <a:buChar char="•"/>
            </a:pPr>
            <a:r>
              <a:rPr lang="en-US" dirty="0"/>
              <a:t>which is a popular responsive design framework.</a:t>
            </a:r>
          </a:p>
          <a:p>
            <a:pPr marL="171450" lvl="0" indent="-171450">
              <a:buFont typeface="Arial" panose="020B0604020202020204" pitchFamily="34" charset="0"/>
              <a:buChar char="•"/>
            </a:pPr>
            <a:r>
              <a:rPr lang="en-US" dirty="0"/>
              <a:t>Let's see </a:t>
            </a:r>
            <a:r>
              <a:rPr lang="en-US" b="1" dirty="0"/>
              <a:t>what's inside</a:t>
            </a:r>
            <a:r>
              <a:rPr lang="en-US" dirty="0"/>
              <a:t>.</a:t>
            </a:r>
          </a:p>
          <a:p>
            <a:pPr marL="171450" lvl="0" indent="-171450">
              <a:buFont typeface="Arial" panose="020B0604020202020204" pitchFamily="34" charset="0"/>
              <a:buChar char="•"/>
            </a:pPr>
            <a:r>
              <a:rPr lang="en-US" dirty="0"/>
              <a:t>We have a few hundreds of </a:t>
            </a:r>
            <a:r>
              <a:rPr lang="en-US" b="1" dirty="0"/>
              <a:t>open (unfinished) issues</a:t>
            </a:r>
          </a:p>
          <a:p>
            <a:pPr marL="628650" lvl="1" indent="-171450">
              <a:buFont typeface="Arial" panose="020B0604020202020204" pitchFamily="34" charset="0"/>
              <a:buChar char="•"/>
            </a:pPr>
            <a:r>
              <a:rPr lang="en-US" dirty="0"/>
              <a:t>and a few thousands of </a:t>
            </a:r>
            <a:r>
              <a:rPr lang="en-US" b="1" dirty="0"/>
              <a:t>closed (completed) issues</a:t>
            </a:r>
            <a:r>
              <a:rPr lang="en-US" dirty="0"/>
              <a:t>.</a:t>
            </a:r>
          </a:p>
          <a:p>
            <a:pPr marL="171450" lvl="0" indent="-171450">
              <a:buFont typeface="Arial" panose="020B0604020202020204" pitchFamily="34" charset="0"/>
              <a:buChar char="•"/>
            </a:pPr>
            <a:r>
              <a:rPr lang="en-US" dirty="0"/>
              <a:t>In the GitHub issue tracker, issues have </a:t>
            </a:r>
            <a:r>
              <a:rPr lang="en-US" b="1" dirty="0"/>
              <a:t>title</a:t>
            </a:r>
            <a:r>
              <a:rPr lang="en-US" dirty="0"/>
              <a:t>, </a:t>
            </a:r>
            <a:r>
              <a:rPr lang="en-US" b="1" dirty="0"/>
              <a:t>description</a:t>
            </a:r>
            <a:r>
              <a:rPr lang="en-US" dirty="0"/>
              <a:t>, </a:t>
            </a:r>
            <a:r>
              <a:rPr lang="en-US" b="1" dirty="0"/>
              <a:t>labels</a:t>
            </a:r>
            <a:r>
              <a:rPr lang="en-US" dirty="0"/>
              <a:t> and </a:t>
            </a:r>
            <a:r>
              <a:rPr lang="en-US" b="1" dirty="0"/>
              <a:t>comments</a:t>
            </a:r>
            <a:r>
              <a:rPr lang="en-US" dirty="0"/>
              <a:t>.</a:t>
            </a:r>
          </a:p>
          <a:p>
            <a:pPr marL="628650" lvl="1" indent="-171450">
              <a:buFont typeface="Arial" panose="020B0604020202020204" pitchFamily="34" charset="0"/>
              <a:buChar char="•"/>
            </a:pPr>
            <a:r>
              <a:rPr lang="en-US" dirty="0"/>
              <a:t>Some issues can</a:t>
            </a:r>
            <a:r>
              <a:rPr lang="bg-BG" dirty="0"/>
              <a:t> </a:t>
            </a:r>
            <a:r>
              <a:rPr lang="en-US" dirty="0"/>
              <a:t>have also assigned developer, attachments, project and milestone,</a:t>
            </a:r>
          </a:p>
          <a:p>
            <a:pPr marL="628650" lvl="1" indent="-171450">
              <a:buFont typeface="Arial" panose="020B0604020202020204" pitchFamily="34" charset="0"/>
              <a:buChar char="•"/>
            </a:pPr>
            <a:r>
              <a:rPr lang="en-US" dirty="0"/>
              <a:t>but let's focus on </a:t>
            </a:r>
            <a:r>
              <a:rPr lang="en-US" b="1" dirty="0"/>
              <a:t>the concept of "issue tracking"</a:t>
            </a:r>
            <a:r>
              <a:rPr lang="en-US" dirty="0"/>
              <a:t>, not on the technical details.</a:t>
            </a:r>
          </a:p>
          <a:p>
            <a:pPr marL="171450" lvl="0" indent="-171450">
              <a:buFont typeface="Arial" panose="020B0604020202020204" pitchFamily="34" charset="0"/>
              <a:buChar char="•"/>
            </a:pPr>
            <a:r>
              <a:rPr lang="en-US" dirty="0"/>
              <a:t>Let's view what's inside an </a:t>
            </a:r>
            <a:r>
              <a:rPr lang="en-US" b="1" dirty="0"/>
              <a:t>open issue</a:t>
            </a:r>
            <a:r>
              <a:rPr lang="en-US" dirty="0"/>
              <a:t>.</a:t>
            </a:r>
          </a:p>
          <a:p>
            <a:pPr marL="628650" lvl="1" indent="-171450">
              <a:buFont typeface="Arial" panose="020B0604020202020204" pitchFamily="34" charset="0"/>
              <a:buChar char="•"/>
            </a:pPr>
            <a:r>
              <a:rPr lang="en-US" dirty="0"/>
              <a:t>This is a </a:t>
            </a:r>
            <a:r>
              <a:rPr lang="en-US" b="1" dirty="0"/>
              <a:t>discussion </a:t>
            </a:r>
            <a:r>
              <a:rPr lang="en-US" dirty="0"/>
              <a:t>that begins with a description of the problem and then comments follow.</a:t>
            </a:r>
          </a:p>
          <a:p>
            <a:pPr marL="171450" lvl="0" indent="-171450">
              <a:buFont typeface="Arial" panose="020B0604020202020204" pitchFamily="34" charset="0"/>
              <a:buChar char="•"/>
            </a:pPr>
            <a:r>
              <a:rPr lang="en-US" b="1" dirty="0"/>
              <a:t>Closed issues </a:t>
            </a:r>
            <a:r>
              <a:rPr lang="en-US" dirty="0"/>
              <a:t>are similar, but they are either </a:t>
            </a:r>
            <a:r>
              <a:rPr lang="en-US" b="1" i="1" dirty="0"/>
              <a:t>fixed</a:t>
            </a:r>
            <a:r>
              <a:rPr lang="en-US" dirty="0"/>
              <a:t> or </a:t>
            </a:r>
            <a:r>
              <a:rPr lang="en-US" b="1" i="1" dirty="0"/>
              <a:t>refused to be fixed </a:t>
            </a:r>
            <a:r>
              <a:rPr lang="en-US" dirty="0"/>
              <a:t>for some reason.</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406</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337095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a:t>
            </a:r>
            <a:r>
              <a:rPr lang="en-US" dirty="0"/>
              <a:t>is an important concept and practice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Unit tests </a:t>
            </a:r>
            <a:r>
              <a:rPr lang="en-US" dirty="0"/>
              <a:t>are pieces of code that </a:t>
            </a:r>
            <a:r>
              <a:rPr lang="en-US" b="1" dirty="0"/>
              <a:t>test specific functionality </a:t>
            </a:r>
            <a:r>
              <a:rPr lang="en-US" dirty="0"/>
              <a:t>in certain software component (called "</a:t>
            </a:r>
            <a:r>
              <a:rPr lang="en-US" b="1" i="1" dirty="0"/>
              <a:t>unit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are</a:t>
            </a:r>
            <a:r>
              <a:rPr lang="en-US" b="1" dirty="0"/>
              <a:t> written by developers</a:t>
            </a:r>
            <a:r>
              <a:rPr lang="en-US" b="0" dirty="0"/>
              <a:t> (not by QA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Unit tests are</a:t>
            </a:r>
            <a:r>
              <a:rPr lang="en-US" dirty="0"/>
              <a:t> part of the product </a:t>
            </a:r>
            <a:r>
              <a:rPr lang="en-US" b="1" dirty="0"/>
              <a:t>source code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aim to improve the </a:t>
            </a:r>
            <a:r>
              <a:rPr lang="en-US" b="1" dirty="0"/>
              <a:t>code quality</a:t>
            </a:r>
            <a:r>
              <a:rPr lang="en-US" dirty="0"/>
              <a:t>, </a:t>
            </a:r>
            <a:r>
              <a:rPr lang="en-US" b="1" dirty="0"/>
              <a:t>reliability</a:t>
            </a:r>
            <a:r>
              <a:rPr lang="en-US" dirty="0"/>
              <a:t> and </a:t>
            </a:r>
            <a:r>
              <a:rPr lang="en-US" b="1" dirty="0"/>
              <a:t>maintainability</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simple example to </a:t>
            </a:r>
            <a:r>
              <a:rPr lang="en-US" b="1" dirty="0"/>
              <a:t>illustrate the idea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 </a:t>
            </a:r>
            <a:r>
              <a:rPr lang="en-US" b="1" dirty="0"/>
              <a:t>function, which sums the elements </a:t>
            </a:r>
            <a:r>
              <a:rPr lang="en-US" dirty="0"/>
              <a:t>of given array of numbers.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test this function</a:t>
            </a:r>
            <a:r>
              <a:rPr lang="en-US" dirty="0"/>
              <a:t>, but not by 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write code</a:t>
            </a:r>
            <a:r>
              <a:rPr lang="en-US" dirty="0"/>
              <a:t>, which confirms that this function works correctly.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a:t>
            </a:r>
            <a:r>
              <a:rPr lang="en-US" b="1" dirty="0"/>
              <a:t>example </a:t>
            </a:r>
            <a:r>
              <a:rPr lang="en-US" b="0" dirty="0"/>
              <a:t>of </a:t>
            </a:r>
            <a:r>
              <a:rPr lang="en-US" dirty="0"/>
              <a:t>how we can </a:t>
            </a:r>
            <a:r>
              <a:rPr lang="en-US" b="1" dirty="0"/>
              <a:t>test the "sum" function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write a function </a:t>
            </a:r>
            <a:r>
              <a:rPr lang="en-US" b="0" dirty="0"/>
              <a:t>to hold the test cases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a:t>
            </a:r>
            <a:r>
              <a:rPr lang="en-US" b="1" dirty="0"/>
              <a:t>first test</a:t>
            </a:r>
            <a:r>
              <a:rPr lang="en-US" dirty="0"/>
              <a:t> case, the first 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checks whether the sum of the array of two elements </a:t>
            </a:r>
            <a:r>
              <a:rPr lang="en-US" b="1" dirty="0"/>
              <a:t>[1, 2]</a:t>
            </a:r>
            <a:r>
              <a:rPr lang="en-US" dirty="0"/>
              <a:t>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execution result is not as expected, the </a:t>
            </a:r>
            <a:r>
              <a:rPr lang="en-US" b="1" dirty="0"/>
              <a:t>function will fail with an error</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second test</a:t>
            </a:r>
            <a:r>
              <a:rPr lang="en-US" dirty="0"/>
              <a:t> checks whether the sum of the array, holding a single element </a:t>
            </a:r>
            <a:r>
              <a:rPr lang="en-US" b="1" dirty="0"/>
              <a:t>[-2]</a:t>
            </a:r>
            <a:r>
              <a:rPr lang="en-US" dirty="0"/>
              <a:t> is </a:t>
            </a:r>
            <a:r>
              <a:rPr lang="en-US" b="1" dirty="0"/>
              <a:t>-2</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third test</a:t>
            </a:r>
            <a:r>
              <a:rPr lang="en-US" dirty="0"/>
              <a:t> checks whether the sum of an </a:t>
            </a:r>
            <a:r>
              <a:rPr lang="en-US" b="1" dirty="0"/>
              <a:t>empty array</a:t>
            </a:r>
            <a:r>
              <a:rPr lang="en-US" dirty="0"/>
              <a:t> is </a:t>
            </a:r>
            <a:r>
              <a:rPr lang="en-US" b="1" dirty="0"/>
              <a:t>0</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example is just a simple way to illustrate </a:t>
            </a:r>
            <a:r>
              <a:rPr lang="en-US" b="1" dirty="0"/>
              <a:t>the concept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follow it as best practice. </a:t>
            </a:r>
            <a:r>
              <a:rPr lang="en-US" b="0" dirty="0"/>
              <a:t>It is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combines multiple test cases in a single test function, and this is a bad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t>
            </a:r>
            <a:r>
              <a:rPr lang="en-US" b="1" dirty="0"/>
              <a:t>the idea of unit testing is clear</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execute the code with sample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check whether the returned result, exit conditions and behavior are correct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testing usually is performed within a </a:t>
            </a:r>
            <a:r>
              <a:rPr lang="en-US" b="1" dirty="0"/>
              <a:t>unit testing framework</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organizes and structures the tests consistently.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9627215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frameworks </a:t>
            </a:r>
            <a:r>
              <a:rPr lang="en-US" dirty="0"/>
              <a:t>simplify, structure and organize the </a:t>
            </a:r>
            <a:r>
              <a:rPr lang="en-US" b="1" dirty="0"/>
              <a:t>unit testing process</a:t>
            </a:r>
            <a:r>
              <a:rPr lang="en-US" b="0" dirty="0"/>
              <a:t>.</a:t>
            </a:r>
          </a:p>
          <a:p>
            <a:pPr marL="171450" indent="-171450">
              <a:buFont typeface="Arial" panose="020B0604020202020204" pitchFamily="34" charset="0"/>
              <a:buChar char="•"/>
            </a:pPr>
            <a:r>
              <a:rPr lang="en-US" b="0" dirty="0"/>
              <a:t>Unit testing frameworks </a:t>
            </a:r>
            <a:r>
              <a:rPr lang="en-US" b="1" dirty="0"/>
              <a:t>execute the tests </a:t>
            </a:r>
            <a:r>
              <a:rPr lang="en-US" b="0" dirty="0"/>
              <a:t>and </a:t>
            </a:r>
            <a:r>
              <a:rPr lang="en-US" b="1" dirty="0"/>
              <a:t>generate reports</a:t>
            </a:r>
            <a:r>
              <a:rPr lang="en-US" b="0" dirty="0"/>
              <a:t>.</a:t>
            </a:r>
          </a:p>
          <a:p>
            <a:pPr marL="171450" indent="-171450">
              <a:buFont typeface="Arial" panose="020B0604020202020204" pitchFamily="34" charset="0"/>
              <a:buChar char="•"/>
            </a:pPr>
            <a:r>
              <a:rPr lang="en-US" b="0" dirty="0"/>
              <a:t>Developers use the framework to </a:t>
            </a:r>
            <a:r>
              <a:rPr lang="en-US" b="1" dirty="0"/>
              <a:t>structure the tests</a:t>
            </a:r>
            <a:r>
              <a:rPr lang="en-US" b="0" dirty="0"/>
              <a:t>,</a:t>
            </a:r>
          </a:p>
          <a:p>
            <a:pPr marL="628650" lvl="1" indent="-171450">
              <a:buFont typeface="Arial" panose="020B0604020202020204" pitchFamily="34" charset="0"/>
              <a:buChar char="•"/>
            </a:pPr>
            <a:r>
              <a:rPr lang="en-US" b="0" dirty="0"/>
              <a:t>to </a:t>
            </a:r>
            <a:r>
              <a:rPr lang="en-US" b="1" dirty="0"/>
              <a:t>organize </a:t>
            </a:r>
            <a:r>
              <a:rPr lang="en-US" b="0" dirty="0"/>
              <a:t>them in a hierarchy using classes and functions,</a:t>
            </a:r>
          </a:p>
          <a:p>
            <a:pPr marL="628650" lvl="1" indent="-171450">
              <a:buFont typeface="Arial" panose="020B0604020202020204" pitchFamily="34" charset="0"/>
              <a:buChar char="•"/>
            </a:pPr>
            <a:r>
              <a:rPr lang="en-US" b="0" dirty="0"/>
              <a:t>to </a:t>
            </a:r>
            <a:r>
              <a:rPr lang="en-US" b="1" dirty="0"/>
              <a:t>assert</a:t>
            </a:r>
            <a:r>
              <a:rPr lang="en-US" b="0" dirty="0"/>
              <a:t> the execution results and exit conditions for correctness,</a:t>
            </a:r>
          </a:p>
          <a:p>
            <a:pPr marL="628650" lvl="1" indent="-171450">
              <a:buFont typeface="Arial" panose="020B0604020202020204" pitchFamily="34" charset="0"/>
              <a:buChar char="•"/>
            </a:pPr>
            <a:r>
              <a:rPr lang="en-US" b="0" dirty="0"/>
              <a:t>to handle some specific situations (like "</a:t>
            </a:r>
            <a:r>
              <a:rPr lang="en-US" b="1" i="1" dirty="0"/>
              <a:t>expected error</a:t>
            </a:r>
            <a:r>
              <a:rPr lang="en-US" b="0" dirty="0"/>
              <a:t>" or "</a:t>
            </a:r>
            <a:r>
              <a:rPr lang="en-US" b="1" i="1" dirty="0"/>
              <a:t>expected timeout</a:t>
            </a:r>
            <a:r>
              <a:rPr lang="en-US" b="0" dirty="0"/>
              <a:t>") </a:t>
            </a:r>
          </a:p>
          <a:p>
            <a:pPr marL="628650" lvl="1" indent="-171450">
              <a:buFont typeface="Arial" panose="020B0604020202020204" pitchFamily="34" charset="0"/>
              <a:buChar char="•"/>
            </a:pPr>
            <a:r>
              <a:rPr lang="en-US" b="0" dirty="0"/>
              <a:t>and to </a:t>
            </a:r>
            <a:r>
              <a:rPr lang="en-US" b="1" dirty="0"/>
              <a:t>automate</a:t>
            </a:r>
            <a:r>
              <a:rPr lang="en-US" b="0" dirty="0"/>
              <a:t> some aspects of the testing process</a:t>
            </a:r>
          </a:p>
          <a:p>
            <a:pPr marL="628650" lvl="1" indent="-171450">
              <a:buFont typeface="Arial" panose="020B0604020202020204" pitchFamily="34" charset="0"/>
              <a:buChar char="•"/>
            </a:pPr>
            <a:r>
              <a:rPr lang="en-US" b="0" dirty="0"/>
              <a:t>(like initializing the testing environment at startup and cleaning it up at shutdown).</a:t>
            </a:r>
          </a:p>
          <a:p>
            <a:pPr marL="171450" lvl="0" indent="-171450">
              <a:buFont typeface="Arial" panose="020B0604020202020204" pitchFamily="34" charset="0"/>
              <a:buChar char="•"/>
            </a:pPr>
            <a:r>
              <a:rPr lang="en-US" b="1" dirty="0"/>
              <a:t>Examples </a:t>
            </a:r>
            <a:r>
              <a:rPr lang="en-US" dirty="0"/>
              <a:t>of unit testing frameworks are:</a:t>
            </a:r>
          </a:p>
          <a:p>
            <a:pPr marL="628650" lvl="1" indent="-171450">
              <a:buFont typeface="Arial" panose="020B0604020202020204" pitchFamily="34" charset="0"/>
              <a:buChar char="•"/>
            </a:pPr>
            <a:r>
              <a:rPr lang="en-US" dirty="0"/>
              <a:t>The "</a:t>
            </a:r>
            <a:r>
              <a:rPr lang="en-US" b="1" dirty="0"/>
              <a:t>Mocha</a:t>
            </a:r>
            <a:r>
              <a:rPr lang="en-US" dirty="0"/>
              <a:t>" testing framework for JavaScript</a:t>
            </a:r>
          </a:p>
          <a:p>
            <a:pPr marL="628650" lvl="1" indent="-171450">
              <a:buFont typeface="Arial" panose="020B0604020202020204" pitchFamily="34" charset="0"/>
              <a:buChar char="•"/>
            </a:pPr>
            <a:r>
              <a:rPr lang="en-US" dirty="0"/>
              <a:t>and the </a:t>
            </a:r>
            <a:r>
              <a:rPr lang="en-US" b="1" dirty="0"/>
              <a:t>JUnit </a:t>
            </a:r>
            <a:r>
              <a:rPr lang="en-US" dirty="0"/>
              <a:t>framework for Java.</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an </a:t>
            </a:r>
            <a:r>
              <a:rPr lang="en-US" b="1" dirty="0"/>
              <a:t>example </a:t>
            </a:r>
            <a:r>
              <a:rPr lang="en-US" b="0" dirty="0"/>
              <a:t>of </a:t>
            </a:r>
            <a:r>
              <a:rPr lang="en-US" dirty="0"/>
              <a:t>how the test cases from the previous example can be </a:t>
            </a:r>
            <a:r>
              <a:rPr lang="en-US" b="1" dirty="0"/>
              <a:t>structured </a:t>
            </a:r>
            <a:r>
              <a:rPr lang="en-US" dirty="0"/>
              <a:t>within the </a:t>
            </a:r>
            <a:r>
              <a:rPr lang="en-US" b="1" dirty="0"/>
              <a:t>Mocha framework</a:t>
            </a:r>
            <a:r>
              <a:rPr lang="en-US" dirty="0"/>
              <a:t> for JavaScript.</a:t>
            </a:r>
          </a:p>
          <a:p>
            <a:pPr marL="171450" lvl="0" indent="-171450">
              <a:buFont typeface="Arial" panose="020B0604020202020204" pitchFamily="34" charset="0"/>
              <a:buChar char="•"/>
            </a:pPr>
            <a:r>
              <a:rPr lang="en-US" dirty="0"/>
              <a:t>We first include the required </a:t>
            </a:r>
            <a:r>
              <a:rPr lang="en-US" b="1" dirty="0"/>
              <a:t>libraries</a:t>
            </a:r>
            <a:r>
              <a:rPr lang="en-US" dirty="0"/>
              <a:t>.</a:t>
            </a:r>
          </a:p>
          <a:p>
            <a:pPr marL="171450" lvl="0" indent="-171450">
              <a:buFont typeface="Arial" panose="020B0604020202020204" pitchFamily="34" charset="0"/>
              <a:buChar char="•"/>
            </a:pPr>
            <a:r>
              <a:rPr lang="en-US" dirty="0"/>
              <a:t>Then we define a "</a:t>
            </a:r>
            <a:r>
              <a:rPr lang="en-US" b="1" dirty="0"/>
              <a:t>test suite</a:t>
            </a:r>
            <a:r>
              <a:rPr lang="en-US" dirty="0"/>
              <a:t>".</a:t>
            </a:r>
          </a:p>
          <a:p>
            <a:pPr marL="628650" lvl="1" indent="-171450">
              <a:buFont typeface="Arial" panose="020B0604020202020204" pitchFamily="34" charset="0"/>
              <a:buChar char="•"/>
            </a:pPr>
            <a:r>
              <a:rPr lang="en-US" dirty="0"/>
              <a:t>This is a </a:t>
            </a:r>
            <a:r>
              <a:rPr lang="en-US" b="1" dirty="0"/>
              <a:t>group </a:t>
            </a:r>
            <a:r>
              <a:rPr lang="en-US" dirty="0"/>
              <a:t>of related unit tests.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Within the test suite we define our </a:t>
            </a:r>
            <a:r>
              <a:rPr lang="en-US" b="1" dirty="0"/>
              <a:t>first test</a:t>
            </a:r>
            <a:r>
              <a:rPr lang="en-US" dirty="0"/>
              <a:t>.</a:t>
            </a:r>
          </a:p>
          <a:p>
            <a:pPr marL="171450" lvl="0" indent="-171450">
              <a:buFont typeface="Arial" panose="020B0604020202020204" pitchFamily="34" charset="0"/>
              <a:buChar char="•"/>
            </a:pPr>
            <a:r>
              <a:rPr lang="en-US" dirty="0"/>
              <a:t>It holds a function to check whether the sum of the array [1, 2] is 3.</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second test </a:t>
            </a:r>
            <a:r>
              <a:rPr lang="en-US" dirty="0"/>
              <a:t>follows the same syntax:</a:t>
            </a:r>
          </a:p>
          <a:p>
            <a:pPr marL="171450" lvl="0" indent="-171450">
              <a:buFont typeface="Arial" panose="020B0604020202020204" pitchFamily="34" charset="0"/>
              <a:buChar char="•"/>
            </a:pPr>
            <a:r>
              <a:rPr lang="en-US" dirty="0"/>
              <a:t>It checks whether the sum of the array [-2] (a single element) is as expected: -2.</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Similarly, the </a:t>
            </a:r>
            <a:r>
              <a:rPr lang="en-US" b="1" dirty="0"/>
              <a:t>third test </a:t>
            </a:r>
            <a:r>
              <a:rPr lang="en-US" dirty="0"/>
              <a:t>checks whether the sum of empty array is 0.</a:t>
            </a:r>
          </a:p>
          <a:p>
            <a:pPr marL="171450" lvl="0" indent="-171450">
              <a:buFont typeface="Arial" panose="020B0604020202020204" pitchFamily="34" charset="0"/>
              <a:buChar char="•"/>
            </a:pPr>
            <a:r>
              <a:rPr lang="en-US" dirty="0"/>
              <a:t>That's all.</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run the tests, we see a </a:t>
            </a:r>
            <a:r>
              <a:rPr lang="en-US" b="1" dirty="0"/>
              <a:t>test execution report</a:t>
            </a:r>
            <a:r>
              <a:rPr lang="en-US" dirty="0"/>
              <a:t> like this, shown on the screenshot.</a:t>
            </a:r>
          </a:p>
          <a:p>
            <a:pPr marL="171450" lvl="0" indent="-171450">
              <a:buFont typeface="Arial" panose="020B0604020202020204" pitchFamily="34" charset="0"/>
              <a:buChar char="•"/>
            </a:pPr>
            <a:r>
              <a:rPr lang="en-US" dirty="0"/>
              <a:t>I don't want to go into deeper details.</a:t>
            </a:r>
          </a:p>
          <a:p>
            <a:pPr marL="171450" lvl="0" indent="-171450">
              <a:buFont typeface="Arial" panose="020B0604020202020204" pitchFamily="34" charset="0"/>
              <a:buChar char="•"/>
            </a:pPr>
            <a:r>
              <a:rPr lang="en-US" b="1" dirty="0"/>
              <a:t>The concept </a:t>
            </a:r>
            <a:r>
              <a:rPr lang="en-US" dirty="0"/>
              <a:t>is well illustrated.</a:t>
            </a:r>
          </a:p>
          <a:p>
            <a:r>
              <a:rPr lang="en-US" dirty="0"/>
              <a:t>Perhaps, I need to mention, that unit testing has not only its </a:t>
            </a:r>
            <a:r>
              <a:rPr lang="en-US" b="1" dirty="0"/>
              <a:t>technical side</a:t>
            </a:r>
            <a:r>
              <a:rPr lang="en-US" dirty="0"/>
              <a:t>:</a:t>
            </a:r>
          </a:p>
          <a:p>
            <a:pPr marL="628650" lvl="1" indent="-171450">
              <a:buFont typeface="Arial" panose="020B0604020202020204" pitchFamily="34" charset="0"/>
              <a:buChar char="•"/>
            </a:pPr>
            <a:r>
              <a:rPr lang="en-US" dirty="0"/>
              <a:t>to use correctly the testing frameworks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also its </a:t>
            </a:r>
            <a:r>
              <a:rPr lang="en-US" b="1" dirty="0"/>
              <a:t>engineering side</a:t>
            </a:r>
            <a:r>
              <a:rPr lang="en-US" dirty="0"/>
              <a:t>: to decide what and how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 writers usually follow the "</a:t>
            </a:r>
            <a:r>
              <a:rPr lang="en-US" b="1" dirty="0"/>
              <a:t>AAA pattern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arrange </a:t>
            </a:r>
            <a:r>
              <a:rPr lang="en-US" dirty="0"/>
              <a:t>the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act</a:t>
            </a:r>
            <a:r>
              <a:rPr lang="en-US" dirty="0"/>
              <a:t> (execute the function for testing),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assert </a:t>
            </a:r>
            <a:r>
              <a:rPr lang="en-US" dirty="0"/>
              <a:t>whether the results and the exit conditions are as expected.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usually covers: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straightforward case</a:t>
            </a:r>
            <a:r>
              <a:rPr lang="en-US" b="0" dirty="0"/>
              <a:t> – the typical use of the function</a:t>
            </a:r>
            <a:r>
              <a:rPr lang="en-US"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edge cases </a:t>
            </a:r>
            <a:r>
              <a:rPr lang="en-US" dirty="0"/>
              <a:t>(such as empty array or negative numbers),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for </a:t>
            </a:r>
            <a:r>
              <a:rPr lang="en-US" b="1" dirty="0"/>
              <a:t>performance</a:t>
            </a:r>
            <a:r>
              <a:rPr lang="en-US" b="0" dirty="0"/>
              <a:t>, for </a:t>
            </a:r>
            <a:r>
              <a:rPr lang="en-US" b="1" dirty="0"/>
              <a:t>error handling</a:t>
            </a:r>
            <a:r>
              <a:rPr lang="en-US" dirty="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should be enough to find the bugs and potential problems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not too much, because it takes time to write and maintain the test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Tools for measuring the so called "</a:t>
            </a:r>
            <a:r>
              <a:rPr lang="en-US" b="1" dirty="0"/>
              <a:t>code coverage</a:t>
            </a:r>
            <a:r>
              <a:rPr lang="en-US" b="0" dirty="0"/>
              <a:t>" </a:t>
            </a:r>
            <a:r>
              <a:rPr lang="en-US" dirty="0"/>
              <a:t>can give a good sign whether a function is tested enough or not.</a:t>
            </a:r>
          </a:p>
          <a:p>
            <a:r>
              <a:rPr lang="en-US" dirty="0"/>
              <a:t>Developers should be </a:t>
            </a:r>
            <a:r>
              <a:rPr lang="en-US" b="1" dirty="0"/>
              <a:t>familiar with unit testing and test automation</a:t>
            </a:r>
            <a:r>
              <a:rPr lang="en-US" dirty="0"/>
              <a:t>, even junior developers!</a:t>
            </a:r>
          </a:p>
          <a:p>
            <a:pPr marL="171450" indent="-171450">
              <a:buFont typeface="Arial" panose="020B0604020202020204" pitchFamily="34" charset="0"/>
              <a:buChar char="•"/>
            </a:pPr>
            <a:r>
              <a:rPr lang="en-US" dirty="0"/>
              <a:t>We </a:t>
            </a:r>
            <a:r>
              <a:rPr lang="en-US" b="1" dirty="0"/>
              <a:t>shall learn </a:t>
            </a:r>
            <a:r>
              <a:rPr lang="en-US" b="0" dirty="0"/>
              <a:t>in detail </a:t>
            </a:r>
            <a:r>
              <a:rPr lang="en-US" dirty="0"/>
              <a:t>the concept of "</a:t>
            </a:r>
            <a:r>
              <a:rPr lang="en-US" b="1" dirty="0"/>
              <a:t>unit testing</a:t>
            </a:r>
            <a:r>
              <a:rPr lang="en-US" dirty="0"/>
              <a:t>" and how to </a:t>
            </a:r>
            <a:r>
              <a:rPr lang="en-US" b="1" dirty="0"/>
              <a:t>use unit testing frameworks</a:t>
            </a:r>
            <a:r>
              <a:rPr lang="en-US" dirty="0"/>
              <a:t>,</a:t>
            </a:r>
          </a:p>
          <a:p>
            <a:pPr marL="171450" indent="-171450">
              <a:buFont typeface="Arial" panose="020B0604020202020204" pitchFamily="34" charset="0"/>
              <a:buChar char="•"/>
            </a:pPr>
            <a:r>
              <a:rPr lang="en-US" dirty="0"/>
              <a:t>how to </a:t>
            </a:r>
            <a:r>
              <a:rPr lang="en-US" b="1" dirty="0"/>
              <a:t>write efficiently unit tests </a:t>
            </a:r>
            <a:r>
              <a:rPr lang="en-US" dirty="0"/>
              <a:t>and integration tests,</a:t>
            </a:r>
          </a:p>
          <a:p>
            <a:pPr marL="171450" indent="-171450">
              <a:buFont typeface="Arial" panose="020B0604020202020204" pitchFamily="34" charset="0"/>
              <a:buChar char="•"/>
            </a:pPr>
            <a:r>
              <a:rPr lang="en-US" dirty="0"/>
              <a:t>how to use tools like "</a:t>
            </a:r>
            <a:r>
              <a:rPr lang="en-US" b="1" dirty="0"/>
              <a:t>code coverage</a:t>
            </a:r>
            <a:r>
              <a:rPr lang="en-US" dirty="0"/>
              <a:t>" and "</a:t>
            </a:r>
            <a:r>
              <a:rPr lang="en-US" b="1" dirty="0"/>
              <a:t>mocking</a:t>
            </a:r>
            <a:r>
              <a:rPr lang="en-US" dirty="0"/>
              <a:t>"</a:t>
            </a:r>
          </a:p>
          <a:p>
            <a:pPr marL="171450" indent="-171450">
              <a:buFont typeface="Arial" panose="020B0604020202020204" pitchFamily="34" charset="0"/>
              <a:buChar char="•"/>
            </a:pPr>
            <a:r>
              <a:rPr lang="en-US" dirty="0"/>
              <a:t>in the advanced programming training modules at </a:t>
            </a:r>
            <a:r>
              <a:rPr lang="en-US" b="1" dirty="0"/>
              <a:t>SoftUni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9041386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process of </a:t>
            </a:r>
            <a:r>
              <a:rPr lang="en-US" b="1" dirty="0"/>
              <a:t>unit testing with the Mocha framework </a:t>
            </a:r>
            <a:r>
              <a:rPr lang="en-US" dirty="0"/>
              <a:t>in a </a:t>
            </a:r>
            <a:r>
              <a:rPr lang="en-US" b="1" dirty="0"/>
              <a:t>live code example</a:t>
            </a:r>
            <a:r>
              <a:rPr lang="en-US" dirty="0"/>
              <a:t>.</a:t>
            </a:r>
          </a:p>
          <a:p>
            <a:pPr marL="171450" indent="-171450">
              <a:buFont typeface="Arial" panose="020B0604020202020204" pitchFamily="34" charset="0"/>
              <a:buChar char="•"/>
            </a:pPr>
            <a:r>
              <a:rPr lang="en-US" dirty="0"/>
              <a:t>We open the link to the sample project at repl.it.</a:t>
            </a:r>
          </a:p>
          <a:p>
            <a:pPr marL="628650" lvl="1" indent="-171450">
              <a:buFont typeface="Arial" panose="020B0604020202020204" pitchFamily="34" charset="0"/>
              <a:buChar char="•"/>
            </a:pPr>
            <a:r>
              <a:rPr lang="en-US" dirty="0"/>
              <a:t>It takes some time to load, as usually.</a:t>
            </a:r>
          </a:p>
          <a:p>
            <a:pPr marL="171450" indent="-171450">
              <a:buFont typeface="Arial" panose="020B0604020202020204" pitchFamily="34" charset="0"/>
              <a:buChar char="•"/>
            </a:pPr>
            <a:r>
              <a:rPr lang="en-US" dirty="0"/>
              <a:t>The file "</a:t>
            </a:r>
            <a:r>
              <a:rPr lang="en-US" b="1" dirty="0"/>
              <a:t>index.js</a:t>
            </a:r>
            <a:r>
              <a:rPr lang="en-US" dirty="0"/>
              <a:t>" holds the function we want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file "</a:t>
            </a:r>
            <a:r>
              <a:rPr lang="en-US" b="1" dirty="0"/>
              <a:t>index.test.js</a:t>
            </a:r>
            <a:r>
              <a:rPr lang="en-US" dirty="0"/>
              <a:t>" holds the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run </a:t>
            </a:r>
            <a:r>
              <a:rPr lang="en-US" dirty="0"/>
              <a:t>the code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output is a </a:t>
            </a:r>
            <a:r>
              <a:rPr lang="en-US" b="1" dirty="0"/>
              <a:t>colorful report </a:t>
            </a:r>
            <a:r>
              <a:rPr lang="en-US" b="0" dirty="0"/>
              <a:t>on </a:t>
            </a:r>
            <a:r>
              <a:rPr lang="en-US" dirty="0"/>
              <a:t>passed and failed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of the tests seems to have </a:t>
            </a:r>
            <a:r>
              <a:rPr lang="en-US" b="1" dirty="0"/>
              <a:t>failed</a:t>
            </a:r>
            <a:r>
              <a:rPr lang="en-US" dirty="0"/>
              <a:t>: the </a:t>
            </a:r>
            <a:r>
              <a:rPr lang="en-US" b="1" dirty="0"/>
              <a:t>empty array </a:t>
            </a:r>
            <a:r>
              <a:rPr lang="en-US" dirty="0"/>
              <a:t>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the code of </a:t>
            </a:r>
            <a:r>
              <a:rPr lang="en-US" b="1" dirty="0"/>
              <a:t>the "sum" function</a:t>
            </a:r>
            <a:r>
              <a:rPr lang="en-US" dirty="0"/>
              <a:t>, we shall find the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starts from the element at position 0, which does not exist in empty arrays.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a:t>
            </a:r>
            <a:r>
              <a:rPr lang="en-US" b="1" dirty="0"/>
              <a:t>fix the bug</a:t>
            </a:r>
            <a:r>
              <a:rPr lang="en-US" dirty="0"/>
              <a:t> and run the tests again.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shall leave this exercises for you.</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409</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3166528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control systems </a:t>
            </a:r>
            <a:r>
              <a:rPr lang="en-US" b="0" dirty="0"/>
              <a:t>are critical for the software development process and </a:t>
            </a:r>
            <a:r>
              <a:rPr lang="en-US" b="1" dirty="0"/>
              <a:t>coding in a team</a:t>
            </a:r>
            <a:r>
              <a:rPr lang="en-US" b="0" dirty="0"/>
              <a:t>.</a:t>
            </a:r>
          </a:p>
          <a:p>
            <a:pPr marL="171450" indent="-171450">
              <a:buFont typeface="Arial" panose="020B0604020202020204" pitchFamily="34" charset="0"/>
              <a:buChar char="•"/>
            </a:pPr>
            <a:r>
              <a:rPr lang="en-US" b="0" dirty="0"/>
              <a:t>Virtually </a:t>
            </a:r>
            <a:r>
              <a:rPr lang="en-US" b="1" dirty="0"/>
              <a:t>all major companies </a:t>
            </a:r>
            <a:r>
              <a:rPr lang="en-US" b="0" dirty="0"/>
              <a:t>and software development teams </a:t>
            </a:r>
            <a:r>
              <a:rPr lang="en-US" b="1" dirty="0"/>
              <a:t>use source control systems</a:t>
            </a:r>
            <a:r>
              <a:rPr lang="en-US" b="0" dirty="0"/>
              <a:t>.</a:t>
            </a:r>
          </a:p>
          <a:p>
            <a:pPr marL="171450" indent="-171450">
              <a:buFont typeface="Arial" panose="020B0604020202020204" pitchFamily="34" charset="0"/>
              <a:buChar char="•"/>
            </a:pPr>
            <a:r>
              <a:rPr lang="en-US" b="0" dirty="0"/>
              <a:t>There are </a:t>
            </a:r>
            <a:r>
              <a:rPr lang="en-US" b="1" dirty="0"/>
              <a:t>no exceptions</a:t>
            </a:r>
            <a:r>
              <a:rPr lang="en-US" b="0" dirty="0"/>
              <a:t>: if you are a developer, you should know how to work with source control systems like </a:t>
            </a:r>
            <a:r>
              <a:rPr lang="en-US" b="1" dirty="0"/>
              <a:t>Git</a:t>
            </a:r>
            <a:r>
              <a:rPr lang="en-US" b="0" dirty="0"/>
              <a:t> and </a:t>
            </a:r>
            <a:r>
              <a:rPr lang="en-US" b="1" dirty="0"/>
              <a:t>SVN</a:t>
            </a:r>
            <a:r>
              <a:rPr lang="en-US" b="0" dirty="0"/>
              <a:t>.</a:t>
            </a:r>
          </a:p>
          <a:p>
            <a:pPr marL="171450" indent="-171450">
              <a:buFont typeface="Arial" panose="020B0604020202020204" pitchFamily="34" charset="0"/>
              <a:buChar char="•"/>
            </a:pPr>
            <a:r>
              <a:rPr lang="en-US" b="0" dirty="0"/>
              <a:t>"</a:t>
            </a:r>
            <a:r>
              <a:rPr lang="en-US" b="1" dirty="0"/>
              <a:t>Source control</a:t>
            </a:r>
            <a:r>
              <a:rPr lang="en-US" b="0" dirty="0"/>
              <a:t>" or "</a:t>
            </a:r>
            <a:r>
              <a:rPr lang="en-US" b="1" dirty="0"/>
              <a:t>version control</a:t>
            </a:r>
            <a:r>
              <a:rPr lang="en-US" b="0" dirty="0"/>
              <a:t>" is a concept</a:t>
            </a:r>
            <a:r>
              <a:rPr lang="bg-BG" b="0" dirty="0"/>
              <a:t> </a:t>
            </a:r>
            <a:r>
              <a:rPr lang="en-US" b="0" dirty="0"/>
              <a:t>in software engineering, used every day by </a:t>
            </a:r>
            <a:r>
              <a:rPr lang="en-US" b="1" dirty="0"/>
              <a:t>millions of developers</a:t>
            </a:r>
            <a:r>
              <a:rPr lang="en-US" b="0" dirty="0"/>
              <a:t>.</a:t>
            </a:r>
          </a:p>
          <a:p>
            <a:pPr marL="0" indent="0">
              <a:buFont typeface="Arial" panose="020B0604020202020204" pitchFamily="34" charset="0"/>
              <a:buNone/>
            </a:pPr>
            <a:endParaRPr lang="en-US" b="0" dirty="0"/>
          </a:p>
          <a:p>
            <a:r>
              <a:rPr lang="en-US" b="1" dirty="0"/>
              <a:t>Source control systems </a:t>
            </a:r>
            <a:r>
              <a:rPr lang="en-US" dirty="0"/>
              <a:t>keep the source code and other project assets in a shared </a:t>
            </a:r>
            <a:r>
              <a:rPr lang="en-US" b="1" dirty="0"/>
              <a:t>repository</a:t>
            </a:r>
            <a:r>
              <a:rPr lang="en-US" b="0" dirty="0"/>
              <a:t>,</a:t>
            </a:r>
          </a:p>
          <a:p>
            <a:pPr marL="171450" indent="-171450">
              <a:buFont typeface="Arial" panose="020B0604020202020204" pitchFamily="34" charset="0"/>
              <a:buChar char="•"/>
            </a:pPr>
            <a:r>
              <a:rPr lang="en-US" b="0" dirty="0"/>
              <a:t>available through the Internet or in a local environment.</a:t>
            </a:r>
          </a:p>
          <a:p>
            <a:pPr marL="0" indent="0">
              <a:buFont typeface="Arial" panose="020B0604020202020204" pitchFamily="34" charset="0"/>
              <a:buNone/>
            </a:pPr>
            <a:r>
              <a:rPr lang="en-US" dirty="0"/>
              <a:t>Developers can </a:t>
            </a:r>
            <a:r>
              <a:rPr lang="en-US" b="1" dirty="0"/>
              <a:t>clone</a:t>
            </a:r>
            <a:r>
              <a:rPr lang="en-US" dirty="0"/>
              <a:t> a repository, </a:t>
            </a:r>
            <a:r>
              <a:rPr lang="en-US" b="1" dirty="0"/>
              <a:t>pull</a:t>
            </a:r>
            <a:r>
              <a:rPr lang="en-US" dirty="0"/>
              <a:t> the latest version of the code,</a:t>
            </a:r>
          </a:p>
          <a:p>
            <a:pPr marL="171450" indent="-171450">
              <a:buFont typeface="Arial" panose="020B0604020202020204" pitchFamily="34" charset="0"/>
              <a:buChar char="•"/>
            </a:pPr>
            <a:r>
              <a:rPr lang="en-US" b="1" dirty="0"/>
              <a:t>commit </a:t>
            </a:r>
            <a:r>
              <a:rPr lang="en-US" dirty="0"/>
              <a:t>&amp; </a:t>
            </a:r>
            <a:r>
              <a:rPr lang="en-US" b="1" dirty="0"/>
              <a:t>push</a:t>
            </a:r>
            <a:r>
              <a:rPr lang="en-US" dirty="0"/>
              <a:t> the local changes, </a:t>
            </a:r>
            <a:r>
              <a:rPr lang="en-US" b="1" dirty="0"/>
              <a:t>merge </a:t>
            </a:r>
            <a:r>
              <a:rPr lang="en-US" b="0" dirty="0"/>
              <a:t>the </a:t>
            </a:r>
            <a:r>
              <a:rPr lang="en-US" dirty="0"/>
              <a:t>conflicting changes</a:t>
            </a:r>
          </a:p>
          <a:p>
            <a:pPr marL="171450" indent="-171450">
              <a:buFont typeface="Arial" panose="020B0604020202020204" pitchFamily="34" charset="0"/>
              <a:buChar char="•"/>
            </a:pPr>
            <a:r>
              <a:rPr lang="en-US" dirty="0"/>
              <a:t>and </a:t>
            </a:r>
            <a:r>
              <a:rPr lang="en-US" b="1" dirty="0"/>
              <a:t>collaborate </a:t>
            </a:r>
            <a:r>
              <a:rPr lang="en-US" dirty="0"/>
              <a:t>with the other developers.</a:t>
            </a:r>
          </a:p>
          <a:p>
            <a:pPr marL="0" indent="0">
              <a:buFont typeface="Arial" panose="020B0604020202020204" pitchFamily="34" charset="0"/>
              <a:buNone/>
            </a:pPr>
            <a:r>
              <a:rPr lang="en-US" dirty="0"/>
              <a:t>They can also view the </a:t>
            </a:r>
            <a:r>
              <a:rPr lang="en-US" b="1" dirty="0"/>
              <a:t>change logs </a:t>
            </a:r>
            <a:r>
              <a:rPr lang="en-US" dirty="0"/>
              <a:t>(the project history),</a:t>
            </a:r>
          </a:p>
          <a:p>
            <a:pPr marL="171450" indent="-171450">
              <a:buFont typeface="Arial" panose="020B0604020202020204" pitchFamily="34" charset="0"/>
              <a:buChar char="•"/>
            </a:pPr>
            <a:r>
              <a:rPr lang="en-US" dirty="0"/>
              <a:t>compare different </a:t>
            </a:r>
            <a:r>
              <a:rPr lang="en-US" b="1" dirty="0"/>
              <a:t>versions</a:t>
            </a:r>
            <a:r>
              <a:rPr lang="en-US" dirty="0"/>
              <a:t> of the same file and </a:t>
            </a:r>
            <a:r>
              <a:rPr lang="en-US" b="1" dirty="0"/>
              <a:t>restore previous versions</a:t>
            </a:r>
            <a:r>
              <a:rPr lang="en-US" dirty="0"/>
              <a:t>,</a:t>
            </a:r>
          </a:p>
          <a:p>
            <a:pPr marL="171450" indent="-171450">
              <a:buFont typeface="Arial" panose="020B0604020202020204" pitchFamily="34" charset="0"/>
              <a:buChar char="•"/>
            </a:pPr>
            <a:r>
              <a:rPr lang="en-US" b="1" dirty="0"/>
              <a:t>branch</a:t>
            </a:r>
            <a:r>
              <a:rPr lang="en-US" dirty="0"/>
              <a:t> the code into separate line of development and many others.</a:t>
            </a:r>
          </a:p>
          <a:p>
            <a:pPr marL="0" indent="0">
              <a:buFont typeface="Arial" panose="020B0604020202020204" pitchFamily="34" charset="0"/>
              <a:buNone/>
            </a:pPr>
            <a:endParaRPr lang="en-US" b="1" dirty="0"/>
          </a:p>
          <a:p>
            <a:r>
              <a:rPr lang="en-US" b="1" dirty="0"/>
              <a:t>Git </a:t>
            </a:r>
            <a:r>
              <a:rPr lang="en-US" dirty="0"/>
              <a:t>is the most popular source control system in modern software development.</a:t>
            </a:r>
          </a:p>
          <a:p>
            <a:pPr marL="171450" indent="-171450">
              <a:buFont typeface="Arial" panose="020B0604020202020204" pitchFamily="34" charset="0"/>
              <a:buChar char="•"/>
            </a:pPr>
            <a:r>
              <a:rPr lang="en-US" dirty="0"/>
              <a:t>It is </a:t>
            </a:r>
            <a:r>
              <a:rPr lang="en-US" b="1" dirty="0"/>
              <a:t>distributed source control system</a:t>
            </a:r>
            <a:r>
              <a:rPr lang="en-US" dirty="0"/>
              <a:t>, a very powerful tool for version control</a:t>
            </a:r>
          </a:p>
          <a:p>
            <a:pPr marL="628650" lvl="1" indent="-171450">
              <a:buFont typeface="Arial" panose="020B0604020202020204" pitchFamily="34" charset="0"/>
              <a:buChar char="•"/>
            </a:pPr>
            <a:r>
              <a:rPr lang="en-US" dirty="0"/>
              <a:t>and team collaboration at the source code level.</a:t>
            </a:r>
          </a:p>
          <a:p>
            <a:pPr marL="171450" indent="-171450">
              <a:buFont typeface="Arial" panose="020B0604020202020204" pitchFamily="34" charset="0"/>
              <a:buChar char="•"/>
            </a:pPr>
            <a:r>
              <a:rPr lang="en-US" b="1" dirty="0"/>
              <a:t>Git </a:t>
            </a:r>
            <a:r>
              <a:rPr lang="en-US" dirty="0"/>
              <a:t>is the system behind </a:t>
            </a:r>
            <a:r>
              <a:rPr lang="en-US" b="1" dirty="0"/>
              <a:t>GitHub</a:t>
            </a:r>
            <a:r>
              <a:rPr lang="en-US" dirty="0"/>
              <a:t>, the largest software project hosting portal in the world.</a:t>
            </a:r>
          </a:p>
          <a:p>
            <a:pPr marL="171450" indent="-171450">
              <a:buFont typeface="Arial" panose="020B0604020202020204" pitchFamily="34" charset="0"/>
              <a:buChar char="•"/>
            </a:pPr>
            <a:r>
              <a:rPr lang="en-US" dirty="0"/>
              <a:t>Other popular version control systems are: </a:t>
            </a:r>
            <a:r>
              <a:rPr lang="en-US" b="1" dirty="0"/>
              <a:t>SVN</a:t>
            </a:r>
            <a:r>
              <a:rPr lang="en-US" dirty="0"/>
              <a:t>, </a:t>
            </a:r>
            <a:r>
              <a:rPr lang="en-US" b="1" dirty="0"/>
              <a:t>TFS</a:t>
            </a:r>
            <a:r>
              <a:rPr lang="en-US" dirty="0"/>
              <a:t> and </a:t>
            </a:r>
            <a:r>
              <a:rPr lang="en-US" b="1" dirty="0"/>
              <a:t>Perforce</a:t>
            </a:r>
            <a:r>
              <a:rPr lang="en-US" dirty="0"/>
              <a:t>.</a:t>
            </a:r>
          </a:p>
          <a:p>
            <a:endParaRPr lang="en-US" b="1" dirty="0"/>
          </a:p>
          <a:p>
            <a:r>
              <a:rPr lang="en-US" b="1" dirty="0"/>
              <a:t>GitHub </a:t>
            </a:r>
            <a:r>
              <a:rPr lang="en-US" dirty="0"/>
              <a:t>is the #1 site for </a:t>
            </a:r>
            <a:r>
              <a:rPr lang="en-US" b="1" dirty="0"/>
              <a:t>Git project hosting </a:t>
            </a:r>
            <a:r>
              <a:rPr lang="en-US" dirty="0"/>
              <a:t>and </a:t>
            </a:r>
            <a:r>
              <a:rPr lang="en-US" b="1" dirty="0"/>
              <a:t>developer collaboration</a:t>
            </a:r>
            <a:r>
              <a:rPr lang="en-US" dirty="0"/>
              <a:t>.</a:t>
            </a:r>
          </a:p>
          <a:p>
            <a:pPr marL="171450" indent="-171450">
              <a:buFont typeface="Arial" panose="020B0604020202020204" pitchFamily="34" charset="0"/>
              <a:buChar char="•"/>
            </a:pPr>
            <a:r>
              <a:rPr lang="en-US" dirty="0"/>
              <a:t>It hosts almost all </a:t>
            </a:r>
            <a:r>
              <a:rPr lang="en-US" b="1" dirty="0"/>
              <a:t>major open-source projects </a:t>
            </a:r>
            <a:r>
              <a:rPr lang="en-US" dirty="0"/>
              <a:t>from the software industry.</a:t>
            </a:r>
          </a:p>
          <a:p>
            <a:pPr marL="171450" indent="-171450">
              <a:buFont typeface="Arial" panose="020B0604020202020204" pitchFamily="34" charset="0"/>
              <a:buChar char="•"/>
            </a:pPr>
            <a:r>
              <a:rPr lang="en-US" dirty="0"/>
              <a:t>GitHub provides </a:t>
            </a:r>
            <a:r>
              <a:rPr lang="en-US" b="1" dirty="0"/>
              <a:t>Git hosting </a:t>
            </a:r>
            <a:r>
              <a:rPr lang="en-US" dirty="0"/>
              <a:t>+ </a:t>
            </a:r>
            <a:r>
              <a:rPr lang="en-US" b="1" dirty="0"/>
              <a:t>issue tracker </a:t>
            </a:r>
            <a:r>
              <a:rPr lang="en-US" dirty="0"/>
              <a:t>+ </a:t>
            </a:r>
            <a:r>
              <a:rPr lang="en-US" b="1" dirty="0"/>
              <a:t>project tracker </a:t>
            </a:r>
            <a:r>
              <a:rPr lang="en-US" dirty="0"/>
              <a:t>+ </a:t>
            </a:r>
            <a:r>
              <a:rPr lang="en-US" b="1" dirty="0"/>
              <a:t>build system</a:t>
            </a:r>
          </a:p>
          <a:p>
            <a:pPr marL="628650" lvl="1" indent="-171450">
              <a:buFont typeface="Arial" panose="020B0604020202020204" pitchFamily="34" charset="0"/>
              <a:buChar char="•"/>
            </a:pPr>
            <a:r>
              <a:rPr lang="en-US" dirty="0"/>
              <a:t>+ many other tools for developers and team collaboration.</a:t>
            </a:r>
          </a:p>
          <a:p>
            <a:pPr marL="171450" indent="-171450">
              <a:buFont typeface="Arial" panose="020B0604020202020204" pitchFamily="34" charset="0"/>
              <a:buChar char="•"/>
            </a:pPr>
            <a:r>
              <a:rPr lang="en-US" b="1" dirty="0"/>
              <a:t>Millions of developers </a:t>
            </a:r>
            <a:r>
              <a:rPr lang="en-US" dirty="0"/>
              <a:t>use GitHub every day to</a:t>
            </a:r>
          </a:p>
          <a:p>
            <a:pPr marL="628650" lvl="1" indent="-171450">
              <a:buFont typeface="Arial" panose="020B0604020202020204" pitchFamily="34" charset="0"/>
              <a:buChar char="•"/>
            </a:pPr>
            <a:r>
              <a:rPr lang="en-US" dirty="0"/>
              <a:t>sync and </a:t>
            </a:r>
            <a:r>
              <a:rPr lang="en-US" b="1" dirty="0"/>
              <a:t>commit source code</a:t>
            </a:r>
            <a:r>
              <a:rPr lang="en-US" dirty="0"/>
              <a:t> and documentation,</a:t>
            </a:r>
          </a:p>
          <a:p>
            <a:pPr marL="628650" lvl="1" indent="-171450">
              <a:buFont typeface="Arial" panose="020B0604020202020204" pitchFamily="34" charset="0"/>
              <a:buChar char="•"/>
            </a:pPr>
            <a:r>
              <a:rPr lang="en-US" dirty="0"/>
              <a:t>track, review and </a:t>
            </a:r>
            <a:r>
              <a:rPr lang="en-US" b="1" dirty="0"/>
              <a:t>control changes</a:t>
            </a:r>
            <a:r>
              <a:rPr lang="en-US" dirty="0"/>
              <a:t> in the code,</a:t>
            </a:r>
          </a:p>
          <a:p>
            <a:pPr marL="628650" lvl="1" indent="-171450">
              <a:buFont typeface="Arial" panose="020B0604020202020204" pitchFamily="34" charset="0"/>
              <a:buChar char="•"/>
            </a:pPr>
            <a:r>
              <a:rPr lang="en-US" b="1" dirty="0"/>
              <a:t>branch </a:t>
            </a:r>
            <a:r>
              <a:rPr lang="en-US" dirty="0"/>
              <a:t>and </a:t>
            </a:r>
            <a:r>
              <a:rPr lang="en-US" b="1" dirty="0"/>
              <a:t>merge </a:t>
            </a:r>
            <a:r>
              <a:rPr lang="en-US" dirty="0"/>
              <a:t>code,</a:t>
            </a:r>
            <a:endParaRPr lang="bg-BG" dirty="0"/>
          </a:p>
          <a:p>
            <a:pPr marL="628650" lvl="1" indent="-171450">
              <a:buFont typeface="Arial" panose="020B0604020202020204" pitchFamily="34" charset="0"/>
              <a:buChar char="•"/>
            </a:pPr>
            <a:r>
              <a:rPr lang="en-US" dirty="0"/>
              <a:t>manage, discuss and </a:t>
            </a:r>
            <a:r>
              <a:rPr lang="en-US" b="1" dirty="0"/>
              <a:t>track issues</a:t>
            </a:r>
            <a:r>
              <a:rPr lang="en-US" dirty="0"/>
              <a:t>,</a:t>
            </a:r>
          </a:p>
          <a:p>
            <a:pPr marL="628650" lvl="1" indent="-171450">
              <a:buFont typeface="Arial" panose="020B0604020202020204" pitchFamily="34" charset="0"/>
              <a:buChar char="•"/>
            </a:pPr>
            <a:r>
              <a:rPr lang="en-US" dirty="0"/>
              <a:t>manage project plans, </a:t>
            </a:r>
            <a:r>
              <a:rPr lang="en-US" b="1" dirty="0"/>
              <a:t>tasks </a:t>
            </a:r>
            <a:r>
              <a:rPr lang="en-US" dirty="0"/>
              <a:t>and schedule,</a:t>
            </a:r>
          </a:p>
          <a:p>
            <a:pPr marL="628650" lvl="1" indent="-171450">
              <a:buFont typeface="Arial" panose="020B0604020202020204" pitchFamily="34" charset="0"/>
              <a:buChar char="•"/>
            </a:pPr>
            <a:r>
              <a:rPr lang="en-US" b="1" dirty="0"/>
              <a:t>build</a:t>
            </a:r>
            <a:r>
              <a:rPr lang="en-US" dirty="0"/>
              <a:t>, test and deploy projects.</a:t>
            </a:r>
          </a:p>
          <a:p>
            <a:pPr marL="0" indent="0">
              <a:buFont typeface="Arial" panose="020B0604020202020204" pitchFamily="34" charset="0"/>
              <a:buNone/>
            </a:pPr>
            <a:r>
              <a:rPr lang="en-US" dirty="0"/>
              <a:t>Developers today should be familiar with Git and GitHub.</a:t>
            </a:r>
          </a:p>
          <a:p>
            <a:pPr marL="171450" indent="-171450">
              <a:buFont typeface="Arial" panose="020B0604020202020204" pitchFamily="34" charset="0"/>
              <a:buChar char="•"/>
            </a:pPr>
            <a:r>
              <a:rPr lang="en-US" dirty="0"/>
              <a:t>At </a:t>
            </a:r>
            <a:r>
              <a:rPr lang="en-US" b="1" dirty="0"/>
              <a:t>SoftUni </a:t>
            </a:r>
            <a:r>
              <a:rPr lang="en-US" dirty="0"/>
              <a:t>we teach the concepts of </a:t>
            </a:r>
            <a:r>
              <a:rPr lang="en-US" b="1" dirty="0"/>
              <a:t>source control systems</a:t>
            </a:r>
            <a:r>
              <a:rPr lang="en-US" dirty="0"/>
              <a:t>, and how to use </a:t>
            </a:r>
            <a:r>
              <a:rPr lang="en-US" b="1" dirty="0"/>
              <a:t>Git</a:t>
            </a:r>
            <a:r>
              <a:rPr lang="en-US" dirty="0"/>
              <a:t> and </a:t>
            </a:r>
            <a:r>
              <a:rPr lang="en-US" b="1" dirty="0"/>
              <a:t>GitHub</a:t>
            </a:r>
            <a:r>
              <a:rPr lang="en-US" dirty="0"/>
              <a:t>, early in our end-to-end educational program for software developers, to enable students to create a </a:t>
            </a:r>
            <a:r>
              <a:rPr lang="en-US" b="1" dirty="0"/>
              <a:t>portfolio of practical projects</a:t>
            </a:r>
            <a:r>
              <a:rPr lang="en-US" dirty="0"/>
              <a:t>, which helps them to start their first developer job.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9640213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illustrate </a:t>
            </a:r>
            <a:r>
              <a:rPr lang="en-US" b="1" dirty="0"/>
              <a:t>how we can use Git and GitHub </a:t>
            </a:r>
            <a:r>
              <a:rPr lang="en-US" dirty="0"/>
              <a:t>through a few </a:t>
            </a:r>
            <a:r>
              <a:rPr lang="en-US" b="1" dirty="0"/>
              <a:t>examples</a:t>
            </a:r>
            <a:r>
              <a:rPr lang="en-US" dirty="0"/>
              <a:t>.</a:t>
            </a:r>
          </a:p>
          <a:p>
            <a:pPr marL="171450" indent="-171450">
              <a:buFont typeface="Arial" panose="020B0604020202020204" pitchFamily="34" charset="0"/>
              <a:buChar char="•"/>
            </a:pPr>
            <a:r>
              <a:rPr lang="en-US" dirty="0"/>
              <a:t>We shall </a:t>
            </a:r>
            <a:r>
              <a:rPr lang="en-US" b="1" dirty="0"/>
              <a:t>clone</a:t>
            </a:r>
            <a:r>
              <a:rPr lang="en-US" dirty="0"/>
              <a:t> a GitHub repository, </a:t>
            </a:r>
            <a:r>
              <a:rPr lang="en-US" b="1" dirty="0"/>
              <a:t>edit</a:t>
            </a:r>
            <a:r>
              <a:rPr lang="en-US" dirty="0"/>
              <a:t> a local file, </a:t>
            </a:r>
            <a:r>
              <a:rPr lang="en-US" b="1" dirty="0"/>
              <a:t>commit</a:t>
            </a:r>
            <a:r>
              <a:rPr lang="en-US" dirty="0"/>
              <a:t> the local changes and </a:t>
            </a:r>
            <a:r>
              <a:rPr lang="en-US" b="1" dirty="0"/>
              <a:t>push</a:t>
            </a:r>
            <a:r>
              <a:rPr lang="en-US" dirty="0"/>
              <a:t> them to GitHub.</a:t>
            </a:r>
          </a:p>
          <a:p>
            <a:pPr marL="0" indent="0">
              <a:buFont typeface="Arial" panose="020B0604020202020204" pitchFamily="34" charset="0"/>
              <a:buNone/>
            </a:pPr>
            <a:r>
              <a:rPr lang="en-US" dirty="0"/>
              <a:t>We work with this </a:t>
            </a:r>
            <a:r>
              <a:rPr lang="en-US" b="1" dirty="0"/>
              <a:t>sample Git repository</a:t>
            </a:r>
            <a:r>
              <a:rPr lang="bg-BG" dirty="0"/>
              <a:t>: </a:t>
            </a:r>
            <a:r>
              <a:rPr lang="en-US" sz="1200" noProof="1">
                <a:hlinkClick r:id="rId3"/>
              </a:rPr>
              <a:t>https://github.com/SoftUni/playground</a:t>
            </a:r>
            <a:endParaRPr lang="en-US" sz="1200" noProof="1"/>
          </a:p>
          <a:p>
            <a:pPr marL="171450" indent="-171450">
              <a:buFont typeface="Arial" panose="020B0604020202020204" pitchFamily="34" charset="0"/>
              <a:buChar char="•"/>
            </a:pPr>
            <a:r>
              <a:rPr lang="en-US" sz="1200" noProof="1"/>
              <a:t>First, let's </a:t>
            </a:r>
            <a:r>
              <a:rPr lang="en-US" sz="1200" b="1" noProof="1"/>
              <a:t>look at it</a:t>
            </a:r>
            <a:r>
              <a:rPr lang="en-US" sz="1200" noProof="1"/>
              <a:t>.</a:t>
            </a:r>
          </a:p>
          <a:p>
            <a:pPr marL="628650" lvl="1" indent="-171450">
              <a:buFont typeface="Arial" panose="020B0604020202020204" pitchFamily="34" charset="0"/>
              <a:buChar char="•"/>
            </a:pPr>
            <a:r>
              <a:rPr lang="en-US" sz="1200" noProof="1"/>
              <a:t>It holds several files: code +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As a concept, </a:t>
            </a:r>
            <a:r>
              <a:rPr lang="en-US" b="1" dirty="0"/>
              <a:t>source control repositories </a:t>
            </a:r>
            <a:r>
              <a:rPr lang="en-US" dirty="0"/>
              <a:t>hold the source code and other assets of a software project.</a:t>
            </a:r>
            <a:endParaRPr lang="bg-BG" sz="1200" noProof="1"/>
          </a:p>
          <a:p>
            <a:pPr marL="171450" indent="-171450">
              <a:buFont typeface="Arial" panose="020B0604020202020204" pitchFamily="34" charset="0"/>
              <a:buChar char="•"/>
            </a:pPr>
            <a:r>
              <a:rPr lang="en-US" dirty="0"/>
              <a:t>We first </a:t>
            </a:r>
            <a:r>
              <a:rPr lang="en-US" b="1" dirty="0"/>
              <a:t>clone the sample repository</a:t>
            </a:r>
            <a:r>
              <a:rPr lang="en-US" b="0" dirty="0"/>
              <a:t> to a local directory, using the "</a:t>
            </a:r>
            <a:r>
              <a:rPr lang="en-US" b="1" dirty="0"/>
              <a:t>git clone</a:t>
            </a:r>
            <a:r>
              <a:rPr lang="en-US" b="0" dirty="0"/>
              <a:t>"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must have pre-installed the </a:t>
            </a:r>
            <a:r>
              <a:rPr lang="en-US" b="1" dirty="0"/>
              <a:t>"Git" client software </a:t>
            </a:r>
            <a:r>
              <a:rPr lang="en-US" b="0" dirty="0"/>
              <a:t>on the local machine.</a:t>
            </a:r>
            <a:endParaRPr lang="bg-BG" b="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start the </a:t>
            </a:r>
            <a:r>
              <a:rPr lang="en-US" b="1" dirty="0"/>
              <a:t>system console </a:t>
            </a:r>
            <a:r>
              <a:rPr lang="en-US" b="0" dirty="0"/>
              <a:t>(which is also called "</a:t>
            </a:r>
            <a:r>
              <a:rPr lang="en-US" b="1" dirty="0"/>
              <a:t>terminal window</a:t>
            </a:r>
            <a:r>
              <a:rPr lang="en-US" b="0" dirty="0"/>
              <a:t>" or "</a:t>
            </a:r>
            <a:r>
              <a:rPr lang="en-US" b="1" dirty="0"/>
              <a:t>command prompt</a:t>
            </a:r>
            <a:r>
              <a:rPr lang="en-US" b="0" dirty="0"/>
              <a:t>").</a:t>
            </a:r>
          </a:p>
          <a:p>
            <a:pPr marL="628650" lvl="1" indent="-171450">
              <a:buFont typeface="Arial" panose="020B0604020202020204" pitchFamily="34" charset="0"/>
              <a:buChar char="•"/>
            </a:pPr>
            <a:r>
              <a:rPr lang="en-US" b="0" dirty="0"/>
              <a:t>Then we type the following command at the command line: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1"/>
              <a:t>This will </a:t>
            </a:r>
            <a:r>
              <a:rPr lang="en-US" b="0" dirty="0"/>
              <a:t>create </a:t>
            </a:r>
            <a:r>
              <a:rPr lang="en-US" dirty="0"/>
              <a:t>a </a:t>
            </a:r>
            <a:r>
              <a:rPr lang="en-US" b="1" dirty="0"/>
              <a:t>local copy of the specified repository</a:t>
            </a:r>
            <a:r>
              <a:rPr lang="en-US" dirty="0"/>
              <a:t> in the "playground" subdirectory in the current directory.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a:t>
            </a:r>
            <a:r>
              <a:rPr lang="en-US" b="1" dirty="0"/>
              <a:t>modify </a:t>
            </a:r>
            <a:r>
              <a:rPr lang="bg-BG" b="1" dirty="0"/>
              <a:t>а</a:t>
            </a:r>
            <a:r>
              <a:rPr lang="en-US" b="1" dirty="0"/>
              <a:t> local file</a:t>
            </a:r>
            <a:r>
              <a:rPr lang="en-US" dirty="0"/>
              <a:t>, for example the file "</a:t>
            </a:r>
            <a:r>
              <a:rPr lang="en-US" b="1" dirty="0"/>
              <a:t>README.md</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use a text editor of choice, such as "</a:t>
            </a:r>
            <a:r>
              <a:rPr lang="en-US" b="1" dirty="0"/>
              <a:t>Notepad</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open the file with Notepad by the following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notepad README.md</a:t>
            </a:r>
            <a:endParaRPr lang="en-US" sz="1200" b="0"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a:t>
            </a:r>
            <a:r>
              <a:rPr lang="en-US" sz="1200" b="1" noProof="1"/>
              <a:t>add a new line </a:t>
            </a:r>
            <a:r>
              <a:rPr lang="en-US" sz="1200" b="0" noProof="1"/>
              <a:t>in the file and </a:t>
            </a:r>
            <a:r>
              <a:rPr lang="en-US" sz="1200" b="1" noProof="1"/>
              <a:t>save it</a:t>
            </a:r>
            <a:r>
              <a:rPr lang="en-US" sz="1200" b="0" noProof="1"/>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have a </a:t>
            </a:r>
            <a:r>
              <a:rPr lang="en-US" sz="1200" b="1" noProof="1"/>
              <a:t>modified file </a:t>
            </a:r>
            <a:r>
              <a:rPr lang="en-US" sz="1200" b="0" noProof="1"/>
              <a:t>on the local disk.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want to </a:t>
            </a:r>
            <a:r>
              <a:rPr lang="en-US" sz="1200" b="1" noProof="1"/>
              <a:t>commit the pending changes</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so that they enter the local repository and are tracked in the version control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run the following command at the console: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add . &amp; git commit -m "Added something"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command </a:t>
            </a:r>
            <a:r>
              <a:rPr lang="en-US" sz="1200" b="1" noProof="1"/>
              <a:t>adds </a:t>
            </a:r>
            <a:r>
              <a:rPr lang="en-US" sz="1200" b="0" noProof="1"/>
              <a:t>any new files to the repository and </a:t>
            </a:r>
            <a:r>
              <a:rPr lang="en-US" sz="1200" b="1" noProof="1"/>
              <a:t>commits </a:t>
            </a:r>
            <a:r>
              <a:rPr lang="en-US" sz="1200" b="0" noProof="1"/>
              <a:t>all pending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When we commit the changes, we need to </a:t>
            </a:r>
            <a:r>
              <a:rPr lang="en-US" sz="1200" b="1" noProof="1"/>
              <a:t>leave a message </a:t>
            </a:r>
            <a:r>
              <a:rPr lang="en-US" sz="1200" b="0" noProof="1"/>
              <a:t>(an explanation of the changes we make).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have a local repository, which </a:t>
            </a:r>
            <a:r>
              <a:rPr lang="en-US" sz="1200" b="1" noProof="1"/>
              <a:t>holds changes</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change files and commit our work many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These changes are </a:t>
            </a:r>
            <a:r>
              <a:rPr lang="en-US" sz="1200" b="1" noProof="1"/>
              <a:t>still not sent to GitHub</a:t>
            </a:r>
            <a:r>
              <a:rPr lang="en-US" sz="1200" b="0" noProof="1"/>
              <a:t>.</a:t>
            </a:r>
            <a:endParaRPr lang="bg-BG"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To </a:t>
            </a:r>
            <a:r>
              <a:rPr lang="en-US" sz="1200" b="1" noProof="1"/>
              <a:t>send the local commits </a:t>
            </a:r>
            <a:r>
              <a:rPr lang="en-US" sz="1200" b="0" noProof="1"/>
              <a:t>to the remote repository at GitGub, we can execute the following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push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command needs the current Git user to have </a:t>
            </a:r>
            <a:r>
              <a:rPr lang="en-US" sz="1200" b="1" noProof="1"/>
              <a:t>permissions to write </a:t>
            </a:r>
            <a:r>
              <a:rPr lang="en-US" sz="1200" b="0" noProof="1"/>
              <a:t>in the remote repository.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It may </a:t>
            </a:r>
            <a:r>
              <a:rPr lang="en-US" sz="1200" b="1" noProof="1"/>
              <a:t>ask for username and password </a:t>
            </a:r>
            <a:r>
              <a:rPr lang="en-US" sz="1200" b="0" noProof="1"/>
              <a:t>or other method of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can </a:t>
            </a:r>
            <a:r>
              <a:rPr lang="en-US" sz="1200" b="1" noProof="1"/>
              <a:t>open the repository from the GitHub web site </a:t>
            </a:r>
            <a:r>
              <a:rPr lang="en-US" sz="1200" b="0" noProof="1"/>
              <a:t>and see the changes: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see the content of the changed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also </a:t>
            </a:r>
            <a:r>
              <a:rPr lang="en-US" sz="1200" b="1" noProof="1"/>
              <a:t>review the commits </a:t>
            </a:r>
            <a:r>
              <a:rPr lang="en-US" sz="1200" b="0" noProof="1"/>
              <a:t>(the change log) and what was changed in each commit.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Please </a:t>
            </a:r>
            <a:r>
              <a:rPr lang="en-US" sz="1200" b="1" noProof="1"/>
              <a:t>focus on the concepts</a:t>
            </a:r>
            <a:r>
              <a:rPr lang="en-US" sz="1200" b="0" noProof="1"/>
              <a:t>, rather than on the commands and their 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t>
            </a:r>
            <a:r>
              <a:rPr lang="en-US" sz="1200" b="1" noProof="1"/>
              <a:t>concepts </a:t>
            </a:r>
            <a:r>
              <a:rPr lang="en-US" sz="1200" b="0" noProof="1"/>
              <a:t>here are that source control systems keep the source code in a remote </a:t>
            </a:r>
            <a:r>
              <a:rPr lang="en-US" sz="1200" b="1" noProof="1"/>
              <a:t>repositories</a:t>
            </a:r>
            <a:r>
              <a:rPr lang="en-US" sz="1200" b="0" noProof="1"/>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we can </a:t>
            </a:r>
            <a:r>
              <a:rPr lang="en-US" sz="1200" b="1" noProof="1"/>
              <a:t>clone</a:t>
            </a:r>
            <a:r>
              <a:rPr lang="en-US" sz="1200" b="0" noProof="1"/>
              <a:t> these repositories, </a:t>
            </a:r>
            <a:r>
              <a:rPr lang="en-US" sz="1200" b="1" noProof="1"/>
              <a:t>edit</a:t>
            </a:r>
            <a:r>
              <a:rPr lang="en-US" sz="1200" b="0" noProof="1"/>
              <a:t> files, </a:t>
            </a:r>
            <a:r>
              <a:rPr lang="en-US" sz="1200" b="1" noProof="1"/>
              <a:t>commit</a:t>
            </a:r>
            <a:r>
              <a:rPr lang="en-US" sz="1200" b="0" noProof="1"/>
              <a:t> the changes and </a:t>
            </a:r>
            <a:r>
              <a:rPr lang="en-US" sz="1200" b="1" noProof="1"/>
              <a:t>push</a:t>
            </a:r>
            <a:r>
              <a:rPr lang="en-US" sz="1200" b="0" noProof="1"/>
              <a:t> the commits to the origin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workflow allows </a:t>
            </a:r>
            <a:r>
              <a:rPr lang="en-US" sz="1200" b="1" noProof="1"/>
              <a:t>different team members to work together </a:t>
            </a:r>
            <a:r>
              <a:rPr lang="en-US" sz="1200" b="0" noProof="1"/>
              <a:t>on a shared source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4579453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better the </a:t>
            </a:r>
            <a:r>
              <a:rPr lang="en-US" b="1" dirty="0"/>
              <a:t>teamwork with Git</a:t>
            </a:r>
            <a:r>
              <a:rPr lang="en-US" dirty="0"/>
              <a:t>, I will execute an interesting </a:t>
            </a:r>
            <a:r>
              <a:rPr lang="en-US" b="1" dirty="0"/>
              <a:t>live demonstration</a:t>
            </a:r>
            <a:r>
              <a:rPr lang="en-US" dirty="0"/>
              <a:t>.</a:t>
            </a:r>
          </a:p>
          <a:p>
            <a:pPr marL="171450" indent="-171450">
              <a:buFont typeface="Arial" panose="020B0604020202020204" pitchFamily="34" charset="0"/>
              <a:buChar char="•"/>
            </a:pPr>
            <a:r>
              <a:rPr lang="en-US" dirty="0"/>
              <a:t>I will simulate the work of </a:t>
            </a:r>
            <a:r>
              <a:rPr lang="en-US" b="1" dirty="0"/>
              <a:t>two developers: Alice and Bob</a:t>
            </a:r>
            <a:r>
              <a:rPr lang="en-US" dirty="0"/>
              <a:t>.</a:t>
            </a:r>
          </a:p>
          <a:p>
            <a:pPr marL="171450" indent="-171450">
              <a:buFont typeface="Arial" panose="020B0604020202020204" pitchFamily="34" charset="0"/>
              <a:buChar char="•"/>
            </a:pPr>
            <a:r>
              <a:rPr lang="en-US" b="1" dirty="0"/>
              <a:t>Alice </a:t>
            </a:r>
            <a:r>
              <a:rPr lang="en-US" dirty="0"/>
              <a:t>will use my Windows command prompt (the black console window).</a:t>
            </a:r>
          </a:p>
          <a:p>
            <a:pPr marL="171450" indent="-171450">
              <a:buFont typeface="Arial" panose="020B0604020202020204" pitchFamily="34" charset="0"/>
              <a:buChar char="•"/>
            </a:pPr>
            <a:r>
              <a:rPr lang="en-US" b="1" dirty="0"/>
              <a:t>Bob </a:t>
            </a:r>
            <a:r>
              <a:rPr lang="en-US" dirty="0"/>
              <a:t>will use my Linux Bash shell (the blue console window).</a:t>
            </a:r>
          </a:p>
          <a:p>
            <a:pPr marL="171450" indent="-171450">
              <a:buFont typeface="Arial" panose="020B0604020202020204" pitchFamily="34" charset="0"/>
              <a:buChar char="•"/>
            </a:pPr>
            <a:r>
              <a:rPr lang="en-US" dirty="0"/>
              <a:t>Alice clones the playground repository from her Windows machine: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enters in the cloned directory:</a:t>
            </a:r>
            <a:endParaRPr lang="bg-BG" sz="1200" b="0"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cd playground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displayes the files inside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same does Bob from his Linux machine: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cd 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ls -al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Alice and Bob </a:t>
            </a:r>
            <a:r>
              <a:rPr lang="en-US" sz="1200" b="1" noProof="1"/>
              <a:t>make changes </a:t>
            </a:r>
            <a:r>
              <a:rPr lang="en-US" sz="1200" b="0" noProof="1"/>
              <a:t>in their local working copies of the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Alice edits </a:t>
            </a:r>
            <a:r>
              <a:rPr lang="en-US" sz="1200" b="0" noProof="1"/>
              <a:t>the file "</a:t>
            </a:r>
            <a:r>
              <a:rPr lang="en-US" sz="1200" b="1" noProof="1"/>
              <a:t>hello.txt</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notepad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She types "</a:t>
            </a:r>
            <a:r>
              <a:rPr lang="en-US" sz="1200" b="0" i="1" noProof="1"/>
              <a:t>Hello from Alice</a:t>
            </a:r>
            <a:r>
              <a:rPr lang="en-US" sz="1200" b="0" i="0" noProof="1"/>
              <a:t>".</a:t>
            </a:r>
          </a:p>
          <a:p>
            <a:pPr marL="171450" lvl="0" indent="-171450">
              <a:buFont typeface="Arial" panose="020B0604020202020204" pitchFamily="34" charset="0"/>
              <a:buChar char="•"/>
            </a:pPr>
            <a:r>
              <a:rPr lang="en-US" b="1" dirty="0"/>
              <a:t>Bob edits</a:t>
            </a:r>
            <a:r>
              <a:rPr lang="en-US" dirty="0"/>
              <a:t> the files "</a:t>
            </a:r>
            <a:r>
              <a:rPr lang="en-US" sz="1200" b="1" noProof="1"/>
              <a:t>README.md</a:t>
            </a:r>
            <a:r>
              <a:rPr lang="en-US" dirty="0"/>
              <a:t>" and "</a:t>
            </a:r>
            <a:r>
              <a:rPr lang="en-US" b="1" dirty="0"/>
              <a:t>hello.txt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mcedit README.md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He types "</a:t>
            </a:r>
            <a:r>
              <a:rPr lang="en-US" sz="1200" b="0" i="1" noProof="1"/>
              <a:t>This file was edited by Bob</a:t>
            </a:r>
            <a:r>
              <a:rPr lang="en-US" sz="1200" b="0" i="0" noProof="1"/>
              <a:t>".</a:t>
            </a:r>
            <a:endParaRPr lang="en-US" sz="1200" b="1"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mcedit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He types "</a:t>
            </a:r>
            <a:r>
              <a:rPr lang="en-US" sz="1200" b="0" i="1" noProof="1"/>
              <a:t>Hello from Bob</a:t>
            </a:r>
            <a:r>
              <a:rPr lang="en-US" sz="1200" b="0" i="0" noProof="1"/>
              <a:t>".</a:t>
            </a:r>
          </a:p>
          <a:p>
            <a:pPr marL="171450" lvl="0" indent="-171450">
              <a:buFont typeface="Arial" panose="020B0604020202020204" pitchFamily="34" charset="0"/>
              <a:buChar char="•"/>
            </a:pPr>
            <a:r>
              <a:rPr lang="en-US" dirty="0"/>
              <a:t>Now </a:t>
            </a:r>
            <a:r>
              <a:rPr lang="en-US" b="1" dirty="0"/>
              <a:t>Alice commits </a:t>
            </a:r>
            <a:r>
              <a:rPr lang="en-US" dirty="0"/>
              <a:t>her changes in her local repository.</a:t>
            </a:r>
          </a:p>
          <a:p>
            <a:pPr marL="628650" lvl="1" indent="-171450">
              <a:buFont typeface="Arial" panose="020B0604020202020204" pitchFamily="34" charset="0"/>
              <a:buChar char="•"/>
            </a:pPr>
            <a:r>
              <a:rPr lang="en-US" b="1" dirty="0"/>
              <a:t>git add .</a:t>
            </a:r>
          </a:p>
          <a:p>
            <a:pPr marL="628650" lvl="1" indent="-171450">
              <a:buFont typeface="Arial" panose="020B0604020202020204" pitchFamily="34" charset="0"/>
              <a:buChar char="•"/>
            </a:pPr>
            <a:r>
              <a:rPr lang="en-US" b="1" dirty="0"/>
              <a:t>git commit -m "Changes from Alice"</a:t>
            </a:r>
          </a:p>
          <a:p>
            <a:pPr marL="171450" lvl="0" indent="-171450">
              <a:buFont typeface="Arial" panose="020B0604020202020204" pitchFamily="34" charset="0"/>
              <a:buChar char="•"/>
            </a:pPr>
            <a:r>
              <a:rPr lang="en-US" dirty="0"/>
              <a:t>Now </a:t>
            </a:r>
            <a:r>
              <a:rPr lang="en-US" b="1" dirty="0"/>
              <a:t>Bob commits </a:t>
            </a:r>
            <a:r>
              <a:rPr lang="en-US" dirty="0"/>
              <a:t>his changes in his local repository.</a:t>
            </a:r>
          </a:p>
          <a:p>
            <a:pPr marL="628650" lvl="1" indent="-171450">
              <a:buFont typeface="Arial" panose="020B0604020202020204" pitchFamily="34" charset="0"/>
              <a:buChar char="•"/>
            </a:pPr>
            <a:r>
              <a:rPr lang="en-US" b="1" dirty="0"/>
              <a:t>git add .</a:t>
            </a:r>
          </a:p>
          <a:p>
            <a:pPr marL="628650" lvl="1" indent="-171450">
              <a:buFont typeface="Arial" panose="020B0604020202020204" pitchFamily="34" charset="0"/>
              <a:buChar char="•"/>
            </a:pPr>
            <a:r>
              <a:rPr lang="en-US" b="1" dirty="0"/>
              <a:t>git commit -m "Changes from Bob"</a:t>
            </a:r>
          </a:p>
          <a:p>
            <a:pPr marL="171450" lvl="0" indent="-171450">
              <a:buFont typeface="Arial" panose="020B0604020202020204" pitchFamily="34" charset="0"/>
              <a:buChar char="•"/>
            </a:pPr>
            <a:r>
              <a:rPr lang="en-US" b="0" dirty="0"/>
              <a:t>Now Alice sends her changes to GitHub:</a:t>
            </a:r>
          </a:p>
          <a:p>
            <a:pPr marL="628650" lvl="1" indent="-171450">
              <a:buFont typeface="Arial" panose="020B0604020202020204" pitchFamily="34" charset="0"/>
              <a:buChar char="•"/>
            </a:pPr>
            <a:r>
              <a:rPr lang="en-US" b="1" dirty="0"/>
              <a:t>git push</a:t>
            </a:r>
          </a:p>
          <a:p>
            <a:pPr marL="628650" lvl="1" indent="-171450">
              <a:buFont typeface="Arial" panose="020B0604020202020204" pitchFamily="34" charset="0"/>
              <a:buChar char="•"/>
            </a:pPr>
            <a:r>
              <a:rPr lang="en-US" b="0" dirty="0"/>
              <a:t>The changes are successfully stored at GitHub.</a:t>
            </a:r>
          </a:p>
          <a:p>
            <a:pPr marL="171450" lvl="0" indent="-171450">
              <a:buFont typeface="Arial" panose="020B0604020202020204" pitchFamily="34" charset="0"/>
              <a:buChar char="•"/>
            </a:pPr>
            <a:r>
              <a:rPr lang="en-US" b="0" dirty="0"/>
              <a:t>Now Bob tries to send his changes to GitHub:</a:t>
            </a:r>
          </a:p>
          <a:p>
            <a:pPr marL="628650" lvl="1" indent="-171450">
              <a:buFont typeface="Arial" panose="020B0604020202020204" pitchFamily="34" charset="0"/>
              <a:buChar char="•"/>
            </a:pPr>
            <a:r>
              <a:rPr lang="en-US" b="1" dirty="0"/>
              <a:t>git push</a:t>
            </a:r>
          </a:p>
          <a:p>
            <a:pPr marL="628650" lvl="1" indent="-171450">
              <a:buFont typeface="Arial" panose="020B0604020202020204" pitchFamily="34" charset="0"/>
              <a:buChar char="•"/>
            </a:pPr>
            <a:r>
              <a:rPr lang="en-US" b="0" dirty="0"/>
              <a:t>The operation will be </a:t>
            </a:r>
            <a:r>
              <a:rPr lang="en-US" b="1" dirty="0"/>
              <a:t>rejected</a:t>
            </a:r>
            <a:r>
              <a:rPr lang="en-US" b="0" dirty="0"/>
              <a:t> due to "</a:t>
            </a:r>
            <a:r>
              <a:rPr lang="en-US" b="1" dirty="0"/>
              <a:t>conflicting changes</a:t>
            </a:r>
            <a:r>
              <a:rPr lang="en-US" b="0" dirty="0"/>
              <a:t>".</a:t>
            </a:r>
          </a:p>
          <a:p>
            <a:pPr marL="171450" lvl="0" indent="-171450">
              <a:buFont typeface="Arial" panose="020B0604020202020204" pitchFamily="34" charset="0"/>
              <a:buChar char="•"/>
            </a:pPr>
            <a:r>
              <a:rPr lang="en-US" b="0" dirty="0"/>
              <a:t>Bob should merge the changes from Alice.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pull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Automatic merge fails.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 says: "</a:t>
            </a:r>
            <a:r>
              <a:rPr lang="en-US" b="1" i="1" dirty="0"/>
              <a:t>Merge conflict in hello.txt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shall fix the conflict manually: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noProof="1"/>
              <a:t>mcedit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1"/>
              <a:t>And we edit the file by 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a:t>
            </a:r>
            <a:r>
              <a:rPr lang="en-US" b="1" dirty="0"/>
              <a:t>commit the changes </a:t>
            </a:r>
            <a:r>
              <a:rPr lang="en-US" b="0" dirty="0"/>
              <a:t>made to merge the conflicting files:</a:t>
            </a:r>
          </a:p>
          <a:p>
            <a:pPr marL="628650" lvl="1" indent="-171450">
              <a:buFont typeface="Arial" panose="020B0604020202020204" pitchFamily="34" charset="0"/>
              <a:buChar char="•"/>
            </a:pPr>
            <a:r>
              <a:rPr lang="en-US" b="1" dirty="0"/>
              <a:t>git add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commit -m "Bob merges his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Bob will be able to push his changes successfully:</a:t>
            </a:r>
          </a:p>
          <a:p>
            <a:pPr marL="628650" lvl="1" indent="-171450">
              <a:buFont typeface="Arial" panose="020B0604020202020204" pitchFamily="34" charset="0"/>
              <a:buChar char="•"/>
            </a:pPr>
            <a:r>
              <a:rPr lang="en-US" b="1" dirty="0"/>
              <a:t>git push</a:t>
            </a:r>
          </a:p>
          <a:p>
            <a:pPr marL="171450" lvl="0" indent="-171450">
              <a:buFont typeface="Arial" panose="020B0604020202020204" pitchFamily="34" charset="0"/>
              <a:buChar char="•"/>
            </a:pPr>
            <a:r>
              <a:rPr lang="en-US" b="0" dirty="0"/>
              <a:t>We can see the changes at the GitHub web site.</a:t>
            </a:r>
          </a:p>
          <a:p>
            <a:pPr marL="628650" lvl="1" indent="-171450">
              <a:buFont typeface="Arial" panose="020B0604020202020204" pitchFamily="34" charset="0"/>
              <a:buChar char="•"/>
            </a:pPr>
            <a:r>
              <a:rPr lang="en-US" b="0" dirty="0"/>
              <a:t>We can also </a:t>
            </a:r>
            <a:r>
              <a:rPr lang="en-US" b="1" dirty="0"/>
              <a:t>see the commits</a:t>
            </a:r>
            <a:r>
              <a:rPr lang="en-US" b="0" dirty="0"/>
              <a:t> in the commit log.</a:t>
            </a:r>
          </a:p>
          <a:p>
            <a:pPr marL="628650" lvl="1" indent="-171450">
              <a:buFont typeface="Arial" panose="020B0604020202020204" pitchFamily="34" charset="0"/>
              <a:buChar char="•"/>
            </a:pPr>
            <a:r>
              <a:rPr lang="en-US" b="0" dirty="0"/>
              <a:t>We can see the last 3 commits: "Changes from Alice", "Changes from Bob" and "Bob merges his changes".</a:t>
            </a:r>
            <a:endParaRPr lang="en-US" b="1" dirty="0"/>
          </a:p>
          <a:p>
            <a:pPr marL="0" lvl="0" indent="0">
              <a:buFont typeface="Arial" panose="020B0604020202020204" pitchFamily="34" charset="0"/>
              <a:buNone/>
            </a:pPr>
            <a:r>
              <a:rPr lang="en-US" b="0" dirty="0"/>
              <a:t>Looks too complex?</a:t>
            </a:r>
          </a:p>
          <a:p>
            <a:pPr marL="171450" lvl="0" indent="-171450">
              <a:buFont typeface="Arial" panose="020B0604020202020204" pitchFamily="34" charset="0"/>
              <a:buChar char="•"/>
            </a:pPr>
            <a:r>
              <a:rPr lang="en-US" b="0" dirty="0"/>
              <a:t>It is not so complex like it looks.</a:t>
            </a:r>
          </a:p>
          <a:p>
            <a:pPr marL="171450" lvl="0" indent="-171450">
              <a:buFont typeface="Arial" panose="020B0604020202020204" pitchFamily="34" charset="0"/>
              <a:buChar char="•"/>
            </a:pPr>
            <a:r>
              <a:rPr lang="en-US" b="1" dirty="0"/>
              <a:t>Focus on the concepts </a:t>
            </a:r>
            <a:r>
              <a:rPr lang="en-US" b="0" dirty="0"/>
              <a:t>here:</a:t>
            </a:r>
          </a:p>
          <a:p>
            <a:pPr marL="628650" lvl="1" indent="-171450">
              <a:buFont typeface="Arial" panose="020B0604020202020204" pitchFamily="34" charset="0"/>
              <a:buChar char="•"/>
            </a:pPr>
            <a:r>
              <a:rPr lang="en-US" b="0" dirty="0"/>
              <a:t>Git allows developers to work concurrently on the same project and to </a:t>
            </a:r>
            <a:r>
              <a:rPr lang="en-US" b="1" dirty="0"/>
              <a:t>merge concurrent changes</a:t>
            </a:r>
            <a:r>
              <a:rPr lang="en-US" b="0" dirty="0"/>
              <a:t>.</a:t>
            </a:r>
          </a:p>
          <a:p>
            <a:pPr marL="171450" lvl="0" indent="-171450">
              <a:buFont typeface="Arial" panose="020B0604020202020204" pitchFamily="34" charset="0"/>
              <a:buChar char="•"/>
            </a:pPr>
            <a:r>
              <a:rPr lang="en-US" b="0" dirty="0"/>
              <a:t>How exactly we handle concurrent changes with Git, </a:t>
            </a:r>
            <a:r>
              <a:rPr lang="en-US" b="1" dirty="0"/>
              <a:t>we shall learn </a:t>
            </a:r>
            <a:r>
              <a:rPr lang="en-US" b="0" dirty="0"/>
              <a:t>in the upcoming courses and lessons </a:t>
            </a:r>
            <a:r>
              <a:rPr lang="en-US" b="1" dirty="0"/>
              <a:t>at SoftUni</a:t>
            </a:r>
            <a:r>
              <a:rPr lang="en-US" b="0" dirty="0"/>
              <a: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412</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453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a:t>
            </a:r>
            <a:r>
              <a:rPr lang="en-US" dirty="0"/>
              <a:t> and </a:t>
            </a:r>
            <a:r>
              <a:rPr lang="en-US" b="1" dirty="0"/>
              <a:t>back-end</a:t>
            </a:r>
            <a:r>
              <a:rPr lang="en-US" dirty="0"/>
              <a:t> separates the modern apps into </a:t>
            </a:r>
            <a:r>
              <a:rPr lang="en-US" b="1" dirty="0"/>
              <a:t>client-side</a:t>
            </a:r>
            <a:r>
              <a:rPr lang="en-US" dirty="0"/>
              <a:t> (user interface, or UI) components and </a:t>
            </a:r>
            <a:r>
              <a:rPr lang="en-US" b="1" dirty="0"/>
              <a:t>server-side</a:t>
            </a:r>
            <a:r>
              <a:rPr lang="en-US" dirty="0"/>
              <a:t> (data storage and processing) components. These components are in constant interaction with each other and they usually communicate via </a:t>
            </a:r>
            <a:r>
              <a:rPr lang="en-US" b="1" dirty="0"/>
              <a:t>HTTP</a:t>
            </a:r>
            <a:r>
              <a:rPr lang="en-US" dirty="0"/>
              <a:t>.</a:t>
            </a:r>
          </a:p>
          <a:p>
            <a:endParaRPr lang="en-US" b="1" dirty="0"/>
          </a:p>
          <a:p>
            <a:r>
              <a:rPr lang="en-US" b="0" dirty="0"/>
              <a:t>The </a:t>
            </a:r>
            <a:r>
              <a:rPr lang="en-US" b="1" dirty="0"/>
              <a:t>front-end</a:t>
            </a:r>
            <a:r>
              <a:rPr lang="en-US" dirty="0"/>
              <a:t> consists of the client-side software components (the so-called "</a:t>
            </a:r>
            <a:r>
              <a:rPr lang="en-US" b="1" i="1" dirty="0"/>
              <a:t>presentation layer</a:t>
            </a:r>
            <a:r>
              <a:rPr lang="en-US" dirty="0"/>
              <a:t>").</a:t>
            </a:r>
          </a:p>
          <a:p>
            <a:pPr marL="628650" lvl="1" indent="-171450">
              <a:buFont typeface="Arial" panose="020B0604020202020204" pitchFamily="34" charset="0"/>
              <a:buChar char="•"/>
            </a:pPr>
            <a:r>
              <a:rPr lang="en-US" dirty="0"/>
              <a:t>For </a:t>
            </a:r>
            <a:r>
              <a:rPr lang="en-US" b="1" dirty="0"/>
              <a:t>example</a:t>
            </a:r>
            <a:r>
              <a:rPr lang="en-US" dirty="0"/>
              <a:t>, the front-end component can be a React app, iOS mobile app or Windows desktop app. If we create an instant messaging app, for example, the front-end is where the chat heads are shown and where users read, type and send messages.</a:t>
            </a:r>
          </a:p>
          <a:p>
            <a:pPr marL="628650" lvl="1" indent="-171450">
              <a:lnSpc>
                <a:spcPct val="100000"/>
              </a:lnSpc>
              <a:spcBef>
                <a:spcPts val="300"/>
              </a:spcBef>
              <a:buFont typeface="Arial" panose="020B0604020202020204" pitchFamily="34" charset="0"/>
              <a:buChar char="•"/>
            </a:pPr>
            <a:r>
              <a:rPr lang="en-US" dirty="0"/>
              <a:t>The front-end implements the </a:t>
            </a:r>
            <a:r>
              <a:rPr lang="en-US" b="1" dirty="0"/>
              <a:t>user interface</a:t>
            </a:r>
            <a:r>
              <a:rPr lang="en-US" dirty="0"/>
              <a:t> (the UI of the software): this is what you see at the screen.</a:t>
            </a:r>
          </a:p>
          <a:p>
            <a:pPr marL="628650" lvl="1" indent="-171450">
              <a:lnSpc>
                <a:spcPct val="100000"/>
              </a:lnSpc>
              <a:spcBef>
                <a:spcPts val="300"/>
              </a:spcBef>
              <a:buFont typeface="Arial" panose="020B0604020202020204" pitchFamily="34" charset="0"/>
              <a:buChar char="•"/>
            </a:pPr>
            <a:r>
              <a:rPr lang="en-US" dirty="0"/>
              <a:t>In </a:t>
            </a:r>
            <a:r>
              <a:rPr lang="en-US" b="1" dirty="0"/>
              <a:t>Web apps </a:t>
            </a:r>
            <a:r>
              <a:rPr lang="en-US" dirty="0"/>
              <a:t>the front-end is build from </a:t>
            </a:r>
            <a:r>
              <a:rPr lang="en-US" b="1" dirty="0"/>
              <a:t>HTML </a:t>
            </a:r>
            <a:r>
              <a:rPr lang="en-US" dirty="0"/>
              <a:t>+ </a:t>
            </a:r>
            <a:r>
              <a:rPr lang="en-US" b="1" dirty="0"/>
              <a:t>CSS </a:t>
            </a:r>
            <a:r>
              <a:rPr lang="en-US" dirty="0"/>
              <a:t>+ </a:t>
            </a:r>
            <a:r>
              <a:rPr lang="en-US" b="1" dirty="0"/>
              <a:t>JavaScript </a:t>
            </a:r>
            <a:r>
              <a:rPr lang="en-US" dirty="0"/>
              <a:t>+ JavaScript frameworks + some libraries.</a:t>
            </a:r>
          </a:p>
          <a:p>
            <a:pPr marL="628650" lvl="1" indent="-171450">
              <a:lnSpc>
                <a:spcPct val="100000"/>
              </a:lnSpc>
              <a:spcBef>
                <a:spcPts val="300"/>
              </a:spcBef>
              <a:buFont typeface="Arial" panose="020B0604020202020204" pitchFamily="34" charset="0"/>
              <a:buChar char="•"/>
            </a:pPr>
            <a:r>
              <a:rPr lang="en-US" dirty="0"/>
              <a:t>In </a:t>
            </a:r>
            <a:r>
              <a:rPr lang="en-US" b="1" dirty="0"/>
              <a:t>mobile apps </a:t>
            </a:r>
            <a:r>
              <a:rPr lang="en-US" dirty="0"/>
              <a:t>the front-end is built using the native mobile UI toolkit.</a:t>
            </a:r>
          </a:p>
          <a:p>
            <a:pPr lvl="1">
              <a:lnSpc>
                <a:spcPct val="100000"/>
              </a:lnSpc>
              <a:spcBef>
                <a:spcPts val="300"/>
              </a:spcBef>
            </a:pPr>
            <a:endParaRPr lang="en-US" dirty="0"/>
          </a:p>
          <a:p>
            <a:r>
              <a:rPr lang="en-US" b="0" dirty="0"/>
              <a:t>The </a:t>
            </a:r>
            <a:r>
              <a:rPr lang="en-US" b="1" dirty="0"/>
              <a:t>back-end </a:t>
            </a:r>
            <a:r>
              <a:rPr lang="en-US" dirty="0"/>
              <a:t>consists of server-side components, which implement the </a:t>
            </a:r>
            <a:r>
              <a:rPr lang="en-US" b="1" dirty="0"/>
              <a:t>app business logic</a:t>
            </a:r>
            <a:r>
              <a:rPr lang="en-US" b="0" dirty="0"/>
              <a:t>, </a:t>
            </a:r>
            <a:r>
              <a:rPr lang="en-US" b="1" dirty="0"/>
              <a:t>data storage and data processing logic</a:t>
            </a:r>
            <a:r>
              <a:rPr lang="en-US" b="0" dirty="0"/>
              <a:t> and </a:t>
            </a:r>
            <a:r>
              <a:rPr lang="en-US" b="1" dirty="0"/>
              <a:t>server-side APIs, exposed as services</a:t>
            </a:r>
            <a:r>
              <a:rPr lang="en-US" b="0" dirty="0"/>
              <a:t> through a communication protocol like HTTP.</a:t>
            </a:r>
          </a:p>
          <a:p>
            <a:pPr marL="628650" lvl="1" indent="-171450">
              <a:buFont typeface="Arial" panose="020B0604020202020204" pitchFamily="34" charset="0"/>
              <a:buChar char="•"/>
            </a:pPr>
            <a:r>
              <a:rPr lang="en-US" dirty="0"/>
              <a:t>For </a:t>
            </a:r>
            <a:r>
              <a:rPr lang="en-US" b="1" dirty="0"/>
              <a:t>example</a:t>
            </a:r>
            <a:r>
              <a:rPr lang="en-US" dirty="0"/>
              <a:t>, the back-end component can be a ASP.NET Core app, Java Spring app or Python Django app or other. If we create an instant messaging app, for example, the back-end is where the users, their friends, chat conversations and chat messages are stored and processed.</a:t>
            </a:r>
          </a:p>
          <a:p>
            <a:pPr marL="628650" lvl="1" indent="-171450">
              <a:buFont typeface="Arial" panose="020B0604020202020204" pitchFamily="34" charset="0"/>
              <a:buChar char="•"/>
            </a:pPr>
            <a:r>
              <a:rPr lang="en-US" dirty="0"/>
              <a:t>The back-end component, which typically implements </a:t>
            </a:r>
            <a:r>
              <a:rPr lang="en-US" b="1" dirty="0"/>
              <a:t>data storage and data processing</a:t>
            </a:r>
            <a:r>
              <a:rPr lang="en-US" b="0" dirty="0"/>
              <a:t>, is designed to be accessed (or "</a:t>
            </a:r>
            <a:r>
              <a:rPr lang="en-US" b="1" i="1" dirty="0"/>
              <a:t>consumed</a:t>
            </a:r>
            <a:r>
              <a:rPr lang="en-US" b="0" dirty="0"/>
              <a:t>", like developers say) through an </a:t>
            </a:r>
            <a:r>
              <a:rPr lang="en-US" b="1" dirty="0"/>
              <a:t>API </a:t>
            </a:r>
            <a:r>
              <a:rPr lang="en-US" b="0" dirty="0"/>
              <a:t>(application programming interface), exposed as RESTful services or other technology, usually over </a:t>
            </a:r>
            <a:r>
              <a:rPr lang="en-US" b="1" dirty="0"/>
              <a:t>HTTP</a:t>
            </a:r>
            <a:endParaRPr lang="en-US" b="0" dirty="0"/>
          </a:p>
          <a:p>
            <a:pPr marL="628650" lvl="1" indent="-171450">
              <a:buFont typeface="Arial" panose="020B0604020202020204" pitchFamily="34" charset="0"/>
              <a:buChar char="•"/>
            </a:pPr>
            <a:r>
              <a:rPr lang="en-US" b="0" dirty="0"/>
              <a:t>In some scenarios the back-end directly produces (or "</a:t>
            </a:r>
            <a:r>
              <a:rPr lang="en-US" b="1" i="1" dirty="0"/>
              <a:t>renders</a:t>
            </a:r>
            <a:r>
              <a:rPr lang="en-US" b="0" dirty="0"/>
              <a:t>", like developers say) HTML and CSS, without exposing an API. This is called a </a:t>
            </a:r>
            <a:r>
              <a:rPr lang="en-US" b="1" dirty="0"/>
              <a:t>server-side Web app</a:t>
            </a:r>
            <a:r>
              <a:rPr lang="en-US" b="0" dirty="0"/>
              <a:t>.</a:t>
            </a:r>
            <a:endParaRPr lang="en-US" b="1" dirty="0"/>
          </a:p>
          <a:p>
            <a:pPr lvl="1">
              <a:lnSpc>
                <a:spcPct val="100000"/>
              </a:lnSpc>
              <a:spcBef>
                <a:spcPts val="300"/>
              </a:spcBef>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234465"/>
                </a:solidFill>
              </a:rPr>
              <a:t>In most applications the </a:t>
            </a:r>
            <a:r>
              <a:rPr lang="en-US" sz="1200" b="1" dirty="0">
                <a:solidFill>
                  <a:srgbClr val="234465"/>
                </a:solidFill>
              </a:rPr>
              <a:t>HTTP protocol </a:t>
            </a:r>
            <a:r>
              <a:rPr lang="en-US" sz="1200" dirty="0">
                <a:solidFill>
                  <a:srgbClr val="234465"/>
                </a:solidFill>
              </a:rPr>
              <a:t>connects the front-end with the back-end.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The </a:t>
            </a:r>
            <a:r>
              <a:rPr lang="en-US" sz="1200" b="1" dirty="0">
                <a:solidFill>
                  <a:srgbClr val="234465"/>
                </a:solidFill>
              </a:rPr>
              <a:t>front-end requests</a:t>
            </a:r>
            <a:r>
              <a:rPr lang="en-US" sz="1200" dirty="0">
                <a:solidFill>
                  <a:srgbClr val="234465"/>
                </a:solidFill>
              </a:rPr>
              <a:t> resources using </a:t>
            </a:r>
            <a:r>
              <a:rPr lang="en-US" sz="1200" b="1" dirty="0">
                <a:solidFill>
                  <a:srgbClr val="234465"/>
                </a:solidFill>
              </a:rPr>
              <a:t>HTTP requests</a:t>
            </a:r>
            <a:r>
              <a:rPr lang="en-US" sz="1200" dirty="0">
                <a:solidFill>
                  <a:srgbClr val="234465"/>
                </a:solidFill>
              </a:rPr>
              <a:t> and the </a:t>
            </a:r>
            <a:r>
              <a:rPr lang="en-US" sz="1200" b="1" dirty="0">
                <a:solidFill>
                  <a:srgbClr val="234465"/>
                </a:solidFill>
              </a:rPr>
              <a:t>back-end </a:t>
            </a:r>
            <a:r>
              <a:rPr lang="en-US" sz="1200" dirty="0">
                <a:solidFill>
                  <a:srgbClr val="234465"/>
                </a:solidFill>
              </a:rPr>
              <a:t>sends these resources as </a:t>
            </a:r>
            <a:r>
              <a:rPr lang="en-US" sz="1200" b="1" dirty="0">
                <a:solidFill>
                  <a:srgbClr val="234465"/>
                </a:solidFill>
              </a:rPr>
              <a:t>HTTP responses</a:t>
            </a:r>
            <a:r>
              <a:rPr lang="en-US" sz="1200" dirty="0">
                <a:solidFill>
                  <a:srgbClr val="234465"/>
                </a:solidFill>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For </a:t>
            </a:r>
            <a:r>
              <a:rPr lang="en-US" sz="1200" b="1" dirty="0">
                <a:solidFill>
                  <a:srgbClr val="234465"/>
                </a:solidFill>
              </a:rPr>
              <a:t>example</a:t>
            </a:r>
            <a:r>
              <a:rPr lang="en-US" sz="1200" dirty="0">
                <a:solidFill>
                  <a:srgbClr val="234465"/>
                </a:solidFill>
              </a:rPr>
              <a:t>, an instant messaging app may use traditional HTML form at the front-end to enter the user login data, but the user authentication is performed at the back-end.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234465"/>
                </a:solidFill>
              </a:rPr>
              <a:t>Some apps use more advanced features of HTTP (like </a:t>
            </a:r>
            <a:r>
              <a:rPr lang="en-US" sz="1200" b="1" dirty="0" err="1">
                <a:solidFill>
                  <a:srgbClr val="234465"/>
                </a:solidFill>
              </a:rPr>
              <a:t>WebSockets</a:t>
            </a:r>
            <a:r>
              <a:rPr lang="en-US" sz="1200" b="0" dirty="0">
                <a:solidFill>
                  <a:srgbClr val="234465"/>
                </a:solidFill>
              </a:rPr>
              <a:t> and the </a:t>
            </a:r>
            <a:r>
              <a:rPr lang="en-US" sz="1200" b="1" dirty="0">
                <a:solidFill>
                  <a:srgbClr val="234465"/>
                </a:solidFill>
              </a:rPr>
              <a:t>Push API</a:t>
            </a:r>
            <a:r>
              <a:rPr lang="en-US" sz="1200" dirty="0">
                <a:solidFill>
                  <a:srgbClr val="234465"/>
                </a:solidFill>
              </a:rPr>
              <a:t>) to communicate instantly and bidirectionally.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For </a:t>
            </a:r>
            <a:r>
              <a:rPr lang="en-US" sz="1200" b="1" dirty="0">
                <a:solidFill>
                  <a:srgbClr val="234465"/>
                </a:solidFill>
              </a:rPr>
              <a:t>example</a:t>
            </a:r>
            <a:r>
              <a:rPr lang="en-US" sz="1200" dirty="0">
                <a:solidFill>
                  <a:srgbClr val="234465"/>
                </a:solidFill>
              </a:rPr>
              <a:t>, a chat front-end app may use the WebSocket technology (over HTTP) to send and receive chat messages instantly from the back-end to the front-end.</a:t>
            </a:r>
            <a:endParaRPr lang="en-US" sz="1100" dirty="0">
              <a:solidFill>
                <a:srgbClr val="234465"/>
              </a:solidFill>
            </a:endParaRP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0572005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trackers </a:t>
            </a:r>
            <a:r>
              <a:rPr lang="en-US" dirty="0"/>
              <a:t>organize and track project tasks.</a:t>
            </a:r>
          </a:p>
          <a:p>
            <a:pPr marL="171450" indent="-171450">
              <a:buFont typeface="Arial" panose="020B0604020202020204" pitchFamily="34" charset="0"/>
              <a:buChar char="•"/>
            </a:pPr>
            <a:r>
              <a:rPr lang="en-US" b="1" dirty="0"/>
              <a:t>Tasks </a:t>
            </a:r>
            <a:r>
              <a:rPr lang="en-US" dirty="0"/>
              <a:t>may have description, sub-tasks, assigned people, deadline</a:t>
            </a:r>
          </a:p>
          <a:p>
            <a:pPr marL="171450" indent="-171450">
              <a:buFont typeface="Arial" panose="020B0604020202020204" pitchFamily="34" charset="0"/>
              <a:buChar char="•"/>
            </a:pPr>
            <a:r>
              <a:rPr lang="en-US" dirty="0"/>
              <a:t>and other details, such as comments, attachments and others.</a:t>
            </a:r>
          </a:p>
          <a:p>
            <a:r>
              <a:rPr lang="en-US" b="1" dirty="0"/>
              <a:t>Project trackers </a:t>
            </a:r>
            <a:r>
              <a:rPr lang="en-US" dirty="0"/>
              <a:t>are a simple tool to manage the project </a:t>
            </a:r>
            <a:r>
              <a:rPr lang="en-US" b="1" dirty="0"/>
              <a:t>schedule</a:t>
            </a:r>
            <a:endParaRPr lang="bg-BG" b="1" dirty="0"/>
          </a:p>
          <a:p>
            <a:pPr marL="171450" indent="-171450">
              <a:buFont typeface="Arial" panose="020B0604020202020204" pitchFamily="34" charset="0"/>
              <a:buChar char="•"/>
            </a:pPr>
            <a:r>
              <a:rPr lang="en-US" dirty="0"/>
              <a:t>and plan, arrange, assign, track and visualize project </a:t>
            </a:r>
            <a:r>
              <a:rPr lang="en-US" b="1" dirty="0"/>
              <a:t>tasks</a:t>
            </a:r>
            <a:r>
              <a:rPr lang="en-US" dirty="0"/>
              <a:t>.</a:t>
            </a:r>
          </a:p>
          <a:p>
            <a:pPr marL="0" indent="0">
              <a:buFont typeface="Arial" panose="020B0604020202020204" pitchFamily="34" charset="0"/>
              <a:buNone/>
            </a:pPr>
            <a:r>
              <a:rPr lang="en-US" b="1" dirty="0"/>
              <a:t>Project trackers </a:t>
            </a:r>
            <a:r>
              <a:rPr lang="en-US" dirty="0"/>
              <a:t>are important </a:t>
            </a:r>
            <a:r>
              <a:rPr lang="en-US" b="1" dirty="0"/>
              <a:t>concept </a:t>
            </a:r>
            <a:r>
              <a:rPr lang="en-US" dirty="0"/>
              <a:t>in software project management and in project management in general.</a:t>
            </a:r>
            <a:endParaRPr lang="bg-BG" dirty="0"/>
          </a:p>
          <a:p>
            <a:endParaRPr lang="en-US" dirty="0"/>
          </a:p>
          <a:p>
            <a:r>
              <a:rPr lang="en-US" b="0" dirty="0"/>
              <a:t>Most project trackers visualize and organize the work on the project as </a:t>
            </a:r>
            <a:r>
              <a:rPr lang="en-US" b="1" dirty="0"/>
              <a:t>Kanban boards</a:t>
            </a:r>
            <a:r>
              <a:rPr lang="en-US" dirty="0"/>
              <a:t>.</a:t>
            </a:r>
          </a:p>
          <a:p>
            <a:pPr marL="171450" indent="-171450">
              <a:buFont typeface="Arial" panose="020B0604020202020204" pitchFamily="34" charset="0"/>
              <a:buChar char="•"/>
            </a:pPr>
            <a:r>
              <a:rPr lang="en-US" b="0" i="0" dirty="0">
                <a:solidFill>
                  <a:srgbClr val="091E42"/>
                </a:solidFill>
                <a:effectLst/>
                <a:latin typeface="Charlie Text"/>
              </a:rPr>
              <a:t>A </a:t>
            </a:r>
            <a:r>
              <a:rPr lang="en-US" b="1" i="0" dirty="0">
                <a:solidFill>
                  <a:srgbClr val="091E42"/>
                </a:solidFill>
                <a:effectLst/>
                <a:latin typeface="Charlie Text"/>
              </a:rPr>
              <a:t>Kanban board </a:t>
            </a:r>
            <a:r>
              <a:rPr lang="en-US" b="0" i="0" dirty="0">
                <a:solidFill>
                  <a:srgbClr val="091E42"/>
                </a:solidFill>
                <a:effectLst/>
                <a:latin typeface="Charlie Text"/>
              </a:rPr>
              <a:t>is an agile project management tool, designed to help visualize work,</a:t>
            </a:r>
          </a:p>
          <a:p>
            <a:pPr marL="628650" lvl="1" indent="-171450">
              <a:buFont typeface="Arial" panose="020B0604020202020204" pitchFamily="34" charset="0"/>
              <a:buChar char="•"/>
            </a:pPr>
            <a:r>
              <a:rPr lang="en-US" b="0" i="0" dirty="0">
                <a:solidFill>
                  <a:srgbClr val="091E42"/>
                </a:solidFill>
                <a:effectLst/>
                <a:latin typeface="Charlie Text"/>
              </a:rPr>
              <a:t>limit </a:t>
            </a:r>
            <a:r>
              <a:rPr lang="en-US" b="0" i="0" noProof="1">
                <a:solidFill>
                  <a:srgbClr val="091E42"/>
                </a:solidFill>
                <a:effectLst/>
                <a:latin typeface="Charlie Text"/>
              </a:rPr>
              <a:t>work-in-progress, and </a:t>
            </a:r>
            <a:r>
              <a:rPr lang="en-US" b="0" i="0" dirty="0">
                <a:solidFill>
                  <a:srgbClr val="091E42"/>
                </a:solidFill>
                <a:effectLst/>
                <a:latin typeface="Charlie Text"/>
              </a:rPr>
              <a:t>maximize team's efficiency.</a:t>
            </a:r>
          </a:p>
          <a:p>
            <a:pPr marL="171450" lvl="0" indent="-171450">
              <a:buFont typeface="Arial" panose="020B0604020202020204" pitchFamily="34" charset="0"/>
              <a:buChar char="•"/>
            </a:pPr>
            <a:r>
              <a:rPr lang="en-US" b="0" i="0" dirty="0">
                <a:solidFill>
                  <a:srgbClr val="091E42"/>
                </a:solidFill>
                <a:effectLst/>
                <a:latin typeface="Charlie Text"/>
              </a:rPr>
              <a:t>Kanban boards use </a:t>
            </a:r>
            <a:r>
              <a:rPr lang="en-US" b="1" i="0" dirty="0">
                <a:solidFill>
                  <a:srgbClr val="091E42"/>
                </a:solidFill>
                <a:effectLst/>
                <a:latin typeface="Charlie Text"/>
              </a:rPr>
              <a:t>cards arranged in columns</a:t>
            </a:r>
            <a:r>
              <a:rPr lang="en-US" b="0" i="0" dirty="0">
                <a:solidFill>
                  <a:srgbClr val="091E42"/>
                </a:solidFill>
                <a:effectLst/>
                <a:latin typeface="Charlie Text"/>
              </a:rPr>
              <a:t>.</a:t>
            </a:r>
          </a:p>
          <a:p>
            <a:pPr marL="628650" lvl="1" indent="-171450">
              <a:buFont typeface="Arial" panose="020B0604020202020204" pitchFamily="34" charset="0"/>
              <a:buChar char="•"/>
            </a:pPr>
            <a:r>
              <a:rPr lang="en-US" b="0" i="0" dirty="0">
                <a:solidFill>
                  <a:srgbClr val="091E42"/>
                </a:solidFill>
                <a:effectLst/>
                <a:latin typeface="Charlie Text"/>
              </a:rPr>
              <a:t>Each </a:t>
            </a:r>
            <a:r>
              <a:rPr lang="en-US" b="1" i="0" dirty="0">
                <a:solidFill>
                  <a:srgbClr val="091E42"/>
                </a:solidFill>
                <a:effectLst/>
                <a:latin typeface="Charlie Text"/>
              </a:rPr>
              <a:t>card </a:t>
            </a:r>
            <a:r>
              <a:rPr lang="en-US" b="0" i="0" dirty="0">
                <a:solidFill>
                  <a:srgbClr val="091E42"/>
                </a:solidFill>
                <a:effectLst/>
                <a:latin typeface="Charlie Text"/>
              </a:rPr>
              <a:t>describes a </a:t>
            </a:r>
            <a:r>
              <a:rPr lang="en-US" b="1" i="0" dirty="0">
                <a:solidFill>
                  <a:srgbClr val="091E42"/>
                </a:solidFill>
                <a:effectLst/>
                <a:latin typeface="Charlie Text"/>
              </a:rPr>
              <a:t>task</a:t>
            </a:r>
            <a:r>
              <a:rPr lang="en-US" b="0" i="0" dirty="0">
                <a:solidFill>
                  <a:srgbClr val="091E42"/>
                </a:solidFill>
                <a:effectLst/>
                <a:latin typeface="Charlie Text"/>
              </a:rPr>
              <a:t> to be done or issue to be handled.</a:t>
            </a:r>
          </a:p>
          <a:p>
            <a:pPr marL="0" lvl="0" indent="0">
              <a:buFont typeface="Arial" panose="020B0604020202020204" pitchFamily="34" charset="0"/>
              <a:buNone/>
            </a:pPr>
            <a:endParaRPr lang="en-US" b="0" i="0" dirty="0">
              <a:solidFill>
                <a:srgbClr val="091E42"/>
              </a:solidFill>
              <a:effectLst/>
              <a:latin typeface="Charlie Text"/>
            </a:endParaRPr>
          </a:p>
          <a:p>
            <a:pPr marL="0" lvl="0" indent="0">
              <a:buFont typeface="Arial" panose="020B0604020202020204" pitchFamily="34" charset="0"/>
              <a:buNone/>
            </a:pPr>
            <a:r>
              <a:rPr lang="en-US" dirty="0"/>
              <a:t>Typical </a:t>
            </a:r>
            <a:r>
              <a:rPr lang="en-US" b="1" dirty="0"/>
              <a:t>columns </a:t>
            </a:r>
            <a:r>
              <a:rPr lang="en-US" dirty="0"/>
              <a:t>on the Kanban board are: "</a:t>
            </a:r>
            <a:r>
              <a:rPr lang="en-US" b="1" dirty="0"/>
              <a:t>Backlog</a:t>
            </a:r>
            <a:r>
              <a:rPr lang="en-US" dirty="0"/>
              <a:t>", "</a:t>
            </a:r>
            <a:r>
              <a:rPr lang="en-US" b="1" dirty="0"/>
              <a:t>In Progress</a:t>
            </a:r>
            <a:r>
              <a:rPr lang="en-US" dirty="0"/>
              <a:t>" and "</a:t>
            </a:r>
            <a:r>
              <a:rPr lang="en-US" b="1" dirty="0"/>
              <a:t>Done</a:t>
            </a:r>
            <a:r>
              <a:rPr lang="en-US" dirty="0"/>
              <a:t>".</a:t>
            </a:r>
            <a:endParaRPr lang="bg-BG" dirty="0"/>
          </a:p>
          <a:p>
            <a:pPr marL="171450" lvl="0" indent="-171450">
              <a:buFont typeface="Arial" panose="020B0604020202020204" pitchFamily="34" charset="0"/>
              <a:buChar char="•"/>
            </a:pPr>
            <a:r>
              <a:rPr lang="en-US" dirty="0"/>
              <a:t>The "</a:t>
            </a:r>
            <a:r>
              <a:rPr lang="en-US" b="1" dirty="0"/>
              <a:t>Backlog</a:t>
            </a:r>
            <a:r>
              <a:rPr lang="en-US" dirty="0"/>
              <a:t>" column holds the queue of tasks, which are </a:t>
            </a:r>
            <a:r>
              <a:rPr lang="en-US" b="1" dirty="0"/>
              <a:t>waiting to be done</a:t>
            </a:r>
            <a:r>
              <a:rPr lang="en-US" dirty="0"/>
              <a:t>.</a:t>
            </a:r>
          </a:p>
          <a:p>
            <a:pPr marL="628650" lvl="1" indent="-171450">
              <a:buFont typeface="Arial" panose="020B0604020202020204" pitchFamily="34" charset="0"/>
              <a:buChar char="•"/>
            </a:pPr>
            <a:r>
              <a:rPr lang="en-US" dirty="0"/>
              <a:t>Usually the tasks, staying </a:t>
            </a:r>
            <a:r>
              <a:rPr lang="en-US" b="1" dirty="0"/>
              <a:t>upper</a:t>
            </a:r>
            <a:r>
              <a:rPr lang="en-US" dirty="0"/>
              <a:t> in the backlog have </a:t>
            </a:r>
            <a:r>
              <a:rPr lang="en-US" b="1" dirty="0"/>
              <a:t>higher priority</a:t>
            </a:r>
            <a:r>
              <a:rPr lang="en-US" dirty="0"/>
              <a:t>.</a:t>
            </a:r>
          </a:p>
          <a:p>
            <a:pPr marL="171450" lvl="0" indent="-171450">
              <a:buFont typeface="Arial" panose="020B0604020202020204" pitchFamily="34" charset="0"/>
              <a:buChar char="•"/>
            </a:pPr>
            <a:r>
              <a:rPr lang="en-US" dirty="0"/>
              <a:t>The "</a:t>
            </a:r>
            <a:r>
              <a:rPr lang="en-US" b="1" dirty="0"/>
              <a:t>In Progress</a:t>
            </a:r>
            <a:r>
              <a:rPr lang="en-US" dirty="0"/>
              <a:t>" column holds the tasks, which are currently taken by the team.</a:t>
            </a:r>
          </a:p>
          <a:p>
            <a:pPr marL="628650" lvl="1" indent="-171450">
              <a:buFont typeface="Arial" panose="020B0604020202020204" pitchFamily="34" charset="0"/>
              <a:buChar char="•"/>
            </a:pPr>
            <a:r>
              <a:rPr lang="en-US" dirty="0"/>
              <a:t>These tasks should not exceed the capacity of the team.</a:t>
            </a:r>
          </a:p>
          <a:p>
            <a:pPr marL="171450" lvl="0" indent="-171450">
              <a:buFont typeface="Arial" panose="020B0604020202020204" pitchFamily="34" charset="0"/>
              <a:buChar char="•"/>
            </a:pPr>
            <a:r>
              <a:rPr lang="en-US" dirty="0"/>
              <a:t>The "</a:t>
            </a:r>
            <a:r>
              <a:rPr lang="en-US" b="1" dirty="0"/>
              <a:t>Done</a:t>
            </a:r>
            <a:r>
              <a:rPr lang="en-US" dirty="0"/>
              <a:t>" column holds the </a:t>
            </a:r>
            <a:r>
              <a:rPr lang="en-US" b="1" dirty="0"/>
              <a:t>completed tasks</a:t>
            </a:r>
            <a:r>
              <a:rPr lang="en-US" dirty="0"/>
              <a:t>.</a:t>
            </a:r>
          </a:p>
          <a:p>
            <a:pPr marL="171450" lvl="0" indent="-171450">
              <a:buFont typeface="Arial" panose="020B0604020202020204" pitchFamily="34" charset="0"/>
              <a:buChar char="•"/>
            </a:pPr>
            <a:r>
              <a:rPr lang="en-US" dirty="0"/>
              <a:t>Team members take tasks from the </a:t>
            </a:r>
            <a:r>
              <a:rPr lang="en-US" b="1" dirty="0"/>
              <a:t>Backlog</a:t>
            </a:r>
            <a:r>
              <a:rPr lang="en-US" dirty="0"/>
              <a:t>, </a:t>
            </a:r>
          </a:p>
          <a:p>
            <a:pPr marL="628650" lvl="1" indent="-171450">
              <a:buFont typeface="Arial" panose="020B0604020202020204" pitchFamily="34" charset="0"/>
              <a:buChar char="•"/>
            </a:pPr>
            <a:r>
              <a:rPr lang="en-US" dirty="0"/>
              <a:t>move them in the "</a:t>
            </a:r>
            <a:r>
              <a:rPr lang="en-US" b="1" dirty="0"/>
              <a:t>In Progress</a:t>
            </a:r>
            <a:r>
              <a:rPr lang="en-US" dirty="0"/>
              <a:t>" column,</a:t>
            </a:r>
          </a:p>
          <a:p>
            <a:pPr marL="628650" lvl="1" indent="-171450">
              <a:buFont typeface="Arial" panose="020B0604020202020204" pitchFamily="34" charset="0"/>
              <a:buChar char="•"/>
            </a:pPr>
            <a:r>
              <a:rPr lang="en-US" b="1" dirty="0"/>
              <a:t>work on them </a:t>
            </a:r>
            <a:r>
              <a:rPr lang="en-US" dirty="0"/>
              <a:t>and when a task is completed,</a:t>
            </a:r>
          </a:p>
          <a:p>
            <a:pPr marL="628650" lvl="1" indent="-171450">
              <a:buFont typeface="Arial" panose="020B0604020202020204" pitchFamily="34" charset="0"/>
              <a:buChar char="•"/>
            </a:pPr>
            <a:r>
              <a:rPr lang="en-US" dirty="0"/>
              <a:t>it is moved to the "</a:t>
            </a:r>
            <a:r>
              <a:rPr lang="en-US" b="1" dirty="0"/>
              <a:t>Done</a:t>
            </a:r>
            <a:r>
              <a:rPr lang="en-US" dirty="0"/>
              <a:t>" column.</a:t>
            </a:r>
          </a:p>
          <a:p>
            <a:pPr marL="171450" lvl="0" indent="-171450">
              <a:buFont typeface="Arial" panose="020B0604020202020204" pitchFamily="34" charset="0"/>
              <a:buChar char="•"/>
            </a:pPr>
            <a:r>
              <a:rPr lang="en-US" dirty="0"/>
              <a:t>Then the </a:t>
            </a:r>
            <a:r>
              <a:rPr lang="en-US" b="1" dirty="0"/>
              <a:t>next task</a:t>
            </a:r>
            <a:r>
              <a:rPr lang="en-US" dirty="0"/>
              <a:t> is taken.</a:t>
            </a:r>
          </a:p>
          <a:p>
            <a:pPr marL="171450" lvl="0" indent="-171450">
              <a:buFont typeface="Arial" panose="020B0604020202020204" pitchFamily="34" charset="0"/>
              <a:buChar char="•"/>
            </a:pPr>
            <a:r>
              <a:rPr lang="en-US" dirty="0"/>
              <a:t>The  tasks move from left to right over the time.</a:t>
            </a:r>
          </a:p>
          <a:p>
            <a:pPr marL="628650" lvl="1" indent="-171450">
              <a:buFont typeface="Arial" panose="020B0604020202020204" pitchFamily="34" charset="0"/>
              <a:buChar char="•"/>
            </a:pPr>
            <a:r>
              <a:rPr lang="en-US" dirty="0"/>
              <a:t>The current project progress is always clearly visible on the Kanban board.</a:t>
            </a:r>
          </a:p>
          <a:p>
            <a:pPr marL="171450" lvl="0" indent="-171450">
              <a:buFont typeface="Arial" panose="020B0604020202020204" pitchFamily="34" charset="0"/>
              <a:buChar char="•"/>
            </a:pPr>
            <a:r>
              <a:rPr lang="en-US" dirty="0"/>
              <a:t>On a daily or weekly basis the </a:t>
            </a:r>
            <a:r>
              <a:rPr lang="en-US" b="1" dirty="0"/>
              <a:t>project manager checks the project progress</a:t>
            </a:r>
            <a:r>
              <a:rPr lang="en-US" dirty="0"/>
              <a:t>,</a:t>
            </a:r>
          </a:p>
          <a:p>
            <a:pPr marL="628650" lvl="1" indent="-171450">
              <a:buFont typeface="Arial" panose="020B0604020202020204" pitchFamily="34" charset="0"/>
              <a:buChar char="•"/>
            </a:pPr>
            <a:r>
              <a:rPr lang="en-US" b="1" dirty="0"/>
              <a:t>discusses </a:t>
            </a:r>
            <a:r>
              <a:rPr lang="en-US" dirty="0"/>
              <a:t>the tasks and their priorities with the team,</a:t>
            </a:r>
          </a:p>
          <a:p>
            <a:pPr marL="628650" lvl="1" indent="-171450">
              <a:buFont typeface="Arial" panose="020B0604020202020204" pitchFamily="34" charset="0"/>
              <a:buChar char="•"/>
            </a:pPr>
            <a:r>
              <a:rPr lang="en-US" b="0" dirty="0"/>
              <a:t>and </a:t>
            </a:r>
            <a:r>
              <a:rPr lang="en-US" b="1" dirty="0"/>
              <a:t>rearranges the order </a:t>
            </a:r>
            <a:r>
              <a:rPr lang="en-US" b="0" dirty="0"/>
              <a:t>of the tasks in the Backlog</a:t>
            </a:r>
            <a:r>
              <a:rPr lang="en-US" dirty="0"/>
              <a:t>.</a:t>
            </a:r>
          </a:p>
          <a:p>
            <a:pPr marL="171450" lvl="0" indent="-171450">
              <a:buFont typeface="Arial" panose="020B0604020202020204" pitchFamily="34" charset="0"/>
              <a:buChar char="•"/>
            </a:pPr>
            <a:r>
              <a:rPr lang="en-US" dirty="0"/>
              <a:t>This process is "</a:t>
            </a:r>
            <a:r>
              <a:rPr lang="en-US" b="1" dirty="0"/>
              <a:t>agile</a:t>
            </a:r>
            <a:r>
              <a:rPr lang="en-US" dirty="0"/>
              <a:t>". Tasks and their </a:t>
            </a:r>
            <a:r>
              <a:rPr lang="en-US" b="1" dirty="0"/>
              <a:t>priorities change regularly</a:t>
            </a:r>
            <a:r>
              <a:rPr lang="en-US" dirty="0"/>
              <a:t>,</a:t>
            </a:r>
          </a:p>
          <a:p>
            <a:pPr marL="628650" lvl="1" indent="-171450">
              <a:buFont typeface="Arial" panose="020B0604020202020204" pitchFamily="34" charset="0"/>
              <a:buChar char="•"/>
            </a:pPr>
            <a:r>
              <a:rPr lang="en-US" dirty="0"/>
              <a:t>but the project team always knows the project progress,</a:t>
            </a:r>
          </a:p>
          <a:p>
            <a:pPr marL="628650" lvl="1" indent="-171450">
              <a:buFont typeface="Arial" panose="020B0604020202020204" pitchFamily="34" charset="0"/>
              <a:buChar char="•"/>
            </a:pPr>
            <a:r>
              <a:rPr lang="en-US" dirty="0"/>
              <a:t>and which task to take next, according to the priorities</a:t>
            </a:r>
            <a:br>
              <a:rPr lang="en-US" dirty="0"/>
            </a:br>
            <a:r>
              <a:rPr lang="en-US" dirty="0"/>
              <a:t>(the order of the tasks in the Backlog).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Examples of project tracking software </a:t>
            </a:r>
            <a:r>
              <a:rPr lang="en-US" dirty="0"/>
              <a:t>in the "Kanban board" style are the following products:</a:t>
            </a:r>
          </a:p>
          <a:p>
            <a:pPr marL="171450" lvl="0" indent="-171450">
              <a:buFont typeface="Arial" panose="020B0604020202020204" pitchFamily="34" charset="0"/>
              <a:buChar char="•"/>
            </a:pPr>
            <a:r>
              <a:rPr lang="en-US" b="1" dirty="0"/>
              <a:t>Trello </a:t>
            </a:r>
            <a:r>
              <a:rPr lang="en-US" dirty="0"/>
              <a:t>– a nice project tracker with </a:t>
            </a:r>
            <a:r>
              <a:rPr lang="en-US" b="1" dirty="0"/>
              <a:t>pleasant UI</a:t>
            </a:r>
            <a:r>
              <a:rPr lang="en-US" dirty="0"/>
              <a:t>. It has a </a:t>
            </a:r>
            <a:r>
              <a:rPr lang="en-US" b="1" dirty="0"/>
              <a:t>free</a:t>
            </a:r>
            <a:r>
              <a:rPr lang="en-US" dirty="0"/>
              <a:t> version.</a:t>
            </a:r>
          </a:p>
          <a:p>
            <a:pPr marL="171450" lvl="0" indent="-171450">
              <a:buFont typeface="Arial" panose="020B0604020202020204" pitchFamily="34" charset="0"/>
              <a:buChar char="•"/>
            </a:pPr>
            <a:r>
              <a:rPr lang="en-US" b="1" dirty="0"/>
              <a:t>GitHub Projects</a:t>
            </a:r>
            <a:r>
              <a:rPr lang="en-US" dirty="0"/>
              <a:t> – a project tracker built in GitHub. It is not much popular, because its UX is not good.</a:t>
            </a:r>
          </a:p>
          <a:p>
            <a:pPr marL="171450" lvl="0" indent="-171450">
              <a:buFont typeface="Arial" panose="020B0604020202020204" pitchFamily="34" charset="0"/>
              <a:buChar char="•"/>
            </a:pPr>
            <a:r>
              <a:rPr lang="en-US" b="1" dirty="0"/>
              <a:t>Office 365 Planner </a:t>
            </a:r>
            <a:r>
              <a:rPr lang="en-US" dirty="0"/>
              <a:t>– a project planner from Microsoft, part of Office 365.</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47912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see in practice </a:t>
            </a:r>
            <a:r>
              <a:rPr lang="en-US" dirty="0"/>
              <a:t>the concept of "</a:t>
            </a:r>
            <a:r>
              <a:rPr lang="en-US" b="1" dirty="0"/>
              <a:t>project trackers</a:t>
            </a:r>
            <a:r>
              <a:rPr lang="en-US" dirty="0"/>
              <a:t>" and "</a:t>
            </a:r>
            <a:r>
              <a:rPr lang="en-US" b="1" dirty="0"/>
              <a:t>Kanban boards</a:t>
            </a:r>
            <a:r>
              <a:rPr lang="en-US" dirty="0"/>
              <a:t>".</a:t>
            </a:r>
          </a:p>
          <a:p>
            <a:pPr marL="171450" indent="-171450">
              <a:buFont typeface="Arial" panose="020B0604020202020204" pitchFamily="34" charset="0"/>
              <a:buChar char="•"/>
            </a:pPr>
            <a:r>
              <a:rPr lang="en-US" dirty="0"/>
              <a:t>At the link above we have a project tracker in </a:t>
            </a:r>
            <a:r>
              <a:rPr lang="en-US" b="1" dirty="0"/>
              <a:t>Trello</a:t>
            </a:r>
            <a:r>
              <a:rPr lang="en-US" dirty="0"/>
              <a:t>.</a:t>
            </a:r>
          </a:p>
          <a:p>
            <a:pPr marL="171450" indent="-171450">
              <a:buFont typeface="Arial" panose="020B0604020202020204" pitchFamily="34" charset="0"/>
              <a:buChar char="•"/>
            </a:pPr>
            <a:r>
              <a:rPr lang="en-US" dirty="0"/>
              <a:t>This is the </a:t>
            </a:r>
            <a:r>
              <a:rPr lang="en-US" b="1" dirty="0"/>
              <a:t>project plan for a simple Web site</a:t>
            </a:r>
            <a:r>
              <a:rPr lang="en-US" dirty="0"/>
              <a:t>, which consists of several pages:</a:t>
            </a:r>
          </a:p>
          <a:p>
            <a:pPr marL="628650" lvl="1" indent="-171450">
              <a:buFont typeface="Arial" panose="020B0604020202020204" pitchFamily="34" charset="0"/>
              <a:buChar char="•"/>
            </a:pPr>
            <a:r>
              <a:rPr lang="en-US" dirty="0"/>
              <a:t>Home, About, Services, Portfolio, Career and Contacts.</a:t>
            </a:r>
          </a:p>
          <a:p>
            <a:pPr marL="171450" lvl="0" indent="-171450">
              <a:buFont typeface="Arial" panose="020B0604020202020204" pitchFamily="34" charset="0"/>
              <a:buChar char="•"/>
            </a:pPr>
            <a:r>
              <a:rPr lang="en-US" dirty="0"/>
              <a:t>The </a:t>
            </a:r>
            <a:r>
              <a:rPr lang="en-US" b="1" dirty="0"/>
              <a:t>project plan </a:t>
            </a:r>
            <a:r>
              <a:rPr lang="en-US" dirty="0"/>
              <a:t>visualizes all the tasks of the project.</a:t>
            </a:r>
          </a:p>
          <a:p>
            <a:pPr marL="171450" lvl="0" indent="-171450">
              <a:buFont typeface="Arial" panose="020B0604020202020204" pitchFamily="34" charset="0"/>
              <a:buChar char="•"/>
            </a:pPr>
            <a:r>
              <a:rPr lang="en-US" dirty="0"/>
              <a:t>The "</a:t>
            </a:r>
            <a:r>
              <a:rPr lang="en-US" b="1" dirty="0"/>
              <a:t>Backlog</a:t>
            </a:r>
            <a:r>
              <a:rPr lang="en-US" b="0" dirty="0"/>
              <a:t>" list </a:t>
            </a:r>
            <a:r>
              <a:rPr lang="en-US" dirty="0"/>
              <a:t>shows the waiting tasks, which are not yet started.</a:t>
            </a:r>
          </a:p>
          <a:p>
            <a:pPr marL="171450" lvl="0" indent="-171450">
              <a:buFont typeface="Arial" panose="020B0604020202020204" pitchFamily="34" charset="0"/>
              <a:buChar char="•"/>
            </a:pPr>
            <a:r>
              <a:rPr lang="en-US" dirty="0"/>
              <a:t>The "</a:t>
            </a:r>
            <a:r>
              <a:rPr lang="en-US" b="1" dirty="0"/>
              <a:t>In Progress</a:t>
            </a:r>
            <a:r>
              <a:rPr lang="en-US" dirty="0"/>
              <a:t>" list shows the tasks which are taken, and someone works on them.</a:t>
            </a:r>
          </a:p>
          <a:p>
            <a:pPr marL="171450" lvl="0" indent="-171450">
              <a:buFont typeface="Arial" panose="020B0604020202020204" pitchFamily="34" charset="0"/>
              <a:buChar char="•"/>
            </a:pPr>
            <a:r>
              <a:rPr lang="en-US" dirty="0"/>
              <a:t>The "</a:t>
            </a:r>
            <a:r>
              <a:rPr lang="en-US" b="1" dirty="0"/>
              <a:t>Done</a:t>
            </a:r>
            <a:r>
              <a:rPr lang="en-US" dirty="0"/>
              <a:t>" list shows the completed tasks.</a:t>
            </a:r>
          </a:p>
          <a:p>
            <a:pPr marL="171450" lvl="0" indent="-171450">
              <a:buFont typeface="Arial" panose="020B0604020202020204" pitchFamily="34" charset="0"/>
              <a:buChar char="•"/>
            </a:pPr>
            <a:r>
              <a:rPr lang="en-US" dirty="0"/>
              <a:t>We can </a:t>
            </a:r>
            <a:r>
              <a:rPr lang="en-US" b="1" dirty="0"/>
              <a:t>move </a:t>
            </a:r>
            <a:r>
              <a:rPr lang="en-US" b="0" dirty="0"/>
              <a:t>tasks</a:t>
            </a:r>
            <a:r>
              <a:rPr lang="en-US" b="1" dirty="0"/>
              <a:t> </a:t>
            </a:r>
            <a:r>
              <a:rPr lang="en-US" dirty="0"/>
              <a:t>from one column to another,</a:t>
            </a:r>
          </a:p>
          <a:p>
            <a:pPr marL="628650" lvl="1" indent="-171450">
              <a:buFont typeface="Arial" panose="020B0604020202020204" pitchFamily="34" charset="0"/>
              <a:buChar char="•"/>
            </a:pPr>
            <a:r>
              <a:rPr lang="en-US" b="1" dirty="0"/>
              <a:t>rearrange </a:t>
            </a:r>
            <a:r>
              <a:rPr lang="en-US" b="0" dirty="0"/>
              <a:t>tasks</a:t>
            </a:r>
            <a:r>
              <a:rPr lang="en-US" dirty="0"/>
              <a:t>, </a:t>
            </a:r>
            <a:r>
              <a:rPr lang="en-US" b="1" dirty="0"/>
              <a:t>assign</a:t>
            </a:r>
            <a:r>
              <a:rPr lang="en-US" dirty="0"/>
              <a:t> team members for each task,</a:t>
            </a:r>
          </a:p>
          <a:p>
            <a:pPr marL="628650" lvl="1" indent="-171450">
              <a:buFont typeface="Arial" panose="020B0604020202020204" pitchFamily="34" charset="0"/>
              <a:buChar char="•"/>
            </a:pPr>
            <a:r>
              <a:rPr lang="en-US" dirty="0"/>
              <a:t>and </a:t>
            </a:r>
            <a:r>
              <a:rPr lang="en-US" b="1" dirty="0"/>
              <a:t>add</a:t>
            </a:r>
            <a:r>
              <a:rPr lang="en-US" dirty="0"/>
              <a:t>, </a:t>
            </a:r>
            <a:r>
              <a:rPr lang="en-US" b="1" dirty="0"/>
              <a:t>edit</a:t>
            </a:r>
            <a:r>
              <a:rPr lang="en-US" dirty="0"/>
              <a:t> and </a:t>
            </a:r>
            <a:r>
              <a:rPr lang="en-US" b="1" dirty="0"/>
              <a:t>delete</a:t>
            </a:r>
            <a:r>
              <a:rPr lang="en-US" dirty="0"/>
              <a:t> tasks.</a:t>
            </a:r>
          </a:p>
          <a:p>
            <a:pPr marL="171450" lvl="0" indent="-171450">
              <a:buFont typeface="Arial" panose="020B0604020202020204" pitchFamily="34" charset="0"/>
              <a:buChar char="•"/>
            </a:pPr>
            <a:r>
              <a:rPr lang="en-US" b="1" dirty="0"/>
              <a:t>Simple, but efficient tool</a:t>
            </a:r>
            <a:r>
              <a:rPr lang="en-US" dirty="0"/>
              <a:t> to organize the work in a team.</a:t>
            </a:r>
          </a:p>
          <a:p>
            <a:pPr marL="628650" lvl="1" indent="-171450">
              <a:buFont typeface="Arial" panose="020B0604020202020204" pitchFamily="34" charset="0"/>
              <a:buChar char="•"/>
            </a:pPr>
            <a:r>
              <a:rPr lang="en-US" dirty="0"/>
              <a:t>You should try it!</a:t>
            </a:r>
          </a:p>
          <a:p>
            <a:pPr marL="171450" lvl="0" indent="-171450">
              <a:buFont typeface="Arial" panose="020B0604020202020204" pitchFamily="34" charset="0"/>
              <a:buChar char="•"/>
            </a:pPr>
            <a:r>
              <a:rPr lang="en-US" dirty="0"/>
              <a:t>I hope you </a:t>
            </a:r>
            <a:r>
              <a:rPr lang="en-US" b="1" dirty="0"/>
              <a:t>understand the concepts</a:t>
            </a:r>
            <a:r>
              <a:rPr lang="en-US" dirty="0"/>
              <a:t> here:</a:t>
            </a:r>
          </a:p>
          <a:p>
            <a:pPr marL="628650" lvl="1" indent="-171450">
              <a:buFont typeface="Arial" panose="020B0604020202020204" pitchFamily="34" charset="0"/>
              <a:buChar char="•"/>
            </a:pPr>
            <a:r>
              <a:rPr lang="en-US" b="1" dirty="0"/>
              <a:t>Project trackers </a:t>
            </a:r>
            <a:r>
              <a:rPr lang="en-US" dirty="0"/>
              <a:t>are great tool to organize, track and manage the work on a project in a team.</a:t>
            </a:r>
          </a:p>
          <a:p>
            <a:pPr marL="628650" lvl="1" indent="-171450">
              <a:buFont typeface="Arial" panose="020B0604020202020204" pitchFamily="34" charset="0"/>
              <a:buChar char="•"/>
            </a:pPr>
            <a:r>
              <a:rPr lang="en-US" dirty="0"/>
              <a:t>It is used by </a:t>
            </a:r>
            <a:r>
              <a:rPr lang="en-US" b="1" dirty="0"/>
              <a:t>software development teams</a:t>
            </a:r>
            <a:r>
              <a:rPr lang="en-US" dirty="0"/>
              <a:t> to plan, track and manage their work.</a:t>
            </a:r>
          </a:p>
          <a:p>
            <a:pPr marL="628650" lvl="1" indent="-171450">
              <a:buFont typeface="Arial" panose="020B0604020202020204" pitchFamily="34" charset="0"/>
              <a:buChar char="•"/>
            </a:pPr>
            <a:r>
              <a:rPr lang="en-US" dirty="0"/>
              <a:t>Projects, which are not efficiently managed, fail.</a:t>
            </a:r>
          </a:p>
          <a:p>
            <a:pPr marL="628650" lvl="1" indent="-171450">
              <a:buFont typeface="Arial" panose="020B0604020202020204" pitchFamily="34" charset="0"/>
              <a:buChar char="•"/>
            </a:pPr>
            <a:r>
              <a:rPr lang="en-US" dirty="0"/>
              <a:t>Efficient development teams use </a:t>
            </a:r>
            <a:r>
              <a:rPr lang="en-US" b="1" dirty="0"/>
              <a:t>efficient project management</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414</a:t>
            </a:fld>
            <a:endParaRPr lang="en-US" dirty="0"/>
          </a:p>
        </p:txBody>
      </p:sp>
      <p:sp>
        <p:nvSpPr>
          <p:cNvPr id="6" name="Footer Placeholder 7">
            <a:extLst>
              <a:ext uri="{FF2B5EF4-FFF2-40B4-BE49-F238E27FC236}">
                <a16:creationId xmlns:a16="http://schemas.microsoft.com/office/drawing/2014/main" xmlns=""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521818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r>
              <a:rPr lang="en-US" sz="3200" b="1" dirty="0">
                <a:solidFill>
                  <a:schemeClr val="bg1">
                    <a:lumMod val="60000"/>
                    <a:lumOff val="40000"/>
                  </a:schemeClr>
                </a:solidFill>
              </a:rPr>
              <a:t>Front-end</a:t>
            </a:r>
            <a:r>
              <a:rPr lang="en-US" sz="3200" dirty="0">
                <a:solidFill>
                  <a:schemeClr val="bg2"/>
                </a:solidFill>
              </a:rPr>
              <a:t> development concepts include:</a:t>
            </a:r>
          </a:p>
          <a:p>
            <a:pPr marL="180000" indent="180000">
              <a:buFont typeface="Arial" panose="020B0604020202020204" pitchFamily="34" charset="0"/>
              <a:buChar char="•"/>
            </a:pPr>
            <a:r>
              <a:rPr lang="en-US" sz="3200" dirty="0">
                <a:solidFill>
                  <a:schemeClr val="bg2"/>
                </a:solidFill>
              </a:rPr>
              <a:t>Understanding and working with modern</a:t>
            </a:r>
            <a:r>
              <a:rPr lang="bg-BG" sz="3200" dirty="0">
                <a:solidFill>
                  <a:schemeClr val="bg2"/>
                </a:solidFill>
              </a:rPr>
              <a:t> </a:t>
            </a:r>
            <a:r>
              <a:rPr lang="en-US" sz="3200" b="1" dirty="0">
                <a:solidFill>
                  <a:schemeClr val="bg2"/>
                </a:solidFill>
              </a:rPr>
              <a:t>front-end technologies</a:t>
            </a:r>
            <a:r>
              <a:rPr lang="en-US" sz="3200" dirty="0">
                <a:solidFill>
                  <a:schemeClr val="bg2"/>
                </a:solidFill>
              </a:rPr>
              <a:t>.</a:t>
            </a:r>
          </a:p>
          <a:p>
            <a:pPr marL="180000" indent="180000">
              <a:buFont typeface="Arial" panose="020B0604020202020204" pitchFamily="34" charset="0"/>
              <a:buChar char="•"/>
            </a:pPr>
            <a:r>
              <a:rPr lang="en-US" sz="3200" dirty="0">
                <a:solidFill>
                  <a:schemeClr val="bg2"/>
                </a:solidFill>
              </a:rPr>
              <a:t>Understanding the basic </a:t>
            </a:r>
            <a:r>
              <a:rPr lang="en-US" sz="3200" b="1" dirty="0">
                <a:solidFill>
                  <a:schemeClr val="bg2"/>
                </a:solidFill>
              </a:rPr>
              <a:t>UI concepts</a:t>
            </a:r>
            <a:r>
              <a:rPr lang="en-US" sz="3200" dirty="0">
                <a:solidFill>
                  <a:schemeClr val="bg2"/>
                </a:solidFill>
              </a:rPr>
              <a:t>, </a:t>
            </a:r>
            <a:r>
              <a:rPr lang="en-US" sz="3200" b="1" dirty="0">
                <a:solidFill>
                  <a:schemeClr val="bg2"/>
                </a:solidFill>
              </a:rPr>
              <a:t>Web-based UI</a:t>
            </a:r>
            <a:r>
              <a:rPr lang="en-US" sz="3200" dirty="0">
                <a:solidFill>
                  <a:schemeClr val="bg2"/>
                </a:solidFill>
              </a:rPr>
              <a:t>, </a:t>
            </a:r>
            <a:r>
              <a:rPr lang="en-US" sz="3200" b="1" dirty="0">
                <a:solidFill>
                  <a:schemeClr val="bg2"/>
                </a:solidFill>
              </a:rPr>
              <a:t>DOM</a:t>
            </a:r>
            <a:r>
              <a:rPr lang="en-US" sz="3200" dirty="0">
                <a:solidFill>
                  <a:schemeClr val="bg2"/>
                </a:solidFill>
              </a:rPr>
              <a:t>, </a:t>
            </a:r>
            <a:r>
              <a:rPr lang="en-US" sz="3200" b="1" dirty="0">
                <a:solidFill>
                  <a:schemeClr val="bg2"/>
                </a:solidFill>
              </a:rPr>
              <a:t>AJAX</a:t>
            </a:r>
            <a:r>
              <a:rPr lang="en-US" sz="3200" dirty="0">
                <a:solidFill>
                  <a:schemeClr val="bg2"/>
                </a:solidFill>
              </a:rPr>
              <a:t>, </a:t>
            </a:r>
            <a:r>
              <a:rPr lang="en-US" sz="3200" b="1" dirty="0">
                <a:solidFill>
                  <a:schemeClr val="bg2"/>
                </a:solidFill>
              </a:rPr>
              <a:t>routing</a:t>
            </a:r>
            <a:r>
              <a:rPr lang="en-US" sz="3200" dirty="0">
                <a:solidFill>
                  <a:schemeClr val="bg2"/>
                </a:solidFill>
              </a:rPr>
              <a:t>, </a:t>
            </a:r>
            <a:r>
              <a:rPr lang="en-US" sz="3200" b="1" dirty="0">
                <a:solidFill>
                  <a:schemeClr val="bg2"/>
                </a:solidFill>
              </a:rPr>
              <a:t>templating</a:t>
            </a:r>
            <a:r>
              <a:rPr lang="en-US" sz="3200" dirty="0">
                <a:solidFill>
                  <a:schemeClr val="bg2"/>
                </a:solidFill>
              </a:rPr>
              <a:t>, </a:t>
            </a:r>
            <a:r>
              <a:rPr lang="en-US" sz="3200" b="1" dirty="0">
                <a:solidFill>
                  <a:schemeClr val="bg2"/>
                </a:solidFill>
              </a:rPr>
              <a:t>UI frameworks</a:t>
            </a:r>
            <a:r>
              <a:rPr lang="en-US" sz="3200" dirty="0">
                <a:solidFill>
                  <a:schemeClr val="bg2"/>
                </a:solidFill>
              </a:rPr>
              <a:t>.</a:t>
            </a:r>
          </a:p>
          <a:p>
            <a:endParaRPr lang="en-US" sz="3200" dirty="0">
              <a:solidFill>
                <a:schemeClr val="bg2"/>
              </a:solidFill>
            </a:endParaRPr>
          </a:p>
          <a:p>
            <a:r>
              <a:rPr lang="en-US" sz="3200" b="1" dirty="0">
                <a:solidFill>
                  <a:schemeClr val="bg1">
                    <a:lumMod val="60000"/>
                    <a:lumOff val="40000"/>
                  </a:schemeClr>
                </a:solidFill>
              </a:rPr>
              <a:t>Back-end</a:t>
            </a:r>
            <a:r>
              <a:rPr lang="en-US" sz="3200" dirty="0">
                <a:solidFill>
                  <a:schemeClr val="bg2"/>
                </a:solidFill>
              </a:rPr>
              <a:t> development concepts include:</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schemeClr val="bg2"/>
                </a:solidFill>
              </a:rPr>
              <a:t>Understanding and working with </a:t>
            </a:r>
            <a:r>
              <a:rPr lang="en-US" sz="3200" b="1" dirty="0">
                <a:solidFill>
                  <a:schemeClr val="bg2"/>
                </a:solidFill>
              </a:rPr>
              <a:t>RESTful services</a:t>
            </a:r>
            <a:r>
              <a:rPr lang="en-US" sz="3200" dirty="0">
                <a:solidFill>
                  <a:schemeClr val="bg2"/>
                </a:solidFill>
              </a:rPr>
              <a:t>.</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schemeClr val="bg2"/>
                </a:solidFill>
              </a:rPr>
              <a:t>Using </a:t>
            </a:r>
            <a:r>
              <a:rPr lang="en-US" sz="3200" b="1" dirty="0">
                <a:solidFill>
                  <a:schemeClr val="bg2"/>
                </a:solidFill>
              </a:rPr>
              <a:t>relational and NoSQL databases </a:t>
            </a:r>
            <a:r>
              <a:rPr lang="en-US" sz="3200" dirty="0">
                <a:solidFill>
                  <a:schemeClr val="bg2"/>
                </a:solidFill>
              </a:rPr>
              <a:t>and </a:t>
            </a:r>
            <a:r>
              <a:rPr lang="en-US" sz="3200" b="1" dirty="0">
                <a:solidFill>
                  <a:schemeClr val="bg2"/>
                </a:solidFill>
              </a:rPr>
              <a:t>ORM</a:t>
            </a:r>
            <a:r>
              <a:rPr lang="en-US" sz="3200" dirty="0">
                <a:solidFill>
                  <a:schemeClr val="bg2"/>
                </a:solidFill>
              </a:rPr>
              <a:t> frameworks.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schemeClr val="bg2"/>
                </a:solidFill>
              </a:rPr>
              <a:t>Understanding and using the </a:t>
            </a:r>
            <a:r>
              <a:rPr lang="en-US" sz="3200" b="1" dirty="0">
                <a:solidFill>
                  <a:schemeClr val="bg2"/>
                </a:solidFill>
              </a:rPr>
              <a:t>MVC architecture </a:t>
            </a:r>
            <a:r>
              <a:rPr lang="en-US" sz="3200" dirty="0">
                <a:solidFill>
                  <a:schemeClr val="bg2"/>
                </a:solidFill>
              </a:rPr>
              <a:t>for server-side Web apps.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schemeClr val="bg2"/>
                </a:solidFill>
              </a:rPr>
              <a:t>Understanding and using </a:t>
            </a:r>
            <a:r>
              <a:rPr lang="en-US" sz="3200" b="1" dirty="0">
                <a:solidFill>
                  <a:schemeClr val="bg2"/>
                </a:solidFill>
              </a:rPr>
              <a:t>cloud</a:t>
            </a:r>
            <a:r>
              <a:rPr lang="en-US" sz="3200" dirty="0">
                <a:solidFill>
                  <a:schemeClr val="bg2"/>
                </a:solidFill>
              </a:rPr>
              <a:t>, </a:t>
            </a:r>
            <a:r>
              <a:rPr lang="en-US" sz="3200" b="1" dirty="0">
                <a:solidFill>
                  <a:schemeClr val="bg2"/>
                </a:solidFill>
              </a:rPr>
              <a:t>containers</a:t>
            </a:r>
            <a:r>
              <a:rPr lang="en-US" sz="3200" dirty="0">
                <a:solidFill>
                  <a:schemeClr val="bg2"/>
                </a:solidFill>
              </a:rPr>
              <a:t> and </a:t>
            </a:r>
            <a:r>
              <a:rPr lang="en-US" sz="3200" b="1" dirty="0">
                <a:solidFill>
                  <a:schemeClr val="bg2"/>
                </a:solidFill>
              </a:rPr>
              <a:t>Docker</a:t>
            </a:r>
            <a:r>
              <a:rPr lang="bg-BG" sz="3200" b="0" dirty="0">
                <a:solidFill>
                  <a:schemeClr val="bg2"/>
                </a:solidFill>
              </a:rPr>
              <a:t>.</a:t>
            </a:r>
            <a:endParaRPr lang="en-US" sz="3200" b="0" dirty="0">
              <a:solidFill>
                <a:schemeClr val="bg2"/>
              </a:solidFill>
            </a:endParaRPr>
          </a:p>
          <a:p>
            <a:endParaRPr lang="en-US" sz="3200" dirty="0">
              <a:solidFill>
                <a:schemeClr val="bg2"/>
              </a:solidFill>
            </a:endParaRPr>
          </a:p>
          <a:p>
            <a:r>
              <a:rPr lang="en-US" sz="3200" b="1" dirty="0">
                <a:solidFill>
                  <a:schemeClr val="bg1">
                    <a:lumMod val="60000"/>
                    <a:lumOff val="40000"/>
                  </a:schemeClr>
                </a:solidFill>
              </a:rPr>
              <a:t>Embedded systems</a:t>
            </a:r>
            <a:r>
              <a:rPr lang="en-US" sz="3200" b="0" dirty="0">
                <a:solidFill>
                  <a:schemeClr val="bg2"/>
                </a:solidFill>
              </a:rPr>
              <a:t> are used for home and industrial automation, using microcontrollers (like </a:t>
            </a:r>
            <a:r>
              <a:rPr lang="en-US" sz="3200" dirty="0">
                <a:solidFill>
                  <a:schemeClr val="bg2"/>
                </a:solidFill>
              </a:rPr>
              <a:t>Arduino and ESP32).</a:t>
            </a:r>
            <a:endParaRPr lang="en-US" sz="3200" b="0" dirty="0">
              <a:solidFill>
                <a:schemeClr val="bg2"/>
              </a:solidFill>
            </a:endParaRP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200" b="1" dirty="0"/>
              <a:t>Connected</a:t>
            </a:r>
            <a:r>
              <a:rPr lang="en-US" sz="7200" b="0" dirty="0"/>
              <a:t> </a:t>
            </a:r>
            <a:r>
              <a:rPr lang="en-US" sz="7200" dirty="0"/>
              <a:t>embedded systems are known as "</a:t>
            </a:r>
            <a:r>
              <a:rPr lang="en-US" sz="7200" b="1" dirty="0"/>
              <a:t>Internet of Things</a:t>
            </a:r>
            <a:r>
              <a:rPr lang="en-US" sz="7200" dirty="0"/>
              <a:t>" devices </a:t>
            </a:r>
            <a:r>
              <a:rPr lang="en-US" sz="7200" b="0" dirty="0"/>
              <a:t>(</a:t>
            </a:r>
            <a:r>
              <a:rPr lang="en-US" sz="7200" b="1" dirty="0"/>
              <a:t>IoT devices</a:t>
            </a:r>
            <a:r>
              <a:rPr lang="en-US" sz="7200" b="0" dirty="0"/>
              <a:t>)</a:t>
            </a:r>
            <a:r>
              <a:rPr lang="bg-BG" sz="7200" b="0" dirty="0"/>
              <a:t>.</a:t>
            </a:r>
            <a:endParaRPr lang="en-US" sz="3200" dirty="0">
              <a:solidFill>
                <a:schemeClr val="bg2"/>
              </a:solidFill>
            </a:endParaRPr>
          </a:p>
          <a:p>
            <a:endParaRPr lang="en-US" sz="3200" dirty="0">
              <a:solidFill>
                <a:schemeClr val="bg2"/>
              </a:solidFill>
            </a:endParaRPr>
          </a:p>
          <a:p>
            <a:r>
              <a:rPr lang="en-US" sz="3400" b="1" dirty="0">
                <a:solidFill>
                  <a:schemeClr val="bg1">
                    <a:lumMod val="60000"/>
                    <a:lumOff val="40000"/>
                  </a:schemeClr>
                </a:solidFill>
              </a:rPr>
              <a:t>Software engineering</a:t>
            </a:r>
            <a:r>
              <a:rPr lang="en-US" sz="3400" dirty="0">
                <a:solidFill>
                  <a:schemeClr val="bg2"/>
                </a:solidFill>
              </a:rPr>
              <a:t>, source control systems (like </a:t>
            </a:r>
            <a:r>
              <a:rPr lang="en-US" sz="3400" b="1" dirty="0">
                <a:solidFill>
                  <a:schemeClr val="bg2"/>
                </a:solidFill>
              </a:rPr>
              <a:t>Git</a:t>
            </a:r>
            <a:r>
              <a:rPr lang="en-US" sz="3400" dirty="0">
                <a:solidFill>
                  <a:schemeClr val="bg2"/>
                </a:solidFill>
              </a:rPr>
              <a:t> and SVN), software quality assurance (</a:t>
            </a:r>
            <a:r>
              <a:rPr lang="en-US" sz="3400" b="1" dirty="0">
                <a:solidFill>
                  <a:schemeClr val="bg2"/>
                </a:solidFill>
              </a:rPr>
              <a:t>QA</a:t>
            </a:r>
            <a:r>
              <a:rPr lang="en-US" sz="3400" dirty="0">
                <a:solidFill>
                  <a:schemeClr val="bg2"/>
                </a:solidFill>
              </a:rPr>
              <a:t>), </a:t>
            </a:r>
            <a:r>
              <a:rPr lang="en-US" sz="3400" b="1" dirty="0">
                <a:solidFill>
                  <a:schemeClr val="bg2"/>
                </a:solidFill>
              </a:rPr>
              <a:t>unit testing</a:t>
            </a:r>
            <a:r>
              <a:rPr lang="en-US" sz="3400" dirty="0">
                <a:solidFill>
                  <a:schemeClr val="bg2"/>
                </a:solidFill>
              </a:rPr>
              <a:t>, </a:t>
            </a:r>
            <a:r>
              <a:rPr lang="en-US" sz="3400" b="1" dirty="0">
                <a:solidFill>
                  <a:schemeClr val="bg2"/>
                </a:solidFill>
              </a:rPr>
              <a:t>Kanban</a:t>
            </a:r>
            <a:r>
              <a:rPr lang="bg-BG" sz="3400" dirty="0">
                <a:solidFill>
                  <a:schemeClr val="bg2"/>
                </a:solidFill>
              </a:rPr>
              <a:t> </a:t>
            </a:r>
            <a:r>
              <a:rPr lang="en-US" sz="3400" dirty="0">
                <a:solidFill>
                  <a:schemeClr val="bg2"/>
                </a:solidFill>
              </a:rPr>
              <a:t>boards, are concepts from modern software development, which are used to plan, manage and track the </a:t>
            </a:r>
            <a:r>
              <a:rPr lang="en-US" sz="3400" b="1" dirty="0">
                <a:solidFill>
                  <a:schemeClr val="bg2"/>
                </a:solidFill>
              </a:rPr>
              <a:t>software development process</a:t>
            </a:r>
            <a:r>
              <a:rPr lang="en-US" sz="3400" dirty="0">
                <a:solidFill>
                  <a:schemeClr val="bg2"/>
                </a:solidFill>
              </a:rPr>
              <a:t>.</a:t>
            </a:r>
            <a:r>
              <a:rPr lang="en-US" sz="3200" dirty="0">
                <a:solidFill>
                  <a:schemeClr val="bg2"/>
                </a:solidFill>
              </a:rPr>
              <a:t/>
            </a:r>
            <a:br>
              <a:rPr lang="en-US" sz="3200" dirty="0">
                <a:solidFill>
                  <a:schemeClr val="bg2"/>
                </a:solidFill>
              </a:rPr>
            </a:br>
            <a:endParaRPr lang="en-US" b="0" dirty="0"/>
          </a:p>
          <a:p>
            <a:r>
              <a:rPr lang="en-US" dirty="0"/>
              <a:t>At </a:t>
            </a:r>
            <a:r>
              <a:rPr lang="en-US" b="1" dirty="0"/>
              <a:t>SoftUni </a:t>
            </a:r>
            <a:r>
              <a:rPr lang="en-US" dirty="0"/>
              <a:t>we shall learn the basics of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bg-BG"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415</a:t>
            </a:fld>
            <a:endParaRPr lang="en-US" dirty="0"/>
          </a:p>
        </p:txBody>
      </p:sp>
      <p:sp>
        <p:nvSpPr>
          <p:cNvPr id="7" name="Footer Placeholder 7">
            <a:extLst>
              <a:ext uri="{FF2B5EF4-FFF2-40B4-BE49-F238E27FC236}">
                <a16:creationId xmlns:a16="http://schemas.microsoft.com/office/drawing/2014/main" xmlns=""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416</a:t>
            </a:fld>
            <a:endParaRPr lang="en-US" dirty="0"/>
          </a:p>
        </p:txBody>
      </p:sp>
      <p:sp>
        <p:nvSpPr>
          <p:cNvPr id="6" name="Footer Placeholder 7">
            <a:extLst>
              <a:ext uri="{FF2B5EF4-FFF2-40B4-BE49-F238E27FC236}">
                <a16:creationId xmlns:a16="http://schemas.microsoft.com/office/drawing/2014/main" xmlns=""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417</a:t>
            </a:fld>
            <a:endParaRPr lang="en-US" dirty="0"/>
          </a:p>
        </p:txBody>
      </p:sp>
      <p:sp>
        <p:nvSpPr>
          <p:cNvPr id="6" name="Footer Placeholder 7">
            <a:extLst>
              <a:ext uri="{FF2B5EF4-FFF2-40B4-BE49-F238E27FC236}">
                <a16:creationId xmlns:a16="http://schemas.microsoft.com/office/drawing/2014/main" xmlns=""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418</a:t>
            </a:fld>
            <a:endParaRPr lang="en-US" dirty="0"/>
          </a:p>
        </p:txBody>
      </p:sp>
      <p:sp>
        <p:nvSpPr>
          <p:cNvPr id="7" name="Footer Placeholder 7">
            <a:extLst>
              <a:ext uri="{FF2B5EF4-FFF2-40B4-BE49-F238E27FC236}">
                <a16:creationId xmlns:a16="http://schemas.microsoft.com/office/drawing/2014/main" xmlns=""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420</a:t>
            </a:fld>
            <a:endParaRPr lang="en-US" dirty="0"/>
          </a:p>
        </p:txBody>
      </p:sp>
      <p:sp>
        <p:nvSpPr>
          <p:cNvPr id="6" name="Footer Placeholder 7">
            <a:extLst>
              <a:ext uri="{FF2B5EF4-FFF2-40B4-BE49-F238E27FC236}">
                <a16:creationId xmlns:a16="http://schemas.microsoft.com/office/drawing/2014/main" xmlns="" id="{5809A41F-AC9B-4D50-8CDD-82C4399C50B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870446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421</a:t>
            </a:fld>
            <a:endParaRPr lang="en-US" dirty="0"/>
          </a:p>
        </p:txBody>
      </p:sp>
      <p:sp>
        <p:nvSpPr>
          <p:cNvPr id="6" name="Footer Placeholder 7">
            <a:extLst>
              <a:ext uri="{FF2B5EF4-FFF2-40B4-BE49-F238E27FC236}">
                <a16:creationId xmlns:a16="http://schemas.microsoft.com/office/drawing/2014/main" xmlns="" id="{4B73D5BF-8C07-4CC0-A7D1-6BA3930A3B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7762799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449</a:t>
            </a:fld>
            <a:endParaRPr lang="en-US" dirty="0"/>
          </a:p>
        </p:txBody>
      </p:sp>
      <p:sp>
        <p:nvSpPr>
          <p:cNvPr id="6" name="Footer Placeholder 7">
            <a:extLst>
              <a:ext uri="{FF2B5EF4-FFF2-40B4-BE49-F238E27FC236}">
                <a16:creationId xmlns:a16="http://schemas.microsoft.com/office/drawing/2014/main" xmlns="" id="{C1F304F7-691C-4B57-97AF-EB05ECCBD0D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1532190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450</a:t>
            </a:fld>
            <a:endParaRPr lang="en-US" dirty="0"/>
          </a:p>
        </p:txBody>
      </p:sp>
      <p:sp>
        <p:nvSpPr>
          <p:cNvPr id="6" name="Footer Placeholder 7">
            <a:extLst>
              <a:ext uri="{FF2B5EF4-FFF2-40B4-BE49-F238E27FC236}">
                <a16:creationId xmlns:a16="http://schemas.microsoft.com/office/drawing/2014/main" xmlns="" id="{37D12869-8529-4F9A-83F6-1EC77DC700F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55892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explanation about </a:t>
            </a:r>
            <a:r>
              <a:rPr lang="en-US" b="1" dirty="0"/>
              <a:t>the client-server model in Web apps</a:t>
            </a:r>
            <a:r>
              <a:rPr lang="en-US" b="0" dirty="0"/>
              <a:t>, where a client (the Web browser, mobile app or other) interacts with a server (the Web server, running a server-side backend components).</a:t>
            </a:r>
          </a:p>
          <a:p>
            <a:endParaRPr lang="en-US" b="0" dirty="0"/>
          </a:p>
          <a:p>
            <a:pPr marL="0" lvl="0" indent="0">
              <a:buFont typeface="Arial" panose="020B0604020202020204" pitchFamily="34" charset="0"/>
              <a:buNone/>
            </a:pPr>
            <a:r>
              <a:rPr lang="en-US" b="0" dirty="0"/>
              <a:t>A </a:t>
            </a:r>
            <a:r>
              <a:rPr lang="en-US" b="1" dirty="0"/>
              <a:t>front-end app</a:t>
            </a:r>
            <a:r>
              <a:rPr lang="en-US" b="0" dirty="0"/>
              <a:t>, running in the Web client (typically the Web browser) </a:t>
            </a:r>
            <a:r>
              <a:rPr lang="en-US" b="1" dirty="0"/>
              <a:t>requests a resource </a:t>
            </a:r>
            <a:r>
              <a:rPr lang="en-US" b="0" dirty="0"/>
              <a:t>from the Web server via the </a:t>
            </a:r>
            <a:r>
              <a:rPr lang="en-US" b="1" dirty="0"/>
              <a:t>HTTP protocol</a:t>
            </a:r>
            <a:r>
              <a:rPr lang="en-US" b="0" dirty="0"/>
              <a:t>.</a:t>
            </a:r>
          </a:p>
          <a:p>
            <a:pPr marL="360000" lvl="0" indent="-171450">
              <a:buFont typeface="Arial" panose="020B0604020202020204" pitchFamily="34" charset="0"/>
              <a:buChar char="•"/>
            </a:pPr>
            <a:r>
              <a:rPr lang="en-US" b="0" dirty="0"/>
              <a:t>For example, the chat client app says: "</a:t>
            </a:r>
            <a:r>
              <a:rPr lang="en-US" b="0" i="1" dirty="0"/>
              <a:t>give me the latest 10 messages exchanged between users Peter and Maria</a:t>
            </a:r>
            <a:r>
              <a:rPr lang="en-US" b="0" dirty="0"/>
              <a: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a:t>
            </a:r>
            <a:r>
              <a:rPr lang="en-US" b="1" dirty="0"/>
              <a:t>Web server </a:t>
            </a:r>
            <a:r>
              <a:rPr lang="en-US" b="0" dirty="0"/>
              <a:t>processes the HTTP request and invokes the </a:t>
            </a:r>
            <a:r>
              <a:rPr lang="en-US" b="1" dirty="0"/>
              <a:t>back-end </a:t>
            </a:r>
            <a:r>
              <a:rPr lang="en-US" b="0" dirty="0"/>
              <a:t>component to produce and deliver the requested resource.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This can be a </a:t>
            </a:r>
            <a:r>
              <a:rPr lang="en-US" b="1" dirty="0"/>
              <a:t>static resource </a:t>
            </a:r>
            <a:r>
              <a:rPr lang="en-US" b="0" dirty="0"/>
              <a:t>from the file system (such as a JPEG image), or </a:t>
            </a:r>
            <a:r>
              <a:rPr lang="en-US" b="1" dirty="0"/>
              <a:t>dynamic resource</a:t>
            </a:r>
            <a:r>
              <a:rPr lang="en-US" b="0" dirty="0"/>
              <a:t> (such as data coming from a database query or from an external API).</a:t>
            </a:r>
          </a:p>
          <a:p>
            <a:pPr marL="360000" lvl="0" indent="-171450">
              <a:buFont typeface="Arial" panose="020B0604020202020204" pitchFamily="34" charset="0"/>
              <a:buChar char="•"/>
            </a:pPr>
            <a:r>
              <a:rPr lang="en-US" b="0" dirty="0"/>
              <a:t>In our example this might be an ASP.NET Core Web service (some code in C#), which queries the database, </a:t>
            </a:r>
            <a:r>
              <a:rPr lang="en-US" b="0" dirty="0" err="1"/>
              <a:t>retirieves</a:t>
            </a:r>
            <a:r>
              <a:rPr lang="en-US" b="0" dirty="0"/>
              <a:t> the requested chat messages, formats them as JSON array and returns them as </a:t>
            </a:r>
            <a:r>
              <a:rPr lang="en-US" b="1" dirty="0"/>
              <a:t>HTTP response</a:t>
            </a:r>
            <a:r>
              <a:rPr lang="en-US" b="0" dirty="0"/>
              <a:t>.</a:t>
            </a:r>
          </a:p>
          <a:p>
            <a:pPr marL="0" lv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After the backend processing is completed, the </a:t>
            </a:r>
            <a:r>
              <a:rPr lang="en-US" b="1" dirty="0"/>
              <a:t>HTTP response </a:t>
            </a:r>
            <a:r>
              <a:rPr lang="en-US" b="0" dirty="0"/>
              <a:t>is returned from the Web server to the Web client and is processed by the front-end app.</a:t>
            </a:r>
          </a:p>
          <a:p>
            <a:pPr marL="0" lvl="0" indent="0">
              <a:buFont typeface="Arial" panose="020B0604020202020204" pitchFamily="34" charset="0"/>
              <a:buNone/>
            </a:pPr>
            <a:r>
              <a:rPr lang="en-US" b="0" dirty="0"/>
              <a:t>Then, the front-end app may request (again via HTTP) some </a:t>
            </a:r>
            <a:r>
              <a:rPr lang="en-US" b="1" dirty="0"/>
              <a:t>additional resources</a:t>
            </a:r>
            <a:r>
              <a:rPr lang="en-US" b="0" dirty="0"/>
              <a:t>, such as some images and CSS styles.</a:t>
            </a:r>
          </a:p>
          <a:p>
            <a:pPr marL="360000" lvl="0" indent="-171450">
              <a:buFont typeface="Arial" panose="020B0604020202020204" pitchFamily="34" charset="0"/>
              <a:buChar char="•"/>
            </a:pPr>
            <a:r>
              <a:rPr lang="en-US" b="0" dirty="0"/>
              <a:t>In our example, these can be the chat avatar images for the users Peter and Maria.</a:t>
            </a:r>
          </a:p>
          <a:p>
            <a:pPr marL="360000" lvl="0" indent="-171450">
              <a:buFont typeface="Arial" panose="020B0604020202020204" pitchFamily="34" charset="0"/>
              <a:buChar char="•"/>
            </a:pPr>
            <a:r>
              <a:rPr lang="en-US" b="0" dirty="0"/>
              <a:t>These HTTP requests again come from the Web client to the Web server, then are handled by the back-end logic, which reads and returns static files from the local file system, then the HTTP responses are returned from the Web server to the Web client and the front-end app displays them on the screen.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These </a:t>
            </a:r>
            <a:r>
              <a:rPr lang="en-US" b="1" dirty="0"/>
              <a:t>sequences of HTTP requests and responses </a:t>
            </a:r>
            <a:r>
              <a:rPr lang="en-US" b="0" dirty="0"/>
              <a:t>can be performed by the client app on click or in respond to other event or in a continuous loop, while the client app is active.</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4511874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451</a:t>
            </a:fld>
            <a:endParaRPr lang="en-US" dirty="0"/>
          </a:p>
        </p:txBody>
      </p:sp>
      <p:sp>
        <p:nvSpPr>
          <p:cNvPr id="6" name="Footer Placeholder 7">
            <a:extLst>
              <a:ext uri="{FF2B5EF4-FFF2-40B4-BE49-F238E27FC236}">
                <a16:creationId xmlns:a16="http://schemas.microsoft.com/office/drawing/2014/main" xmlns="" id="{A52E0822-6A21-479E-B6A3-61AF157DADD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954125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452</a:t>
            </a:fld>
            <a:endParaRPr lang="en-US" dirty="0"/>
          </a:p>
        </p:txBody>
      </p:sp>
      <p:sp>
        <p:nvSpPr>
          <p:cNvPr id="7" name="Footer Placeholder 7">
            <a:extLst>
              <a:ext uri="{FF2B5EF4-FFF2-40B4-BE49-F238E27FC236}">
                <a16:creationId xmlns:a16="http://schemas.microsoft.com/office/drawing/2014/main" xmlns="" id="{A28F6894-C77D-4050-B2ED-24A77BDC86B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8330294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everybody to the "</a:t>
            </a:r>
            <a:r>
              <a:rPr lang="en-US" b="1" dirty="0"/>
              <a:t>Bitwise Operations</a:t>
            </a:r>
            <a:r>
              <a:rPr lang="en-US" dirty="0"/>
              <a:t>" lesson.</a:t>
            </a:r>
          </a:p>
          <a:p>
            <a:endParaRPr lang="en-US" dirty="0"/>
          </a:p>
          <a:p>
            <a:r>
              <a:rPr lang="en-US" dirty="0"/>
              <a:t>I am doctor </a:t>
            </a:r>
            <a:r>
              <a:rPr lang="en-US" b="1" dirty="0"/>
              <a:t>Svetlin Nakov </a:t>
            </a:r>
            <a:r>
              <a:rPr lang="en-US" dirty="0"/>
              <a:t>from </a:t>
            </a:r>
            <a:r>
              <a:rPr lang="en-US" b="1" dirty="0"/>
              <a:t>SoftUni </a:t>
            </a:r>
            <a:r>
              <a:rPr lang="en-US" dirty="0"/>
              <a:t>and I will be your trainer for this lesson.</a:t>
            </a:r>
          </a:p>
          <a:p>
            <a:endParaRPr lang="en-US" dirty="0"/>
          </a:p>
          <a:p>
            <a:r>
              <a:rPr lang="en-US" dirty="0"/>
              <a:t>I will explain and demonstrate </a:t>
            </a:r>
            <a:r>
              <a:rPr lang="en-US" b="1" dirty="0"/>
              <a:t>the concepts behind bits, bytes, numeral systems, bitwise operations </a:t>
            </a:r>
            <a:r>
              <a:rPr lang="en-US" dirty="0"/>
              <a:t>and their applications for data representation, in the computer science and in the software development. I will show you many </a:t>
            </a:r>
            <a:r>
              <a:rPr lang="en-US" b="1" dirty="0"/>
              <a:t>examples</a:t>
            </a:r>
            <a:r>
              <a:rPr lang="en-US" dirty="0"/>
              <a:t> and will demonstrate techniques about </a:t>
            </a:r>
            <a:r>
              <a:rPr lang="en-US" b="1" dirty="0"/>
              <a:t>how to use bitwise calculations </a:t>
            </a:r>
            <a:r>
              <a:rPr lang="en-US" dirty="0"/>
              <a:t>in practice.</a:t>
            </a:r>
          </a:p>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453</a:t>
            </a:fld>
            <a:endParaRPr lang="en-US" dirty="0"/>
          </a:p>
        </p:txBody>
      </p:sp>
      <p:sp>
        <p:nvSpPr>
          <p:cNvPr id="8" name="Footer Placeholder 7">
            <a:extLst>
              <a:ext uri="{FF2B5EF4-FFF2-40B4-BE49-F238E27FC236}">
                <a16:creationId xmlns:a16="http://schemas.microsoft.com/office/drawing/2014/main" xmlns="" id="{FB749928-729E-4A00-994B-313AC05FF0D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368569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Today I will cover in my talk the following </a:t>
            </a:r>
            <a:r>
              <a:rPr lang="en-US" b="1" dirty="0"/>
              <a:t>topics</a:t>
            </a:r>
            <a:r>
              <a:rPr lang="en-US" dirty="0"/>
              <a:t>:</a:t>
            </a:r>
          </a:p>
          <a:p>
            <a:pPr marL="171450" lvl="0" indent="-171450">
              <a:buFont typeface="Arial" panose="020B0604020202020204" pitchFamily="34" charset="0"/>
              <a:buChar char="•"/>
            </a:pPr>
            <a:r>
              <a:rPr lang="en-US" dirty="0"/>
              <a:t>The </a:t>
            </a:r>
            <a:r>
              <a:rPr lang="en-US" b="1" dirty="0"/>
              <a:t>bits</a:t>
            </a:r>
            <a:r>
              <a:rPr lang="en-US" dirty="0"/>
              <a:t> (zero or one) and their fundamental importance in computer science</a:t>
            </a:r>
          </a:p>
          <a:p>
            <a:pPr marL="171450" lvl="0" indent="-171450">
              <a:buFont typeface="Arial" panose="020B0604020202020204" pitchFamily="34" charset="0"/>
              <a:buChar char="•"/>
            </a:pPr>
            <a:r>
              <a:rPr lang="en-US" dirty="0"/>
              <a:t>The </a:t>
            </a:r>
            <a:r>
              <a:rPr lang="en-US" b="1" dirty="0"/>
              <a:t>units of measuring data </a:t>
            </a:r>
            <a:r>
              <a:rPr lang="en-US" dirty="0"/>
              <a:t>(bit, byte, kilobyte, megabyte, gigabyte and so on) and their role in computing and in the digital world.</a:t>
            </a:r>
          </a:p>
          <a:p>
            <a:endParaRPr lang="en-US" dirty="0"/>
          </a:p>
          <a:p>
            <a:pPr marL="171450" lvl="0" indent="-171450">
              <a:buFont typeface="Arial" panose="020B0604020202020204" pitchFamily="34" charset="0"/>
              <a:buChar char="•"/>
            </a:pPr>
            <a:r>
              <a:rPr lang="en-US" b="1" dirty="0"/>
              <a:t>Numeral systems</a:t>
            </a:r>
            <a:r>
              <a:rPr lang="en-US" dirty="0"/>
              <a:t>, the </a:t>
            </a:r>
            <a:r>
              <a:rPr lang="en-US" b="1" dirty="0"/>
              <a:t>decimal system </a:t>
            </a:r>
            <a:r>
              <a:rPr lang="en-US" dirty="0"/>
              <a:t>that we use everyday, the </a:t>
            </a:r>
            <a:r>
              <a:rPr lang="en-US" b="1" dirty="0"/>
              <a:t>binary system </a:t>
            </a:r>
            <a:r>
              <a:rPr lang="en-US" dirty="0"/>
              <a:t>which is native to computer systems used to represent numbers and data with bits, the </a:t>
            </a:r>
            <a:r>
              <a:rPr lang="en-US" b="1" dirty="0"/>
              <a:t>hexadecimal numeral system </a:t>
            </a:r>
            <a:r>
              <a:rPr lang="en-US" dirty="0"/>
              <a:t>and its power </a:t>
            </a:r>
            <a:r>
              <a:rPr lang="en-US" sz="1200" b="0" i="0" kern="1200" dirty="0">
                <a:solidFill>
                  <a:schemeClr val="tx1"/>
                </a:solidFill>
                <a:effectLst/>
                <a:latin typeface="+mn-lt"/>
                <a:ea typeface="+mn-ea"/>
                <a:cs typeface="+mn-cs"/>
              </a:rPr>
              <a:t>to write large binary </a:t>
            </a:r>
            <a:r>
              <a:rPr lang="en-US" sz="1200" b="1" i="0" kern="1200" dirty="0">
                <a:solidFill>
                  <a:schemeClr val="tx1"/>
                </a:solidFill>
                <a:effectLst/>
                <a:latin typeface="+mn-lt"/>
                <a:ea typeface="+mn-ea"/>
                <a:cs typeface="+mn-cs"/>
              </a:rPr>
              <a:t>numbers</a:t>
            </a:r>
            <a:r>
              <a:rPr lang="en-US" sz="1200" b="0" i="0" kern="1200" dirty="0">
                <a:solidFill>
                  <a:schemeClr val="tx1"/>
                </a:solidFill>
                <a:effectLst/>
                <a:latin typeface="+mn-lt"/>
                <a:ea typeface="+mn-ea"/>
                <a:cs typeface="+mn-cs"/>
              </a:rPr>
              <a:t> in just a few digits.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 will demonstrate also how to </a:t>
            </a:r>
            <a:r>
              <a:rPr lang="en-US" sz="1200" b="1" i="0" kern="1200" dirty="0">
                <a:solidFill>
                  <a:schemeClr val="tx1"/>
                </a:solidFill>
                <a:effectLst/>
                <a:latin typeface="+mn-lt"/>
                <a:ea typeface="+mn-ea"/>
                <a:cs typeface="+mn-cs"/>
              </a:rPr>
              <a:t>convert numbers</a:t>
            </a:r>
            <a:r>
              <a:rPr lang="en-US" sz="1200" b="0" i="0" kern="1200" dirty="0">
                <a:solidFill>
                  <a:schemeClr val="tx1"/>
                </a:solidFill>
                <a:effectLst/>
                <a:latin typeface="+mn-lt"/>
                <a:ea typeface="+mn-ea"/>
                <a:cs typeface="+mn-cs"/>
              </a:rPr>
              <a:t> from given numeral system to another.</a:t>
            </a:r>
          </a:p>
          <a:p>
            <a:endParaRPr lang="en-US"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 will later talk about </a:t>
            </a:r>
            <a:r>
              <a:rPr lang="en-US" sz="1200" b="1" i="0" kern="1200" dirty="0">
                <a:solidFill>
                  <a:schemeClr val="tx1"/>
                </a:solidFill>
                <a:effectLst/>
                <a:latin typeface="+mn-lt"/>
                <a:ea typeface="+mn-ea"/>
                <a:cs typeface="+mn-cs"/>
              </a:rPr>
              <a:t>data representation</a:t>
            </a:r>
            <a:r>
              <a:rPr lang="en-US" sz="1200" b="0" i="0" kern="1200" dirty="0">
                <a:solidFill>
                  <a:schemeClr val="tx1"/>
                </a:solidFill>
                <a:effectLst/>
                <a:latin typeface="+mn-lt"/>
                <a:ea typeface="+mn-ea"/>
                <a:cs typeface="+mn-cs"/>
              </a:rPr>
              <a:t> and will explain how integers, real numbers, text and other data are </a:t>
            </a:r>
            <a:r>
              <a:rPr lang="en-US" sz="1200" b="1" i="0" kern="1200" dirty="0">
                <a:solidFill>
                  <a:schemeClr val="tx1"/>
                </a:solidFill>
                <a:effectLst/>
                <a:latin typeface="+mn-lt"/>
                <a:ea typeface="+mn-ea"/>
                <a:cs typeface="+mn-cs"/>
              </a:rPr>
              <a:t>represented </a:t>
            </a:r>
            <a:r>
              <a:rPr lang="en-US" sz="1200" b="0" i="0" kern="1200" dirty="0">
                <a:solidFill>
                  <a:schemeClr val="tx1"/>
                </a:solidFill>
                <a:effectLst/>
                <a:latin typeface="+mn-lt"/>
                <a:ea typeface="+mn-ea"/>
                <a:cs typeface="+mn-cs"/>
              </a:rPr>
              <a:t>in the computer memory.</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Finally, I will talk about </a:t>
            </a:r>
            <a:r>
              <a:rPr lang="en-US" sz="1200" b="1" i="0" kern="1200" dirty="0">
                <a:solidFill>
                  <a:schemeClr val="tx1"/>
                </a:solidFill>
                <a:effectLst/>
                <a:latin typeface="+mn-lt"/>
                <a:ea typeface="+mn-ea"/>
                <a:cs typeface="+mn-cs"/>
              </a:rPr>
              <a:t>bitwise operators </a:t>
            </a:r>
            <a:r>
              <a:rPr lang="en-US" sz="1200" b="0" i="0" kern="1200" dirty="0">
                <a:solidFill>
                  <a:schemeClr val="tx1"/>
                </a:solidFill>
                <a:effectLst/>
                <a:latin typeface="+mn-lt"/>
                <a:ea typeface="+mn-ea"/>
                <a:cs typeface="+mn-cs"/>
              </a:rPr>
              <a:t>and their application in programming: the bitwise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the bitwise </a:t>
            </a:r>
            <a:r>
              <a:rPr lang="en-US" sz="1200" b="1" i="0"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bitwise </a:t>
            </a:r>
            <a:r>
              <a:rPr lang="en-US" sz="1200" b="1" i="0" kern="1200" dirty="0">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(exclusive OR) and the bitwise </a:t>
            </a:r>
            <a:r>
              <a:rPr lang="en-US" sz="1200" b="1" i="0"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operators. I will demonstrate how to </a:t>
            </a:r>
            <a:r>
              <a:rPr lang="en-US" sz="1200" b="1" i="0" kern="1200" dirty="0">
                <a:solidFill>
                  <a:schemeClr val="tx1"/>
                </a:solidFill>
                <a:effectLst/>
                <a:latin typeface="+mn-lt"/>
                <a:ea typeface="+mn-ea"/>
                <a:cs typeface="+mn-cs"/>
              </a:rPr>
              <a:t>read and write bits </a:t>
            </a:r>
            <a:r>
              <a:rPr lang="en-US" sz="1200" b="0" i="0" kern="1200" dirty="0">
                <a:solidFill>
                  <a:schemeClr val="tx1"/>
                </a:solidFill>
                <a:effectLst/>
                <a:latin typeface="+mn-lt"/>
                <a:ea typeface="+mn-ea"/>
                <a:cs typeface="+mn-cs"/>
              </a:rPr>
              <a:t>from given integer number using </a:t>
            </a:r>
            <a:r>
              <a:rPr lang="en-US" sz="1200" b="1" i="0" kern="1200" dirty="0">
                <a:solidFill>
                  <a:schemeClr val="tx1"/>
                </a:solidFill>
                <a:effectLst/>
                <a:latin typeface="+mn-lt"/>
                <a:ea typeface="+mn-ea"/>
                <a:cs typeface="+mn-cs"/>
              </a:rPr>
              <a:t>bit masks </a:t>
            </a:r>
            <a:r>
              <a:rPr lang="en-US" sz="1200" b="0" i="0" kern="1200" dirty="0">
                <a:solidFill>
                  <a:schemeClr val="tx1"/>
                </a:solidFill>
                <a:effectLst/>
                <a:latin typeface="+mn-lt"/>
                <a:ea typeface="+mn-ea"/>
                <a:cs typeface="+mn-cs"/>
              </a:rPr>
              <a:t>and bitwise operations.</a:t>
            </a:r>
            <a:endParaRPr lang="bg-BG"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454</a:t>
            </a:fld>
            <a:endParaRPr lang="en-US" dirty="0"/>
          </a:p>
        </p:txBody>
      </p:sp>
      <p:sp>
        <p:nvSpPr>
          <p:cNvPr id="7" name="Footer Placeholder 7">
            <a:extLst>
              <a:ext uri="{FF2B5EF4-FFF2-40B4-BE49-F238E27FC236}">
                <a16:creationId xmlns:a16="http://schemas.microsoft.com/office/drawing/2014/main" xmlns="" id="{392CC562-CB35-4E5F-B321-1E9DEB82F83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433752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455</a:t>
            </a:fld>
            <a:endParaRPr lang="en-US" dirty="0"/>
          </a:p>
        </p:txBody>
      </p:sp>
      <p:sp>
        <p:nvSpPr>
          <p:cNvPr id="7" name="Footer Placeholder 7">
            <a:extLst>
              <a:ext uri="{FF2B5EF4-FFF2-40B4-BE49-F238E27FC236}">
                <a16:creationId xmlns:a16="http://schemas.microsoft.com/office/drawing/2014/main" xmlns=""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with </a:t>
            </a:r>
            <a:r>
              <a:rPr lang="en-US" b="1" dirty="0"/>
              <a:t>bits</a:t>
            </a:r>
            <a:r>
              <a:rPr lang="en-US" dirty="0"/>
              <a:t>.</a:t>
            </a:r>
          </a:p>
          <a:p>
            <a:r>
              <a:rPr lang="en-US" dirty="0"/>
              <a:t>Bits: these very small portions of data (ones and zeroes), used to represent numbers, text and anything else in the digital world.</a:t>
            </a:r>
          </a:p>
        </p:txBody>
      </p:sp>
      <p:sp>
        <p:nvSpPr>
          <p:cNvPr id="4" name="Slide Number Placeholder 3"/>
          <p:cNvSpPr>
            <a:spLocks noGrp="1"/>
          </p:cNvSpPr>
          <p:nvPr>
            <p:ph type="sldNum" sz="quarter" idx="5"/>
          </p:nvPr>
        </p:nvSpPr>
        <p:spPr/>
        <p:txBody>
          <a:bodyPr/>
          <a:lstStyle/>
          <a:p>
            <a:fld id="{2BF067CD-8E6B-4360-9AA8-C5DF2A48A6D1}" type="slidenum">
              <a:rPr lang="en-US" smtClean="0"/>
              <a:t>456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907528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a:t>
            </a:r>
            <a:r>
              <a:rPr lang="en-US" b="1" dirty="0"/>
              <a:t>bits</a:t>
            </a:r>
            <a:r>
              <a:rPr lang="en-US" dirty="0"/>
              <a:t>? Bits are </a:t>
            </a:r>
            <a:r>
              <a:rPr lang="en-US" b="1" dirty="0"/>
              <a:t>the smallest units of data </a:t>
            </a:r>
            <a:r>
              <a:rPr lang="en-US" dirty="0"/>
              <a:t>used in computing.</a:t>
            </a:r>
          </a:p>
          <a:p>
            <a:endParaRPr lang="en-US" dirty="0"/>
          </a:p>
          <a:p>
            <a:r>
              <a:rPr lang="en-US" dirty="0"/>
              <a:t>A bit is a single </a:t>
            </a:r>
            <a:r>
              <a:rPr lang="en-US" b="1" dirty="0"/>
              <a:t>unit of data</a:t>
            </a:r>
            <a:r>
              <a:rPr lang="en-US" dirty="0"/>
              <a:t>, which takes </a:t>
            </a:r>
            <a:r>
              <a:rPr lang="en-US" b="1" dirty="0"/>
              <a:t>only two possible values</a:t>
            </a:r>
            <a:r>
              <a:rPr lang="en-US" dirty="0"/>
              <a:t>: either </a:t>
            </a:r>
            <a:r>
              <a:rPr lang="en-US" b="1" dirty="0"/>
              <a:t>zero </a:t>
            </a:r>
            <a:r>
              <a:rPr lang="en-US" dirty="0"/>
              <a:t>or </a:t>
            </a:r>
            <a:r>
              <a:rPr lang="en-US" b="1" dirty="0"/>
              <a:t>one</a:t>
            </a:r>
            <a:r>
              <a:rPr lang="en-US" dirty="0"/>
              <a:t>.</a:t>
            </a:r>
          </a:p>
          <a:p>
            <a:endParaRPr lang="en-US" dirty="0"/>
          </a:p>
          <a:p>
            <a:r>
              <a:rPr lang="en-US" b="1" dirty="0"/>
              <a:t>One bit </a:t>
            </a:r>
            <a:r>
              <a:rPr lang="en-US" dirty="0"/>
              <a:t>can store anything, which has </a:t>
            </a:r>
            <a:r>
              <a:rPr lang="en-US" b="1" dirty="0"/>
              <a:t>two separate states</a:t>
            </a:r>
            <a:r>
              <a:rPr lang="en-US" b="0" dirty="0"/>
              <a:t>:</a:t>
            </a:r>
          </a:p>
          <a:p>
            <a:pPr marL="171450" indent="-171450">
              <a:buFont typeface="Arial" panose="020B0604020202020204" pitchFamily="34" charset="0"/>
              <a:buChar char="•"/>
            </a:pPr>
            <a:r>
              <a:rPr lang="en-US" b="0" dirty="0"/>
              <a:t>Logical values (</a:t>
            </a:r>
            <a:r>
              <a:rPr lang="en-US" b="1" dirty="0"/>
              <a:t>true</a:t>
            </a:r>
            <a:r>
              <a:rPr lang="en-US" b="0" dirty="0"/>
              <a:t> of </a:t>
            </a:r>
            <a:r>
              <a:rPr lang="en-US" b="1" dirty="0"/>
              <a:t>false</a:t>
            </a:r>
            <a:r>
              <a:rPr lang="en-US" b="0" dirty="0"/>
              <a:t>), for example "</a:t>
            </a:r>
            <a:r>
              <a:rPr lang="en-US" b="0" i="1" dirty="0"/>
              <a:t>is the registration open now</a:t>
            </a:r>
            <a:r>
              <a:rPr lang="en-US" b="0" dirty="0"/>
              <a:t>" or it's is closed.</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Algebraic signs (</a:t>
            </a:r>
            <a:r>
              <a:rPr lang="en-US" b="1" dirty="0"/>
              <a:t>plus</a:t>
            </a:r>
            <a:r>
              <a:rPr lang="en-US" b="0" dirty="0"/>
              <a:t> or </a:t>
            </a:r>
            <a:r>
              <a:rPr lang="en-US" b="1" dirty="0"/>
              <a:t>minus</a:t>
            </a:r>
            <a:r>
              <a:rPr lang="en-US" b="0" dirty="0"/>
              <a:t>), for example positive number or negative number.</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Activation states (</a:t>
            </a:r>
            <a:r>
              <a:rPr lang="en-US" b="1" dirty="0"/>
              <a:t>on</a:t>
            </a:r>
            <a:r>
              <a:rPr lang="en-US" b="0" dirty="0"/>
              <a:t> or </a:t>
            </a:r>
            <a:r>
              <a:rPr lang="en-US" b="1" dirty="0"/>
              <a:t>off</a:t>
            </a:r>
            <a:r>
              <a:rPr lang="en-US" b="0" dirty="0"/>
              <a:t>), for example "</a:t>
            </a:r>
            <a:r>
              <a:rPr lang="en-US" b="0" i="1" dirty="0"/>
              <a:t>the lights</a:t>
            </a:r>
            <a:r>
              <a:rPr lang="bg-BG" b="0" i="1" dirty="0"/>
              <a:t> </a:t>
            </a:r>
            <a:r>
              <a:rPr lang="en-US" b="0" i="1" dirty="0"/>
              <a:t>are switched on</a:t>
            </a:r>
            <a:r>
              <a:rPr lang="en-US" b="0" dirty="0"/>
              <a:t>" or </a:t>
            </a:r>
            <a:r>
              <a:rPr lang="bg-BG" b="0" dirty="0"/>
              <a:t>"</a:t>
            </a:r>
            <a:r>
              <a:rPr lang="en-US" b="0" i="1" dirty="0"/>
              <a:t>the lights are switched off</a:t>
            </a:r>
            <a:r>
              <a:rPr lang="en-US" b="0" dirty="0"/>
              <a:t>".</a:t>
            </a:r>
          </a:p>
          <a:p>
            <a:endParaRPr lang="en-US" b="0" dirty="0"/>
          </a:p>
          <a:p>
            <a:r>
              <a:rPr lang="en-US" b="0" dirty="0"/>
              <a:t>In the </a:t>
            </a:r>
            <a:r>
              <a:rPr lang="en-US" b="1" dirty="0"/>
              <a:t>computer memory </a:t>
            </a:r>
            <a:r>
              <a:rPr lang="en-US" b="0" dirty="0"/>
              <a:t>bits don't stay alone. They are organized in sequences of </a:t>
            </a:r>
            <a:r>
              <a:rPr lang="en-US" b="1" dirty="0"/>
              <a:t>8 bits</a:t>
            </a:r>
            <a:r>
              <a:rPr lang="en-US" b="0" dirty="0"/>
              <a:t>, called </a:t>
            </a:r>
            <a:r>
              <a:rPr lang="en-US" b="1" dirty="0"/>
              <a:t>bytes </a:t>
            </a:r>
            <a:r>
              <a:rPr lang="en-US" b="0" dirty="0"/>
              <a:t>(or sometimes </a:t>
            </a:r>
            <a:r>
              <a:rPr lang="en-US" b="1" dirty="0"/>
              <a:t>octets</a:t>
            </a:r>
            <a:r>
              <a:rPr lang="en-US" b="0" dirty="0"/>
              <a:t>). These are the machine "</a:t>
            </a:r>
            <a:r>
              <a:rPr lang="en-US" b="1" dirty="0"/>
              <a:t>words</a:t>
            </a:r>
            <a:r>
              <a:rPr lang="en-US" b="0" dirty="0"/>
              <a:t>". Some machines use 8-bit words, others use 16-bit words, while others use 32-bit words, but usually </a:t>
            </a:r>
            <a:r>
              <a:rPr lang="en-US" b="1" dirty="0"/>
              <a:t>bits in memory are accessed in groups</a:t>
            </a:r>
            <a:r>
              <a:rPr lang="en-US" b="0" dirty="0"/>
              <a:t> (bytes in most systems). This is the reason why the capacity of computer memory is measured in bytes and megabytes (not in bits and megabits).</a:t>
            </a:r>
          </a:p>
        </p:txBody>
      </p:sp>
      <p:sp>
        <p:nvSpPr>
          <p:cNvPr id="4" name="Slide Number Placeholder 3"/>
          <p:cNvSpPr>
            <a:spLocks noGrp="1"/>
          </p:cNvSpPr>
          <p:nvPr>
            <p:ph type="sldNum" sz="quarter" idx="5"/>
          </p:nvPr>
        </p:nvSpPr>
        <p:spPr/>
        <p:txBody>
          <a:bodyPr/>
          <a:lstStyle/>
          <a:p>
            <a:fld id="{2BF067CD-8E6B-4360-9AA8-C5DF2A48A6D1}" type="slidenum">
              <a:rPr lang="en-US" smtClean="0"/>
              <a:t>457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210812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explain the </a:t>
            </a:r>
            <a:r>
              <a:rPr lang="en-US" b="1" dirty="0"/>
              <a:t>units for measuring data </a:t>
            </a:r>
            <a:r>
              <a:rPr lang="en-US" dirty="0"/>
              <a:t>in the computer science: bits, bytes, kilobytes, megabytes, gigabytes, etc.</a:t>
            </a:r>
          </a:p>
          <a:p>
            <a:r>
              <a:rPr lang="en-US" b="1" dirty="0"/>
              <a:t/>
            </a:r>
            <a:br>
              <a:rPr lang="en-US" b="1" dirty="0"/>
            </a:br>
            <a:r>
              <a:rPr lang="en-US" b="1" dirty="0"/>
              <a:t>Bits </a:t>
            </a:r>
            <a:r>
              <a:rPr lang="en-US" dirty="0"/>
              <a:t>hold a single value (0 or 1), representing a bit of data</a:t>
            </a:r>
            <a:r>
              <a:rPr lang="bg-BG" dirty="0"/>
              <a:t> (</a:t>
            </a:r>
            <a:r>
              <a:rPr lang="en-US" dirty="0"/>
              <a:t>a very small portion</a:t>
            </a:r>
            <a:r>
              <a:rPr lang="bg-BG" dirty="0"/>
              <a:t>)</a:t>
            </a:r>
            <a:r>
              <a:rPr lang="en-US" dirty="0"/>
              <a:t>. The </a:t>
            </a:r>
            <a:r>
              <a:rPr lang="en-US" b="1" dirty="0"/>
              <a:t>bit</a:t>
            </a:r>
            <a:r>
              <a:rPr lang="en-US" dirty="0"/>
              <a:t> is the smallest data unit in computing.</a:t>
            </a:r>
          </a:p>
          <a:p>
            <a:r>
              <a:rPr lang="en-US" b="1" dirty="0"/>
              <a:t/>
            </a:r>
            <a:br>
              <a:rPr lang="en-US" b="1" dirty="0"/>
            </a:br>
            <a:r>
              <a:rPr lang="en-US" b="1" dirty="0"/>
              <a:t>Bytes </a:t>
            </a:r>
            <a:r>
              <a:rPr lang="en-US" dirty="0"/>
              <a:t>(also know as </a:t>
            </a:r>
            <a:r>
              <a:rPr lang="en-US" b="1" dirty="0"/>
              <a:t>octets</a:t>
            </a:r>
            <a:r>
              <a:rPr lang="en-US" dirty="0"/>
              <a:t>) consist of </a:t>
            </a:r>
            <a:r>
              <a:rPr lang="en-US" b="1" dirty="0"/>
              <a:t>8 bits</a:t>
            </a:r>
            <a:r>
              <a:rPr lang="en-US" dirty="0"/>
              <a:t>. These 8-bit groups are the smallest addressable units in the computer memory (at least for most computers). The </a:t>
            </a:r>
            <a:r>
              <a:rPr lang="en-US" b="1" dirty="0"/>
              <a:t>microprocessor</a:t>
            </a:r>
            <a:r>
              <a:rPr lang="en-US" dirty="0"/>
              <a:t> (the so-called CPU) can read and write data from the memory as bytes or sequences of bytes but cannot directly read fractions of a byte (like 3 bits or 7 bits).</a:t>
            </a:r>
          </a:p>
          <a:p>
            <a:r>
              <a:rPr lang="en-US" b="1" dirty="0"/>
              <a:t/>
            </a:r>
            <a:br>
              <a:rPr lang="en-US" b="1" dirty="0"/>
            </a:br>
            <a:r>
              <a:rPr lang="en-US" b="1" dirty="0"/>
              <a:t>Kilobytes</a:t>
            </a:r>
            <a:r>
              <a:rPr lang="en-US" dirty="0"/>
              <a:t> (denoted by </a:t>
            </a:r>
            <a:r>
              <a:rPr lang="en-US" b="1" dirty="0"/>
              <a:t>KB</a:t>
            </a:r>
            <a:r>
              <a:rPr lang="en-US" dirty="0"/>
              <a:t> or </a:t>
            </a:r>
            <a:r>
              <a:rPr lang="en-US" b="1" dirty="0"/>
              <a:t>KiB</a:t>
            </a:r>
            <a:r>
              <a:rPr lang="en-US" dirty="0"/>
              <a:t>) consist of </a:t>
            </a:r>
            <a:r>
              <a:rPr lang="en-US" b="1" dirty="0"/>
              <a:t>1024 bytes</a:t>
            </a:r>
            <a:r>
              <a:rPr lang="bg-BG" b="0" dirty="0"/>
              <a:t> </a:t>
            </a:r>
            <a:r>
              <a:rPr lang="en-US" b="0" dirty="0"/>
              <a:t>(in the field of information technologies). In some contexts </a:t>
            </a:r>
            <a:r>
              <a:rPr lang="en-US" b="1" dirty="0"/>
              <a:t>1 kilobyte</a:t>
            </a:r>
            <a:r>
              <a:rPr lang="en-US" b="0" dirty="0"/>
              <a:t> can mean 1000 bytes (not 1024), which comes from the widely accepted prefix "</a:t>
            </a:r>
            <a:r>
              <a:rPr lang="en-US" b="1" i="1" dirty="0"/>
              <a:t>kilo</a:t>
            </a:r>
            <a:r>
              <a:rPr lang="en-US" b="0" dirty="0"/>
              <a:t>", which means 1000. For example, the hard-drive manufacturers use 1000-based kilobytes to measure the hard drive capacity, so have in mind that hard drives are smaller than their label in the shop says. For example, a short article in the news holds a few kilobytes of text letters and characters.</a:t>
            </a:r>
          </a:p>
          <a:p>
            <a:r>
              <a:rPr lang="en-US" b="1" dirty="0"/>
              <a:t/>
            </a:r>
            <a:br>
              <a:rPr lang="en-US" b="1" dirty="0"/>
            </a:br>
            <a:r>
              <a:rPr lang="en-US" b="1" dirty="0"/>
              <a:t>Megabytes </a:t>
            </a:r>
            <a:r>
              <a:rPr lang="en-US" b="0" dirty="0"/>
              <a:t>(denoted as </a:t>
            </a:r>
            <a:r>
              <a:rPr lang="en-US" b="1" dirty="0"/>
              <a:t>MB</a:t>
            </a:r>
            <a:r>
              <a:rPr lang="en-US" b="0" dirty="0"/>
              <a:t>) consist of </a:t>
            </a:r>
            <a:r>
              <a:rPr lang="en-US" b="1" dirty="0"/>
              <a:t>1024 kilobytes</a:t>
            </a:r>
            <a:r>
              <a:rPr lang="en-US" b="0" dirty="0"/>
              <a:t>, which calculates to </a:t>
            </a:r>
            <a:r>
              <a:rPr lang="en-US" sz="1200" b="1" i="1" kern="1200" dirty="0">
                <a:solidFill>
                  <a:schemeClr val="tx1"/>
                </a:solidFill>
                <a:effectLst/>
                <a:latin typeface="+mn-lt"/>
                <a:ea typeface="+mn-ea"/>
                <a:cs typeface="+mn-cs"/>
              </a:rPr>
              <a:t>one million, forty-eight thousand and five hundred and seventy-six</a:t>
            </a:r>
            <a:r>
              <a:rPr lang="en-US" b="1" i="1" dirty="0"/>
              <a:t> </a:t>
            </a:r>
            <a:r>
              <a:rPr lang="en-US" b="0" dirty="0"/>
              <a:t>bytes. For example, a photo taken with your smartphone camera is several megabytes of compressed data, holding the image pixels.</a:t>
            </a:r>
            <a:br>
              <a:rPr lang="en-US" b="0" dirty="0"/>
            </a:br>
            <a:r>
              <a:rPr lang="en-US" b="0" dirty="0"/>
              <a:t/>
            </a:r>
            <a:br>
              <a:rPr lang="en-US" b="0" dirty="0"/>
            </a:br>
            <a:r>
              <a:rPr lang="en-US" b="1" dirty="0"/>
              <a:t>Gigabytes </a:t>
            </a:r>
            <a:r>
              <a:rPr lang="en-US" b="0" dirty="0"/>
              <a:t>(denoted as </a:t>
            </a:r>
            <a:r>
              <a:rPr lang="en-US" b="1" dirty="0"/>
              <a:t>GB</a:t>
            </a:r>
            <a:r>
              <a:rPr lang="en-US" b="0" dirty="0"/>
              <a:t>) consist of </a:t>
            </a:r>
            <a:r>
              <a:rPr lang="en-US" b="1" dirty="0"/>
              <a:t>1024 megabytes</a:t>
            </a:r>
            <a:r>
              <a:rPr lang="en-US" b="0" dirty="0"/>
              <a:t>. One gigabyte holds </a:t>
            </a:r>
            <a:r>
              <a:rPr lang="en-US" sz="1200" b="1" i="1" kern="1200" dirty="0">
                <a:solidFill>
                  <a:schemeClr val="tx1"/>
                </a:solidFill>
                <a:effectLst/>
                <a:latin typeface="+mn-lt"/>
                <a:ea typeface="+mn-ea"/>
                <a:cs typeface="+mn-cs"/>
              </a:rPr>
              <a:t>one billion, seventy-three million, seven hundred and forty-one thousand and eight hundred and twenty-four</a:t>
            </a:r>
            <a:r>
              <a:rPr lang="en-US" sz="1200" b="0" i="0" kern="1200" dirty="0">
                <a:solidFill>
                  <a:schemeClr val="tx1"/>
                </a:solidFill>
                <a:effectLst/>
                <a:latin typeface="+mn-lt"/>
                <a:ea typeface="+mn-ea"/>
                <a:cs typeface="+mn-cs"/>
              </a:rPr>
              <a:t> bytes. For example, a 1-hour long video, compressed in Full HD quality takes typically a few gigabytes of storage.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same way, the next unit is terabyte. </a:t>
            </a:r>
            <a:r>
              <a:rPr lang="en-US" b="1" dirty="0"/>
              <a:t>Terabytes </a:t>
            </a:r>
            <a:r>
              <a:rPr lang="en-US" b="0" dirty="0"/>
              <a:t>(denoted as </a:t>
            </a:r>
            <a:r>
              <a:rPr lang="en-US" b="1" dirty="0"/>
              <a:t>TB</a:t>
            </a:r>
            <a:r>
              <a:rPr lang="en-US" b="0" dirty="0"/>
              <a:t>) consist of </a:t>
            </a:r>
            <a:r>
              <a:rPr lang="en-US" b="1" dirty="0"/>
              <a:t>1024 gigabytes</a:t>
            </a:r>
            <a:r>
              <a:rPr lang="en-US" b="0" dirty="0"/>
              <a:t>. One terabyte holds nearly </a:t>
            </a:r>
            <a:r>
              <a:rPr lang="en-US" b="1" dirty="0"/>
              <a:t>1.1 trillion bytes</a:t>
            </a:r>
            <a:r>
              <a:rPr lang="en-US" b="0" dirty="0"/>
              <a:t>. One terabyte hard drive typically stores a few hundreds of Full HD movies.</a:t>
            </a:r>
            <a:br>
              <a:rPr lang="en-US" b="0" dirty="0"/>
            </a:br>
            <a:r>
              <a:rPr lang="en-US" b="0" dirty="0"/>
              <a:t/>
            </a:r>
            <a:br>
              <a:rPr lang="en-US" b="0" dirty="0"/>
            </a:br>
            <a:r>
              <a:rPr lang="en-US" b="1" dirty="0"/>
              <a:t>Petabytes </a:t>
            </a:r>
            <a:r>
              <a:rPr lang="en-US" b="0" dirty="0"/>
              <a:t>(denoted as </a:t>
            </a:r>
            <a:r>
              <a:rPr lang="en-US" b="1" dirty="0"/>
              <a:t>PB</a:t>
            </a:r>
            <a:r>
              <a:rPr lang="en-US" b="0" dirty="0"/>
              <a:t>) consist of </a:t>
            </a:r>
            <a:r>
              <a:rPr lang="en-US" b="1" dirty="0"/>
              <a:t>1024 terabytes</a:t>
            </a:r>
            <a:r>
              <a:rPr lang="en-US" b="0" dirty="0"/>
              <a:t>. One petabyte holds nearly 1.13 </a:t>
            </a:r>
            <a:r>
              <a:rPr lang="en-US" sz="1200" b="0" i="0" kern="1200" dirty="0">
                <a:solidFill>
                  <a:schemeClr val="tx1"/>
                </a:solidFill>
                <a:effectLst/>
                <a:latin typeface="+mn-lt"/>
                <a:ea typeface="+mn-ea"/>
                <a:cs typeface="+mn-cs"/>
              </a:rPr>
              <a:t>quadrillions of bytes.</a:t>
            </a: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Modern data centers provide and manage storage with capacity of multiple petabytes, sometimes multiple </a:t>
            </a:r>
            <a:r>
              <a:rPr lang="en-US" sz="1200" b="1" i="0" kern="1200" dirty="0">
                <a:solidFill>
                  <a:schemeClr val="tx1"/>
                </a:solidFill>
                <a:effectLst/>
                <a:latin typeface="+mn-lt"/>
                <a:ea typeface="+mn-ea"/>
                <a:cs typeface="+mn-cs"/>
              </a:rPr>
              <a:t>exabytes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next units after petabyte and exabyte are </a:t>
            </a:r>
            <a:r>
              <a:rPr lang="en-US" sz="1200" b="1" i="0" kern="1200" dirty="0">
                <a:solidFill>
                  <a:schemeClr val="tx1"/>
                </a:solidFill>
                <a:effectLst/>
                <a:latin typeface="+mn-lt"/>
                <a:ea typeface="+mn-ea"/>
                <a:cs typeface="+mn-cs"/>
              </a:rPr>
              <a:t>zettabyte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yottabyte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23650989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topic in this lesson is about </a:t>
            </a:r>
            <a:r>
              <a:rPr lang="en-US" b="1" dirty="0"/>
              <a:t>numeral systems</a:t>
            </a:r>
            <a:r>
              <a:rPr lang="en-US" dirty="0"/>
              <a:t>: the systems used by humans and computers to </a:t>
            </a:r>
            <a:r>
              <a:rPr lang="en-US" b="1" dirty="0"/>
              <a:t>write numbers using digits</a:t>
            </a:r>
            <a:r>
              <a:rPr lang="en-US" dirty="0"/>
              <a:t>.</a:t>
            </a:r>
          </a:p>
          <a:p>
            <a:r>
              <a:rPr lang="en-US" dirty="0"/>
              <a:t/>
            </a:r>
            <a:br>
              <a:rPr lang="en-US" dirty="0"/>
            </a:br>
            <a:r>
              <a:rPr lang="en-US" dirty="0"/>
              <a:t>In this section I will explain the </a:t>
            </a:r>
            <a:r>
              <a:rPr lang="en-US" b="1" dirty="0"/>
              <a:t>decimal</a:t>
            </a:r>
            <a:r>
              <a:rPr lang="en-US" dirty="0"/>
              <a:t>, </a:t>
            </a:r>
            <a:r>
              <a:rPr lang="en-US" b="1" dirty="0"/>
              <a:t>binary</a:t>
            </a:r>
            <a:r>
              <a:rPr lang="en-US" dirty="0"/>
              <a:t> and </a:t>
            </a:r>
            <a:r>
              <a:rPr lang="en-US" b="1" dirty="0"/>
              <a:t>hexadecimal </a:t>
            </a:r>
            <a:r>
              <a:rPr lang="en-US" b="0" dirty="0"/>
              <a:t>numeral systems</a:t>
            </a:r>
            <a:r>
              <a:rPr lang="en-US" dirty="0"/>
              <a:t>, how to use them and how to convert numbers between them.</a:t>
            </a:r>
          </a:p>
        </p:txBody>
      </p:sp>
      <p:sp>
        <p:nvSpPr>
          <p:cNvPr id="4" name="Slide Number Placeholder 3"/>
          <p:cNvSpPr>
            <a:spLocks noGrp="1"/>
          </p:cNvSpPr>
          <p:nvPr>
            <p:ph type="sldNum" sz="quarter" idx="5"/>
          </p:nvPr>
        </p:nvSpPr>
        <p:spPr/>
        <p:txBody>
          <a:bodyPr/>
          <a:lstStyle/>
          <a:p>
            <a:fld id="{2BF067CD-8E6B-4360-9AA8-C5DF2A48A6D1}" type="slidenum">
              <a:rPr lang="en-US" smtClean="0"/>
              <a:t>459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615731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Numeral systems</a:t>
            </a:r>
            <a:r>
              <a:rPr lang="en-GB" dirty="0"/>
              <a:t> </a:t>
            </a:r>
            <a:r>
              <a:rPr lang="en-GB" b="0" dirty="0">
                <a:solidFill>
                  <a:schemeClr val="bg1"/>
                </a:solidFill>
              </a:rPr>
              <a:t>represent numbers</a:t>
            </a:r>
            <a:r>
              <a:rPr lang="en-GB" b="0" dirty="0"/>
              <a:t> in </a:t>
            </a:r>
            <a:r>
              <a:rPr lang="en-GB" dirty="0"/>
              <a:t>written form using </a:t>
            </a:r>
            <a:r>
              <a:rPr lang="en-GB" b="1" dirty="0"/>
              <a:t>sequences of </a:t>
            </a:r>
            <a:r>
              <a:rPr lang="en-GB" b="1" dirty="0">
                <a:solidFill>
                  <a:schemeClr val="bg1"/>
                </a:solidFill>
              </a:rPr>
              <a:t>digits</a:t>
            </a:r>
            <a:r>
              <a:rPr lang="en-GB" b="0" dirty="0">
                <a:solidFill>
                  <a:schemeClr val="bg1"/>
                </a:solidFill>
              </a:rPr>
              <a:t>. For example: the digit "</a:t>
            </a:r>
            <a:r>
              <a:rPr lang="en-GB" b="1" i="1" dirty="0">
                <a:solidFill>
                  <a:schemeClr val="bg1"/>
                </a:solidFill>
              </a:rPr>
              <a:t>4</a:t>
            </a:r>
            <a:r>
              <a:rPr lang="en-GB" b="0" dirty="0">
                <a:solidFill>
                  <a:schemeClr val="bg1"/>
                </a:solidFill>
              </a:rPr>
              <a:t>", followed by the digit "</a:t>
            </a:r>
            <a:r>
              <a:rPr lang="en-GB" b="1" i="1" dirty="0">
                <a:solidFill>
                  <a:schemeClr val="bg1"/>
                </a:solidFill>
              </a:rPr>
              <a:t>2</a:t>
            </a:r>
            <a:r>
              <a:rPr lang="en-GB" b="0" dirty="0">
                <a:solidFill>
                  <a:schemeClr val="bg1"/>
                </a:solidFill>
              </a:rPr>
              <a:t>" in the traditional decimal system used by humans, represent the number </a:t>
            </a:r>
            <a:r>
              <a:rPr lang="en-GB" b="1" i="1" dirty="0">
                <a:solidFill>
                  <a:schemeClr val="bg1"/>
                </a:solidFill>
              </a:rPr>
              <a:t>42</a:t>
            </a:r>
            <a:r>
              <a:rPr lang="en-GB" b="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solidFill>
              </a:rPr>
              <a:t>Many systems can be used to represent numbers, like the </a:t>
            </a:r>
            <a:r>
              <a:rPr lang="en-US" sz="1200" b="0" i="0" kern="1200" dirty="0">
                <a:solidFill>
                  <a:schemeClr val="tx1"/>
                </a:solidFill>
                <a:effectLst/>
                <a:latin typeface="+mn-lt"/>
                <a:ea typeface="+mn-ea"/>
                <a:cs typeface="+mn-cs"/>
              </a:rPr>
              <a:t>Hindu–Arabic numerals, the </a:t>
            </a:r>
            <a:r>
              <a:rPr lang="en-GB" b="0" dirty="0">
                <a:solidFill>
                  <a:schemeClr val="bg1"/>
                </a:solidFill>
              </a:rPr>
              <a:t>Roman numerals and the </a:t>
            </a:r>
            <a:r>
              <a:rPr lang="en-US" sz="1200" b="0" i="0" kern="1200" dirty="0">
                <a:solidFill>
                  <a:schemeClr val="tx1"/>
                </a:solidFill>
                <a:effectLst/>
                <a:latin typeface="+mn-lt"/>
                <a:ea typeface="+mn-ea"/>
                <a:cs typeface="+mn-cs"/>
              </a:rPr>
              <a:t>Hebrew numerals. </a:t>
            </a:r>
            <a:r>
              <a:rPr lang="en-GB" b="0" dirty="0">
                <a:solidFill>
                  <a:schemeClr val="bg1"/>
                </a:solidFill>
              </a:rPr>
              <a:t>In computer science specific numeral systems are of big importance: the </a:t>
            </a:r>
            <a:r>
              <a:rPr lang="en-GB" b="1" dirty="0">
                <a:solidFill>
                  <a:schemeClr val="bg1"/>
                </a:solidFill>
              </a:rPr>
              <a:t>positional numeral systems</a:t>
            </a:r>
            <a:r>
              <a:rPr lang="en-GB" b="0" dirty="0">
                <a:solidFill>
                  <a:schemeClr val="bg1"/>
                </a:solidFill>
              </a:rPr>
              <a:t>. In the </a:t>
            </a:r>
            <a:r>
              <a:rPr lang="en-GB" b="1" dirty="0"/>
              <a:t>positional numeral systems </a:t>
            </a:r>
            <a:r>
              <a:rPr lang="en-GB" dirty="0"/>
              <a:t>the value of each digit depends on its position. In the integer numbers, the digits on the left have bigger weight than the digits, staying on the right.</a:t>
            </a:r>
            <a:endParaRPr lang="en-GB"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chemeClr val="bg1"/>
              </a:solidFill>
            </a:endParaRPr>
          </a:p>
          <a:p>
            <a:r>
              <a:rPr lang="en-US" dirty="0"/>
              <a:t>Positional numeral systems use the so-called </a:t>
            </a:r>
            <a:r>
              <a:rPr lang="en-US" b="1" i="1" dirty="0"/>
              <a:t>base</a:t>
            </a:r>
            <a:r>
              <a:rPr lang="en-US" dirty="0"/>
              <a:t> (a number like 2, 10 or 16) that specifies how many digits are used to represent a number. For example, the </a:t>
            </a:r>
            <a:r>
              <a:rPr lang="en-US" b="1" dirty="0"/>
              <a:t>decimal</a:t>
            </a:r>
            <a:r>
              <a:rPr lang="en-US" dirty="0"/>
              <a:t> system uses 10 digits: 1, 2, 3, 4, 5, 6, 7, 8, 9 and 0. The </a:t>
            </a:r>
            <a:r>
              <a:rPr lang="en-US" b="1" dirty="0"/>
              <a:t>binary</a:t>
            </a:r>
            <a:r>
              <a:rPr lang="en-US" dirty="0"/>
              <a:t> system uses only two digits: 1 and 0. The </a:t>
            </a:r>
            <a:r>
              <a:rPr lang="en-US" b="1" dirty="0"/>
              <a:t>hexadecimal</a:t>
            </a:r>
            <a:r>
              <a:rPr lang="en-US" dirty="0"/>
              <a:t> system uses 16 digits: 0, 1, 2, 3, 4, 5, 6, 7, 8, 9, A, B, C, D, E and F.</a:t>
            </a:r>
            <a:br>
              <a:rPr lang="en-US" dirty="0"/>
            </a:br>
            <a:r>
              <a:rPr lang="en-US" dirty="0"/>
              <a:t/>
            </a:r>
            <a:br>
              <a:rPr lang="en-US" dirty="0"/>
            </a:br>
            <a:r>
              <a:rPr lang="en-US" dirty="0"/>
              <a:t>At the slide you can see the </a:t>
            </a:r>
            <a:r>
              <a:rPr lang="en-US" b="1" dirty="0"/>
              <a:t>decimal</a:t>
            </a:r>
            <a:r>
              <a:rPr lang="en-US" dirty="0"/>
              <a:t>, </a:t>
            </a:r>
            <a:r>
              <a:rPr lang="en-US" b="1" dirty="0"/>
              <a:t>binary</a:t>
            </a:r>
            <a:r>
              <a:rPr lang="en-US" dirty="0"/>
              <a:t> and </a:t>
            </a:r>
            <a:r>
              <a:rPr lang="en-US" b="1" dirty="0"/>
              <a:t>hexadecimal</a:t>
            </a:r>
            <a:r>
              <a:rPr lang="en-US" dirty="0"/>
              <a:t> representations of the numbers </a:t>
            </a:r>
            <a:r>
              <a:rPr lang="en-US" b="1" dirty="0"/>
              <a:t>30</a:t>
            </a:r>
            <a:r>
              <a:rPr lang="en-US" dirty="0"/>
              <a:t>, </a:t>
            </a:r>
            <a:r>
              <a:rPr lang="en-US" b="1" dirty="0"/>
              <a:t>45</a:t>
            </a:r>
            <a:r>
              <a:rPr lang="en-US" dirty="0"/>
              <a:t> and </a:t>
            </a:r>
            <a:r>
              <a:rPr lang="en-US" b="1" dirty="0"/>
              <a:t>60</a:t>
            </a:r>
            <a:r>
              <a:rPr lang="en-US" dirty="0"/>
              <a:t>.</a:t>
            </a:r>
          </a:p>
          <a:p>
            <a:pPr marL="171450" indent="-171450">
              <a:buFont typeface="Arial" panose="020B0604020202020204" pitchFamily="34" charset="0"/>
              <a:buChar char="•"/>
            </a:pPr>
            <a:r>
              <a:rPr lang="en-US" b="1" dirty="0"/>
              <a:t>30</a:t>
            </a:r>
            <a:r>
              <a:rPr lang="en-US" dirty="0"/>
              <a:t> is represented as "</a:t>
            </a:r>
            <a:r>
              <a:rPr lang="en-US" b="1" i="1" dirty="0"/>
              <a:t>1 1 1 1 1 0</a:t>
            </a:r>
            <a:r>
              <a:rPr lang="en-US" dirty="0"/>
              <a:t>" in binary and "</a:t>
            </a:r>
            <a:r>
              <a:rPr lang="en-US" b="1" i="1" dirty="0"/>
              <a:t>1 E</a:t>
            </a:r>
            <a:r>
              <a:rPr lang="en-US" dirty="0"/>
              <a:t>" in the hexadecimal system.</a:t>
            </a:r>
          </a:p>
          <a:p>
            <a:pPr marL="171450" indent="-171450">
              <a:buFont typeface="Arial" panose="020B0604020202020204" pitchFamily="34" charset="0"/>
              <a:buChar char="•"/>
            </a:pPr>
            <a:r>
              <a:rPr lang="en-US" b="1" dirty="0"/>
              <a:t>45</a:t>
            </a:r>
            <a:r>
              <a:rPr lang="en-US" dirty="0"/>
              <a:t> is represented as "</a:t>
            </a:r>
            <a:r>
              <a:rPr lang="en-US" b="1" i="1" dirty="0"/>
              <a:t>1 0 1 1 0 1</a:t>
            </a:r>
            <a:r>
              <a:rPr lang="en-US" dirty="0"/>
              <a:t>" in binary and "</a:t>
            </a:r>
            <a:r>
              <a:rPr lang="en-US" b="1" i="1" dirty="0"/>
              <a:t>2 D</a:t>
            </a:r>
            <a:r>
              <a:rPr lang="en-US" dirty="0"/>
              <a:t>" in the hexadecimal system.</a:t>
            </a:r>
          </a:p>
          <a:p>
            <a:pPr marL="171450" indent="-171450">
              <a:buFont typeface="Arial" panose="020B0604020202020204" pitchFamily="34" charset="0"/>
              <a:buChar char="•"/>
            </a:pPr>
            <a:r>
              <a:rPr lang="en-US" b="1" dirty="0"/>
              <a:t>60</a:t>
            </a:r>
            <a:r>
              <a:rPr lang="en-US" dirty="0"/>
              <a:t> is represented as "</a:t>
            </a:r>
            <a:r>
              <a:rPr lang="en-US" b="1" i="1" dirty="0"/>
              <a:t>1 1 1 1 0 0</a:t>
            </a:r>
            <a:r>
              <a:rPr lang="en-US" dirty="0"/>
              <a:t>" in binary and "</a:t>
            </a:r>
            <a:r>
              <a:rPr lang="en-US" b="1" i="1" dirty="0"/>
              <a:t>3 C</a:t>
            </a:r>
            <a:r>
              <a:rPr lang="en-US" dirty="0"/>
              <a:t>" in the hexadecimal system.</a:t>
            </a:r>
            <a:br>
              <a:rPr lang="en-US" dirty="0"/>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83851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b="1" dirty="0">
                <a:solidFill>
                  <a:schemeClr val="tx2">
                    <a:lumMod val="75000"/>
                  </a:schemeClr>
                </a:solidFill>
              </a:rPr>
              <a:t>HTTP</a:t>
            </a:r>
            <a:r>
              <a:rPr lang="en-US" dirty="0">
                <a:solidFill>
                  <a:schemeClr val="tx2">
                    <a:lumMod val="75000"/>
                  </a:schemeClr>
                </a:solidFill>
              </a:rPr>
              <a:t> is an </a:t>
            </a:r>
            <a:r>
              <a:rPr lang="en-US" b="1" dirty="0">
                <a:solidFill>
                  <a:schemeClr val="tx2">
                    <a:lumMod val="75000"/>
                  </a:schemeClr>
                </a:solidFill>
              </a:rPr>
              <a:t>application-level protocol</a:t>
            </a:r>
            <a:r>
              <a:rPr lang="en-US" dirty="0">
                <a:solidFill>
                  <a:schemeClr val="tx2">
                    <a:lumMod val="75000"/>
                  </a:schemeClr>
                </a:solidFill>
              </a:rPr>
              <a:t>, which uses </a:t>
            </a:r>
            <a:r>
              <a:rPr lang="en-US" b="1" dirty="0">
                <a:solidFill>
                  <a:schemeClr val="tx2">
                    <a:lumMod val="75000"/>
                  </a:schemeClr>
                </a:solidFill>
              </a:rPr>
              <a:t>lower-level network protocols </a:t>
            </a:r>
            <a:r>
              <a:rPr lang="en-US" dirty="0">
                <a:solidFill>
                  <a:schemeClr val="tx2">
                    <a:lumMod val="75000"/>
                  </a:schemeClr>
                </a:solidFill>
              </a:rPr>
              <a:t>to transfer data from the Web client to the Web server and vice versa.</a:t>
            </a:r>
          </a:p>
          <a:p>
            <a:pPr>
              <a:lnSpc>
                <a:spcPct val="110000"/>
              </a:lnSpc>
            </a:pPr>
            <a:endParaRPr lang="en-US" dirty="0">
              <a:solidFill>
                <a:schemeClr val="tx2">
                  <a:lumMod val="75000"/>
                </a:schemeClr>
              </a:solidFill>
            </a:endParaRPr>
          </a:p>
          <a:p>
            <a:pPr marL="171450" indent="-171450">
              <a:lnSpc>
                <a:spcPct val="110000"/>
              </a:lnSpc>
              <a:buFont typeface="Arial" panose="020B0604020202020204" pitchFamily="34" charset="0"/>
              <a:buChar char="•"/>
            </a:pPr>
            <a:r>
              <a:rPr lang="en-US" dirty="0">
                <a:solidFill>
                  <a:schemeClr val="tx2">
                    <a:lumMod val="75000"/>
                  </a:schemeClr>
                </a:solidFill>
              </a:rPr>
              <a:t>When an </a:t>
            </a:r>
            <a:r>
              <a:rPr lang="en-US" b="1" dirty="0">
                <a:solidFill>
                  <a:schemeClr val="tx2">
                    <a:lumMod val="75000"/>
                  </a:schemeClr>
                </a:solidFill>
              </a:rPr>
              <a:t>HTTP request </a:t>
            </a:r>
            <a:r>
              <a:rPr lang="en-US" dirty="0">
                <a:solidFill>
                  <a:schemeClr val="tx2">
                    <a:lumMod val="75000"/>
                  </a:schemeClr>
                </a:solidFill>
              </a:rPr>
              <a:t>is sent, is it prepared as a </a:t>
            </a:r>
            <a:r>
              <a:rPr lang="en-US" b="1" dirty="0">
                <a:solidFill>
                  <a:schemeClr val="tx2">
                    <a:lumMod val="75000"/>
                  </a:schemeClr>
                </a:solidFill>
              </a:rPr>
              <a:t>text message</a:t>
            </a:r>
            <a:r>
              <a:rPr lang="en-US" dirty="0">
                <a:solidFill>
                  <a:schemeClr val="tx2">
                    <a:lumMod val="75000"/>
                  </a:schemeClr>
                </a:solidFill>
              </a:rPr>
              <a:t>, following the HTTP standard. We shall see examples a bit later.</a:t>
            </a:r>
          </a:p>
          <a:p>
            <a:pPr>
              <a:lnSpc>
                <a:spcPct val="110000"/>
              </a:lnSpc>
            </a:pPr>
            <a:endParaRPr lang="en-US" dirty="0">
              <a:solidFill>
                <a:schemeClr val="tx2">
                  <a:lumMod val="75000"/>
                </a:schemeClr>
              </a:solidFill>
            </a:endParaRPr>
          </a:p>
          <a:p>
            <a:pPr marL="171450" indent="-171450">
              <a:lnSpc>
                <a:spcPct val="110000"/>
              </a:lnSpc>
              <a:buFont typeface="Arial" panose="020B0604020202020204" pitchFamily="34" charset="0"/>
              <a:buChar char="•"/>
            </a:pPr>
            <a:r>
              <a:rPr lang="en-US" dirty="0">
                <a:solidFill>
                  <a:schemeClr val="tx2">
                    <a:lumMod val="75000"/>
                  </a:schemeClr>
                </a:solidFill>
              </a:rPr>
              <a:t>The </a:t>
            </a:r>
            <a:r>
              <a:rPr lang="en-US" b="1" dirty="0">
                <a:solidFill>
                  <a:schemeClr val="tx2">
                    <a:lumMod val="75000"/>
                  </a:schemeClr>
                </a:solidFill>
              </a:rPr>
              <a:t>HTTP request </a:t>
            </a:r>
            <a:r>
              <a:rPr lang="en-US" dirty="0">
                <a:solidFill>
                  <a:schemeClr val="tx2">
                    <a:lumMod val="75000"/>
                  </a:schemeClr>
                </a:solidFill>
              </a:rPr>
              <a:t>consists of request line + headers + body, which travel to the Web server via lower-level protocols.</a:t>
            </a:r>
          </a:p>
          <a:p>
            <a:pPr>
              <a:lnSpc>
                <a:spcPct val="110000"/>
              </a:lnSpc>
            </a:pPr>
            <a:endParaRPr lang="en-US" dirty="0">
              <a:solidFill>
                <a:schemeClr val="tx2">
                  <a:lumMod val="75000"/>
                </a:schemeClr>
              </a:solidFill>
            </a:endParaRPr>
          </a:p>
          <a:p>
            <a:pPr marL="171450" indent="-171450">
              <a:lnSpc>
                <a:spcPct val="110000"/>
              </a:lnSpc>
              <a:buFont typeface="Arial" panose="020B0604020202020204" pitchFamily="34" charset="0"/>
              <a:buChar char="•"/>
            </a:pPr>
            <a:r>
              <a:rPr lang="en-US" dirty="0"/>
              <a:t>The data sent over a HTTP connection travels to the Web server via a </a:t>
            </a:r>
            <a:r>
              <a:rPr lang="en-US" b="1" dirty="0"/>
              <a:t>TCP stream</a:t>
            </a:r>
            <a:r>
              <a:rPr lang="en-US" dirty="0"/>
              <a:t>. </a:t>
            </a:r>
            <a:r>
              <a:rPr lang="en-US" b="1" dirty="0"/>
              <a:t>TCP</a:t>
            </a:r>
            <a:r>
              <a:rPr lang="en-US" dirty="0"/>
              <a:t> is a transport layer protocol, that connects two endpoints through a reliable, bi-directional, stream-oriented connection.</a:t>
            </a:r>
          </a:p>
          <a:p>
            <a:pPr marL="628650" lvl="1" indent="-171450">
              <a:lnSpc>
                <a:spcPct val="110000"/>
              </a:lnSpc>
              <a:buFont typeface="Arial" panose="020B0604020202020204" pitchFamily="34" charset="0"/>
              <a:buChar char="•"/>
            </a:pPr>
            <a:r>
              <a:rPr lang="en-US" dirty="0"/>
              <a:t>It is important to mention that TCP uses </a:t>
            </a:r>
            <a:r>
              <a:rPr lang="en-US" b="1" dirty="0"/>
              <a:t>port numbers </a:t>
            </a:r>
            <a:r>
              <a:rPr lang="en-US" dirty="0"/>
              <a:t>to allow multiple parallel connections between two endpoints.</a:t>
            </a:r>
          </a:p>
          <a:p>
            <a:pPr marL="628650" lvl="1" indent="-171450">
              <a:lnSpc>
                <a:spcPct val="110000"/>
              </a:lnSpc>
              <a:buFont typeface="Arial" panose="020B0604020202020204" pitchFamily="34" charset="0"/>
              <a:buChar char="•"/>
            </a:pPr>
            <a:r>
              <a:rPr lang="en-US" dirty="0"/>
              <a:t>Usually the </a:t>
            </a:r>
            <a:r>
              <a:rPr lang="en-US" b="1" dirty="0"/>
              <a:t>Web server</a:t>
            </a:r>
            <a:r>
              <a:rPr lang="en-US" dirty="0"/>
              <a:t> uses </a:t>
            </a:r>
            <a:r>
              <a:rPr lang="en-US" b="1" dirty="0"/>
              <a:t>port 80</a:t>
            </a:r>
            <a:r>
              <a:rPr lang="en-US" dirty="0"/>
              <a:t> for </a:t>
            </a:r>
            <a:r>
              <a:rPr lang="en-US" b="1" dirty="0"/>
              <a:t>plain HTTP </a:t>
            </a:r>
            <a:r>
              <a:rPr lang="en-US" dirty="0"/>
              <a:t>and </a:t>
            </a:r>
            <a:r>
              <a:rPr lang="en-US" b="1" dirty="0"/>
              <a:t>port 443 for HTTPS </a:t>
            </a:r>
            <a:r>
              <a:rPr lang="en-US" dirty="0"/>
              <a:t>(which stands for HTTP over TLS – the transport layer security extension).</a:t>
            </a:r>
          </a:p>
          <a:p>
            <a:pPr marL="628650" lvl="1" indent="-171450">
              <a:lnSpc>
                <a:spcPct val="110000"/>
              </a:lnSpc>
              <a:buFont typeface="Arial" panose="020B0604020202020204" pitchFamily="34" charset="0"/>
              <a:buChar char="•"/>
            </a:pPr>
            <a:r>
              <a:rPr lang="en-US" dirty="0"/>
              <a:t>The </a:t>
            </a:r>
            <a:r>
              <a:rPr lang="en-US" b="1" dirty="0"/>
              <a:t>Web client</a:t>
            </a:r>
            <a:r>
              <a:rPr lang="en-US" dirty="0"/>
              <a:t> uses a random unallocated </a:t>
            </a:r>
            <a:r>
              <a:rPr lang="en-US" b="1" dirty="0"/>
              <a:t>source port number</a:t>
            </a:r>
            <a:r>
              <a:rPr lang="en-US" dirty="0"/>
              <a:t> (for example 61850).</a:t>
            </a:r>
          </a:p>
          <a:p>
            <a:pPr marL="0" lvl="0" indent="0">
              <a:lnSpc>
                <a:spcPct val="110000"/>
              </a:lnSpc>
              <a:buFont typeface="Arial" panose="020B0604020202020204" pitchFamily="34" charset="0"/>
              <a:buNone/>
            </a:pPr>
            <a:endParaRPr lang="en-US" dirty="0"/>
          </a:p>
          <a:p>
            <a:pPr marL="171450" lvl="0" indent="-171450">
              <a:lnSpc>
                <a:spcPct val="110000"/>
              </a:lnSpc>
              <a:buFont typeface="Arial" panose="020B0604020202020204" pitchFamily="34" charset="0"/>
              <a:buChar char="•"/>
            </a:pPr>
            <a:r>
              <a:rPr lang="en-US" dirty="0"/>
              <a:t>The TCP protocol sends the stream data broken down into </a:t>
            </a:r>
            <a:r>
              <a:rPr lang="en-US" b="1" dirty="0"/>
              <a:t>IP packets </a:t>
            </a:r>
            <a:r>
              <a:rPr lang="en-US" dirty="0"/>
              <a:t>over the Internet using the </a:t>
            </a:r>
            <a:r>
              <a:rPr lang="en-US" b="1" dirty="0"/>
              <a:t>IP protocol </a:t>
            </a:r>
            <a:r>
              <a:rPr lang="en-US" dirty="0"/>
              <a:t>(the Internet Protocol).</a:t>
            </a:r>
          </a:p>
          <a:p>
            <a:pPr marL="628650" lvl="1" indent="-171450">
              <a:lnSpc>
                <a:spcPct val="110000"/>
              </a:lnSpc>
              <a:buFont typeface="Arial" panose="020B0604020202020204" pitchFamily="34" charset="0"/>
              <a:buChar char="•"/>
            </a:pPr>
            <a:r>
              <a:rPr lang="en-US" dirty="0"/>
              <a:t>The IP protocol transfers data packets between two IP addresses in Internet.</a:t>
            </a:r>
          </a:p>
          <a:p>
            <a:pPr marL="628650" lvl="1" indent="-171450">
              <a:lnSpc>
                <a:spcPct val="110000"/>
              </a:lnSpc>
              <a:buFont typeface="Arial" panose="020B0604020202020204" pitchFamily="34" charset="0"/>
              <a:buChar char="•"/>
            </a:pPr>
            <a:r>
              <a:rPr lang="en-US" b="1" dirty="0"/>
              <a:t>IP packets</a:t>
            </a:r>
            <a:r>
              <a:rPr lang="en-US" dirty="0"/>
              <a:t> travel from the sender to the local network gateway, then to some Internet router, then to the next router, and to the next router, etc., until they reach their target network and their final IP address.</a:t>
            </a:r>
          </a:p>
          <a:p>
            <a:pPr marL="0" lvl="0" indent="0">
              <a:lnSpc>
                <a:spcPct val="110000"/>
              </a:lnSpc>
              <a:buFont typeface="Arial" panose="020B0604020202020204" pitchFamily="34" charset="0"/>
              <a:buNone/>
            </a:pPr>
            <a:endParaRPr lang="en-US" dirty="0"/>
          </a:p>
          <a:p>
            <a:pPr marL="171450" lvl="0" indent="-171450">
              <a:lnSpc>
                <a:spcPct val="110000"/>
              </a:lnSpc>
              <a:buFont typeface="Arial" panose="020B0604020202020204" pitchFamily="34" charset="0"/>
              <a:buChar char="•"/>
            </a:pPr>
            <a:r>
              <a:rPr lang="en-US" b="0" dirty="0"/>
              <a:t>When the data packets reach the destination </a:t>
            </a:r>
            <a:r>
              <a:rPr lang="en-US" b="1" dirty="0"/>
              <a:t>data center</a:t>
            </a:r>
            <a:r>
              <a:rPr lang="en-US" b="0" dirty="0"/>
              <a:t>, they travel between the network devices around the data center over </a:t>
            </a:r>
            <a:r>
              <a:rPr lang="en-US" b="1" dirty="0"/>
              <a:t>Ethernet</a:t>
            </a:r>
            <a:r>
              <a:rPr lang="en-US" b="0" dirty="0"/>
              <a:t>, </a:t>
            </a:r>
            <a:r>
              <a:rPr lang="en-US" b="1" dirty="0"/>
              <a:t>PPP </a:t>
            </a:r>
            <a:r>
              <a:rPr lang="en-US" b="0" dirty="0"/>
              <a:t>or other local area network protocol, until they reach the machine, operating the destination Web server.</a:t>
            </a:r>
          </a:p>
          <a:p>
            <a:pPr marL="628650" lvl="1" indent="-171450">
              <a:lnSpc>
                <a:spcPct val="110000"/>
              </a:lnSpc>
              <a:buFont typeface="Arial" panose="020B0604020202020204" pitchFamily="34" charset="0"/>
              <a:buChar char="•"/>
            </a:pPr>
            <a:r>
              <a:rPr lang="en-US" b="0" dirty="0"/>
              <a:t>These data packets (which are called "</a:t>
            </a:r>
            <a:r>
              <a:rPr lang="en-US" b="1" i="1" dirty="0"/>
              <a:t>Ethernet frames</a:t>
            </a:r>
            <a:r>
              <a:rPr lang="en-US" b="0" dirty="0"/>
              <a:t>") in the Ethernet local network are transferred between two MAC addresses (or two network adapters), over LAN cables.</a:t>
            </a:r>
          </a:p>
          <a:p>
            <a:pPr marL="0" lvl="0" indent="0">
              <a:lnSpc>
                <a:spcPct val="110000"/>
              </a:lnSpc>
              <a:buFont typeface="Arial" panose="020B0604020202020204" pitchFamily="34" charset="0"/>
              <a:buNone/>
            </a:pPr>
            <a:endParaRPr lang="en-US" b="0" dirty="0"/>
          </a:p>
          <a:p>
            <a:pPr marL="171450" lvl="0" indent="-171450">
              <a:lnSpc>
                <a:spcPct val="110000"/>
              </a:lnSpc>
              <a:buFont typeface="Arial" panose="020B0604020202020204" pitchFamily="34" charset="0"/>
              <a:buChar char="•"/>
            </a:pPr>
            <a:r>
              <a:rPr lang="en-US" b="1" dirty="0"/>
              <a:t>Networking devices </a:t>
            </a:r>
            <a:r>
              <a:rPr lang="en-US" b="0" dirty="0"/>
              <a:t>(such as switches, routers, hubs, repeaters, modems and bridges) communicate with each other through </a:t>
            </a:r>
            <a:r>
              <a:rPr lang="en-US" b="1" dirty="0"/>
              <a:t>physical transmission </a:t>
            </a:r>
            <a:r>
              <a:rPr lang="en-US" b="0" dirty="0"/>
              <a:t>media, such as LAN cables, </a:t>
            </a:r>
            <a:r>
              <a:rPr lang="en-US" sz="1200" b="0" i="0" kern="1200" dirty="0">
                <a:solidFill>
                  <a:schemeClr val="tx1"/>
                </a:solidFill>
                <a:effectLst/>
                <a:latin typeface="+mn-lt"/>
                <a:ea typeface="+mn-ea"/>
                <a:cs typeface="+mn-cs"/>
              </a:rPr>
              <a:t>fiber-optic cables</a:t>
            </a:r>
            <a:r>
              <a:rPr lang="en-US" b="0" dirty="0"/>
              <a:t>, and electromagnetic waves in the air.</a:t>
            </a:r>
          </a:p>
          <a:p>
            <a:pPr marL="0" lvl="0" indent="0">
              <a:lnSpc>
                <a:spcPct val="110000"/>
              </a:lnSpc>
              <a:buFont typeface="Arial" panose="020B0604020202020204" pitchFamily="34" charset="0"/>
              <a:buNone/>
            </a:pPr>
            <a:endParaRPr lang="en-US" b="0" dirty="0"/>
          </a:p>
          <a:p>
            <a:pPr marL="171450" lvl="0" indent="-171450">
              <a:lnSpc>
                <a:spcPct val="110000"/>
              </a:lnSpc>
              <a:buFont typeface="Arial" panose="020B0604020202020204" pitchFamily="34" charset="0"/>
              <a:buChar char="•"/>
            </a:pPr>
            <a:r>
              <a:rPr lang="en-US" b="0" dirty="0"/>
              <a:t>Data travels between two endpoints in both directions using all these </a:t>
            </a:r>
            <a:r>
              <a:rPr lang="en-US" b="1" dirty="0"/>
              <a:t>layers of networking protocols</a:t>
            </a:r>
            <a:r>
              <a:rPr lang="en-US" b="0" dirty="0"/>
              <a:t>, but this complexity is hidden for the Web developers, which use only the HTTP protocol through client-side and server-side APIs.</a:t>
            </a:r>
          </a:p>
          <a:p>
            <a:pPr marL="0" lvl="0" indent="0">
              <a:lnSpc>
                <a:spcPct val="110000"/>
              </a:lnSpc>
              <a:buFont typeface="Arial" panose="020B0604020202020204" pitchFamily="34" charset="0"/>
              <a:buNone/>
            </a:pPr>
            <a:endParaRPr lang="en-US" b="0" dirty="0"/>
          </a:p>
          <a:p>
            <a:pPr marL="171450" lvl="0" indent="-171450">
              <a:lnSpc>
                <a:spcPct val="110000"/>
              </a:lnSpc>
              <a:buFont typeface="Arial" panose="020B0604020202020204" pitchFamily="34" charset="0"/>
              <a:buChar char="•"/>
            </a:pPr>
            <a:r>
              <a:rPr lang="en-US" b="0" dirty="0"/>
              <a:t>Finally, when the </a:t>
            </a:r>
            <a:r>
              <a:rPr lang="en-US" b="1" dirty="0"/>
              <a:t>HTTP request </a:t>
            </a:r>
            <a:r>
              <a:rPr lang="en-US" b="0" dirty="0"/>
              <a:t>is received by the Web server, it replies with an </a:t>
            </a:r>
            <a:r>
              <a:rPr lang="en-US" b="1" dirty="0"/>
              <a:t>HTTP response</a:t>
            </a:r>
            <a:r>
              <a:rPr lang="en-US" b="0" dirty="0"/>
              <a:t> and the response travels back to the Web client using all mentioned network layers and protocols.</a:t>
            </a:r>
          </a:p>
          <a:p>
            <a:pPr marL="0" lvl="0" indent="0">
              <a:lnSpc>
                <a:spcPct val="110000"/>
              </a:lnSpc>
              <a:buFont typeface="Arial" panose="020B0604020202020204" pitchFamily="34" charset="0"/>
              <a:buNone/>
            </a:pPr>
            <a:endParaRPr lang="en-US" b="0" dirty="0"/>
          </a:p>
          <a:p>
            <a:pPr marL="0" lvl="0" indent="0">
              <a:lnSpc>
                <a:spcPct val="110000"/>
              </a:lnSpc>
              <a:buFont typeface="Arial" panose="020B0604020202020204" pitchFamily="34" charset="0"/>
              <a:buNone/>
            </a:pPr>
            <a:r>
              <a:rPr lang="en-US" b="0" dirty="0"/>
              <a:t>To use</a:t>
            </a:r>
            <a:r>
              <a:rPr lang="en-US" b="1" dirty="0"/>
              <a:t> HTTP </a:t>
            </a:r>
            <a:r>
              <a:rPr lang="en-US" b="0" dirty="0"/>
              <a:t>we need a </a:t>
            </a:r>
            <a:r>
              <a:rPr lang="en-US" b="1" dirty="0"/>
              <a:t>URL </a:t>
            </a:r>
            <a:r>
              <a:rPr lang="en-US" b="0" dirty="0"/>
              <a:t>(a unique resource address on the Web), which identifies :</a:t>
            </a:r>
          </a:p>
          <a:p>
            <a:pPr marL="171450" lvl="0" indent="-171450">
              <a:lnSpc>
                <a:spcPct val="110000"/>
              </a:lnSpc>
              <a:buFont typeface="Arial" panose="020B0604020202020204" pitchFamily="34" charset="0"/>
              <a:buChar char="•"/>
            </a:pPr>
            <a:r>
              <a:rPr lang="en-US" b="0" dirty="0"/>
              <a:t>the Web server </a:t>
            </a:r>
            <a:r>
              <a:rPr lang="en-US" b="1" dirty="0"/>
              <a:t>IP</a:t>
            </a:r>
            <a:r>
              <a:rPr lang="en-US" b="0" dirty="0"/>
              <a:t> or </a:t>
            </a:r>
            <a:r>
              <a:rPr lang="en-US" b="1" dirty="0"/>
              <a:t>server name </a:t>
            </a:r>
            <a:r>
              <a:rPr lang="en-US" b="0" dirty="0"/>
              <a:t>(which is resolved to IP address)</a:t>
            </a:r>
            <a:r>
              <a:rPr lang="bg-BG" b="0" dirty="0"/>
              <a:t>;</a:t>
            </a:r>
            <a:endParaRPr lang="en-US" b="0" dirty="0"/>
          </a:p>
          <a:p>
            <a:pPr marL="171450" lvl="0" indent="-171450">
              <a:lnSpc>
                <a:spcPct val="110000"/>
              </a:lnSpc>
              <a:buFont typeface="Arial" panose="020B0604020202020204" pitchFamily="34" charset="0"/>
              <a:buChar char="•"/>
            </a:pPr>
            <a:r>
              <a:rPr lang="en-US" b="0" dirty="0"/>
              <a:t>the </a:t>
            </a:r>
            <a:r>
              <a:rPr lang="en-US" b="1" dirty="0"/>
              <a:t>port number </a:t>
            </a:r>
            <a:r>
              <a:rPr lang="en-US" b="0" dirty="0"/>
              <a:t>(when we use different than the default ports 80 or 443)</a:t>
            </a:r>
            <a:r>
              <a:rPr lang="bg-BG" b="0" dirty="0"/>
              <a:t>;</a:t>
            </a:r>
            <a:endParaRPr lang="en-US" b="0" dirty="0"/>
          </a:p>
          <a:p>
            <a:pPr marL="171450" lvl="0" indent="-171450">
              <a:lnSpc>
                <a:spcPct val="110000"/>
              </a:lnSpc>
              <a:buFont typeface="Arial" panose="020B0604020202020204" pitchFamily="34" charset="0"/>
              <a:buChar char="•"/>
            </a:pPr>
            <a:r>
              <a:rPr lang="en-US" b="0" dirty="0"/>
              <a:t>and</a:t>
            </a:r>
            <a:r>
              <a:rPr lang="bg-BG" b="0" dirty="0"/>
              <a:t> </a:t>
            </a:r>
            <a:r>
              <a:rPr lang="en-US" b="0" dirty="0"/>
              <a:t>the </a:t>
            </a:r>
            <a:r>
              <a:rPr lang="en-US" b="1" dirty="0"/>
              <a:t>path to the resource </a:t>
            </a:r>
            <a:r>
              <a:rPr lang="en-US" b="0" dirty="0"/>
              <a:t>on the Web server.</a:t>
            </a:r>
          </a:p>
          <a:p>
            <a:pPr marL="0" lvl="0" indent="0">
              <a:lnSpc>
                <a:spcPct val="110000"/>
              </a:lnSpc>
              <a:buFont typeface="Arial" panose="020B0604020202020204" pitchFamily="34" charset="0"/>
              <a:buNone/>
            </a:pPr>
            <a:r>
              <a:rPr lang="en-US" b="0" dirty="0"/>
              <a:t>We shall talk about URLs in detail a bit later.</a:t>
            </a:r>
          </a:p>
          <a:p>
            <a:pPr marL="0" lvl="0" indent="0">
              <a:lnSpc>
                <a:spcPct val="110000"/>
              </a:lnSpc>
              <a:buFont typeface="Arial" panose="020B0604020202020204" pitchFamily="34" charset="0"/>
              <a:buNone/>
            </a:pPr>
            <a:endParaRPr lang="en-US" b="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63</a:t>
            </a:fld>
            <a:endParaRPr lang="en-US" dirty="0"/>
          </a:p>
        </p:txBody>
      </p:sp>
      <p:sp>
        <p:nvSpPr>
          <p:cNvPr id="6" name="Footer Placeholder 7">
            <a:extLst>
              <a:ext uri="{FF2B5EF4-FFF2-40B4-BE49-F238E27FC236}">
                <a16:creationId xmlns:a16="http://schemas.microsoft.com/office/drawing/2014/main" xmlns="" id="{E9691EC1-F67E-42B7-96DB-0486B9540B5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3867210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Decimal numbers </a:t>
            </a:r>
            <a:r>
              <a:rPr lang="en-US" dirty="0"/>
              <a:t>use positional numeral system of </a:t>
            </a:r>
            <a:r>
              <a:rPr lang="en-US" b="1" dirty="0"/>
              <a:t>base 10</a:t>
            </a:r>
            <a:r>
              <a:rPr lang="en-US" dirty="0"/>
              <a:t>.</a:t>
            </a:r>
            <a:r>
              <a:rPr lang="bg-BG" dirty="0"/>
              <a:t> </a:t>
            </a:r>
            <a:r>
              <a:rPr lang="en-US" dirty="0"/>
              <a:t>Decimal numbers are the traditional numbers used by humans in their everyday life.</a:t>
            </a:r>
          </a:p>
          <a:p>
            <a:endParaRPr lang="en-US" dirty="0"/>
          </a:p>
          <a:p>
            <a:r>
              <a:rPr lang="en-US" dirty="0"/>
              <a:t>Decimal numbers are represented by the following 10 digits: </a:t>
            </a:r>
            <a:r>
              <a:rPr lang="en-US" b="1" i="1" dirty="0"/>
              <a:t>0</a:t>
            </a:r>
            <a:r>
              <a:rPr lang="en-US" dirty="0"/>
              <a:t>, </a:t>
            </a:r>
            <a:r>
              <a:rPr lang="en-US" b="1" i="1" dirty="0"/>
              <a:t>1</a:t>
            </a:r>
            <a:r>
              <a:rPr lang="en-US" dirty="0"/>
              <a:t>,</a:t>
            </a:r>
            <a:r>
              <a:rPr lang="bg-BG" dirty="0"/>
              <a:t> </a:t>
            </a:r>
            <a:r>
              <a:rPr lang="en-US" b="1" i="1" dirty="0"/>
              <a:t>2</a:t>
            </a:r>
            <a:r>
              <a:rPr lang="en-US" dirty="0"/>
              <a:t>, </a:t>
            </a:r>
            <a:r>
              <a:rPr lang="en-US" b="1" i="1" dirty="0"/>
              <a:t>3</a:t>
            </a:r>
            <a:r>
              <a:rPr lang="en-US" dirty="0"/>
              <a:t>, </a:t>
            </a:r>
            <a:r>
              <a:rPr lang="en-US" b="1" i="1" dirty="0"/>
              <a:t>4</a:t>
            </a:r>
            <a:r>
              <a:rPr lang="en-US" dirty="0"/>
              <a:t>, </a:t>
            </a:r>
            <a:r>
              <a:rPr lang="en-US" b="1" i="1" dirty="0"/>
              <a:t>5</a:t>
            </a:r>
            <a:r>
              <a:rPr lang="en-US" dirty="0"/>
              <a:t>, </a:t>
            </a:r>
            <a:r>
              <a:rPr lang="en-US" b="1" i="1" dirty="0"/>
              <a:t>6</a:t>
            </a:r>
            <a:r>
              <a:rPr lang="en-US" b="0" i="0" dirty="0"/>
              <a:t>, </a:t>
            </a:r>
            <a:r>
              <a:rPr lang="en-US" b="1" i="1" dirty="0"/>
              <a:t>7</a:t>
            </a:r>
            <a:r>
              <a:rPr lang="en-US" dirty="0"/>
              <a:t>, </a:t>
            </a:r>
            <a:r>
              <a:rPr lang="en-US" b="1" i="1" dirty="0"/>
              <a:t>8</a:t>
            </a:r>
            <a:r>
              <a:rPr lang="en-US" dirty="0"/>
              <a:t>, and </a:t>
            </a:r>
            <a:r>
              <a:rPr lang="en-US" b="1" i="1" dirty="0"/>
              <a:t>9</a:t>
            </a:r>
            <a:r>
              <a:rPr lang="en-US" dirty="0"/>
              <a:t>.</a:t>
            </a:r>
            <a:endParaRPr lang="bg-BG" dirty="0"/>
          </a:p>
          <a:p>
            <a:endParaRPr lang="bg-BG" dirty="0"/>
          </a:p>
          <a:p>
            <a:r>
              <a:rPr lang="en-US" dirty="0"/>
              <a:t>Each </a:t>
            </a:r>
            <a:r>
              <a:rPr lang="en-US" b="1" dirty="0"/>
              <a:t>position </a:t>
            </a:r>
            <a:r>
              <a:rPr lang="en-US" dirty="0"/>
              <a:t>in a decimal number corresponds to a certain </a:t>
            </a:r>
            <a:r>
              <a:rPr lang="en-US" b="1" dirty="0"/>
              <a:t>power of 10</a:t>
            </a:r>
            <a:r>
              <a:rPr lang="en-US" dirty="0"/>
              <a:t>. The rightmost position is multiplied by 1 (which is 10 raised to the power of 0), the next position on the left is multiplied by 10 (which is 10 raised to the power of 1), the next position on the left is multiplied by 100 (which is 10 raised to the power of 2), and so on. Let's take an </a:t>
            </a:r>
            <a:r>
              <a:rPr lang="en-US" b="1" dirty="0"/>
              <a:t>example</a:t>
            </a:r>
            <a:r>
              <a:rPr lang="en-US" b="0" dirty="0"/>
              <a:t> of decimal number</a:t>
            </a:r>
            <a:r>
              <a:rPr lang="en-US" dirty="0"/>
              <a:t>:</a:t>
            </a:r>
            <a:r>
              <a:rPr lang="bg-BG" dirty="0"/>
              <a:t/>
            </a:r>
            <a:br>
              <a:rPr lang="bg-BG" dirty="0"/>
            </a:br>
            <a:endParaRPr lang="en-US" dirty="0"/>
          </a:p>
          <a:p>
            <a:r>
              <a:rPr lang="en-US" dirty="0"/>
              <a:t>Four hundred and one is equal to:</a:t>
            </a:r>
          </a:p>
          <a:p>
            <a:pPr marL="171450" indent="-171450">
              <a:buFont typeface="Arial" panose="020B0604020202020204" pitchFamily="34" charset="0"/>
              <a:buChar char="•"/>
            </a:pPr>
            <a:r>
              <a:rPr lang="en-US" b="1" dirty="0"/>
              <a:t>4</a:t>
            </a:r>
            <a:r>
              <a:rPr lang="en-US" dirty="0"/>
              <a:t> multiplied to 10 to the power of 2 + </a:t>
            </a:r>
            <a:r>
              <a:rPr lang="en-US" b="1" dirty="0"/>
              <a:t>0</a:t>
            </a:r>
            <a:r>
              <a:rPr lang="en-US" dirty="0"/>
              <a:t> multiplied to 10 to the power of 1 + </a:t>
            </a:r>
            <a:r>
              <a:rPr lang="en-US" b="1" dirty="0"/>
              <a:t>1</a:t>
            </a:r>
            <a:r>
              <a:rPr lang="en-US" dirty="0"/>
              <a:t> multiplied to 10 to the power of 0</a:t>
            </a:r>
          </a:p>
          <a:p>
            <a:pPr marL="171450" indent="-171450">
              <a:buFont typeface="Arial" panose="020B0604020202020204" pitchFamily="34" charset="0"/>
              <a:buChar char="•"/>
            </a:pPr>
            <a:r>
              <a:rPr lang="en-US" dirty="0"/>
              <a:t>which is equal to </a:t>
            </a:r>
            <a:r>
              <a:rPr lang="en-US" b="1" dirty="0"/>
              <a:t>4</a:t>
            </a:r>
            <a:r>
              <a:rPr lang="en-US" dirty="0"/>
              <a:t> multiplied by 100 + </a:t>
            </a:r>
            <a:r>
              <a:rPr lang="en-US" b="1" dirty="0"/>
              <a:t>0</a:t>
            </a:r>
            <a:r>
              <a:rPr lang="en-US" dirty="0"/>
              <a:t> multiplied by 10 + </a:t>
            </a:r>
            <a:r>
              <a:rPr lang="en-US" b="1" dirty="0"/>
              <a:t>1</a:t>
            </a:r>
            <a:r>
              <a:rPr lang="en-US" dirty="0"/>
              <a:t> multiplied by 1</a:t>
            </a:r>
          </a:p>
          <a:p>
            <a:pPr marL="171450" indent="-171450">
              <a:buFont typeface="Arial" panose="020B0604020202020204" pitchFamily="34" charset="0"/>
              <a:buChar char="•"/>
            </a:pPr>
            <a:r>
              <a:rPr lang="en-US" dirty="0"/>
              <a:t>which is equal to </a:t>
            </a:r>
            <a:r>
              <a:rPr lang="en-GB" sz="1200" b="1" dirty="0">
                <a:solidFill>
                  <a:schemeClr val="tx1"/>
                </a:solidFill>
              </a:rPr>
              <a:t>400</a:t>
            </a:r>
            <a:r>
              <a:rPr lang="en-GB" sz="1200" dirty="0">
                <a:solidFill>
                  <a:schemeClr val="tx1"/>
                </a:solidFill>
              </a:rPr>
              <a:t> + </a:t>
            </a:r>
            <a:r>
              <a:rPr lang="en-GB" sz="1200" b="1" dirty="0">
                <a:solidFill>
                  <a:schemeClr val="tx1"/>
                </a:solidFill>
              </a:rPr>
              <a:t>0</a:t>
            </a:r>
            <a:r>
              <a:rPr lang="en-GB" sz="1200" dirty="0">
                <a:solidFill>
                  <a:schemeClr val="tx1"/>
                </a:solidFill>
              </a:rPr>
              <a:t> + </a:t>
            </a:r>
            <a:r>
              <a:rPr lang="en-GB" sz="1200" b="1" dirty="0">
                <a:solidFill>
                  <a:schemeClr val="tx1"/>
                </a:solidFill>
              </a:rPr>
              <a:t>1</a:t>
            </a:r>
          </a:p>
          <a:p>
            <a:pPr marL="171450" indent="-171450">
              <a:buFont typeface="Arial" panose="020B0604020202020204" pitchFamily="34" charset="0"/>
              <a:buChar char="•"/>
            </a:pPr>
            <a:r>
              <a:rPr lang="en-GB" sz="1200" b="0" dirty="0">
                <a:solidFill>
                  <a:schemeClr val="tx1"/>
                </a:solidFill>
              </a:rPr>
              <a:t>which is equal to</a:t>
            </a:r>
            <a:r>
              <a:rPr lang="en-GB" sz="1200" dirty="0">
                <a:solidFill>
                  <a:schemeClr val="tx1"/>
                </a:solidFill>
              </a:rPr>
              <a:t> </a:t>
            </a:r>
            <a:r>
              <a:rPr lang="en-GB" sz="1200" b="1" dirty="0">
                <a:solidFill>
                  <a:schemeClr val="tx1"/>
                </a:solidFill>
              </a:rPr>
              <a:t>401</a:t>
            </a:r>
          </a:p>
          <a:p>
            <a:r>
              <a:rPr lang="en-US" dirty="0"/>
              <a:t/>
            </a:r>
            <a:br>
              <a:rPr lang="en-US" dirty="0"/>
            </a:br>
            <a:r>
              <a:rPr lang="en-US" dirty="0"/>
              <a:t>We can think of decimal numbers as </a:t>
            </a:r>
            <a:r>
              <a:rPr lang="en-US" b="1" dirty="0"/>
              <a:t>polynomials of their digits </a:t>
            </a:r>
            <a:r>
              <a:rPr lang="en-US" dirty="0"/>
              <a:t>in the following form:</a:t>
            </a:r>
            <a:br>
              <a:rPr lang="en-US" dirty="0"/>
            </a:br>
            <a:r>
              <a:rPr lang="en-US" dirty="0"/>
              <a:t>	d</a:t>
            </a:r>
            <a:r>
              <a:rPr lang="en-US" baseline="-25000" dirty="0"/>
              <a:t>n-1</a:t>
            </a:r>
            <a:r>
              <a:rPr lang="en-US" dirty="0"/>
              <a:t>d</a:t>
            </a:r>
            <a:r>
              <a:rPr lang="en-US" baseline="-25000" dirty="0"/>
              <a:t>n-2</a:t>
            </a:r>
            <a:r>
              <a:rPr lang="en-US" dirty="0"/>
              <a:t>…d</a:t>
            </a:r>
            <a:r>
              <a:rPr lang="en-US" baseline="-25000" dirty="0"/>
              <a:t>1</a:t>
            </a:r>
            <a:r>
              <a:rPr lang="en-US" dirty="0"/>
              <a:t>d</a:t>
            </a:r>
            <a:r>
              <a:rPr lang="en-US" baseline="-25000" dirty="0"/>
              <a:t>0</a:t>
            </a:r>
            <a:r>
              <a:rPr lang="en-US" dirty="0"/>
              <a:t> = d</a:t>
            </a:r>
            <a:r>
              <a:rPr lang="en-US" baseline="-25000" dirty="0"/>
              <a:t>0</a:t>
            </a:r>
            <a:r>
              <a:rPr lang="en-US" dirty="0"/>
              <a:t>*10</a:t>
            </a:r>
            <a:r>
              <a:rPr lang="en-GB" sz="1200" baseline="30000" dirty="0">
                <a:solidFill>
                  <a:schemeClr val="tx1"/>
                </a:solidFill>
              </a:rPr>
              <a:t>0</a:t>
            </a:r>
            <a:r>
              <a:rPr lang="en-US" dirty="0"/>
              <a:t> + d</a:t>
            </a:r>
            <a:r>
              <a:rPr lang="en-US" baseline="-25000" dirty="0"/>
              <a:t>1</a:t>
            </a:r>
            <a:r>
              <a:rPr lang="en-US" dirty="0"/>
              <a:t>*10</a:t>
            </a:r>
            <a:r>
              <a:rPr lang="en-GB" sz="1200" baseline="30000" dirty="0">
                <a:solidFill>
                  <a:schemeClr val="tx1"/>
                </a:solidFill>
              </a:rPr>
              <a:t>1</a:t>
            </a:r>
            <a:r>
              <a:rPr lang="en-US" dirty="0"/>
              <a:t> + d</a:t>
            </a:r>
            <a:r>
              <a:rPr lang="en-US" baseline="-25000" dirty="0"/>
              <a:t>2</a:t>
            </a:r>
            <a:r>
              <a:rPr lang="en-US" dirty="0"/>
              <a:t>*10</a:t>
            </a:r>
            <a:r>
              <a:rPr lang="en-GB" sz="1200" baseline="30000" dirty="0">
                <a:solidFill>
                  <a:schemeClr val="tx1"/>
                </a:solidFill>
              </a:rPr>
              <a:t>2</a:t>
            </a:r>
            <a:r>
              <a:rPr lang="en-US" dirty="0"/>
              <a:t> + … + d</a:t>
            </a:r>
            <a:r>
              <a:rPr lang="en-US" baseline="-25000" dirty="0"/>
              <a:t>n-1</a:t>
            </a:r>
            <a:r>
              <a:rPr lang="en-US" dirty="0"/>
              <a:t>*10</a:t>
            </a:r>
            <a:r>
              <a:rPr lang="en-GB" sz="1200" baseline="30000" dirty="0">
                <a:solidFill>
                  <a:schemeClr val="tx1"/>
                </a:solidFill>
              </a:rPr>
              <a:t>n-1</a:t>
            </a:r>
            <a:br>
              <a:rPr lang="en-GB" sz="1200" baseline="30000" dirty="0">
                <a:solidFill>
                  <a:schemeClr val="tx1"/>
                </a:solidFill>
              </a:rPr>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9570885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binary numeral system </a:t>
            </a:r>
            <a:r>
              <a:rPr lang="en-US" dirty="0"/>
              <a:t>is fundamental for computer systems. It uses </a:t>
            </a:r>
            <a:r>
              <a:rPr lang="en-US" b="1" dirty="0"/>
              <a:t>base 2</a:t>
            </a:r>
            <a:r>
              <a:rPr lang="en-US" dirty="0"/>
              <a:t> and only two digits: </a:t>
            </a:r>
            <a:r>
              <a:rPr lang="en-US" b="1" i="1" dirty="0"/>
              <a:t>1</a:t>
            </a:r>
            <a:r>
              <a:rPr lang="en-US" dirty="0"/>
              <a:t> and </a:t>
            </a:r>
            <a:r>
              <a:rPr lang="en-US" b="1" i="1" dirty="0"/>
              <a:t>0</a:t>
            </a:r>
            <a:r>
              <a:rPr lang="en-US" dirty="0"/>
              <a:t>.</a:t>
            </a:r>
          </a:p>
          <a:p>
            <a:endParaRPr lang="en-US" dirty="0"/>
          </a:p>
          <a:p>
            <a:r>
              <a:rPr lang="en-US" b="1" dirty="0"/>
              <a:t>Binary numbers </a:t>
            </a:r>
            <a:r>
              <a:rPr lang="en-US" b="0" dirty="0"/>
              <a:t>(numbers of base 2) </a:t>
            </a:r>
            <a:r>
              <a:rPr lang="en-US" dirty="0"/>
              <a:t>are sequences of </a:t>
            </a:r>
            <a:r>
              <a:rPr lang="en-US" b="1" dirty="0"/>
              <a:t>zeroes </a:t>
            </a:r>
            <a:r>
              <a:rPr lang="en-US" dirty="0"/>
              <a:t>and </a:t>
            </a:r>
            <a:r>
              <a:rPr lang="en-US" b="1" i="1" dirty="0"/>
              <a:t>ones</a:t>
            </a:r>
            <a:r>
              <a:rPr lang="en-US" dirty="0"/>
              <a:t>. For example: </a:t>
            </a:r>
            <a:r>
              <a:rPr lang="en-GB" sz="1200" b="1" i="1" dirty="0">
                <a:solidFill>
                  <a:schemeClr val="tx1"/>
                </a:solidFill>
              </a:rPr>
              <a:t>5</a:t>
            </a:r>
            <a:r>
              <a:rPr lang="en-GB" sz="1200" dirty="0">
                <a:solidFill>
                  <a:schemeClr val="tx1"/>
                </a:solidFill>
              </a:rPr>
              <a:t> (in decimal) is equal to </a:t>
            </a:r>
            <a:r>
              <a:rPr lang="en-GB" sz="1200" b="1" i="1" dirty="0">
                <a:solidFill>
                  <a:schemeClr val="tx1"/>
                </a:solidFill>
              </a:rPr>
              <a:t>1 0 1 </a:t>
            </a:r>
            <a:r>
              <a:rPr lang="en-US" dirty="0"/>
              <a:t>in binary. We denote binary numbers with a small suffix "</a:t>
            </a:r>
            <a:r>
              <a:rPr lang="en-US" b="1" i="1" dirty="0"/>
              <a:t>b</a:t>
            </a:r>
            <a:r>
              <a:rPr lang="en-US" dirty="0"/>
              <a:t>" at the end.</a:t>
            </a:r>
          </a:p>
          <a:p>
            <a:endParaRPr lang="en-US" dirty="0"/>
          </a:p>
          <a:p>
            <a:r>
              <a:rPr lang="en-US" dirty="0"/>
              <a:t>Each </a:t>
            </a:r>
            <a:r>
              <a:rPr lang="en-US" b="1" dirty="0"/>
              <a:t>position </a:t>
            </a:r>
            <a:r>
              <a:rPr lang="en-US" dirty="0"/>
              <a:t>in a binary number corresponds to different </a:t>
            </a:r>
            <a:r>
              <a:rPr lang="en-US" b="1" dirty="0"/>
              <a:t>power of 2</a:t>
            </a:r>
            <a:r>
              <a:rPr lang="en-US" dirty="0"/>
              <a:t>, starting from 2</a:t>
            </a:r>
            <a:r>
              <a:rPr lang="en-US" baseline="30000" dirty="0"/>
              <a:t>0</a:t>
            </a:r>
            <a:r>
              <a:rPr lang="en-US" dirty="0"/>
              <a:t> for the rightmost position, continuing with 2</a:t>
            </a:r>
            <a:r>
              <a:rPr lang="en-US" baseline="30000" dirty="0"/>
              <a:t>1</a:t>
            </a:r>
            <a:r>
              <a:rPr lang="en-US" dirty="0"/>
              <a:t> for the position on its left, then with 2</a:t>
            </a:r>
            <a:r>
              <a:rPr lang="en-US" baseline="30000" dirty="0"/>
              <a:t>2</a:t>
            </a:r>
            <a:r>
              <a:rPr lang="en-US" dirty="0"/>
              <a:t> for the position to its left, etc. Let's see an </a:t>
            </a:r>
            <a:r>
              <a:rPr lang="en-US" b="1" dirty="0"/>
              <a:t>example</a:t>
            </a:r>
            <a:r>
              <a:rPr lang="en-US" dirty="0"/>
              <a:t>:</a:t>
            </a:r>
          </a:p>
          <a:p>
            <a:pPr marL="171450" indent="-171450">
              <a:buFont typeface="Arial" panose="020B0604020202020204" pitchFamily="34" charset="0"/>
              <a:buChar char="•"/>
            </a:pPr>
            <a:r>
              <a:rPr lang="en-US" dirty="0"/>
              <a:t>"</a:t>
            </a:r>
            <a:r>
              <a:rPr lang="en-US" b="1" i="1" dirty="0"/>
              <a:t>1 0 1</a:t>
            </a:r>
            <a:r>
              <a:rPr lang="en-US" dirty="0"/>
              <a:t>" in binary =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2</a:t>
            </a:r>
            <a:r>
              <a:rPr lang="en-GB" sz="1200" dirty="0">
                <a:solidFill>
                  <a:schemeClr val="tx1"/>
                </a:solidFill>
              </a:rPr>
              <a:t> + </a:t>
            </a:r>
            <a:r>
              <a:rPr lang="en-GB" sz="1200" b="1" dirty="0">
                <a:solidFill>
                  <a:schemeClr val="bg1">
                    <a:lumMod val="75000"/>
                  </a:schemeClr>
                </a:solidFill>
              </a:rPr>
              <a:t>0</a:t>
            </a:r>
            <a:r>
              <a:rPr lang="en-GB" sz="1200" dirty="0">
                <a:solidFill>
                  <a:schemeClr val="tx1"/>
                </a:solidFill>
              </a:rPr>
              <a:t>*2</a:t>
            </a:r>
            <a:r>
              <a:rPr lang="en-GB" sz="1200" baseline="30000" dirty="0">
                <a:solidFill>
                  <a:schemeClr val="tx1"/>
                </a:solidFill>
              </a:rPr>
              <a:t>1</a:t>
            </a:r>
            <a:r>
              <a:rPr lang="en-GB" sz="1200" dirty="0">
                <a:solidFill>
                  <a:schemeClr val="tx1"/>
                </a:solidFill>
              </a:rPr>
              <a:t> +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0</a:t>
            </a:r>
            <a:r>
              <a:rPr lang="en-GB" sz="1200" dirty="0">
                <a:solidFill>
                  <a:schemeClr val="tx1"/>
                </a:solidFill>
              </a:rPr>
              <a:t> = </a:t>
            </a:r>
            <a:r>
              <a:rPr lang="en-GB" sz="1200" b="1" dirty="0">
                <a:solidFill>
                  <a:schemeClr val="tx1"/>
                </a:solidFill>
              </a:rPr>
              <a:t>4</a:t>
            </a:r>
            <a:r>
              <a:rPr lang="en-GB" sz="1200" dirty="0">
                <a:solidFill>
                  <a:schemeClr val="tx1"/>
                </a:solidFill>
              </a:rPr>
              <a:t> + </a:t>
            </a:r>
            <a:r>
              <a:rPr lang="en-GB" sz="1200" b="1" dirty="0">
                <a:solidFill>
                  <a:schemeClr val="tx1"/>
                </a:solidFill>
              </a:rPr>
              <a:t>0</a:t>
            </a:r>
            <a:r>
              <a:rPr lang="en-GB" sz="1200" dirty="0">
                <a:solidFill>
                  <a:schemeClr val="tx1"/>
                </a:solidFill>
              </a:rPr>
              <a:t> + </a:t>
            </a:r>
            <a:r>
              <a:rPr lang="en-GB" sz="1200" b="1" dirty="0">
                <a:solidFill>
                  <a:schemeClr val="tx1"/>
                </a:solidFill>
              </a:rPr>
              <a:t>1</a:t>
            </a:r>
            <a:r>
              <a:rPr lang="en-GB" sz="1200" dirty="0">
                <a:solidFill>
                  <a:schemeClr val="tx1"/>
                </a:solidFill>
              </a:rPr>
              <a:t> = </a:t>
            </a:r>
            <a:r>
              <a:rPr lang="en-GB" sz="1200" b="1" dirty="0">
                <a:solidFill>
                  <a:schemeClr val="tx1"/>
                </a:solidFill>
              </a:rPr>
              <a:t>5</a:t>
            </a:r>
            <a:r>
              <a:rPr lang="en-GB" sz="1200" b="0" dirty="0">
                <a:solidFill>
                  <a:schemeClr val="tx1"/>
                </a:solidFill>
              </a:rPr>
              <a:t> in decimal</a:t>
            </a:r>
          </a:p>
          <a:p>
            <a:pPr marL="0" indent="0">
              <a:buFont typeface="Arial" panose="020B0604020202020204" pitchFamily="34" charset="0"/>
              <a:buNone/>
            </a:pPr>
            <a:r>
              <a:rPr lang="en-GB" sz="1200" b="0" dirty="0">
                <a:solidFill>
                  <a:schemeClr val="tx1"/>
                </a:solidFill>
              </a:rPr>
              <a:t>Like in the decimal system, the </a:t>
            </a:r>
            <a:r>
              <a:rPr lang="en-GB" sz="1200" b="1" dirty="0">
                <a:solidFill>
                  <a:schemeClr val="tx1"/>
                </a:solidFill>
              </a:rPr>
              <a:t>rightmost digit</a:t>
            </a:r>
            <a:r>
              <a:rPr lang="en-GB" sz="1200" b="0" dirty="0">
                <a:solidFill>
                  <a:schemeClr val="tx1"/>
                </a:solidFill>
              </a:rPr>
              <a:t> has the </a:t>
            </a:r>
            <a:r>
              <a:rPr lang="en-GB" sz="1200" b="1" dirty="0">
                <a:solidFill>
                  <a:schemeClr val="tx1"/>
                </a:solidFill>
              </a:rPr>
              <a:t>smallest weight </a:t>
            </a:r>
            <a:r>
              <a:rPr lang="en-GB" sz="1200" b="0" dirty="0">
                <a:solidFill>
                  <a:schemeClr val="tx1"/>
                </a:solidFill>
              </a:rPr>
              <a:t>and the </a:t>
            </a:r>
            <a:r>
              <a:rPr lang="en-GB" sz="1200" b="1" dirty="0">
                <a:solidFill>
                  <a:schemeClr val="tx1"/>
                </a:solidFill>
              </a:rPr>
              <a:t>leftmost position </a:t>
            </a:r>
            <a:r>
              <a:rPr lang="en-GB" sz="1200" b="0" dirty="0">
                <a:solidFill>
                  <a:schemeClr val="tx1"/>
                </a:solidFill>
              </a:rPr>
              <a:t>has the </a:t>
            </a:r>
            <a:r>
              <a:rPr lang="en-GB" sz="1200" b="1" dirty="0">
                <a:solidFill>
                  <a:schemeClr val="tx1"/>
                </a:solidFill>
              </a:rPr>
              <a:t>biggest weight </a:t>
            </a:r>
            <a:r>
              <a:rPr lang="en-GB" sz="1200" b="0" dirty="0">
                <a:solidFill>
                  <a:schemeClr val="tx1"/>
                </a:solidFill>
              </a:rPr>
              <a:t>and all weights are increasing </a:t>
            </a:r>
            <a:r>
              <a:rPr lang="en-GB" sz="1200" b="1" dirty="0">
                <a:solidFill>
                  <a:schemeClr val="tx1"/>
                </a:solidFill>
              </a:rPr>
              <a:t>powers of 2</a:t>
            </a:r>
            <a:r>
              <a:rPr lang="en-GB" sz="1200" b="0" dirty="0">
                <a:solidFill>
                  <a:schemeClr val="tx1"/>
                </a:solidFill>
              </a:rPr>
              <a:t>, starting from </a:t>
            </a:r>
            <a:r>
              <a:rPr lang="en-GB" sz="1200" dirty="0">
                <a:solidFill>
                  <a:schemeClr val="tx1"/>
                </a:solidFill>
              </a:rPr>
              <a:t>2</a:t>
            </a:r>
            <a:r>
              <a:rPr lang="en-GB" sz="1200" baseline="30000" dirty="0">
                <a:solidFill>
                  <a:schemeClr val="tx1"/>
                </a:solidFill>
              </a:rPr>
              <a:t>0</a:t>
            </a:r>
            <a:r>
              <a:rPr lang="en-GB" sz="1200" b="0" dirty="0">
                <a:solidFill>
                  <a:schemeClr val="tx1"/>
                </a:solidFill>
              </a:rPr>
              <a:t> for the last digit.</a:t>
            </a:r>
          </a:p>
          <a:p>
            <a:endParaRPr lang="en-GB" sz="1200" b="0" dirty="0">
              <a:solidFill>
                <a:schemeClr val="tx1"/>
              </a:solidFill>
            </a:endParaRPr>
          </a:p>
          <a:p>
            <a:pPr marL="0" indent="0">
              <a:buFont typeface="Arial" panose="020B0604020202020204" pitchFamily="34" charset="0"/>
              <a:buNone/>
            </a:pPr>
            <a:r>
              <a:rPr lang="en-US" b="0" dirty="0"/>
              <a:t>The next </a:t>
            </a:r>
            <a:r>
              <a:rPr lang="en-US" b="1" dirty="0"/>
              <a:t>example</a:t>
            </a:r>
            <a:r>
              <a:rPr lang="en-US" b="0" dirty="0"/>
              <a:t> uses a binary number, consisting of 4 digits:</a:t>
            </a:r>
          </a:p>
          <a:p>
            <a:pPr marL="171450" indent="-171450">
              <a:buFont typeface="Arial" panose="020B0604020202020204" pitchFamily="34" charset="0"/>
              <a:buChar char="•"/>
            </a:pPr>
            <a:r>
              <a:rPr lang="en-US" b="0" dirty="0"/>
              <a:t>"</a:t>
            </a:r>
            <a:r>
              <a:rPr lang="en-US" b="1" dirty="0"/>
              <a:t>1 0 1 0</a:t>
            </a:r>
            <a:r>
              <a:rPr lang="en-US" b="0" dirty="0"/>
              <a:t>" in binary =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3</a:t>
            </a:r>
            <a:r>
              <a:rPr lang="en-GB" sz="1200" dirty="0">
                <a:solidFill>
                  <a:schemeClr val="tx1"/>
                </a:solidFill>
              </a:rPr>
              <a:t> + </a:t>
            </a:r>
            <a:r>
              <a:rPr lang="en-GB" sz="1200" b="1" dirty="0">
                <a:solidFill>
                  <a:schemeClr val="bg1">
                    <a:lumMod val="75000"/>
                  </a:schemeClr>
                </a:solidFill>
              </a:rPr>
              <a:t>0</a:t>
            </a:r>
            <a:r>
              <a:rPr lang="en-GB" sz="1200" dirty="0">
                <a:solidFill>
                  <a:schemeClr val="tx1"/>
                </a:solidFill>
              </a:rPr>
              <a:t>*2</a:t>
            </a:r>
            <a:r>
              <a:rPr lang="en-GB" sz="1200" baseline="30000" dirty="0">
                <a:solidFill>
                  <a:schemeClr val="tx1"/>
                </a:solidFill>
              </a:rPr>
              <a:t>2</a:t>
            </a:r>
            <a:r>
              <a:rPr lang="en-GB" sz="1200" dirty="0">
                <a:solidFill>
                  <a:schemeClr val="tx1"/>
                </a:solidFill>
              </a:rPr>
              <a:t> +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1</a:t>
            </a:r>
            <a:r>
              <a:rPr lang="en-GB" sz="1200" dirty="0">
                <a:solidFill>
                  <a:schemeClr val="tx1"/>
                </a:solidFill>
              </a:rPr>
              <a:t> + </a:t>
            </a:r>
            <a:r>
              <a:rPr lang="en-GB" sz="1200" b="1" dirty="0">
                <a:solidFill>
                  <a:schemeClr val="bg1">
                    <a:lumMod val="75000"/>
                  </a:schemeClr>
                </a:solidFill>
              </a:rPr>
              <a:t>0</a:t>
            </a:r>
            <a:r>
              <a:rPr lang="en-GB" sz="1200" dirty="0">
                <a:solidFill>
                  <a:schemeClr val="tx1"/>
                </a:solidFill>
              </a:rPr>
              <a:t>*2</a:t>
            </a:r>
            <a:r>
              <a:rPr lang="en-GB" sz="1200" baseline="30000" dirty="0">
                <a:solidFill>
                  <a:schemeClr val="tx1"/>
                </a:solidFill>
              </a:rPr>
              <a:t>0</a:t>
            </a:r>
            <a:r>
              <a:rPr lang="en-GB" sz="1200" dirty="0">
                <a:solidFill>
                  <a:schemeClr val="tx1"/>
                </a:solidFill>
              </a:rPr>
              <a:t> =  </a:t>
            </a:r>
            <a:r>
              <a:rPr lang="en-GB" sz="1200" b="1" dirty="0">
                <a:solidFill>
                  <a:schemeClr val="tx1"/>
                </a:solidFill>
              </a:rPr>
              <a:t>8</a:t>
            </a:r>
            <a:r>
              <a:rPr lang="en-GB" sz="1200" dirty="0">
                <a:solidFill>
                  <a:schemeClr val="tx1"/>
                </a:solidFill>
              </a:rPr>
              <a:t> + </a:t>
            </a:r>
            <a:r>
              <a:rPr lang="en-GB" sz="1200" b="1" dirty="0">
                <a:solidFill>
                  <a:schemeClr val="tx1"/>
                </a:solidFill>
              </a:rPr>
              <a:t>0</a:t>
            </a:r>
            <a:r>
              <a:rPr lang="en-GB" sz="1200" dirty="0">
                <a:solidFill>
                  <a:schemeClr val="tx1"/>
                </a:solidFill>
              </a:rPr>
              <a:t> + </a:t>
            </a:r>
            <a:r>
              <a:rPr lang="en-GB" sz="1200" b="1" dirty="0">
                <a:solidFill>
                  <a:schemeClr val="tx1"/>
                </a:solidFill>
              </a:rPr>
              <a:t>2</a:t>
            </a:r>
            <a:r>
              <a:rPr lang="en-GB" sz="1200" dirty="0">
                <a:solidFill>
                  <a:schemeClr val="tx1"/>
                </a:solidFill>
              </a:rPr>
              <a:t> + </a:t>
            </a:r>
            <a:r>
              <a:rPr lang="en-GB" sz="1200" b="1" dirty="0">
                <a:solidFill>
                  <a:schemeClr val="tx1"/>
                </a:solidFill>
              </a:rPr>
              <a:t>0</a:t>
            </a:r>
            <a:r>
              <a:rPr lang="en-GB" sz="1200" dirty="0">
                <a:solidFill>
                  <a:schemeClr val="tx1"/>
                </a:solidFill>
              </a:rPr>
              <a:t> = </a:t>
            </a:r>
            <a:r>
              <a:rPr lang="en-GB" sz="1200" b="1" dirty="0">
                <a:solidFill>
                  <a:schemeClr val="tx1"/>
                </a:solidFill>
              </a:rPr>
              <a:t>10</a:t>
            </a:r>
            <a:r>
              <a:rPr lang="en-GB" sz="1200" b="0" dirty="0">
                <a:solidFill>
                  <a:schemeClr val="tx1"/>
                </a:solidFill>
              </a:rPr>
              <a:t> in decimal</a:t>
            </a:r>
            <a:br>
              <a:rPr lang="en-GB" sz="1200" b="0" dirty="0">
                <a:solidFill>
                  <a:schemeClr val="tx1"/>
                </a:solidFill>
              </a:rPr>
            </a:b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519277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explain and demonstrate how to </a:t>
            </a:r>
            <a:r>
              <a:rPr lang="en-US" b="1" dirty="0"/>
              <a:t>convert between binary and decimal number</a:t>
            </a:r>
            <a:r>
              <a:rPr lang="en-US" dirty="0"/>
              <a:t>.</a:t>
            </a:r>
          </a:p>
          <a:p>
            <a:endParaRPr lang="en-US" dirty="0"/>
          </a:p>
          <a:p>
            <a:r>
              <a:rPr lang="en-US" dirty="0"/>
              <a:t>The </a:t>
            </a:r>
            <a:r>
              <a:rPr lang="en-US" b="1" dirty="0"/>
              <a:t>binary to decimal conversion </a:t>
            </a:r>
            <a:r>
              <a:rPr lang="en-US" dirty="0"/>
              <a:t>directly follows the definition from the previous slides: we multiply each digit by its corresponding magnitude (or weight), which is a power of 2, starting from 2</a:t>
            </a:r>
            <a:r>
              <a:rPr lang="en-US" baseline="30000" dirty="0"/>
              <a:t>0</a:t>
            </a:r>
            <a:r>
              <a:rPr lang="en-US" dirty="0"/>
              <a:t> for the rightmost number. For example:</a:t>
            </a:r>
          </a:p>
          <a:p>
            <a:r>
              <a:rPr lang="en-GB" sz="1200" b="0" dirty="0">
                <a:solidFill>
                  <a:schemeClr val="bg1">
                    <a:lumMod val="75000"/>
                  </a:schemeClr>
                </a:solidFill>
              </a:rPr>
              <a:t>"</a:t>
            </a:r>
            <a:r>
              <a:rPr lang="en-GB" sz="1200" b="1" dirty="0">
                <a:solidFill>
                  <a:schemeClr val="bg1">
                    <a:lumMod val="75000"/>
                  </a:schemeClr>
                </a:solidFill>
              </a:rPr>
              <a:t>1</a:t>
            </a:r>
            <a:r>
              <a:rPr lang="bg-BG" sz="1200" b="1" dirty="0">
                <a:solidFill>
                  <a:schemeClr val="bg1">
                    <a:lumMod val="75000"/>
                  </a:schemeClr>
                </a:solidFill>
              </a:rPr>
              <a:t> </a:t>
            </a:r>
            <a:r>
              <a:rPr lang="en-GB" sz="1200" b="1" dirty="0">
                <a:solidFill>
                  <a:schemeClr val="bg1">
                    <a:lumMod val="75000"/>
                  </a:schemeClr>
                </a:solidFill>
              </a:rPr>
              <a:t>0</a:t>
            </a:r>
            <a:r>
              <a:rPr lang="bg-BG" sz="1200" b="1" dirty="0">
                <a:solidFill>
                  <a:schemeClr val="bg1">
                    <a:lumMod val="75000"/>
                  </a:schemeClr>
                </a:solidFill>
              </a:rPr>
              <a:t> </a:t>
            </a:r>
            <a:r>
              <a:rPr lang="en-GB" sz="1200" b="1" dirty="0">
                <a:solidFill>
                  <a:schemeClr val="bg1">
                    <a:lumMod val="75000"/>
                  </a:schemeClr>
                </a:solidFill>
              </a:rPr>
              <a:t>1</a:t>
            </a:r>
            <a:r>
              <a:rPr lang="bg-BG" sz="1200" b="1" dirty="0">
                <a:solidFill>
                  <a:schemeClr val="bg1">
                    <a:lumMod val="75000"/>
                  </a:schemeClr>
                </a:solidFill>
              </a:rPr>
              <a:t> </a:t>
            </a:r>
            <a:r>
              <a:rPr lang="en-GB" sz="1200" b="1" dirty="0">
                <a:solidFill>
                  <a:schemeClr val="bg1">
                    <a:lumMod val="75000"/>
                  </a:schemeClr>
                </a:solidFill>
              </a:rPr>
              <a:t>1</a:t>
            </a:r>
            <a:r>
              <a:rPr lang="en-GB" sz="1200" b="0" dirty="0">
                <a:solidFill>
                  <a:schemeClr val="bg1">
                    <a:lumMod val="75000"/>
                  </a:schemeClr>
                </a:solidFill>
              </a:rPr>
              <a:t>"</a:t>
            </a:r>
            <a:r>
              <a:rPr lang="bg-BG" sz="1200" baseline="-25000" dirty="0">
                <a:solidFill>
                  <a:schemeClr val="tx1"/>
                </a:solidFill>
              </a:rPr>
              <a:t> </a:t>
            </a:r>
            <a:r>
              <a:rPr lang="en-GB" sz="1200" baseline="0" dirty="0">
                <a:solidFill>
                  <a:schemeClr val="tx1"/>
                </a:solidFill>
              </a:rPr>
              <a:t>in binary</a:t>
            </a:r>
            <a:r>
              <a:rPr lang="bg-BG" sz="1200" baseline="0" dirty="0">
                <a:solidFill>
                  <a:schemeClr val="tx1"/>
                </a:solidFill>
              </a:rPr>
              <a:t> </a:t>
            </a:r>
            <a:r>
              <a:rPr lang="en-GB" sz="1200" dirty="0">
                <a:solidFill>
                  <a:schemeClr val="tx1"/>
                </a:solidFill>
              </a:rPr>
              <a:t>=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3</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0</a:t>
            </a:r>
            <a:r>
              <a:rPr lang="en-GB" sz="1200" dirty="0">
                <a:solidFill>
                  <a:schemeClr val="tx1"/>
                </a:solidFill>
              </a:rPr>
              <a:t>*2</a:t>
            </a:r>
            <a:r>
              <a:rPr lang="en-GB" sz="1200" baseline="30000" dirty="0">
                <a:solidFill>
                  <a:schemeClr val="tx1"/>
                </a:solidFill>
              </a:rPr>
              <a:t>2</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1</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1</a:t>
            </a:r>
            <a:r>
              <a:rPr lang="en-GB" sz="1200" dirty="0">
                <a:solidFill>
                  <a:schemeClr val="tx1"/>
                </a:solidFill>
              </a:rPr>
              <a:t>*2</a:t>
            </a:r>
            <a:r>
              <a:rPr lang="en-GB" sz="1200" baseline="30000" dirty="0">
                <a:solidFill>
                  <a:schemeClr val="tx1"/>
                </a:solidFill>
              </a:rPr>
              <a:t>0</a:t>
            </a:r>
            <a:r>
              <a:rPr lang="en-GB" sz="1200" dirty="0">
                <a:solidFill>
                  <a:schemeClr val="tx1"/>
                </a:solidFill>
              </a:rPr>
              <a:t> =</a:t>
            </a:r>
          </a:p>
          <a:p>
            <a:r>
              <a:rPr lang="en-GB" sz="1200" dirty="0">
                <a:solidFill>
                  <a:schemeClr val="tx1"/>
                </a:solidFill>
              </a:rPr>
              <a:t>      = </a:t>
            </a:r>
            <a:r>
              <a:rPr lang="en-GB" sz="1200" b="1" dirty="0">
                <a:solidFill>
                  <a:schemeClr val="bg1">
                    <a:lumMod val="75000"/>
                  </a:schemeClr>
                </a:solidFill>
              </a:rPr>
              <a:t>1</a:t>
            </a:r>
            <a:r>
              <a:rPr lang="en-GB" sz="1200" dirty="0">
                <a:solidFill>
                  <a:schemeClr val="tx1"/>
                </a:solidFill>
              </a:rPr>
              <a:t>*8</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0</a:t>
            </a:r>
            <a:r>
              <a:rPr lang="en-GB" sz="1200" dirty="0">
                <a:solidFill>
                  <a:schemeClr val="tx1"/>
                </a:solidFill>
              </a:rPr>
              <a:t>*4</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1</a:t>
            </a:r>
            <a:r>
              <a:rPr lang="en-GB" sz="1200" dirty="0">
                <a:solidFill>
                  <a:schemeClr val="tx1"/>
                </a:solidFill>
              </a:rPr>
              <a:t>*2</a:t>
            </a:r>
            <a:r>
              <a:rPr lang="en-GB" sz="1200" dirty="0">
                <a:solidFill>
                  <a:schemeClr val="tx1"/>
                </a:solidFill>
                <a:latin typeface="+mn-lt"/>
              </a:rPr>
              <a:t> </a:t>
            </a:r>
            <a:r>
              <a:rPr lang="en-GB" sz="1200" dirty="0">
                <a:solidFill>
                  <a:schemeClr val="tx1"/>
                </a:solidFill>
              </a:rPr>
              <a:t>+</a:t>
            </a:r>
            <a:r>
              <a:rPr lang="en-GB" sz="1200" dirty="0">
                <a:solidFill>
                  <a:schemeClr val="tx1"/>
                </a:solidFill>
                <a:latin typeface="+mn-lt"/>
              </a:rPr>
              <a:t> </a:t>
            </a:r>
            <a:r>
              <a:rPr lang="en-GB" sz="1200" b="1" dirty="0">
                <a:solidFill>
                  <a:schemeClr val="bg1">
                    <a:lumMod val="75000"/>
                  </a:schemeClr>
                </a:solidFill>
              </a:rPr>
              <a:t>1</a:t>
            </a:r>
            <a:r>
              <a:rPr lang="en-GB" sz="1200" dirty="0">
                <a:solidFill>
                  <a:schemeClr val="tx1"/>
                </a:solidFill>
              </a:rPr>
              <a:t>*1 = </a:t>
            </a:r>
          </a:p>
          <a:p>
            <a:r>
              <a:rPr lang="en-GB" sz="1200" dirty="0">
                <a:solidFill>
                  <a:schemeClr val="tx1"/>
                </a:solidFill>
              </a:rPr>
              <a:t>      = </a:t>
            </a:r>
            <a:r>
              <a:rPr lang="en-GB" sz="1200" b="1" dirty="0">
                <a:solidFill>
                  <a:schemeClr val="tx1"/>
                </a:solidFill>
              </a:rPr>
              <a:t>8</a:t>
            </a:r>
            <a:r>
              <a:rPr lang="en-GB" sz="1200" dirty="0">
                <a:solidFill>
                  <a:schemeClr val="tx1"/>
                </a:solidFill>
              </a:rPr>
              <a:t> + </a:t>
            </a:r>
            <a:r>
              <a:rPr lang="en-GB" sz="1200" b="1" dirty="0">
                <a:solidFill>
                  <a:schemeClr val="tx1"/>
                </a:solidFill>
              </a:rPr>
              <a:t>0</a:t>
            </a:r>
            <a:r>
              <a:rPr lang="en-GB" sz="1200" dirty="0">
                <a:solidFill>
                  <a:schemeClr val="tx1"/>
                </a:solidFill>
              </a:rPr>
              <a:t> + </a:t>
            </a:r>
            <a:r>
              <a:rPr lang="en-GB" sz="1200" b="1" dirty="0">
                <a:solidFill>
                  <a:schemeClr val="tx1"/>
                </a:solidFill>
              </a:rPr>
              <a:t>2</a:t>
            </a:r>
            <a:r>
              <a:rPr lang="en-GB" sz="1200" dirty="0">
                <a:solidFill>
                  <a:schemeClr val="tx1"/>
                </a:solidFill>
              </a:rPr>
              <a:t> + </a:t>
            </a:r>
            <a:r>
              <a:rPr lang="en-GB" sz="1200" b="1" dirty="0">
                <a:solidFill>
                  <a:schemeClr val="tx1"/>
                </a:solidFill>
              </a:rPr>
              <a:t>1</a:t>
            </a:r>
            <a:r>
              <a:rPr lang="en-GB" sz="1200" dirty="0">
                <a:solidFill>
                  <a:schemeClr val="tx1"/>
                </a:solidFill>
              </a:rPr>
              <a:t> =</a:t>
            </a:r>
          </a:p>
          <a:p>
            <a:r>
              <a:rPr lang="en-GB" sz="1200" dirty="0">
                <a:solidFill>
                  <a:schemeClr val="tx1"/>
                </a:solidFill>
              </a:rPr>
              <a:t>      = </a:t>
            </a:r>
            <a:r>
              <a:rPr lang="en-GB" sz="1200" b="1" dirty="0">
                <a:solidFill>
                  <a:schemeClr val="tx1"/>
                </a:solidFill>
              </a:rPr>
              <a:t>11</a:t>
            </a:r>
          </a:p>
          <a:p>
            <a:pPr>
              <a:spcBef>
                <a:spcPts val="200"/>
              </a:spcBef>
              <a:spcAft>
                <a:spcPts val="200"/>
              </a:spcAft>
            </a:pPr>
            <a:r>
              <a:rPr lang="en-US" dirty="0"/>
              <a:t>If we need to implement a </a:t>
            </a:r>
            <a:r>
              <a:rPr lang="en-US" b="1" dirty="0"/>
              <a:t>conversion algorithm</a:t>
            </a:r>
            <a:r>
              <a:rPr lang="en-US" dirty="0"/>
              <a:t>, we shall scan the digits of the input binary number </a:t>
            </a:r>
            <a:r>
              <a:rPr lang="en-US" b="1" dirty="0"/>
              <a:t>from right to left </a:t>
            </a:r>
            <a:r>
              <a:rPr lang="en-US" dirty="0"/>
              <a:t>and multiply the last digit to 1, the next digit to 2, the next digit to 4, the next digit to 8, etc. and we shall sum the obtained products.</a:t>
            </a:r>
            <a:br>
              <a:rPr lang="en-US" dirty="0"/>
            </a:br>
            <a:r>
              <a:rPr lang="en-US" dirty="0"/>
              <a:t/>
            </a:r>
            <a:br>
              <a:rPr lang="en-US" dirty="0"/>
            </a:br>
            <a:r>
              <a:rPr lang="en-US" dirty="0"/>
              <a:t>The </a:t>
            </a:r>
            <a:r>
              <a:rPr lang="en-US" b="1" dirty="0"/>
              <a:t>conversion from decimal to binary system </a:t>
            </a:r>
            <a:r>
              <a:rPr lang="en-US" dirty="0"/>
              <a:t>is done as follows: divide the input number to the base 2 until 0 is reached and take the obtained reminders in reversed order. This is an </a:t>
            </a:r>
            <a:r>
              <a:rPr lang="en-US" b="1" dirty="0"/>
              <a:t>example </a:t>
            </a:r>
            <a:r>
              <a:rPr lang="en-US" dirty="0"/>
              <a:t>how this algorithm works for the </a:t>
            </a:r>
            <a:r>
              <a:rPr lang="en-US" b="1" dirty="0"/>
              <a:t>input number 11</a:t>
            </a:r>
            <a:r>
              <a:rPr lang="en-US" dirty="0"/>
              <a:t> (in decimal system):</a:t>
            </a:r>
          </a:p>
          <a:p>
            <a:pPr marL="171450" indent="-171450">
              <a:spcBef>
                <a:spcPts val="200"/>
              </a:spcBef>
              <a:spcAft>
                <a:spcPts val="200"/>
              </a:spcAft>
              <a:buFont typeface="Arial" panose="020B0604020202020204" pitchFamily="34" charset="0"/>
              <a:buChar char="•"/>
            </a:pPr>
            <a:r>
              <a:rPr lang="en-US" dirty="0"/>
              <a:t>We start with </a:t>
            </a:r>
            <a:r>
              <a:rPr lang="en-US" b="1" dirty="0"/>
              <a:t>dividing </a:t>
            </a:r>
            <a:r>
              <a:rPr lang="en-GB" sz="1200" b="1" dirty="0">
                <a:solidFill>
                  <a:schemeClr val="tx1"/>
                </a:solidFill>
              </a:rPr>
              <a:t>11 by 2</a:t>
            </a:r>
            <a:r>
              <a:rPr lang="en-GB" sz="1200" dirty="0">
                <a:solidFill>
                  <a:schemeClr val="tx1"/>
                </a:solidFill>
              </a:rPr>
              <a:t>. We obtain </a:t>
            </a:r>
            <a:r>
              <a:rPr lang="en-GB" sz="1200" b="1" dirty="0">
                <a:solidFill>
                  <a:schemeClr val="tx1"/>
                </a:solidFill>
              </a:rPr>
              <a:t>5</a:t>
            </a:r>
            <a:r>
              <a:rPr lang="en-GB" sz="1200" dirty="0">
                <a:solidFill>
                  <a:schemeClr val="tx1"/>
                </a:solidFill>
              </a:rPr>
              <a:t> as result plus </a:t>
            </a:r>
            <a:r>
              <a:rPr lang="en-GB" sz="1200" b="1" dirty="0">
                <a:solidFill>
                  <a:schemeClr val="tx1"/>
                </a:solidFill>
              </a:rPr>
              <a:t>reminder 1 </a:t>
            </a:r>
            <a:r>
              <a:rPr lang="en-GB" sz="1200" dirty="0">
                <a:solidFill>
                  <a:schemeClr val="tx1"/>
                </a:solidFill>
              </a:rPr>
              <a:t>(which is the </a:t>
            </a:r>
            <a:r>
              <a:rPr lang="en-GB" sz="1200" b="1" dirty="0">
                <a:solidFill>
                  <a:schemeClr val="tx1"/>
                </a:solidFill>
              </a:rPr>
              <a:t>last </a:t>
            </a:r>
            <a:r>
              <a:rPr lang="en-GB" sz="1200" b="1" dirty="0">
                <a:solidFill>
                  <a:schemeClr val="accent2">
                    <a:lumMod val="75000"/>
                  </a:schemeClr>
                </a:solidFill>
                <a:latin typeface="+mn-lt"/>
              </a:rPr>
              <a:t>digit </a:t>
            </a:r>
            <a:r>
              <a:rPr lang="en-GB" sz="1200" dirty="0">
                <a:solidFill>
                  <a:schemeClr val="accent2">
                    <a:lumMod val="75000"/>
                  </a:schemeClr>
                </a:solidFill>
                <a:latin typeface="+mn-lt"/>
              </a:rPr>
              <a:t>of the binary output).</a:t>
            </a:r>
          </a:p>
          <a:p>
            <a:pPr marL="171450" indent="-171450">
              <a:spcBef>
                <a:spcPts val="200"/>
              </a:spcBef>
              <a:spcAft>
                <a:spcPts val="200"/>
              </a:spcAft>
              <a:buFont typeface="Arial" panose="020B0604020202020204" pitchFamily="34" charset="0"/>
              <a:buChar char="•"/>
            </a:pPr>
            <a:r>
              <a:rPr lang="en-GB" sz="1200" dirty="0">
                <a:solidFill>
                  <a:schemeClr val="tx1"/>
                </a:solidFill>
              </a:rPr>
              <a:t>Next, we </a:t>
            </a:r>
            <a:r>
              <a:rPr lang="en-US" b="1" dirty="0"/>
              <a:t>divide </a:t>
            </a:r>
            <a:r>
              <a:rPr lang="en-GB" sz="1200" b="1" dirty="0">
                <a:solidFill>
                  <a:schemeClr val="tx1"/>
                </a:solidFill>
              </a:rPr>
              <a:t>5 by 2</a:t>
            </a:r>
            <a:r>
              <a:rPr lang="en-GB" sz="1200" dirty="0">
                <a:solidFill>
                  <a:schemeClr val="tx1"/>
                </a:solidFill>
              </a:rPr>
              <a:t>. We obtain </a:t>
            </a:r>
            <a:r>
              <a:rPr lang="bg-BG" sz="1200" b="1" dirty="0">
                <a:solidFill>
                  <a:schemeClr val="tx1"/>
                </a:solidFill>
              </a:rPr>
              <a:t>2</a:t>
            </a:r>
            <a:r>
              <a:rPr lang="en-GB" sz="1200" dirty="0">
                <a:solidFill>
                  <a:schemeClr val="tx1"/>
                </a:solidFill>
              </a:rPr>
              <a:t> as result plus </a:t>
            </a:r>
            <a:r>
              <a:rPr lang="en-GB" sz="1200" b="1" dirty="0">
                <a:solidFill>
                  <a:schemeClr val="tx1"/>
                </a:solidFill>
              </a:rPr>
              <a:t>reminder 1 </a:t>
            </a:r>
            <a:r>
              <a:rPr lang="en-GB" sz="1200" dirty="0">
                <a:solidFill>
                  <a:schemeClr val="tx1"/>
                </a:solidFill>
              </a:rPr>
              <a:t>(which is the next </a:t>
            </a:r>
            <a:r>
              <a:rPr lang="en-GB" sz="1200" dirty="0">
                <a:solidFill>
                  <a:schemeClr val="accent2">
                    <a:lumMod val="75000"/>
                  </a:schemeClr>
                </a:solidFill>
                <a:latin typeface="+mn-lt"/>
              </a:rPr>
              <a:t>digit of the binary output).</a:t>
            </a:r>
          </a:p>
          <a:p>
            <a:pPr marL="171450" indent="-171450">
              <a:spcBef>
                <a:spcPts val="200"/>
              </a:spcBef>
              <a:spcAft>
                <a:spcPts val="200"/>
              </a:spcAft>
              <a:buFont typeface="Arial" panose="020B0604020202020204" pitchFamily="34" charset="0"/>
              <a:buChar char="•"/>
            </a:pPr>
            <a:r>
              <a:rPr lang="en-GB" sz="1200" dirty="0">
                <a:solidFill>
                  <a:schemeClr val="tx1"/>
                </a:solidFill>
              </a:rPr>
              <a:t>Next, we </a:t>
            </a:r>
            <a:r>
              <a:rPr lang="en-US" b="1" dirty="0"/>
              <a:t>divide </a:t>
            </a:r>
            <a:r>
              <a:rPr lang="bg-BG" sz="1200" b="1" dirty="0">
                <a:solidFill>
                  <a:schemeClr val="tx1"/>
                </a:solidFill>
              </a:rPr>
              <a:t>2</a:t>
            </a:r>
            <a:r>
              <a:rPr lang="en-GB" sz="1200" b="1" dirty="0">
                <a:solidFill>
                  <a:schemeClr val="tx1"/>
                </a:solidFill>
              </a:rPr>
              <a:t> by 2</a:t>
            </a:r>
            <a:r>
              <a:rPr lang="bg-BG" sz="1200" dirty="0">
                <a:solidFill>
                  <a:schemeClr val="tx1"/>
                </a:solidFill>
              </a:rPr>
              <a:t> </a:t>
            </a:r>
            <a:r>
              <a:rPr lang="en-US" sz="1200" dirty="0">
                <a:solidFill>
                  <a:schemeClr val="tx1"/>
                </a:solidFill>
              </a:rPr>
              <a:t>and</a:t>
            </a:r>
            <a:r>
              <a:rPr lang="en-GB" sz="1200" dirty="0">
                <a:solidFill>
                  <a:schemeClr val="tx1"/>
                </a:solidFill>
              </a:rPr>
              <a:t> we obtain </a:t>
            </a:r>
            <a:r>
              <a:rPr lang="en-US" sz="1200" b="1" dirty="0">
                <a:solidFill>
                  <a:schemeClr val="tx1"/>
                </a:solidFill>
              </a:rPr>
              <a:t>1</a:t>
            </a:r>
            <a:r>
              <a:rPr lang="en-GB" sz="1200" dirty="0">
                <a:solidFill>
                  <a:schemeClr val="tx1"/>
                </a:solidFill>
              </a:rPr>
              <a:t> as result plus </a:t>
            </a:r>
            <a:r>
              <a:rPr lang="en-GB" sz="1200" b="1" dirty="0">
                <a:solidFill>
                  <a:schemeClr val="tx1"/>
                </a:solidFill>
              </a:rPr>
              <a:t>reminder 0 </a:t>
            </a:r>
            <a:r>
              <a:rPr lang="en-GB" sz="1200" dirty="0">
                <a:solidFill>
                  <a:schemeClr val="tx1"/>
                </a:solidFill>
              </a:rPr>
              <a:t>(which is the </a:t>
            </a:r>
            <a:r>
              <a:rPr lang="en-US" sz="1200" dirty="0">
                <a:solidFill>
                  <a:schemeClr val="tx1"/>
                </a:solidFill>
              </a:rPr>
              <a:t>next </a:t>
            </a:r>
            <a:r>
              <a:rPr lang="en-GB" sz="1200" dirty="0">
                <a:solidFill>
                  <a:schemeClr val="accent2">
                    <a:lumMod val="75000"/>
                  </a:schemeClr>
                </a:solidFill>
                <a:latin typeface="+mn-lt"/>
              </a:rPr>
              <a:t>digit of the binary output).</a:t>
            </a:r>
          </a:p>
          <a:p>
            <a:pPr marL="171450" indent="-171450">
              <a:spcBef>
                <a:spcPts val="200"/>
              </a:spcBef>
              <a:spcAft>
                <a:spcPts val="200"/>
              </a:spcAft>
              <a:buFont typeface="Arial" panose="020B0604020202020204" pitchFamily="34" charset="0"/>
              <a:buChar char="•"/>
            </a:pPr>
            <a:r>
              <a:rPr lang="en-GB" sz="1200" dirty="0">
                <a:solidFill>
                  <a:schemeClr val="tx1"/>
                </a:solidFill>
              </a:rPr>
              <a:t>Finally, we </a:t>
            </a:r>
            <a:r>
              <a:rPr lang="en-US" b="1" dirty="0"/>
              <a:t>divide </a:t>
            </a:r>
            <a:r>
              <a:rPr lang="en-US" sz="1200" b="1" dirty="0">
                <a:solidFill>
                  <a:schemeClr val="tx1"/>
                </a:solidFill>
              </a:rPr>
              <a:t>1</a:t>
            </a:r>
            <a:r>
              <a:rPr lang="en-GB" sz="1200" b="1" dirty="0">
                <a:solidFill>
                  <a:schemeClr val="tx1"/>
                </a:solidFill>
              </a:rPr>
              <a:t> by 2</a:t>
            </a:r>
            <a:r>
              <a:rPr lang="bg-BG" sz="1200" dirty="0">
                <a:solidFill>
                  <a:schemeClr val="tx1"/>
                </a:solidFill>
              </a:rPr>
              <a:t> </a:t>
            </a:r>
            <a:r>
              <a:rPr lang="en-US" sz="1200" dirty="0">
                <a:solidFill>
                  <a:schemeClr val="tx1"/>
                </a:solidFill>
              </a:rPr>
              <a:t>and</a:t>
            </a:r>
            <a:r>
              <a:rPr lang="en-GB" sz="1200" dirty="0">
                <a:solidFill>
                  <a:schemeClr val="tx1"/>
                </a:solidFill>
              </a:rPr>
              <a:t> we obtain </a:t>
            </a:r>
            <a:r>
              <a:rPr lang="en-US" sz="1200" b="1" dirty="0">
                <a:solidFill>
                  <a:schemeClr val="tx1"/>
                </a:solidFill>
              </a:rPr>
              <a:t>0</a:t>
            </a:r>
            <a:r>
              <a:rPr lang="en-GB" sz="1200" dirty="0">
                <a:solidFill>
                  <a:schemeClr val="tx1"/>
                </a:solidFill>
              </a:rPr>
              <a:t> as result plus </a:t>
            </a:r>
            <a:r>
              <a:rPr lang="en-GB" sz="1200" b="1" dirty="0">
                <a:solidFill>
                  <a:schemeClr val="tx1"/>
                </a:solidFill>
              </a:rPr>
              <a:t>reminder 1 </a:t>
            </a:r>
            <a:r>
              <a:rPr lang="en-GB" sz="1200" dirty="0">
                <a:solidFill>
                  <a:schemeClr val="tx1"/>
                </a:solidFill>
              </a:rPr>
              <a:t>(which is the </a:t>
            </a:r>
            <a:r>
              <a:rPr lang="en-US" sz="1200" dirty="0">
                <a:solidFill>
                  <a:schemeClr val="tx1"/>
                </a:solidFill>
              </a:rPr>
              <a:t>first </a:t>
            </a:r>
            <a:r>
              <a:rPr lang="en-GB" sz="1200" dirty="0">
                <a:solidFill>
                  <a:schemeClr val="accent2">
                    <a:lumMod val="75000"/>
                  </a:schemeClr>
                </a:solidFill>
                <a:latin typeface="+mn-lt"/>
              </a:rPr>
              <a:t>digit of the binary output). We </a:t>
            </a:r>
            <a:r>
              <a:rPr lang="en-GB" sz="1200" b="1" dirty="0">
                <a:solidFill>
                  <a:schemeClr val="accent2">
                    <a:lumMod val="75000"/>
                  </a:schemeClr>
                </a:solidFill>
                <a:latin typeface="+mn-lt"/>
              </a:rPr>
              <a:t>stop here</a:t>
            </a:r>
            <a:r>
              <a:rPr lang="en-GB" sz="1200" dirty="0">
                <a:solidFill>
                  <a:schemeClr val="accent2">
                    <a:lumMod val="75000"/>
                  </a:schemeClr>
                </a:solidFill>
                <a:latin typeface="+mn-lt"/>
              </a:rPr>
              <a:t>, because we have reached zero and we will have no more binary digits.</a:t>
            </a:r>
          </a:p>
          <a:p>
            <a:pPr marL="0" indent="0">
              <a:spcBef>
                <a:spcPts val="200"/>
              </a:spcBef>
              <a:spcAft>
                <a:spcPts val="200"/>
              </a:spcAft>
              <a:buFont typeface="Arial" panose="020B0604020202020204" pitchFamily="34" charset="0"/>
              <a:buNone/>
            </a:pPr>
            <a:r>
              <a:rPr lang="en-GB" sz="1200" dirty="0">
                <a:solidFill>
                  <a:schemeClr val="accent2">
                    <a:lumMod val="75000"/>
                  </a:schemeClr>
                </a:solidFill>
                <a:latin typeface="+mn-lt"/>
              </a:rPr>
              <a:t>The </a:t>
            </a:r>
            <a:r>
              <a:rPr lang="en-GB" sz="1200" b="1" dirty="0">
                <a:solidFill>
                  <a:schemeClr val="accent2">
                    <a:lumMod val="75000"/>
                  </a:schemeClr>
                </a:solidFill>
                <a:latin typeface="+mn-lt"/>
              </a:rPr>
              <a:t>obtained remainders </a:t>
            </a:r>
            <a:r>
              <a:rPr lang="en-GB" sz="1200" dirty="0">
                <a:solidFill>
                  <a:schemeClr val="accent2">
                    <a:lumMod val="75000"/>
                  </a:schemeClr>
                </a:solidFill>
                <a:latin typeface="+mn-lt"/>
              </a:rPr>
              <a:t>are as follows: </a:t>
            </a:r>
            <a:r>
              <a:rPr lang="en-GB" sz="1200" b="1" dirty="0">
                <a:solidFill>
                  <a:schemeClr val="accent2">
                    <a:lumMod val="75000"/>
                  </a:schemeClr>
                </a:solidFill>
                <a:latin typeface="+mn-lt"/>
              </a:rPr>
              <a:t>1</a:t>
            </a:r>
            <a:r>
              <a:rPr lang="en-GB" sz="1200" dirty="0">
                <a:solidFill>
                  <a:schemeClr val="accent2">
                    <a:lumMod val="75000"/>
                  </a:schemeClr>
                </a:solidFill>
                <a:latin typeface="+mn-lt"/>
              </a:rPr>
              <a:t> (at the first division), </a:t>
            </a:r>
            <a:r>
              <a:rPr lang="en-GB" sz="1200" b="1" dirty="0">
                <a:solidFill>
                  <a:schemeClr val="accent2">
                    <a:lumMod val="75000"/>
                  </a:schemeClr>
                </a:solidFill>
                <a:latin typeface="+mn-lt"/>
              </a:rPr>
              <a:t>1</a:t>
            </a:r>
            <a:r>
              <a:rPr lang="en-GB" sz="1200" dirty="0">
                <a:solidFill>
                  <a:schemeClr val="accent2">
                    <a:lumMod val="75000"/>
                  </a:schemeClr>
                </a:solidFill>
                <a:latin typeface="+mn-lt"/>
              </a:rPr>
              <a:t> (at the second division), </a:t>
            </a:r>
            <a:r>
              <a:rPr lang="en-GB" sz="1200" b="1" dirty="0">
                <a:solidFill>
                  <a:schemeClr val="accent2">
                    <a:lumMod val="75000"/>
                  </a:schemeClr>
                </a:solidFill>
                <a:latin typeface="+mn-lt"/>
              </a:rPr>
              <a:t>0</a:t>
            </a:r>
            <a:r>
              <a:rPr lang="en-GB" sz="1200" dirty="0">
                <a:solidFill>
                  <a:schemeClr val="accent2">
                    <a:lumMod val="75000"/>
                  </a:schemeClr>
                </a:solidFill>
                <a:latin typeface="+mn-lt"/>
              </a:rPr>
              <a:t> (at the third division), </a:t>
            </a:r>
            <a:r>
              <a:rPr lang="en-GB" sz="1200" b="1" dirty="0">
                <a:solidFill>
                  <a:schemeClr val="accent2">
                    <a:lumMod val="75000"/>
                  </a:schemeClr>
                </a:solidFill>
                <a:latin typeface="+mn-lt"/>
              </a:rPr>
              <a:t>1</a:t>
            </a:r>
            <a:r>
              <a:rPr lang="en-GB" sz="1200" dirty="0">
                <a:solidFill>
                  <a:schemeClr val="accent2">
                    <a:lumMod val="75000"/>
                  </a:schemeClr>
                </a:solidFill>
                <a:latin typeface="+mn-lt"/>
              </a:rPr>
              <a:t> (at the last division). We reverse the order of these remainders and we obtain the binary output:</a:t>
            </a:r>
            <a:r>
              <a:rPr lang="en-GB" sz="1200" dirty="0">
                <a:solidFill>
                  <a:schemeClr val="tx1"/>
                </a:solidFill>
              </a:rPr>
              <a:t> "</a:t>
            </a:r>
            <a:r>
              <a:rPr lang="en-GB" sz="1200" b="1" dirty="0">
                <a:solidFill>
                  <a:schemeClr val="bg1">
                    <a:lumMod val="75000"/>
                  </a:schemeClr>
                </a:solidFill>
              </a:rPr>
              <a:t>1 0 1 1</a:t>
            </a:r>
            <a:r>
              <a:rPr lang="en-GB" sz="1200" b="0" dirty="0">
                <a:solidFill>
                  <a:schemeClr val="bg1">
                    <a:lumMod val="75000"/>
                  </a:schemeClr>
                </a:solidFill>
              </a:rPr>
              <a:t>"</a:t>
            </a:r>
            <a:r>
              <a:rPr lang="en-GB" sz="1200" dirty="0">
                <a:solidFill>
                  <a:schemeClr val="bg1">
                    <a:lumMod val="75000"/>
                  </a:schemeClr>
                </a:solidFill>
              </a:rPr>
              <a:t>.</a:t>
            </a:r>
            <a:endParaRPr lang="en-GB"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458743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solve a </a:t>
            </a:r>
            <a:r>
              <a:rPr lang="en-US" b="1" dirty="0"/>
              <a:t>practical problem</a:t>
            </a:r>
            <a:r>
              <a:rPr lang="en-US" b="0" dirty="0"/>
              <a:t>, related to the binary numeral system</a:t>
            </a:r>
            <a:r>
              <a:rPr lang="en-US" dirty="0"/>
              <a:t>: we are given a positive integer </a:t>
            </a:r>
            <a:r>
              <a:rPr lang="en-US" b="1" dirty="0"/>
              <a:t>number</a:t>
            </a:r>
            <a:r>
              <a:rPr lang="en-US" dirty="0"/>
              <a:t> </a:t>
            </a:r>
            <a:r>
              <a:rPr lang="en-US" b="1" dirty="0">
                <a:solidFill>
                  <a:schemeClr val="bg1"/>
                </a:solidFill>
              </a:rPr>
              <a:t>n</a:t>
            </a:r>
            <a:r>
              <a:rPr lang="en-US" dirty="0"/>
              <a:t> and a </a:t>
            </a:r>
            <a:r>
              <a:rPr lang="en-US" b="1" dirty="0"/>
              <a:t>binary digit </a:t>
            </a:r>
            <a:r>
              <a:rPr lang="en-US" b="1" dirty="0">
                <a:solidFill>
                  <a:schemeClr val="bg1"/>
                </a:solidFill>
              </a:rPr>
              <a:t>b</a:t>
            </a:r>
            <a:r>
              <a:rPr lang="en-US" dirty="0"/>
              <a:t> (0 or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write a program that finds how many digits of value </a:t>
            </a:r>
            <a:r>
              <a:rPr lang="en-US" b="1" dirty="0">
                <a:solidFill>
                  <a:schemeClr val="bg1"/>
                </a:solidFill>
              </a:rPr>
              <a:t>b</a:t>
            </a:r>
            <a:r>
              <a:rPr lang="bg-BG" b="1" dirty="0">
                <a:solidFill>
                  <a:schemeClr val="bg1"/>
                </a:solidFill>
              </a:rPr>
              <a:t> </a:t>
            </a:r>
            <a:r>
              <a:rPr lang="en-US" b="0" dirty="0">
                <a:solidFill>
                  <a:schemeClr val="bg1"/>
                </a:solidFill>
              </a:rPr>
              <a:t>exist in the binary representation of the number </a:t>
            </a:r>
            <a:r>
              <a:rPr lang="en-US" b="1" dirty="0">
                <a:solidFill>
                  <a:schemeClr val="bg1"/>
                </a:solidFill>
              </a:rPr>
              <a:t>n</a:t>
            </a:r>
            <a:r>
              <a:rPr lang="en-US" b="0" dirty="0">
                <a:solidFill>
                  <a:schemeClr val="bg1"/>
                </a:solidFill>
              </a:rPr>
              <a:t>. A few examples are given below:</a:t>
            </a:r>
            <a:endParaRPr lang="en-GB"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a:t>
            </a:r>
            <a:r>
              <a:rPr lang="en-US" b="1" dirty="0"/>
              <a:t>n = 20</a:t>
            </a:r>
            <a:r>
              <a:rPr lang="en-US" dirty="0"/>
              <a:t> and</a:t>
            </a:r>
            <a:r>
              <a:rPr lang="en-US" b="1" dirty="0"/>
              <a:t> b = 0</a:t>
            </a:r>
            <a:r>
              <a:rPr lang="en-US" dirty="0"/>
              <a:t> we have </a:t>
            </a:r>
            <a:r>
              <a:rPr lang="en-US" b="1" dirty="0"/>
              <a:t>3 zeroes</a:t>
            </a:r>
            <a:r>
              <a:rPr lang="en-US" dirty="0"/>
              <a:t> in the binary representation of </a:t>
            </a:r>
            <a:r>
              <a:rPr lang="bg-BG" dirty="0"/>
              <a:t>20</a:t>
            </a:r>
            <a:r>
              <a:rPr lang="en-US" dirty="0"/>
              <a:t> (which is </a:t>
            </a:r>
            <a:r>
              <a:rPr lang="en-US" b="1" dirty="0"/>
              <a:t>1 0 1 0 0</a:t>
            </a:r>
            <a:r>
              <a:rPr lang="en-US" dirty="0"/>
              <a:t>)</a:t>
            </a:r>
            <a:r>
              <a:rPr lang="bg-BG" dirty="0"/>
              <a:t>.</a:t>
            </a:r>
            <a:endParaRPr lang="en-US" dirty="0"/>
          </a:p>
          <a:p>
            <a:r>
              <a:rPr lang="en-US" dirty="0"/>
              <a:t/>
            </a:r>
            <a:br>
              <a:rPr lang="en-US" dirty="0"/>
            </a:br>
            <a:r>
              <a:rPr lang="en-US" dirty="0"/>
              <a:t>For </a:t>
            </a:r>
            <a:r>
              <a:rPr lang="en-US" b="1" dirty="0"/>
              <a:t>n = 15</a:t>
            </a:r>
            <a:r>
              <a:rPr lang="en-US" dirty="0"/>
              <a:t> and</a:t>
            </a:r>
            <a:r>
              <a:rPr lang="en-US" b="1" dirty="0"/>
              <a:t> b = 1</a:t>
            </a:r>
            <a:r>
              <a:rPr lang="en-US" dirty="0"/>
              <a:t> we have </a:t>
            </a:r>
            <a:r>
              <a:rPr lang="en-US" b="1" dirty="0"/>
              <a:t>4 ones</a:t>
            </a:r>
            <a:r>
              <a:rPr lang="en-US" dirty="0"/>
              <a:t> in the binary representation of 15 (which is </a:t>
            </a:r>
            <a:r>
              <a:rPr lang="en-US" b="1" dirty="0"/>
              <a:t>1 1 1 1</a:t>
            </a:r>
            <a:r>
              <a:rPr lang="en-US" dirty="0"/>
              <a:t>)</a:t>
            </a:r>
            <a:r>
              <a:rPr lang="bg-BG" dirty="0"/>
              <a:t>.</a:t>
            </a:r>
            <a:endParaRPr lang="en-US" dirty="0"/>
          </a:p>
          <a:p>
            <a:r>
              <a:rPr lang="en-US" dirty="0"/>
              <a:t/>
            </a:r>
            <a:br>
              <a:rPr lang="en-US" dirty="0"/>
            </a:br>
            <a:r>
              <a:rPr lang="en-US" dirty="0"/>
              <a:t>The other examples follow the same logic.</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80679848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solve the "</a:t>
            </a:r>
            <a:r>
              <a:rPr lang="en-US" b="1" dirty="0"/>
              <a:t>Binary Digits Count</a:t>
            </a:r>
            <a:r>
              <a:rPr lang="en-US" dirty="0"/>
              <a:t>" problem like this:</a:t>
            </a:r>
          </a:p>
          <a:p>
            <a:r>
              <a:rPr lang="en-US" dirty="0"/>
              <a:t/>
            </a:r>
            <a:br>
              <a:rPr lang="en-US" dirty="0"/>
            </a:br>
            <a:r>
              <a:rPr lang="en-US" dirty="0"/>
              <a:t>First step: we </a:t>
            </a:r>
            <a:r>
              <a:rPr lang="en-US" b="1" dirty="0"/>
              <a:t>read the input</a:t>
            </a:r>
            <a:r>
              <a:rPr lang="en-US" dirty="0"/>
              <a:t> (the number </a:t>
            </a:r>
            <a:r>
              <a:rPr lang="en-US" b="1" dirty="0"/>
              <a:t>n</a:t>
            </a:r>
            <a:r>
              <a:rPr lang="en-US" dirty="0"/>
              <a:t> and </a:t>
            </a:r>
            <a:r>
              <a:rPr lang="en-US" b="1" dirty="0"/>
              <a:t>b</a:t>
            </a:r>
            <a:r>
              <a:rPr lang="en-US" dirty="0"/>
              <a:t>).</a:t>
            </a:r>
          </a:p>
          <a:p>
            <a:endParaRPr lang="en-US" dirty="0"/>
          </a:p>
          <a:p>
            <a:r>
              <a:rPr lang="en-US" dirty="0"/>
              <a:t>Second step: we convert the input number </a:t>
            </a:r>
            <a:r>
              <a:rPr lang="en-US" b="1" dirty="0"/>
              <a:t>n</a:t>
            </a:r>
            <a:r>
              <a:rPr lang="en-US" dirty="0"/>
              <a:t> to binary numeral system. This is done by </a:t>
            </a:r>
            <a:r>
              <a:rPr lang="en-US" b="1" dirty="0"/>
              <a:t>dividing n by 2 </a:t>
            </a:r>
            <a:r>
              <a:rPr lang="en-US" b="0" dirty="0"/>
              <a:t>continuously </a:t>
            </a:r>
            <a:r>
              <a:rPr lang="en-US" dirty="0"/>
              <a:t>until </a:t>
            </a:r>
            <a:r>
              <a:rPr lang="en-US" b="1" dirty="0"/>
              <a:t>0 is reached</a:t>
            </a:r>
            <a:r>
              <a:rPr lang="en-US" dirty="0"/>
              <a:t> and collect the remainders in reversed order.</a:t>
            </a:r>
          </a:p>
          <a:p>
            <a:endParaRPr lang="en-US" dirty="0"/>
          </a:p>
          <a:p>
            <a:r>
              <a:rPr lang="en-US" dirty="0"/>
              <a:t>Third step: the obtained </a:t>
            </a:r>
            <a:r>
              <a:rPr lang="en-US" b="1" dirty="0"/>
              <a:t>reminders </a:t>
            </a:r>
            <a:r>
              <a:rPr lang="en-US" dirty="0"/>
              <a:t>are the bits in the binary representation of </a:t>
            </a:r>
            <a:r>
              <a:rPr lang="en-US" b="1" dirty="0"/>
              <a:t>n</a:t>
            </a:r>
            <a:r>
              <a:rPr lang="en-US" dirty="0"/>
              <a:t> (in reversed order). We count how many of them are equal to </a:t>
            </a:r>
            <a:r>
              <a:rPr lang="en-US" b="1" dirty="0"/>
              <a:t>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step: print the </a:t>
            </a:r>
            <a:r>
              <a:rPr lang="en-US" b="1" dirty="0"/>
              <a:t>count</a:t>
            </a:r>
            <a:r>
              <a:rPr lang="en-US" dirty="0"/>
              <a:t>.</a:t>
            </a:r>
            <a:br>
              <a:rPr lang="en-US" dirty="0"/>
            </a:br>
            <a:r>
              <a:rPr lang="en-US" dirty="0"/>
              <a:t/>
            </a:r>
            <a:br>
              <a:rPr lang="en-US" dirty="0"/>
            </a:br>
            <a:r>
              <a:rPr lang="en-US" dirty="0"/>
              <a:t>Entirely different </a:t>
            </a:r>
            <a:r>
              <a:rPr lang="en-GB" dirty="0"/>
              <a:t>solution can be constructed by using </a:t>
            </a:r>
            <a:r>
              <a:rPr lang="en-GB" b="1" dirty="0"/>
              <a:t>bitwise operations</a:t>
            </a:r>
            <a:r>
              <a:rPr lang="en-GB" b="0" dirty="0"/>
              <a:t>: we can take the last bit using appropriate bitwise operation and check whether this bit equals to </a:t>
            </a:r>
            <a:r>
              <a:rPr lang="en-GB" b="1" dirty="0"/>
              <a:t>b</a:t>
            </a:r>
            <a:r>
              <a:rPr lang="en-GB" b="0" dirty="0"/>
              <a:t>. Then we can shift all bits to the right and take the last bit again. We can repeat the same for all the bits. We shall learn how to do such bitwise manipulations in the last section of this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1186750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Hexadecimal numbers</a:t>
            </a:r>
            <a:r>
              <a:rPr lang="en-US" b="0" dirty="0"/>
              <a:t> (also known as </a:t>
            </a:r>
            <a:r>
              <a:rPr lang="en-US" b="1" dirty="0"/>
              <a:t>hex numbers</a:t>
            </a:r>
            <a:r>
              <a:rPr lang="en-US" b="0" dirty="0"/>
              <a:t>) </a:t>
            </a:r>
            <a:r>
              <a:rPr lang="en-US" dirty="0"/>
              <a:t>are widely used in computer science. Hex numbers use </a:t>
            </a:r>
            <a:r>
              <a:rPr lang="en-US" b="1" dirty="0"/>
              <a:t>base 16</a:t>
            </a:r>
            <a:r>
              <a:rPr lang="en-US" dirty="0"/>
              <a:t> and are represented by a sequence of </a:t>
            </a:r>
            <a:r>
              <a:rPr lang="en-US" b="1" dirty="0"/>
              <a:t>hex digits</a:t>
            </a:r>
            <a:r>
              <a:rPr lang="en-US" dirty="0"/>
              <a:t>.</a:t>
            </a:r>
            <a:br>
              <a:rPr lang="en-US" dirty="0"/>
            </a:br>
            <a:r>
              <a:rPr lang="en-US" dirty="0"/>
              <a:t/>
            </a:r>
            <a:br>
              <a:rPr lang="en-US" dirty="0"/>
            </a:br>
            <a:r>
              <a:rPr lang="en-US" dirty="0"/>
              <a:t>The </a:t>
            </a:r>
            <a:r>
              <a:rPr lang="en-US" b="1" dirty="0"/>
              <a:t>hex digits </a:t>
            </a:r>
            <a:r>
              <a:rPr lang="en-US" dirty="0"/>
              <a:t>are the following</a:t>
            </a:r>
            <a:r>
              <a:rPr lang="bg-BG" dirty="0"/>
              <a:t> </a:t>
            </a:r>
            <a:r>
              <a:rPr lang="en-US" dirty="0"/>
              <a:t>literals: </a:t>
            </a:r>
            <a:r>
              <a:rPr lang="en-US" b="1" dirty="0"/>
              <a:t>0</a:t>
            </a:r>
            <a:r>
              <a:rPr lang="en-US" dirty="0"/>
              <a:t>, </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r>
              <a:rPr lang="en-US" b="1" dirty="0"/>
              <a:t>7</a:t>
            </a:r>
            <a:r>
              <a:rPr lang="en-US" dirty="0"/>
              <a:t>, </a:t>
            </a:r>
            <a:r>
              <a:rPr lang="en-US" b="1" dirty="0"/>
              <a:t>8</a:t>
            </a:r>
            <a:r>
              <a:rPr lang="en-US" dirty="0"/>
              <a:t>, </a:t>
            </a:r>
            <a:r>
              <a:rPr lang="en-US" b="1" dirty="0"/>
              <a:t>9</a:t>
            </a:r>
            <a:r>
              <a:rPr lang="en-US" dirty="0"/>
              <a:t>, </a:t>
            </a:r>
            <a:r>
              <a:rPr lang="en-US" b="1" dirty="0"/>
              <a:t>A</a:t>
            </a:r>
            <a:r>
              <a:rPr lang="en-US" dirty="0"/>
              <a:t>, </a:t>
            </a:r>
            <a:r>
              <a:rPr lang="en-US" b="1" dirty="0"/>
              <a:t>B</a:t>
            </a:r>
            <a:r>
              <a:rPr lang="en-US" dirty="0"/>
              <a:t>, </a:t>
            </a:r>
            <a:r>
              <a:rPr lang="en-US" b="1" dirty="0"/>
              <a:t>C</a:t>
            </a:r>
            <a:r>
              <a:rPr lang="en-US" dirty="0"/>
              <a:t>, </a:t>
            </a:r>
            <a:r>
              <a:rPr lang="en-US" b="1" dirty="0"/>
              <a:t>D</a:t>
            </a:r>
            <a:r>
              <a:rPr lang="en-US" dirty="0"/>
              <a:t>, </a:t>
            </a:r>
            <a:r>
              <a:rPr lang="en-US" b="1" dirty="0"/>
              <a:t>E</a:t>
            </a:r>
            <a:r>
              <a:rPr lang="en-US" dirty="0"/>
              <a:t>, and </a:t>
            </a:r>
            <a:r>
              <a:rPr lang="en-US" b="1" dirty="0"/>
              <a:t>F</a:t>
            </a:r>
            <a:r>
              <a:rPr lang="en-US" dirty="0"/>
              <a:t>. Note that after </a:t>
            </a:r>
            <a:r>
              <a:rPr lang="en-US" b="1" dirty="0"/>
              <a:t>9</a:t>
            </a:r>
            <a:r>
              <a:rPr lang="en-US" dirty="0"/>
              <a:t> the next digit is </a:t>
            </a:r>
            <a:r>
              <a:rPr lang="en-US" b="1" dirty="0"/>
              <a:t>A</a:t>
            </a:r>
            <a:r>
              <a:rPr lang="en-US" b="0" dirty="0"/>
              <a:t>, which has decimal value of </a:t>
            </a:r>
            <a:r>
              <a:rPr lang="en-US" b="1" dirty="0"/>
              <a:t>10</a:t>
            </a:r>
            <a:r>
              <a:rPr lang="en-US" b="0" dirty="0"/>
              <a:t>. The next hex digits after </a:t>
            </a:r>
            <a:r>
              <a:rPr lang="en-US" b="1" dirty="0"/>
              <a:t>A</a:t>
            </a:r>
            <a:r>
              <a:rPr lang="en-US" b="0" dirty="0"/>
              <a:t> are </a:t>
            </a:r>
            <a:r>
              <a:rPr lang="en-US" b="1" dirty="0"/>
              <a:t>B</a:t>
            </a:r>
            <a:r>
              <a:rPr lang="en-US" b="0" dirty="0"/>
              <a:t>, </a:t>
            </a:r>
            <a:r>
              <a:rPr lang="en-US" b="1" dirty="0"/>
              <a:t>C</a:t>
            </a:r>
            <a:r>
              <a:rPr lang="en-US" b="0" dirty="0"/>
              <a:t>, </a:t>
            </a:r>
            <a:r>
              <a:rPr lang="en-US" b="1" dirty="0"/>
              <a:t>D</a:t>
            </a:r>
            <a:r>
              <a:rPr lang="en-US" b="0" dirty="0"/>
              <a:t>, </a:t>
            </a:r>
            <a:r>
              <a:rPr lang="en-US" b="1" dirty="0"/>
              <a:t>E</a:t>
            </a:r>
            <a:r>
              <a:rPr lang="en-US" b="0" dirty="0"/>
              <a:t> and </a:t>
            </a:r>
            <a:r>
              <a:rPr lang="en-US" b="1" dirty="0"/>
              <a:t>F</a:t>
            </a:r>
            <a:r>
              <a:rPr lang="en-US" b="0" dirty="0"/>
              <a:t> and they have decimal values of </a:t>
            </a:r>
            <a:r>
              <a:rPr lang="en-US" b="1" dirty="0"/>
              <a:t>11</a:t>
            </a:r>
            <a:r>
              <a:rPr lang="en-US" b="0" dirty="0"/>
              <a:t>, </a:t>
            </a:r>
            <a:r>
              <a:rPr lang="en-US" b="1" dirty="0"/>
              <a:t>12</a:t>
            </a:r>
            <a:r>
              <a:rPr lang="en-US" b="0" dirty="0"/>
              <a:t>, </a:t>
            </a:r>
            <a:r>
              <a:rPr lang="en-US" b="1" dirty="0"/>
              <a:t>13</a:t>
            </a:r>
            <a:r>
              <a:rPr lang="en-US" b="0" dirty="0"/>
              <a:t>, </a:t>
            </a:r>
            <a:r>
              <a:rPr lang="en-US" b="1" dirty="0"/>
              <a:t>14</a:t>
            </a:r>
            <a:r>
              <a:rPr lang="en-US" b="0" dirty="0"/>
              <a:t> and </a:t>
            </a:r>
            <a:r>
              <a:rPr lang="en-US" b="1" dirty="0"/>
              <a:t>15</a:t>
            </a:r>
            <a:r>
              <a:rPr lang="en-US" b="0" dirty="0"/>
              <a:t>. These decimal values are used when we convert a hex number to a decimal value.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computer science the hex numbers are usually prefixed with </a:t>
            </a:r>
            <a:r>
              <a:rPr lang="en-US" b="1" dirty="0"/>
              <a:t>0x</a:t>
            </a:r>
            <a:r>
              <a:rPr lang="en-US" b="0" dirty="0"/>
              <a:t>, for example: </a:t>
            </a:r>
            <a:r>
              <a:rPr lang="en-US" b="1" dirty="0"/>
              <a:t>0xFF</a:t>
            </a:r>
            <a:r>
              <a:rPr lang="en-US" b="0" dirty="0"/>
              <a:t>.</a:t>
            </a:r>
            <a:br>
              <a:rPr lang="en-US" b="0" dirty="0"/>
            </a:br>
            <a:r>
              <a:rPr lang="en-US" b="0" dirty="0"/>
              <a:t/>
            </a:r>
            <a:br>
              <a:rPr lang="en-US" b="0" dirty="0"/>
            </a:br>
            <a:r>
              <a:rPr lang="en-GB" dirty="0"/>
              <a:t>Each position represents a </a:t>
            </a:r>
            <a:r>
              <a:rPr lang="en-GB" b="1" dirty="0">
                <a:solidFill>
                  <a:schemeClr val="bg1"/>
                </a:solidFill>
              </a:rPr>
              <a:t>power of 16</a:t>
            </a:r>
            <a:r>
              <a:rPr lang="en-US" b="0" dirty="0"/>
              <a:t>. To illustrate this, let's examine the following </a:t>
            </a:r>
            <a:r>
              <a:rPr lang="en-US" b="1" dirty="0"/>
              <a:t>example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number </a:t>
            </a:r>
            <a:r>
              <a:rPr lang="en-US" sz="1200" b="1" dirty="0">
                <a:solidFill>
                  <a:schemeClr val="tx1"/>
                </a:solidFill>
              </a:rPr>
              <a:t>0x</a:t>
            </a:r>
            <a:r>
              <a:rPr lang="en-US" sz="1200" b="1" dirty="0">
                <a:solidFill>
                  <a:schemeClr val="bg1">
                    <a:lumMod val="75000"/>
                  </a:schemeClr>
                </a:solidFill>
              </a:rPr>
              <a:t>B</a:t>
            </a:r>
            <a:r>
              <a:rPr lang="bg-BG" sz="1200" b="1" dirty="0">
                <a:solidFill>
                  <a:schemeClr val="bg1">
                    <a:lumMod val="75000"/>
                  </a:schemeClr>
                </a:solidFill>
              </a:rPr>
              <a:t>7</a:t>
            </a:r>
            <a:r>
              <a:rPr lang="en-US" sz="1200" b="1" dirty="0">
                <a:solidFill>
                  <a:schemeClr val="bg1">
                    <a:lumMod val="75000"/>
                  </a:schemeClr>
                </a:solidFill>
              </a:rPr>
              <a:t>F</a:t>
            </a:r>
            <a:r>
              <a:rPr lang="bg-BG" sz="1200" b="1" dirty="0">
                <a:solidFill>
                  <a:schemeClr val="bg1">
                    <a:lumMod val="75000"/>
                  </a:schemeClr>
                </a:solidFill>
              </a:rPr>
              <a:t>6</a:t>
            </a:r>
            <a:r>
              <a:rPr lang="en-US" sz="1200" dirty="0">
                <a:solidFill>
                  <a:schemeClr val="bg1">
                    <a:lumMod val="75000"/>
                  </a:schemeClr>
                </a:solidFill>
              </a:rPr>
              <a:t> equals to the digit "</a:t>
            </a:r>
            <a:r>
              <a:rPr lang="en-US" sz="1200" b="1" dirty="0">
                <a:solidFill>
                  <a:schemeClr val="bg1">
                    <a:lumMod val="75000"/>
                  </a:schemeClr>
                </a:solidFill>
              </a:rPr>
              <a:t>B</a:t>
            </a:r>
            <a:r>
              <a:rPr lang="en-US" sz="1200" dirty="0">
                <a:solidFill>
                  <a:schemeClr val="bg1">
                    <a:lumMod val="75000"/>
                  </a:schemeClr>
                </a:solidFill>
              </a:rPr>
              <a:t>" multiplied by 16 to the power of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plus the digit "</a:t>
            </a:r>
            <a:r>
              <a:rPr lang="en-US" sz="1200" b="1" dirty="0">
                <a:solidFill>
                  <a:schemeClr val="bg1">
                    <a:lumMod val="75000"/>
                  </a:schemeClr>
                </a:solidFill>
              </a:rPr>
              <a:t>7</a:t>
            </a:r>
            <a:r>
              <a:rPr lang="en-US" sz="1200" dirty="0">
                <a:solidFill>
                  <a:schemeClr val="bg1">
                    <a:lumMod val="75000"/>
                  </a:schemeClr>
                </a:solidFill>
              </a:rPr>
              <a:t>" multiplied by 16 to the power of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plus the digit "</a:t>
            </a:r>
            <a:r>
              <a:rPr lang="en-US" sz="1200" b="1" dirty="0">
                <a:solidFill>
                  <a:schemeClr val="bg1">
                    <a:lumMod val="75000"/>
                  </a:schemeClr>
                </a:solidFill>
              </a:rPr>
              <a:t>F</a:t>
            </a:r>
            <a:r>
              <a:rPr lang="en-US" sz="1200" dirty="0">
                <a:solidFill>
                  <a:schemeClr val="bg1">
                    <a:lumMod val="75000"/>
                  </a:schemeClr>
                </a:solidFill>
              </a:rPr>
              <a:t>" multiplied by 16 to the power of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plus the digit "</a:t>
            </a:r>
            <a:r>
              <a:rPr lang="en-US" sz="1200" b="1" dirty="0">
                <a:solidFill>
                  <a:schemeClr val="bg1">
                    <a:lumMod val="75000"/>
                  </a:schemeClr>
                </a:solidFill>
              </a:rPr>
              <a:t>6</a:t>
            </a:r>
            <a:r>
              <a:rPr lang="en-US" sz="1200" dirty="0">
                <a:solidFill>
                  <a:schemeClr val="bg1">
                    <a:lumMod val="75000"/>
                  </a:schemeClr>
                </a:solidFill>
              </a:rPr>
              <a:t>" multiplied by 16 to the power of 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which is equal to 11 multiplied by 4096, plus 7 multiplied by 256, plus 15 multiplied by 16, plus 6 multiplied by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which is equal after some calculations to </a:t>
            </a:r>
            <a:r>
              <a:rPr lang="en-US" sz="1200" b="1" i="0" kern="1200" dirty="0">
                <a:solidFill>
                  <a:schemeClr val="tx1"/>
                </a:solidFill>
                <a:effectLst/>
                <a:latin typeface="+mn-lt"/>
                <a:ea typeface="+mn-ea"/>
                <a:cs typeface="+mn-cs"/>
              </a:rPr>
              <a:t>forty-seven thousand and ninety-four</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At the end, after all the calculations, the decimal value of the hex number </a:t>
            </a:r>
            <a:r>
              <a:rPr lang="en-US" sz="1200" b="1" i="0" kern="1200" dirty="0">
                <a:solidFill>
                  <a:schemeClr val="tx1"/>
                </a:solidFill>
                <a:effectLst/>
                <a:latin typeface="+mn-lt"/>
                <a:ea typeface="+mn-ea"/>
                <a:cs typeface="+mn-cs"/>
              </a:rPr>
              <a:t>0xB7F6</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forty-seven thousand and ninety-four</a:t>
            </a:r>
            <a:r>
              <a:rPr lang="en-US" sz="1200" b="0" i="0" kern="1200" dirty="0">
                <a:solidFill>
                  <a:schemeClr val="tx1"/>
                </a:solidFill>
                <a:effectLst/>
                <a:latin typeface="+mn-lt"/>
                <a:ea typeface="+mn-ea"/>
                <a:cs typeface="+mn-cs"/>
              </a:rPr>
              <a:t>. The calculations are identical with the decimal and the binary numeral systems, but with the base 16 instead of 10 or 2.</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Finally, let me reveal to you </a:t>
            </a:r>
            <a:r>
              <a:rPr lang="en-US" sz="1200" b="1" i="0" kern="1200" dirty="0">
                <a:solidFill>
                  <a:schemeClr val="tx1"/>
                </a:solidFill>
                <a:effectLst/>
                <a:latin typeface="+mn-lt"/>
                <a:ea typeface="+mn-ea"/>
                <a:cs typeface="+mn-cs"/>
              </a:rPr>
              <a:t>why hex numbers are so important </a:t>
            </a:r>
            <a:r>
              <a:rPr lang="en-US" sz="1200" b="0" i="0" kern="1200" dirty="0">
                <a:solidFill>
                  <a:schemeClr val="tx1"/>
                </a:solidFill>
                <a:effectLst/>
                <a:latin typeface="+mn-lt"/>
                <a:ea typeface="+mn-ea"/>
                <a:cs typeface="+mn-cs"/>
              </a:rPr>
              <a:t>in the computer science. They have a flexible property: </a:t>
            </a:r>
            <a:r>
              <a:rPr lang="en-US" sz="1200" b="1" i="0" kern="1200" dirty="0">
                <a:solidFill>
                  <a:schemeClr val="tx1"/>
                </a:solidFill>
                <a:effectLst/>
                <a:latin typeface="+mn-lt"/>
                <a:ea typeface="+mn-ea"/>
                <a:cs typeface="+mn-cs"/>
              </a:rPr>
              <a:t>4 binary digits correspond to 1 hex digit</a:t>
            </a:r>
            <a:r>
              <a:rPr lang="en-US" sz="1200" b="0" i="0" kern="1200" dirty="0">
                <a:solidFill>
                  <a:schemeClr val="tx1"/>
                </a:solidFill>
                <a:effectLst/>
                <a:latin typeface="+mn-lt"/>
                <a:ea typeface="+mn-ea"/>
                <a:cs typeface="+mn-cs"/>
              </a:rPr>
              <a:t>. Thus </a:t>
            </a:r>
            <a:r>
              <a:rPr lang="en-US" sz="1200" b="1" i="0" kern="1200" dirty="0">
                <a:solidFill>
                  <a:schemeClr val="tx1"/>
                </a:solidFill>
                <a:effectLst/>
                <a:latin typeface="+mn-lt"/>
                <a:ea typeface="+mn-ea"/>
                <a:cs typeface="+mn-cs"/>
              </a:rPr>
              <a:t>8-bit number </a:t>
            </a:r>
            <a:r>
              <a:rPr lang="en-US" sz="1200" b="0" i="0" kern="1200" dirty="0">
                <a:solidFill>
                  <a:schemeClr val="tx1"/>
                </a:solidFill>
                <a:effectLst/>
                <a:latin typeface="+mn-lt"/>
                <a:ea typeface="+mn-ea"/>
                <a:cs typeface="+mn-cs"/>
              </a:rPr>
              <a:t>can be represented by </a:t>
            </a:r>
            <a:r>
              <a:rPr lang="en-US" sz="1200" b="1" i="0" kern="1200" dirty="0">
                <a:solidFill>
                  <a:schemeClr val="tx1"/>
                </a:solidFill>
                <a:effectLst/>
                <a:latin typeface="+mn-lt"/>
                <a:ea typeface="+mn-ea"/>
                <a:cs typeface="+mn-cs"/>
              </a:rPr>
              <a:t>2 hex digits</a:t>
            </a:r>
            <a:r>
              <a:rPr lang="en-US" sz="1200" b="0" i="0" kern="1200" dirty="0">
                <a:solidFill>
                  <a:schemeClr val="tx1"/>
                </a:solidFill>
                <a:effectLst/>
                <a:latin typeface="+mn-lt"/>
                <a:ea typeface="+mn-ea"/>
                <a:cs typeface="+mn-cs"/>
              </a:rPr>
              <a:t>. In the same logic, a 4-digit hex number corresponds to 16-bit binary number.</a:t>
            </a: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466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896704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give an example </a:t>
            </a:r>
            <a:r>
              <a:rPr lang="en-US" b="1" dirty="0"/>
              <a:t>how to convert hex to decimal </a:t>
            </a:r>
            <a:r>
              <a:rPr lang="en-US" b="0" dirty="0"/>
              <a:t>and </a:t>
            </a:r>
            <a:r>
              <a:rPr lang="en-US" b="1" dirty="0"/>
              <a:t>decimal to hex</a:t>
            </a:r>
            <a:r>
              <a:rPr lang="en-US" dirty="0"/>
              <a:t>. We use the same algorithms we used for converting binary numbers to and from decimal system.</a:t>
            </a:r>
          </a:p>
          <a:p>
            <a:pPr marL="171450" indent="-171450">
              <a:buFont typeface="Arial" panose="020B0604020202020204" pitchFamily="34" charset="0"/>
              <a:buChar char="•"/>
            </a:pPr>
            <a:r>
              <a:rPr lang="en-US" dirty="0"/>
              <a:t>Converting a </a:t>
            </a:r>
            <a:r>
              <a:rPr lang="en-US" b="1" dirty="0"/>
              <a:t>hex number to decimal </a:t>
            </a:r>
            <a:r>
              <a:rPr lang="en-US" dirty="0"/>
              <a:t>follows the definition of hex numbers: we multiply </a:t>
            </a:r>
            <a:r>
              <a:rPr lang="en-GB" dirty="0"/>
              <a:t>each digit to its weight (which is power of 16) and we sum the weighted digits. The weight for the rightmost digit is 1, for the next is 16, for the next is 256, etc. For example, let's convert the hex number </a:t>
            </a:r>
            <a:r>
              <a:rPr lang="en-GB" b="1" dirty="0"/>
              <a:t>0x1F4</a:t>
            </a:r>
            <a:r>
              <a:rPr lang="en-GB" b="0" dirty="0"/>
              <a:t> to decimal value</a:t>
            </a:r>
            <a:r>
              <a:rPr lang="en-GB" dirty="0"/>
              <a:t>:</a:t>
            </a:r>
          </a:p>
          <a:p>
            <a:pPr marL="171450" indent="-171450">
              <a:buFont typeface="Arial" panose="020B0604020202020204" pitchFamily="34" charset="0"/>
              <a:buChar char="•"/>
            </a:pPr>
            <a:r>
              <a:rPr lang="en-GB" sz="1200" b="1" dirty="0">
                <a:solidFill>
                  <a:schemeClr val="tx1"/>
                </a:solidFill>
              </a:rPr>
              <a:t>0x</a:t>
            </a:r>
            <a:r>
              <a:rPr lang="en-GB" sz="1200" b="1" dirty="0">
                <a:solidFill>
                  <a:schemeClr val="bg1">
                    <a:lumMod val="75000"/>
                  </a:schemeClr>
                </a:solidFill>
              </a:rPr>
              <a:t>1F4</a:t>
            </a:r>
            <a:r>
              <a:rPr lang="en-GB" sz="1200" dirty="0">
                <a:solidFill>
                  <a:schemeClr val="tx1"/>
                </a:solidFill>
              </a:rPr>
              <a:t> is equal to </a:t>
            </a:r>
            <a:r>
              <a:rPr lang="en-GB" sz="1200" b="1" dirty="0">
                <a:solidFill>
                  <a:schemeClr val="bg1">
                    <a:lumMod val="75000"/>
                  </a:schemeClr>
                </a:solidFill>
              </a:rPr>
              <a:t>1</a:t>
            </a:r>
            <a:r>
              <a:rPr lang="en-GB" sz="1200" dirty="0">
                <a:solidFill>
                  <a:schemeClr val="tx1"/>
                </a:solidFill>
              </a:rPr>
              <a:t> multiplied by 16 to the power of 2 + </a:t>
            </a:r>
            <a:r>
              <a:rPr lang="en-GB" sz="1200" b="1" dirty="0">
                <a:solidFill>
                  <a:schemeClr val="bg1">
                    <a:lumMod val="75000"/>
                  </a:schemeClr>
                </a:solidFill>
              </a:rPr>
              <a:t>15</a:t>
            </a:r>
            <a:r>
              <a:rPr lang="en-GB" sz="1200" dirty="0">
                <a:solidFill>
                  <a:schemeClr val="bg1">
                    <a:lumMod val="75000"/>
                  </a:schemeClr>
                </a:solidFill>
              </a:rPr>
              <a:t> multiplied to </a:t>
            </a:r>
            <a:r>
              <a:rPr lang="en-GB" sz="1200" dirty="0">
                <a:solidFill>
                  <a:schemeClr val="tx1"/>
                </a:solidFill>
              </a:rPr>
              <a:t>16 to the power of 1 + </a:t>
            </a:r>
            <a:r>
              <a:rPr lang="en-GB" sz="1200" dirty="0">
                <a:solidFill>
                  <a:schemeClr val="bg1">
                    <a:lumMod val="75000"/>
                  </a:schemeClr>
                </a:solidFill>
              </a:rPr>
              <a:t>4 multiplied to </a:t>
            </a:r>
            <a:r>
              <a:rPr lang="en-GB" sz="1200" dirty="0">
                <a:solidFill>
                  <a:schemeClr val="tx1"/>
                </a:solidFill>
              </a:rPr>
              <a:t>16 to the power of 0,</a:t>
            </a:r>
            <a:br>
              <a:rPr lang="en-GB" sz="1200" dirty="0">
                <a:solidFill>
                  <a:schemeClr val="tx1"/>
                </a:solidFill>
              </a:rPr>
            </a:br>
            <a:r>
              <a:rPr lang="en-GB" sz="1200" dirty="0">
                <a:solidFill>
                  <a:schemeClr val="tx1"/>
                </a:solidFill>
              </a:rPr>
              <a:t>which is equal to </a:t>
            </a:r>
            <a:r>
              <a:rPr lang="en-GB" sz="1200" b="1" dirty="0">
                <a:solidFill>
                  <a:schemeClr val="bg1">
                    <a:lumMod val="75000"/>
                  </a:schemeClr>
                </a:solidFill>
              </a:rPr>
              <a:t>1</a:t>
            </a:r>
            <a:r>
              <a:rPr lang="en-GB" sz="1200" dirty="0">
                <a:solidFill>
                  <a:schemeClr val="bg1">
                    <a:lumMod val="75000"/>
                  </a:schemeClr>
                </a:solidFill>
              </a:rPr>
              <a:t> multiplied by </a:t>
            </a:r>
            <a:r>
              <a:rPr lang="en-GB" sz="1200" b="1" dirty="0">
                <a:solidFill>
                  <a:schemeClr val="tx1"/>
                </a:solidFill>
              </a:rPr>
              <a:t>256</a:t>
            </a:r>
            <a:r>
              <a:rPr lang="en-GB" sz="1200" dirty="0">
                <a:solidFill>
                  <a:schemeClr val="tx1"/>
                </a:solidFill>
              </a:rPr>
              <a:t> + </a:t>
            </a:r>
            <a:r>
              <a:rPr lang="en-GB" sz="1200" b="1" dirty="0">
                <a:solidFill>
                  <a:schemeClr val="bg1">
                    <a:lumMod val="75000"/>
                  </a:schemeClr>
                </a:solidFill>
              </a:rPr>
              <a:t>15 </a:t>
            </a:r>
            <a:r>
              <a:rPr lang="en-GB" sz="1200" dirty="0">
                <a:solidFill>
                  <a:schemeClr val="bg1">
                    <a:lumMod val="75000"/>
                  </a:schemeClr>
                </a:solidFill>
              </a:rPr>
              <a:t>multiplied by </a:t>
            </a:r>
            <a:r>
              <a:rPr lang="en-GB" sz="1200" b="1" dirty="0">
                <a:solidFill>
                  <a:schemeClr val="tx1"/>
                </a:solidFill>
              </a:rPr>
              <a:t>16</a:t>
            </a:r>
            <a:r>
              <a:rPr lang="en-GB" sz="1200" dirty="0">
                <a:solidFill>
                  <a:schemeClr val="tx1"/>
                </a:solidFill>
              </a:rPr>
              <a:t> + </a:t>
            </a:r>
            <a:r>
              <a:rPr lang="en-GB" sz="1200" b="1" dirty="0">
                <a:solidFill>
                  <a:schemeClr val="bg1">
                    <a:lumMod val="75000"/>
                  </a:schemeClr>
                </a:solidFill>
              </a:rPr>
              <a:t>4</a:t>
            </a:r>
            <a:r>
              <a:rPr lang="en-GB" sz="1200" dirty="0">
                <a:solidFill>
                  <a:schemeClr val="tx1"/>
                </a:solidFill>
              </a:rPr>
              <a:t> multiplied by </a:t>
            </a:r>
            <a:r>
              <a:rPr lang="en-GB" sz="1200" b="1" dirty="0">
                <a:solidFill>
                  <a:schemeClr val="tx1"/>
                </a:solidFill>
              </a:rPr>
              <a:t>1</a:t>
            </a:r>
            <a:r>
              <a:rPr lang="en-GB" sz="1200" dirty="0">
                <a:solidFill>
                  <a:schemeClr val="tx1"/>
                </a:solidFill>
              </a:rPr>
              <a:t>,</a:t>
            </a:r>
          </a:p>
          <a:p>
            <a:pPr marL="171450" indent="-171450">
              <a:buFont typeface="Arial" panose="020B0604020202020204" pitchFamily="34" charset="0"/>
              <a:buChar char="•"/>
            </a:pPr>
            <a:r>
              <a:rPr lang="en-GB" sz="1200" dirty="0">
                <a:solidFill>
                  <a:schemeClr val="tx1"/>
                </a:solidFill>
              </a:rPr>
              <a:t>which is equal to </a:t>
            </a:r>
            <a:r>
              <a:rPr lang="en-GB" sz="1200" b="1" dirty="0">
                <a:solidFill>
                  <a:schemeClr val="tx1"/>
                </a:solidFill>
              </a:rPr>
              <a:t>256 + 240 + 4</a:t>
            </a:r>
            <a:r>
              <a:rPr lang="en-GB" sz="1200" dirty="0">
                <a:solidFill>
                  <a:schemeClr val="tx1"/>
                </a:solidFill>
              </a:rPr>
              <a:t>, which is equal to </a:t>
            </a:r>
            <a:r>
              <a:rPr lang="en-GB" sz="1200" b="1" dirty="0">
                <a:solidFill>
                  <a:schemeClr val="tx1"/>
                </a:solidFill>
              </a:rPr>
              <a:t>500</a:t>
            </a:r>
            <a:r>
              <a:rPr lang="en-GB" sz="1200" b="0" dirty="0">
                <a:solidFill>
                  <a:schemeClr val="tx1"/>
                </a:solidFill>
              </a:rPr>
              <a:t>.</a:t>
            </a:r>
          </a:p>
          <a:p>
            <a:r>
              <a:rPr lang="en-US" dirty="0"/>
              <a:t/>
            </a:r>
            <a:br>
              <a:rPr lang="en-US" dirty="0"/>
            </a:br>
            <a:r>
              <a:rPr lang="en-US" dirty="0"/>
              <a:t>Converting in the opposite direction, </a:t>
            </a:r>
            <a:r>
              <a:rPr lang="en-US" b="1" dirty="0"/>
              <a:t>from decimal to hexadecimal</a:t>
            </a:r>
            <a:r>
              <a:rPr lang="en-US" dirty="0"/>
              <a:t>, is done by </a:t>
            </a:r>
            <a:r>
              <a:rPr lang="en-GB" dirty="0"/>
              <a:t>continuously dividing by 16 and taking the reminders in reversed order until we reach zero. Let's take for </a:t>
            </a:r>
            <a:r>
              <a:rPr lang="en-GB" b="1" dirty="0"/>
              <a:t>example </a:t>
            </a:r>
            <a:r>
              <a:rPr lang="en-GB" dirty="0"/>
              <a:t>the decimal number </a:t>
            </a:r>
            <a:r>
              <a:rPr lang="en-GB" b="1" dirty="0"/>
              <a:t>500</a:t>
            </a:r>
            <a:r>
              <a:rPr lang="en-GB" dirty="0"/>
              <a:t>:</a:t>
            </a:r>
            <a:endParaRPr lang="en-US" dirty="0"/>
          </a:p>
          <a:p>
            <a:pPr marL="171450" indent="-171450">
              <a:buFont typeface="Arial" panose="020B0604020202020204" pitchFamily="34" charset="0"/>
              <a:buChar char="•"/>
            </a:pPr>
            <a:r>
              <a:rPr lang="en-US" dirty="0"/>
              <a:t>We divide </a:t>
            </a:r>
            <a:r>
              <a:rPr lang="en-US" b="1" dirty="0"/>
              <a:t>500</a:t>
            </a:r>
            <a:r>
              <a:rPr lang="en-US" dirty="0"/>
              <a:t> by </a:t>
            </a:r>
            <a:r>
              <a:rPr lang="en-US" b="1" dirty="0"/>
              <a:t>16 </a:t>
            </a:r>
            <a:r>
              <a:rPr lang="en-US" dirty="0"/>
              <a:t>and we obtain </a:t>
            </a:r>
            <a:r>
              <a:rPr lang="en-US" b="1" dirty="0"/>
              <a:t>31</a:t>
            </a:r>
            <a:r>
              <a:rPr lang="en-US" dirty="0"/>
              <a:t> with </a:t>
            </a:r>
            <a:r>
              <a:rPr lang="en-US" b="1" dirty="0"/>
              <a:t>remainder 4</a:t>
            </a:r>
            <a:r>
              <a:rPr lang="en-US" dirty="0"/>
              <a:t>.</a:t>
            </a:r>
            <a:r>
              <a:rPr lang="bg-BG" dirty="0"/>
              <a:t> </a:t>
            </a:r>
            <a:r>
              <a:rPr lang="en-US" dirty="0"/>
              <a:t>This reminder gives the last digit of the converted number.</a:t>
            </a:r>
          </a:p>
          <a:p>
            <a:pPr marL="171450" indent="-171450">
              <a:buFont typeface="Arial" panose="020B0604020202020204" pitchFamily="34" charset="0"/>
              <a:buChar char="•"/>
            </a:pPr>
            <a:r>
              <a:rPr lang="en-US" dirty="0"/>
              <a:t>Then we divide by </a:t>
            </a:r>
            <a:r>
              <a:rPr lang="en-US" b="1" dirty="0"/>
              <a:t>16</a:t>
            </a:r>
            <a:r>
              <a:rPr lang="bg-BG" b="1" dirty="0"/>
              <a:t> </a:t>
            </a:r>
            <a:r>
              <a:rPr lang="en-US" dirty="0"/>
              <a:t>the obtained from the previous step value </a:t>
            </a:r>
            <a:r>
              <a:rPr lang="en-US" b="1" dirty="0"/>
              <a:t>31 </a:t>
            </a:r>
            <a:r>
              <a:rPr lang="en-US" dirty="0"/>
              <a:t>and we obtain </a:t>
            </a:r>
            <a:r>
              <a:rPr lang="en-US" b="1" dirty="0"/>
              <a:t>1</a:t>
            </a:r>
            <a:r>
              <a:rPr lang="en-US" dirty="0"/>
              <a:t> and reminder </a:t>
            </a:r>
            <a:r>
              <a:rPr lang="en-US" b="1" dirty="0"/>
              <a:t>15</a:t>
            </a:r>
            <a:r>
              <a:rPr lang="en-US" dirty="0"/>
              <a:t> (which corresponds to </a:t>
            </a:r>
            <a:r>
              <a:rPr lang="en-US" b="1" dirty="0"/>
              <a:t>F</a:t>
            </a:r>
            <a:r>
              <a:rPr lang="en-US" b="0" dirty="0"/>
              <a:t>). This digit </a:t>
            </a:r>
            <a:r>
              <a:rPr lang="en-US" b="1" dirty="0"/>
              <a:t>F</a:t>
            </a:r>
            <a:r>
              <a:rPr lang="en-US" b="0" dirty="0"/>
              <a:t> is the next digit of the converted number</a:t>
            </a:r>
            <a:r>
              <a:rPr lang="en-US" dirty="0"/>
              <a:t>.</a:t>
            </a:r>
          </a:p>
          <a:p>
            <a:pPr marL="171450" indent="-171450">
              <a:buFont typeface="Arial" panose="020B0604020202020204" pitchFamily="34" charset="0"/>
              <a:buChar char="•"/>
            </a:pPr>
            <a:r>
              <a:rPr lang="en-US" dirty="0"/>
              <a:t>The next step is to divide by </a:t>
            </a:r>
            <a:r>
              <a:rPr lang="en-US" b="1" dirty="0"/>
              <a:t>16</a:t>
            </a:r>
            <a:r>
              <a:rPr lang="en-US" dirty="0"/>
              <a:t> the obtained from the previous step value </a:t>
            </a:r>
            <a:r>
              <a:rPr lang="en-US" b="1" dirty="0"/>
              <a:t>1</a:t>
            </a:r>
            <a:r>
              <a:rPr lang="en-US" dirty="0"/>
              <a:t> and we obtain </a:t>
            </a:r>
            <a:r>
              <a:rPr lang="en-US" b="1" dirty="0"/>
              <a:t>0</a:t>
            </a:r>
            <a:r>
              <a:rPr lang="en-US" dirty="0"/>
              <a:t> and reminder </a:t>
            </a:r>
            <a:r>
              <a:rPr lang="en-US" b="1" dirty="0"/>
              <a:t>1</a:t>
            </a:r>
            <a:r>
              <a:rPr lang="en-US" dirty="0"/>
              <a:t>. This digit </a:t>
            </a:r>
            <a:r>
              <a:rPr lang="en-US" b="1" dirty="0"/>
              <a:t>1</a:t>
            </a:r>
            <a:r>
              <a:rPr lang="en-US" dirty="0"/>
              <a:t> is the first digit of the converted number.</a:t>
            </a:r>
          </a:p>
          <a:p>
            <a:pPr marL="171450" indent="-171450">
              <a:buFont typeface="Arial" panose="020B0604020202020204" pitchFamily="34" charset="0"/>
              <a:buChar char="•"/>
            </a:pPr>
            <a:r>
              <a:rPr lang="en-US" dirty="0"/>
              <a:t>Finally, the result is constructed by reversing the digits, corresponding to the reminders, obtained at each division. In our case the result is "</a:t>
            </a:r>
            <a:r>
              <a:rPr lang="en-US" b="1" dirty="0"/>
              <a:t>1 F 4</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7517868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mentioned already that binary and hex numbers can be easily mapped one to another, because </a:t>
            </a:r>
            <a:r>
              <a:rPr lang="en-US" b="1" dirty="0"/>
              <a:t>4 binary digits directly correspond to 1 hex digit</a:t>
            </a:r>
            <a:r>
              <a:rPr lang="en-US" dirty="0"/>
              <a:t>.</a:t>
            </a:r>
            <a:r>
              <a:rPr lang="bg-BG" dirty="0"/>
              <a:t> </a:t>
            </a:r>
            <a:r>
              <a:rPr lang="en-US" dirty="0"/>
              <a:t>Following this property, t</a:t>
            </a:r>
            <a:r>
              <a:rPr lang="en-GB" dirty="0"/>
              <a:t>he conversion from </a:t>
            </a:r>
            <a:r>
              <a:rPr lang="en-GB" b="1" dirty="0">
                <a:solidFill>
                  <a:schemeClr val="bg1"/>
                </a:solidFill>
              </a:rPr>
              <a:t>binary</a:t>
            </a:r>
            <a:r>
              <a:rPr lang="en-GB" dirty="0"/>
              <a:t> to </a:t>
            </a:r>
            <a:r>
              <a:rPr lang="en-GB" b="1" dirty="0">
                <a:solidFill>
                  <a:schemeClr val="bg1"/>
                </a:solidFill>
              </a:rPr>
              <a:t>hexadecimal</a:t>
            </a:r>
            <a:r>
              <a:rPr lang="en-GB" dirty="0"/>
              <a:t> (and back) is straightforward.</a:t>
            </a:r>
            <a:endParaRPr lang="en-US" dirty="0"/>
          </a:p>
          <a:p>
            <a:endParaRPr lang="en-US" dirty="0"/>
          </a:p>
          <a:p>
            <a:r>
              <a:rPr lang="en-US" dirty="0"/>
              <a:t>Let's give </a:t>
            </a:r>
            <a:r>
              <a:rPr lang="en-US" b="1" dirty="0"/>
              <a:t>an example </a:t>
            </a:r>
            <a:r>
              <a:rPr lang="en-US" dirty="0"/>
              <a:t>of converting </a:t>
            </a:r>
            <a:r>
              <a:rPr lang="en-US" b="1" dirty="0"/>
              <a:t>binary to hexadecimal numbers</a:t>
            </a:r>
            <a:r>
              <a:rPr lang="en-US" dirty="0"/>
              <a:t> and vice versa.</a:t>
            </a:r>
            <a:br>
              <a:rPr lang="en-US" dirty="0"/>
            </a:br>
            <a:r>
              <a:rPr lang="en-US" dirty="0"/>
              <a:t/>
            </a:r>
            <a:br>
              <a:rPr lang="en-US" dirty="0"/>
            </a:br>
            <a:r>
              <a:rPr lang="en-US" dirty="0"/>
              <a:t>The </a:t>
            </a:r>
            <a:r>
              <a:rPr lang="en-US" b="1" dirty="0"/>
              <a:t>hex number A2E3F </a:t>
            </a:r>
            <a:r>
              <a:rPr lang="en-US" dirty="0"/>
              <a:t>can be converted to </a:t>
            </a:r>
            <a:r>
              <a:rPr lang="en-US" b="1" dirty="0"/>
              <a:t>binary </a:t>
            </a:r>
            <a:r>
              <a:rPr lang="en-US" dirty="0"/>
              <a:t>by taking the 4 binary digits for each hex digit like this:</a:t>
            </a:r>
          </a:p>
          <a:p>
            <a:pPr marL="171450" indent="-171450">
              <a:buFont typeface="Arial" panose="020B0604020202020204" pitchFamily="34" charset="0"/>
              <a:buChar char="•"/>
            </a:pPr>
            <a:r>
              <a:rPr lang="en-GB" sz="1200" dirty="0">
                <a:solidFill>
                  <a:schemeClr val="tx1"/>
                </a:solidFill>
              </a:rPr>
              <a:t>The digit </a:t>
            </a:r>
            <a:r>
              <a:rPr lang="en-GB" sz="1200" b="1" dirty="0">
                <a:solidFill>
                  <a:schemeClr val="tx1"/>
                </a:solidFill>
              </a:rPr>
              <a:t>A</a:t>
            </a:r>
            <a:r>
              <a:rPr lang="en-GB" sz="1200" dirty="0">
                <a:solidFill>
                  <a:schemeClr val="tx1"/>
                </a:solidFill>
              </a:rPr>
              <a:t> corresponds to bits "</a:t>
            </a:r>
            <a:r>
              <a:rPr lang="en-GB" sz="1200" b="1" dirty="0">
                <a:solidFill>
                  <a:schemeClr val="tx1"/>
                </a:solidFill>
              </a:rPr>
              <a:t>1 0 1 0</a:t>
            </a:r>
            <a:r>
              <a:rPr lang="en-GB" sz="1200" dirty="0">
                <a:solidFill>
                  <a:schemeClr val="tx1"/>
                </a:solidFill>
              </a:rPr>
              <a:t>".</a:t>
            </a:r>
          </a:p>
          <a:p>
            <a:pPr marL="171450" indent="-171450">
              <a:buFont typeface="Arial" panose="020B0604020202020204" pitchFamily="34" charset="0"/>
              <a:buChar char="•"/>
            </a:pPr>
            <a:r>
              <a:rPr lang="en-GB" sz="1200" dirty="0">
                <a:solidFill>
                  <a:schemeClr val="tx1"/>
                </a:solidFill>
              </a:rPr>
              <a:t>The digit </a:t>
            </a:r>
            <a:r>
              <a:rPr lang="en-GB" sz="1200" b="1" dirty="0">
                <a:solidFill>
                  <a:schemeClr val="tx1"/>
                </a:solidFill>
              </a:rPr>
              <a:t>2</a:t>
            </a:r>
            <a:r>
              <a:rPr lang="en-GB" sz="1200" dirty="0">
                <a:solidFill>
                  <a:schemeClr val="tx1"/>
                </a:solidFill>
              </a:rPr>
              <a:t> corresponds to "</a:t>
            </a:r>
            <a:r>
              <a:rPr lang="en-GB" sz="1200" b="1" dirty="0">
                <a:solidFill>
                  <a:schemeClr val="tx1"/>
                </a:solidFill>
              </a:rPr>
              <a:t>0 0 1 0</a:t>
            </a:r>
            <a:r>
              <a:rPr lang="en-GB" sz="1200" dirty="0">
                <a:solidFill>
                  <a:schemeClr val="tx1"/>
                </a:solidFill>
              </a:rPr>
              <a:t>".</a:t>
            </a:r>
          </a:p>
          <a:p>
            <a:pPr marL="171450" indent="-171450">
              <a:buFont typeface="Arial" panose="020B0604020202020204" pitchFamily="34" charset="0"/>
              <a:buChar char="•"/>
            </a:pPr>
            <a:r>
              <a:rPr lang="en-GB" sz="1200" dirty="0">
                <a:solidFill>
                  <a:schemeClr val="tx1"/>
                </a:solidFill>
              </a:rPr>
              <a:t>The digit </a:t>
            </a:r>
            <a:r>
              <a:rPr lang="en-GB" sz="1200" b="1" dirty="0">
                <a:solidFill>
                  <a:schemeClr val="tx1"/>
                </a:solidFill>
              </a:rPr>
              <a:t>E</a:t>
            </a:r>
            <a:r>
              <a:rPr lang="en-GB" sz="1200" dirty="0">
                <a:solidFill>
                  <a:schemeClr val="tx1"/>
                </a:solidFill>
              </a:rPr>
              <a:t> corresponds to "</a:t>
            </a:r>
            <a:r>
              <a:rPr lang="en-GB" sz="1200" b="1" dirty="0">
                <a:solidFill>
                  <a:schemeClr val="tx1"/>
                </a:solidFill>
              </a:rPr>
              <a:t>1 1 1 0</a:t>
            </a:r>
            <a:r>
              <a:rPr lang="en-GB" sz="1200" dirty="0">
                <a:solidFill>
                  <a:schemeClr val="tx1"/>
                </a:solidFill>
              </a:rPr>
              <a:t>".</a:t>
            </a:r>
          </a:p>
          <a:p>
            <a:pPr marL="171450" indent="-171450">
              <a:buFont typeface="Arial" panose="020B0604020202020204" pitchFamily="34" charset="0"/>
              <a:buChar char="•"/>
            </a:pPr>
            <a:r>
              <a:rPr lang="en-GB" sz="1200" b="1" dirty="0">
                <a:solidFill>
                  <a:schemeClr val="tx1"/>
                </a:solidFill>
              </a:rPr>
              <a:t>3</a:t>
            </a:r>
            <a:r>
              <a:rPr lang="en-GB" sz="1200" dirty="0">
                <a:solidFill>
                  <a:schemeClr val="tx1"/>
                </a:solidFill>
              </a:rPr>
              <a:t> corresponds to "</a:t>
            </a:r>
            <a:r>
              <a:rPr lang="en-GB" sz="1200" b="1" dirty="0">
                <a:solidFill>
                  <a:schemeClr val="tx1"/>
                </a:solidFill>
              </a:rPr>
              <a:t>0 0 1 1</a:t>
            </a:r>
            <a:r>
              <a:rPr lang="en-GB" sz="1200" dirty="0">
                <a:solidFill>
                  <a:schemeClr val="tx1"/>
                </a:solidFill>
              </a:rPr>
              <a:t>".</a:t>
            </a:r>
          </a:p>
          <a:p>
            <a:pPr marL="171450" indent="-171450">
              <a:buFont typeface="Arial" panose="020B0604020202020204" pitchFamily="34" charset="0"/>
              <a:buChar char="•"/>
            </a:pPr>
            <a:r>
              <a:rPr lang="en-GB" sz="1200" b="1" dirty="0">
                <a:solidFill>
                  <a:schemeClr val="tx1"/>
                </a:solidFill>
              </a:rPr>
              <a:t>F</a:t>
            </a:r>
            <a:r>
              <a:rPr lang="en-GB" sz="1200" dirty="0">
                <a:solidFill>
                  <a:schemeClr val="tx1"/>
                </a:solidFill>
              </a:rPr>
              <a:t> corresponds to "</a:t>
            </a:r>
            <a:r>
              <a:rPr lang="en-GB" sz="1200" b="1" dirty="0">
                <a:solidFill>
                  <a:schemeClr val="tx1"/>
                </a:solidFill>
              </a:rPr>
              <a:t>1 1 1 1</a:t>
            </a:r>
            <a:r>
              <a:rPr lang="en-GB" sz="1200" dirty="0">
                <a:solidFill>
                  <a:schemeClr val="tx1"/>
                </a:solidFill>
              </a:rPr>
              <a:t>".</a:t>
            </a:r>
          </a:p>
          <a:p>
            <a:pPr marL="0" indent="0">
              <a:buFont typeface="Arial" panose="020B0604020202020204" pitchFamily="34" charset="0"/>
              <a:buNone/>
            </a:pPr>
            <a:r>
              <a:rPr lang="en-GB" sz="1200" dirty="0">
                <a:solidFill>
                  <a:schemeClr val="tx1"/>
                </a:solidFill>
              </a:rPr>
              <a:t>We append all these bits and we obtain the binary representation of the input hex number.</a:t>
            </a:r>
            <a:br>
              <a:rPr lang="en-GB" sz="1200" dirty="0">
                <a:solidFill>
                  <a:schemeClr val="tx1"/>
                </a:solidFill>
              </a:rPr>
            </a:br>
            <a:r>
              <a:rPr lang="en-GB" sz="1200" dirty="0">
                <a:solidFill>
                  <a:schemeClr val="tx1"/>
                </a:solidFill>
              </a:rPr>
              <a:t/>
            </a:r>
            <a:br>
              <a:rPr lang="en-GB" sz="1200" dirty="0">
                <a:solidFill>
                  <a:schemeClr val="tx1"/>
                </a:solidFill>
              </a:rPr>
            </a:br>
            <a:r>
              <a:rPr lang="en-GB" sz="1200" dirty="0">
                <a:solidFill>
                  <a:schemeClr val="tx1"/>
                </a:solidFill>
              </a:rPr>
              <a:t>Let's do the opposite: </a:t>
            </a:r>
            <a:r>
              <a:rPr lang="en-GB" sz="1200" b="1" dirty="0">
                <a:solidFill>
                  <a:schemeClr val="tx1"/>
                </a:solidFill>
              </a:rPr>
              <a:t>transform the binary number </a:t>
            </a:r>
            <a:r>
              <a:rPr lang="en-GB" sz="1200" dirty="0">
                <a:solidFill>
                  <a:schemeClr val="tx1"/>
                </a:solidFill>
              </a:rPr>
              <a:t>"</a:t>
            </a:r>
            <a:r>
              <a:rPr lang="en-GB" sz="1200" b="1" dirty="0">
                <a:solidFill>
                  <a:schemeClr val="tx1"/>
                </a:solidFill>
              </a:rPr>
              <a:t>1 0 1 0, 0 0 1 0, 1 1 1 0, 0 0 1 1, 1 1 1 1</a:t>
            </a:r>
            <a:r>
              <a:rPr lang="en-GB" sz="1200" dirty="0">
                <a:solidFill>
                  <a:schemeClr val="tx1"/>
                </a:solidFill>
              </a:rPr>
              <a:t>"</a:t>
            </a:r>
            <a:r>
              <a:rPr lang="en-GB" sz="1200" b="1" dirty="0">
                <a:solidFill>
                  <a:schemeClr val="tx1"/>
                </a:solidFill>
              </a:rPr>
              <a:t>  to hex</a:t>
            </a:r>
            <a:r>
              <a:rPr lang="en-GB" sz="1200" dirty="0">
                <a:solidFill>
                  <a:schemeClr val="tx1"/>
                </a:solidFill>
              </a:rPr>
              <a:t>. We split this number into </a:t>
            </a:r>
            <a:r>
              <a:rPr lang="en-GB" sz="1200" b="1" dirty="0">
                <a:solidFill>
                  <a:schemeClr val="tx1"/>
                </a:solidFill>
              </a:rPr>
              <a:t>groups of 4 bits</a:t>
            </a:r>
            <a:r>
              <a:rPr lang="en-GB" sz="1200" dirty="0">
                <a:solidFill>
                  <a:schemeClr val="tx1"/>
                </a:solidFill>
              </a:rPr>
              <a:t>, like it is shown here on the slide. We have the following mappings:</a:t>
            </a:r>
          </a:p>
          <a:p>
            <a:pPr marL="171450" indent="-171450">
              <a:buFont typeface="Arial" panose="020B0604020202020204" pitchFamily="34" charset="0"/>
              <a:buChar char="•"/>
            </a:pPr>
            <a:r>
              <a:rPr lang="en-US" sz="1200" b="1" dirty="0">
                <a:solidFill>
                  <a:schemeClr val="tx1"/>
                </a:solidFill>
              </a:rPr>
              <a:t>1 0 1 0</a:t>
            </a:r>
            <a:r>
              <a:rPr lang="en-US" sz="1200" dirty="0">
                <a:solidFill>
                  <a:schemeClr val="tx1"/>
                </a:solidFill>
              </a:rPr>
              <a:t> binary is </a:t>
            </a:r>
            <a:r>
              <a:rPr lang="en-US" sz="1200" b="1" dirty="0">
                <a:solidFill>
                  <a:schemeClr val="tx1"/>
                </a:solidFill>
              </a:rPr>
              <a:t>10</a:t>
            </a:r>
            <a:r>
              <a:rPr lang="en-US" sz="1200" dirty="0">
                <a:solidFill>
                  <a:schemeClr val="tx1"/>
                </a:solidFill>
              </a:rPr>
              <a:t> in decimal and </a:t>
            </a:r>
            <a:r>
              <a:rPr lang="en-US" sz="1200" b="1" dirty="0">
                <a:solidFill>
                  <a:schemeClr val="tx1"/>
                </a:solidFill>
              </a:rPr>
              <a:t>A</a:t>
            </a:r>
            <a:r>
              <a:rPr lang="en-US" sz="1200" dirty="0">
                <a:solidFill>
                  <a:schemeClr val="tx1"/>
                </a:solidFill>
              </a:rPr>
              <a:t> in hex.</a:t>
            </a:r>
          </a:p>
          <a:p>
            <a:pPr marL="171450" indent="-171450">
              <a:buFont typeface="Arial" panose="020B0604020202020204" pitchFamily="34" charset="0"/>
              <a:buChar char="•"/>
            </a:pPr>
            <a:r>
              <a:rPr lang="en-US" sz="1200" b="1" dirty="0">
                <a:solidFill>
                  <a:schemeClr val="tx1"/>
                </a:solidFill>
              </a:rPr>
              <a:t>0 0 1 0</a:t>
            </a:r>
            <a:r>
              <a:rPr lang="en-US" sz="1200" dirty="0">
                <a:solidFill>
                  <a:schemeClr val="tx1"/>
                </a:solidFill>
              </a:rPr>
              <a:t> binary is </a:t>
            </a:r>
            <a:r>
              <a:rPr lang="bg-BG" sz="1200" b="1" dirty="0">
                <a:solidFill>
                  <a:schemeClr val="tx1"/>
                </a:solidFill>
              </a:rPr>
              <a:t>2</a:t>
            </a:r>
            <a:r>
              <a:rPr lang="en-US" sz="1200" dirty="0">
                <a:solidFill>
                  <a:schemeClr val="tx1"/>
                </a:solidFill>
              </a:rPr>
              <a:t> in decimal and </a:t>
            </a:r>
            <a:r>
              <a:rPr lang="bg-BG" sz="1200" b="1" dirty="0">
                <a:solidFill>
                  <a:schemeClr val="tx1"/>
                </a:solidFill>
              </a:rPr>
              <a:t>2</a:t>
            </a:r>
            <a:r>
              <a:rPr lang="en-US" sz="1200" dirty="0">
                <a:solidFill>
                  <a:schemeClr val="tx1"/>
                </a:solidFill>
              </a:rPr>
              <a:t> in hex.</a:t>
            </a:r>
          </a:p>
          <a:p>
            <a:pPr marL="171450" indent="-171450">
              <a:buFont typeface="Arial" panose="020B0604020202020204" pitchFamily="34" charset="0"/>
              <a:buChar char="•"/>
            </a:pP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b="1" dirty="0">
                <a:solidFill>
                  <a:schemeClr val="tx1"/>
                </a:solidFill>
              </a:rPr>
              <a:t> </a:t>
            </a:r>
            <a:r>
              <a:rPr lang="en-US" sz="1200" b="1" dirty="0">
                <a:solidFill>
                  <a:schemeClr val="tx1"/>
                </a:solidFill>
              </a:rPr>
              <a:t>0</a:t>
            </a:r>
            <a:r>
              <a:rPr lang="bg-BG" sz="1200" dirty="0">
                <a:solidFill>
                  <a:schemeClr val="tx1"/>
                </a:solidFill>
              </a:rPr>
              <a:t> </a:t>
            </a:r>
            <a:r>
              <a:rPr lang="en-US" sz="1200" dirty="0">
                <a:solidFill>
                  <a:schemeClr val="tx1"/>
                </a:solidFill>
              </a:rPr>
              <a:t>binary is </a:t>
            </a:r>
            <a:r>
              <a:rPr lang="en-US" sz="1200" b="1" dirty="0">
                <a:solidFill>
                  <a:schemeClr val="tx1"/>
                </a:solidFill>
              </a:rPr>
              <a:t>1</a:t>
            </a:r>
            <a:r>
              <a:rPr lang="bg-BG" sz="1200" b="1" dirty="0">
                <a:solidFill>
                  <a:schemeClr val="tx1"/>
                </a:solidFill>
              </a:rPr>
              <a:t>4</a:t>
            </a:r>
            <a:r>
              <a:rPr lang="en-US" sz="1200" dirty="0">
                <a:solidFill>
                  <a:schemeClr val="tx1"/>
                </a:solidFill>
              </a:rPr>
              <a:t> in decimal and </a:t>
            </a:r>
            <a:r>
              <a:rPr lang="bg-BG" sz="1200" b="1" dirty="0">
                <a:solidFill>
                  <a:schemeClr val="tx1"/>
                </a:solidFill>
              </a:rPr>
              <a:t>Е</a:t>
            </a:r>
            <a:r>
              <a:rPr lang="en-US" sz="1200" dirty="0">
                <a:solidFill>
                  <a:schemeClr val="tx1"/>
                </a:solidFill>
              </a:rPr>
              <a:t> in hex.</a:t>
            </a:r>
          </a:p>
          <a:p>
            <a:pPr marL="171450" indent="-171450">
              <a:buFont typeface="Arial" panose="020B0604020202020204" pitchFamily="34" charset="0"/>
              <a:buChar char="•"/>
            </a:pPr>
            <a:r>
              <a:rPr lang="en-US" sz="1200" b="1" dirty="0">
                <a:solidFill>
                  <a:schemeClr val="tx1"/>
                </a:solidFill>
              </a:rPr>
              <a:t>0</a:t>
            </a:r>
            <a:r>
              <a:rPr lang="bg-BG" sz="1200" b="1" dirty="0">
                <a:solidFill>
                  <a:schemeClr val="tx1"/>
                </a:solidFill>
              </a:rPr>
              <a:t> </a:t>
            </a:r>
            <a:r>
              <a:rPr lang="en-US" sz="1200" b="1" dirty="0">
                <a:solidFill>
                  <a:schemeClr val="tx1"/>
                </a:solidFill>
              </a:rPr>
              <a:t>0</a:t>
            </a:r>
            <a:r>
              <a:rPr lang="bg-BG" sz="1200" b="1" dirty="0">
                <a:solidFill>
                  <a:schemeClr val="tx1"/>
                </a:solidFill>
              </a:rPr>
              <a:t> </a:t>
            </a: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dirty="0">
                <a:solidFill>
                  <a:schemeClr val="tx1"/>
                </a:solidFill>
              </a:rPr>
              <a:t> </a:t>
            </a:r>
            <a:r>
              <a:rPr lang="en-US" sz="1200" dirty="0">
                <a:solidFill>
                  <a:schemeClr val="tx1"/>
                </a:solidFill>
              </a:rPr>
              <a:t>binary is </a:t>
            </a:r>
            <a:r>
              <a:rPr lang="bg-BG" sz="1200" b="1" dirty="0">
                <a:solidFill>
                  <a:schemeClr val="tx1"/>
                </a:solidFill>
              </a:rPr>
              <a:t>3</a:t>
            </a:r>
            <a:r>
              <a:rPr lang="en-US" sz="1200" dirty="0">
                <a:solidFill>
                  <a:schemeClr val="tx1"/>
                </a:solidFill>
              </a:rPr>
              <a:t> in decimal and </a:t>
            </a:r>
            <a:r>
              <a:rPr lang="bg-BG" sz="1200" b="1" dirty="0">
                <a:solidFill>
                  <a:schemeClr val="tx1"/>
                </a:solidFill>
              </a:rPr>
              <a:t>3</a:t>
            </a:r>
            <a:r>
              <a:rPr lang="en-US" sz="1200" dirty="0">
                <a:solidFill>
                  <a:schemeClr val="tx1"/>
                </a:solidFill>
              </a:rPr>
              <a:t> in hex.</a:t>
            </a:r>
            <a:endParaRPr lang="bg-BG" sz="1200" baseline="-25000" dirty="0">
              <a:solidFill>
                <a:schemeClr val="tx1"/>
              </a:solidFill>
            </a:endParaRPr>
          </a:p>
          <a:p>
            <a:pPr marL="171450" indent="-171450">
              <a:buFont typeface="Arial" panose="020B0604020202020204" pitchFamily="34" charset="0"/>
              <a:buChar char="•"/>
            </a:pP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b="1" dirty="0">
                <a:solidFill>
                  <a:schemeClr val="tx1"/>
                </a:solidFill>
              </a:rPr>
              <a:t> </a:t>
            </a:r>
            <a:r>
              <a:rPr lang="en-US" sz="1200" b="1" dirty="0">
                <a:solidFill>
                  <a:schemeClr val="tx1"/>
                </a:solidFill>
              </a:rPr>
              <a:t>1</a:t>
            </a:r>
            <a:r>
              <a:rPr lang="bg-BG" sz="1200" dirty="0">
                <a:solidFill>
                  <a:schemeClr val="tx1"/>
                </a:solidFill>
              </a:rPr>
              <a:t> </a:t>
            </a:r>
            <a:r>
              <a:rPr lang="en-US" sz="1200" dirty="0">
                <a:solidFill>
                  <a:schemeClr val="tx1"/>
                </a:solidFill>
              </a:rPr>
              <a:t>binary is </a:t>
            </a:r>
            <a:r>
              <a:rPr lang="en-US" sz="1200" b="1" dirty="0">
                <a:solidFill>
                  <a:schemeClr val="tx1"/>
                </a:solidFill>
              </a:rPr>
              <a:t>1</a:t>
            </a:r>
            <a:r>
              <a:rPr lang="bg-BG" sz="1200" b="1" dirty="0">
                <a:solidFill>
                  <a:schemeClr val="tx1"/>
                </a:solidFill>
              </a:rPr>
              <a:t>5</a:t>
            </a:r>
            <a:r>
              <a:rPr lang="en-US" sz="1200" dirty="0">
                <a:solidFill>
                  <a:schemeClr val="tx1"/>
                </a:solidFill>
              </a:rPr>
              <a:t> in decimal and </a:t>
            </a:r>
            <a:r>
              <a:rPr lang="en-US" sz="1200" b="1" dirty="0">
                <a:solidFill>
                  <a:schemeClr val="tx1"/>
                </a:solidFill>
              </a:rPr>
              <a:t>F</a:t>
            </a:r>
            <a:r>
              <a:rPr lang="en-US" sz="1200" dirty="0">
                <a:solidFill>
                  <a:schemeClr val="tx1"/>
                </a:solidFill>
              </a:rPr>
              <a:t> in hex.</a:t>
            </a:r>
          </a:p>
          <a:p>
            <a:pPr marL="0" indent="0">
              <a:buFont typeface="Arial" panose="020B0604020202020204" pitchFamily="34" charset="0"/>
              <a:buNone/>
            </a:pPr>
            <a:r>
              <a:rPr lang="en-US" sz="1200" dirty="0">
                <a:solidFill>
                  <a:schemeClr val="tx1"/>
                </a:solidFill>
              </a:rPr>
              <a:t>We append the above hex digits and we get the hex number </a:t>
            </a:r>
            <a:r>
              <a:rPr lang="en-US" sz="1200" b="1" dirty="0">
                <a:solidFill>
                  <a:schemeClr val="tx1"/>
                </a:solidFill>
              </a:rPr>
              <a:t>A2E3F</a:t>
            </a:r>
            <a:r>
              <a:rPr lang="en-US" sz="1200" dirty="0">
                <a:solidFill>
                  <a:schemeClr val="tx1"/>
                </a:solidFill>
              </a:rPr>
              <a:t>.</a:t>
            </a:r>
            <a:br>
              <a:rPr lang="en-US" sz="1200" dirty="0">
                <a:solidFill>
                  <a:schemeClr val="tx1"/>
                </a:solidFill>
              </a:rPr>
            </a:br>
            <a:r>
              <a:rPr lang="en-US" sz="1200" dirty="0">
                <a:solidFill>
                  <a:schemeClr val="tx1"/>
                </a:solidFill>
              </a:rPr>
              <a:t/>
            </a:r>
            <a:br>
              <a:rPr lang="en-US" sz="1200" dirty="0">
                <a:solidFill>
                  <a:schemeClr val="tx1"/>
                </a:solidFill>
              </a:rPr>
            </a:br>
            <a:r>
              <a:rPr lang="en-US" sz="1200" dirty="0">
                <a:solidFill>
                  <a:schemeClr val="tx1"/>
                </a:solidFill>
              </a:rPr>
              <a:t>These examples illustrate how straightforward is the mapping between hex and binary numbers. In programming we shall use </a:t>
            </a:r>
            <a:r>
              <a:rPr lang="en-US" sz="1200" b="1" dirty="0">
                <a:solidFill>
                  <a:schemeClr val="tx1"/>
                </a:solidFill>
              </a:rPr>
              <a:t>hex numbers </a:t>
            </a:r>
            <a:r>
              <a:rPr lang="en-US" sz="1200" dirty="0">
                <a:solidFill>
                  <a:schemeClr val="tx1"/>
                </a:solidFill>
              </a:rPr>
              <a:t>for memory addresses, also to represent </a:t>
            </a:r>
            <a:r>
              <a:rPr lang="en-US" sz="1200" b="1" dirty="0">
                <a:solidFill>
                  <a:schemeClr val="tx1"/>
                </a:solidFill>
              </a:rPr>
              <a:t>8-bit</a:t>
            </a:r>
            <a:r>
              <a:rPr lang="en-US" sz="1200" dirty="0">
                <a:solidFill>
                  <a:schemeClr val="tx1"/>
                </a:solidFill>
              </a:rPr>
              <a:t>, </a:t>
            </a:r>
            <a:r>
              <a:rPr lang="en-US" sz="1200" b="1" dirty="0">
                <a:solidFill>
                  <a:schemeClr val="tx1"/>
                </a:solidFill>
              </a:rPr>
              <a:t>16-bit</a:t>
            </a:r>
            <a:r>
              <a:rPr lang="en-US" sz="1200" dirty="0">
                <a:solidFill>
                  <a:schemeClr val="tx1"/>
                </a:solidFill>
              </a:rPr>
              <a:t> and </a:t>
            </a:r>
            <a:r>
              <a:rPr lang="en-US" sz="1200" b="1" dirty="0">
                <a:solidFill>
                  <a:schemeClr val="tx1"/>
                </a:solidFill>
              </a:rPr>
              <a:t>32-bit</a:t>
            </a:r>
            <a:r>
              <a:rPr lang="en-US" sz="1200" dirty="0">
                <a:solidFill>
                  <a:schemeClr val="tx1"/>
                </a:solidFill>
              </a:rPr>
              <a:t> values and in many situations related to bit sequences and bytes.</a:t>
            </a:r>
            <a:br>
              <a:rPr lang="en-US" sz="1200" dirty="0">
                <a:solidFill>
                  <a:schemeClr val="tx1"/>
                </a:solidFill>
              </a:rPr>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4950856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shall look inside the </a:t>
            </a:r>
            <a:r>
              <a:rPr lang="en-US" b="1" dirty="0"/>
              <a:t>data representation</a:t>
            </a:r>
            <a:r>
              <a:rPr lang="en-US" dirty="0"/>
              <a:t> in the computer systems.</a:t>
            </a:r>
          </a:p>
          <a:p>
            <a:r>
              <a:rPr lang="en-US" dirty="0"/>
              <a:t>We shall learn how computers store </a:t>
            </a:r>
            <a:r>
              <a:rPr lang="en-US" b="1" dirty="0"/>
              <a:t>integer</a:t>
            </a:r>
            <a:r>
              <a:rPr lang="en-US" dirty="0"/>
              <a:t> numbers, </a:t>
            </a:r>
            <a:r>
              <a:rPr lang="en-US" b="1" dirty="0"/>
              <a:t>floating-point</a:t>
            </a:r>
            <a:r>
              <a:rPr lang="en-US" dirty="0"/>
              <a:t> numbers, </a:t>
            </a:r>
            <a:r>
              <a:rPr lang="en-US" b="1" dirty="0"/>
              <a:t>text</a:t>
            </a:r>
            <a:r>
              <a:rPr lang="en-US" dirty="0"/>
              <a:t> and other data.</a:t>
            </a:r>
          </a:p>
        </p:txBody>
      </p:sp>
      <p:sp>
        <p:nvSpPr>
          <p:cNvPr id="4" name="Slide Number Placeholder 3"/>
          <p:cNvSpPr>
            <a:spLocks noGrp="1"/>
          </p:cNvSpPr>
          <p:nvPr>
            <p:ph type="sldNum" sz="quarter" idx="5"/>
          </p:nvPr>
        </p:nvSpPr>
        <p:spPr/>
        <p:txBody>
          <a:bodyPr/>
          <a:lstStyle/>
          <a:p>
            <a:fld id="{2BF067CD-8E6B-4360-9AA8-C5DF2A48A6D1}" type="slidenum">
              <a:rPr lang="en-US" smtClean="0"/>
              <a:t>469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0476915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Integer numbers </a:t>
            </a:r>
            <a:r>
              <a:rPr lang="en-US" dirty="0"/>
              <a:t>are represented in the computer memory as </a:t>
            </a:r>
            <a:r>
              <a:rPr lang="en-US" b="1" dirty="0"/>
              <a:t>sequences of bits</a:t>
            </a:r>
            <a:r>
              <a:rPr lang="en-US" dirty="0"/>
              <a:t>: 8-bits, 16-bits, 24-bits, 32-bits, 64-bits and others, but always</a:t>
            </a:r>
            <a:r>
              <a:rPr lang="bg-BG" dirty="0"/>
              <a:t> </a:t>
            </a:r>
            <a:r>
              <a:rPr lang="en-US" dirty="0"/>
              <a:t>a multiple of 8 (one byte).</a:t>
            </a:r>
          </a:p>
          <a:p>
            <a:endParaRPr lang="en-US" dirty="0"/>
          </a:p>
          <a:p>
            <a:r>
              <a:rPr lang="en-US" dirty="0"/>
              <a:t>Integers can be </a:t>
            </a:r>
            <a:r>
              <a:rPr lang="en-US" b="1" dirty="0"/>
              <a:t>signed</a:t>
            </a:r>
            <a:r>
              <a:rPr lang="en-US" dirty="0"/>
              <a:t> or </a:t>
            </a:r>
            <a:r>
              <a:rPr lang="en-US" b="1" dirty="0"/>
              <a:t>unsigned</a:t>
            </a:r>
            <a:r>
              <a:rPr lang="en-US" dirty="0"/>
              <a:t>.</a:t>
            </a:r>
          </a:p>
          <a:p>
            <a:pPr marL="171450" indent="-171450">
              <a:buFont typeface="Arial" panose="020B0604020202020204" pitchFamily="34" charset="0"/>
              <a:buChar char="•"/>
            </a:pPr>
            <a:r>
              <a:rPr lang="en-US" b="1" dirty="0"/>
              <a:t>Signed integers </a:t>
            </a:r>
            <a:r>
              <a:rPr lang="en-US" dirty="0"/>
              <a:t>can hold positive and negative values. They tend to be used more often.</a:t>
            </a:r>
          </a:p>
          <a:p>
            <a:pPr marL="171450" indent="-171450">
              <a:buFont typeface="Arial" panose="020B0604020202020204" pitchFamily="34" charset="0"/>
              <a:buChar char="•"/>
            </a:pPr>
            <a:r>
              <a:rPr lang="en-US" b="1" dirty="0"/>
              <a:t>Unsigned</a:t>
            </a:r>
            <a:r>
              <a:rPr lang="en-US" dirty="0"/>
              <a:t> integers can hold only positive values.</a:t>
            </a:r>
          </a:p>
          <a:p>
            <a:r>
              <a:rPr lang="en-US" dirty="0"/>
              <a:t>And this is natural. Some values in the real world </a:t>
            </a:r>
            <a:r>
              <a:rPr lang="en-US" b="1" dirty="0"/>
              <a:t>can only be positive</a:t>
            </a:r>
            <a:r>
              <a:rPr lang="en-US" dirty="0"/>
              <a:t>, e.g. the numbers of students enrolled for a class. Other values in the real world like the daily temperature, can be </a:t>
            </a:r>
            <a:r>
              <a:rPr lang="en-US" b="1" dirty="0"/>
              <a:t>positive and negative, or zero</a:t>
            </a:r>
            <a:r>
              <a:rPr lang="en-US" dirty="0"/>
              <a:t>.</a:t>
            </a:r>
          </a:p>
          <a:p>
            <a:endParaRPr lang="en-US" dirty="0"/>
          </a:p>
          <a:p>
            <a:r>
              <a:rPr lang="en-US" b="1" dirty="0"/>
              <a:t>Signed integers </a:t>
            </a:r>
            <a:r>
              <a:rPr lang="en-US" dirty="0"/>
              <a:t>in computer systems use their </a:t>
            </a:r>
            <a:r>
              <a:rPr lang="en-US" b="1" dirty="0"/>
              <a:t>leftmost bit</a:t>
            </a:r>
            <a:r>
              <a:rPr lang="en-US" dirty="0"/>
              <a:t> as </a:t>
            </a:r>
            <a:r>
              <a:rPr lang="en-US" b="1" dirty="0"/>
              <a:t>sign</a:t>
            </a:r>
            <a:r>
              <a:rPr lang="en-US" b="0" dirty="0"/>
              <a:t>, where bit value 0 means positive number (or zero number) and 1 means negative number. This bit is called also </a:t>
            </a:r>
            <a:r>
              <a:rPr lang="en-US" b="1" dirty="0"/>
              <a:t>MSB</a:t>
            </a:r>
            <a:r>
              <a:rPr lang="en-US" b="0" dirty="0"/>
              <a:t> (most significant bit).</a:t>
            </a:r>
            <a:br>
              <a:rPr lang="en-US" b="0" dirty="0"/>
            </a:br>
            <a:r>
              <a:rPr lang="en-US" b="0" dirty="0"/>
              <a:t/>
            </a:r>
            <a:br>
              <a:rPr lang="en-US" b="0" dirty="0"/>
            </a:br>
            <a:r>
              <a:rPr lang="en-US" b="0" dirty="0"/>
              <a:t>In this </a:t>
            </a:r>
            <a:r>
              <a:rPr lang="en-US" b="1" dirty="0"/>
              <a:t>example </a:t>
            </a:r>
            <a:r>
              <a:rPr lang="en-US" b="0" dirty="0"/>
              <a:t>we can see how </a:t>
            </a:r>
            <a:r>
              <a:rPr lang="en-US" b="1" dirty="0"/>
              <a:t>the most-significant bit</a:t>
            </a:r>
            <a:r>
              <a:rPr lang="en-US" b="0" dirty="0"/>
              <a:t> (the bit at position 7) in given </a:t>
            </a:r>
            <a:r>
              <a:rPr lang="en-US" b="1" dirty="0"/>
              <a:t>8-bit integer number </a:t>
            </a:r>
            <a:r>
              <a:rPr lang="en-US" b="0" dirty="0"/>
              <a:t>can hold </a:t>
            </a:r>
            <a:r>
              <a:rPr lang="en-US" b="1" dirty="0"/>
              <a:t>0</a:t>
            </a:r>
            <a:r>
              <a:rPr lang="en-US" b="0" dirty="0"/>
              <a:t> for non-negative values and </a:t>
            </a:r>
            <a:r>
              <a:rPr lang="en-US" b="1" dirty="0"/>
              <a:t>1</a:t>
            </a:r>
            <a:r>
              <a:rPr lang="en-US" b="0" dirty="0"/>
              <a:t> for negative values.</a:t>
            </a:r>
          </a:p>
          <a:p>
            <a:pPr marL="171450" indent="-171450">
              <a:buFont typeface="Arial" panose="020B0604020202020204" pitchFamily="34" charset="0"/>
              <a:buChar char="•"/>
            </a:pPr>
            <a:r>
              <a:rPr lang="en-US" b="0" dirty="0"/>
              <a:t>The positive value </a:t>
            </a:r>
            <a:r>
              <a:rPr lang="en-US" b="1" dirty="0"/>
              <a:t>18</a:t>
            </a:r>
            <a:r>
              <a:rPr lang="en-US" b="0" dirty="0"/>
              <a:t>, for example, is represented as "</a:t>
            </a:r>
            <a:r>
              <a:rPr lang="en-US" b="1" dirty="0"/>
              <a:t>0 0 0 1 0 0 1 0</a:t>
            </a:r>
            <a:r>
              <a:rPr lang="en-US" b="0" dirty="0"/>
              <a:t>". Its leftmost bit is </a:t>
            </a:r>
            <a:r>
              <a:rPr lang="en-US" b="1" dirty="0"/>
              <a:t>0</a:t>
            </a:r>
            <a:r>
              <a:rPr lang="en-US" b="0" dirty="0"/>
              <a:t>.</a:t>
            </a:r>
          </a:p>
          <a:p>
            <a:pPr marL="171450" indent="-171450">
              <a:buFont typeface="Arial" panose="020B0604020202020204" pitchFamily="34" charset="0"/>
              <a:buChar char="•"/>
            </a:pPr>
            <a:r>
              <a:rPr lang="en-US" b="0" dirty="0"/>
              <a:t>The negative value </a:t>
            </a:r>
            <a:r>
              <a:rPr lang="en-US" b="1" dirty="0"/>
              <a:t>-110</a:t>
            </a:r>
            <a:r>
              <a:rPr lang="en-US" b="0" dirty="0"/>
              <a:t>, for example, is represented as "</a:t>
            </a:r>
            <a:r>
              <a:rPr lang="en-US" b="1" dirty="0"/>
              <a:t>1 0 0 1 0 0 1 0</a:t>
            </a:r>
            <a:r>
              <a:rPr lang="en-US" b="0" dirty="0"/>
              <a:t>". Its leftmost bit is </a:t>
            </a:r>
            <a:r>
              <a:rPr lang="en-US" b="1" dirty="0"/>
              <a:t>1</a:t>
            </a:r>
            <a:r>
              <a:rPr lang="en-US" b="0" dirty="0"/>
              <a:t>.</a:t>
            </a: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470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4980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more </a:t>
            </a:r>
            <a:r>
              <a:rPr lang="en-US" b="1" dirty="0"/>
              <a:t>technical detail </a:t>
            </a:r>
            <a:r>
              <a:rPr lang="en-US" dirty="0"/>
              <a:t>about the HTTP protocol. I will introduce you some </a:t>
            </a:r>
            <a:r>
              <a:rPr lang="en-US" b="1" dirty="0"/>
              <a:t>tools </a:t>
            </a:r>
            <a:r>
              <a:rPr lang="en-US" dirty="0"/>
              <a:t>which software developers constantly use, when developing software communicating via the HTTP protocol:</a:t>
            </a:r>
          </a:p>
          <a:p>
            <a:pPr marL="628650" lvl="1" indent="-171450">
              <a:buFont typeface="Arial" panose="020B0604020202020204" pitchFamily="34" charset="0"/>
              <a:buChar char="•"/>
            </a:pPr>
            <a:r>
              <a:rPr lang="en-US" dirty="0"/>
              <a:t>The </a:t>
            </a:r>
            <a:r>
              <a:rPr lang="en-US" b="1" dirty="0"/>
              <a:t>network monitoring tool</a:t>
            </a:r>
            <a:r>
              <a:rPr lang="en-US" b="0" dirty="0"/>
              <a:t>, </a:t>
            </a:r>
            <a:r>
              <a:rPr lang="en-US" dirty="0"/>
              <a:t>built-in the modern Web browsers, which allows inspecting the HTTP traffic</a:t>
            </a:r>
          </a:p>
          <a:p>
            <a:pPr marL="628650" lvl="1" indent="-171450">
              <a:buFont typeface="Arial" panose="020B0604020202020204" pitchFamily="34" charset="0"/>
              <a:buChar char="•"/>
            </a:pPr>
            <a:r>
              <a:rPr lang="en-US" dirty="0"/>
              <a:t>And the </a:t>
            </a:r>
            <a:r>
              <a:rPr lang="en-US" b="1" dirty="0"/>
              <a:t>Postman</a:t>
            </a:r>
            <a:r>
              <a:rPr lang="en-US" dirty="0"/>
              <a:t> HTTP client tool, which allows to compose and send HTTP requests and to analyze the HTTP responses</a:t>
            </a:r>
          </a:p>
        </p:txBody>
      </p:sp>
      <p:sp>
        <p:nvSpPr>
          <p:cNvPr id="4" name="Slide Number Placeholder 3"/>
          <p:cNvSpPr>
            <a:spLocks noGrp="1"/>
          </p:cNvSpPr>
          <p:nvPr>
            <p:ph type="sldNum" sz="quarter" idx="5"/>
          </p:nvPr>
        </p:nvSpPr>
        <p:spPr/>
        <p:txBody>
          <a:bodyPr/>
          <a:lstStyle/>
          <a:p>
            <a:fld id="{2BF067CD-8E6B-4360-9AA8-C5DF2A48A6D1}" type="slidenum">
              <a:rPr lang="en-US" smtClean="0"/>
              <a:t>64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0805950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Positive 8-bit integers </a:t>
            </a:r>
            <a:r>
              <a:rPr lang="en-US" dirty="0"/>
              <a:t>have a </a:t>
            </a:r>
            <a:r>
              <a:rPr lang="en-US" b="1" dirty="0"/>
              <a:t>leading zero</a:t>
            </a:r>
            <a:r>
              <a:rPr lang="en-US" dirty="0"/>
              <a:t>, followed by 7 other bits. Their format match the pattern "</a:t>
            </a:r>
            <a:r>
              <a:rPr lang="en-US" b="1" dirty="0"/>
              <a:t>0XXXXXXX</a:t>
            </a:r>
            <a:r>
              <a:rPr lang="en-US" dirty="0"/>
              <a:t>" (positive sign + 7 significant bits). Their value is the decimal value of their significant bits (the last 7 bits).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Negative 8-bit integers </a:t>
            </a:r>
            <a:r>
              <a:rPr lang="en-US" dirty="0"/>
              <a:t>have a </a:t>
            </a:r>
            <a:r>
              <a:rPr lang="en-US" b="1" dirty="0"/>
              <a:t>leading one</a:t>
            </a:r>
            <a:r>
              <a:rPr lang="en-US" dirty="0"/>
              <a:t>, followed by 7 other bits. Their format match the pattern "</a:t>
            </a:r>
            <a:r>
              <a:rPr lang="en-US" b="1" dirty="0"/>
              <a:t>1YYYYYYY</a:t>
            </a:r>
            <a:r>
              <a:rPr lang="en-US" dirty="0"/>
              <a:t>" (negative sign + 7 significant bits). Their value is </a:t>
            </a:r>
            <a:r>
              <a:rPr lang="en-US" b="1" dirty="0"/>
              <a:t>-128</a:t>
            </a:r>
            <a:r>
              <a:rPr lang="en-US" dirty="0"/>
              <a:t> (which is minus 2 to the power of 7) plus the decimal value of their significant bits.</a:t>
            </a:r>
            <a:br>
              <a:rPr lang="en-US" dirty="0"/>
            </a:br>
            <a:r>
              <a:rPr lang="en-US" dirty="0"/>
              <a:t/>
            </a:r>
            <a:br>
              <a:rPr lang="en-US" dirty="0"/>
            </a:br>
            <a:r>
              <a:rPr lang="en-US" dirty="0"/>
              <a:t>At the </a:t>
            </a:r>
            <a:r>
              <a:rPr lang="en-US" b="1" dirty="0"/>
              <a:t>example </a:t>
            </a:r>
            <a:r>
              <a:rPr lang="en-US" dirty="0"/>
              <a:t>below it is illustrated how the signed 8-bit binary integer "</a:t>
            </a:r>
            <a:r>
              <a:rPr lang="en-US" b="1" dirty="0"/>
              <a:t>1 0 0 1 0 0 1 0</a:t>
            </a:r>
            <a:r>
              <a:rPr lang="en-US" dirty="0"/>
              <a:t>" represents </a:t>
            </a:r>
            <a:r>
              <a:rPr lang="en-US" b="1" dirty="0"/>
              <a:t>-110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most-significant bit is 1</a:t>
            </a:r>
            <a:r>
              <a:rPr lang="en-US" dirty="0"/>
              <a:t>, so the number is </a:t>
            </a:r>
            <a:r>
              <a:rPr lang="en-US" b="1" dirty="0"/>
              <a:t>negative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value is calculated as </a:t>
            </a:r>
            <a:r>
              <a:rPr lang="en-US" b="1" dirty="0"/>
              <a:t>-128</a:t>
            </a:r>
            <a:r>
              <a:rPr lang="en-US" dirty="0"/>
              <a:t> plus the unsigned decimal value of the other 7 bits: "</a:t>
            </a:r>
            <a:r>
              <a:rPr lang="en-US" b="1" dirty="0"/>
              <a:t>0 0 1 0 0 1 0</a:t>
            </a:r>
            <a:r>
              <a:rPr lang="en-US" dirty="0"/>
              <a:t>" in binary, which is </a:t>
            </a:r>
            <a:r>
              <a:rPr lang="en-US" b="1" dirty="0"/>
              <a:t>18</a:t>
            </a:r>
            <a:r>
              <a:rPr lang="en-US" b="0" dirty="0"/>
              <a:t> in decimal</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the value in the above example is: </a:t>
            </a:r>
            <a:r>
              <a:rPr lang="en-US" b="1" dirty="0"/>
              <a:t>-128 + 18 = -110</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89362929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the rules we just explained about the bitwise representation of the negative integers, we can demonstrate which are </a:t>
            </a:r>
            <a:r>
              <a:rPr lang="en-GB" b="1" dirty="0"/>
              <a:t>the smallest and the largest signed integers</a:t>
            </a:r>
            <a:r>
              <a:rPr lang="en-GB" dirty="0"/>
              <a:t>.</a:t>
            </a:r>
            <a:endParaRPr lang="bg-B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a:t>
            </a:r>
            <a:r>
              <a:rPr lang="en-GB" b="1" dirty="0"/>
              <a:t>largest signed 8-bit </a:t>
            </a:r>
            <a:r>
              <a:rPr lang="en-GB" dirty="0"/>
              <a:t>integer is</a:t>
            </a:r>
            <a:r>
              <a:rPr lang="bg-BG" dirty="0"/>
              <a:t> </a:t>
            </a:r>
            <a:r>
              <a:rPr lang="en-GB" b="1" dirty="0">
                <a:solidFill>
                  <a:schemeClr val="tx1"/>
                </a:solidFill>
              </a:rPr>
              <a:t>127</a:t>
            </a:r>
            <a:r>
              <a:rPr lang="bg-BG" dirty="0">
                <a:solidFill>
                  <a:schemeClr val="tx1"/>
                </a:solidFill>
              </a:rPr>
              <a:t>, </a:t>
            </a:r>
            <a:r>
              <a:rPr lang="en-US" dirty="0">
                <a:solidFill>
                  <a:schemeClr val="tx1"/>
                </a:solidFill>
              </a:rPr>
              <a:t>which is equal to</a:t>
            </a:r>
            <a:r>
              <a:rPr lang="bg-BG" dirty="0">
                <a:solidFill>
                  <a:schemeClr val="tx1"/>
                </a:solidFill>
              </a:rPr>
              <a:t> </a:t>
            </a:r>
            <a:r>
              <a:rPr lang="en-GB" dirty="0">
                <a:solidFill>
                  <a:schemeClr val="tx1"/>
                </a:solidFill>
              </a:rPr>
              <a:t>2</a:t>
            </a:r>
            <a:r>
              <a:rPr lang="en-GB" baseline="30000" dirty="0">
                <a:solidFill>
                  <a:schemeClr val="tx1"/>
                </a:solidFill>
              </a:rPr>
              <a:t>7</a:t>
            </a:r>
            <a:r>
              <a:rPr lang="en-GB" dirty="0">
                <a:solidFill>
                  <a:schemeClr val="tx1"/>
                </a:solidFill>
              </a:rPr>
              <a:t> – 1, which is 0, followed by 7 ones</a:t>
            </a:r>
            <a:r>
              <a:rPr lang="bg-BG" dirty="0">
                <a:solidFill>
                  <a:schemeClr val="tx1"/>
                </a:solidFill>
              </a:rPr>
              <a:t> </a:t>
            </a:r>
            <a:r>
              <a:rPr lang="en-US" dirty="0">
                <a:solidFill>
                  <a:schemeClr val="tx1"/>
                </a:solidFill>
              </a:rPr>
              <a:t>in binary.</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a:t>
            </a:r>
            <a:r>
              <a:rPr lang="en-GB" b="1" dirty="0"/>
              <a:t>smallest negative 8-bit</a:t>
            </a:r>
            <a:r>
              <a:rPr lang="en-GB" dirty="0"/>
              <a:t> integer is </a:t>
            </a:r>
            <a:r>
              <a:rPr lang="en-GB" b="1" dirty="0">
                <a:solidFill>
                  <a:schemeClr val="tx1"/>
                </a:solidFill>
              </a:rPr>
              <a:t>-128</a:t>
            </a:r>
            <a:r>
              <a:rPr lang="bg-BG" dirty="0">
                <a:solidFill>
                  <a:schemeClr val="tx1"/>
                </a:solidFill>
              </a:rPr>
              <a:t>, </a:t>
            </a:r>
            <a:r>
              <a:rPr lang="en-US" dirty="0">
                <a:solidFill>
                  <a:schemeClr val="tx1"/>
                </a:solidFill>
              </a:rPr>
              <a:t>which is equal to minus</a:t>
            </a:r>
            <a:r>
              <a:rPr lang="bg-BG" dirty="0">
                <a:solidFill>
                  <a:schemeClr val="tx1"/>
                </a:solidFill>
              </a:rPr>
              <a:t> </a:t>
            </a:r>
            <a:r>
              <a:rPr lang="en-GB" dirty="0">
                <a:solidFill>
                  <a:schemeClr val="tx1"/>
                </a:solidFill>
              </a:rPr>
              <a:t>2</a:t>
            </a:r>
            <a:r>
              <a:rPr lang="en-GB" baseline="30000" dirty="0">
                <a:solidFill>
                  <a:schemeClr val="tx1"/>
                </a:solidFill>
              </a:rPr>
              <a:t>7</a:t>
            </a:r>
            <a:r>
              <a:rPr lang="bg-BG" dirty="0">
                <a:solidFill>
                  <a:schemeClr val="tx1"/>
                </a:solidFill>
              </a:rPr>
              <a:t>, </a:t>
            </a:r>
            <a:r>
              <a:rPr lang="en-US" dirty="0">
                <a:solidFill>
                  <a:schemeClr val="tx1"/>
                </a:solidFill>
              </a:rPr>
              <a:t>which is 1</a:t>
            </a:r>
            <a:r>
              <a:rPr lang="en-GB" dirty="0">
                <a:solidFill>
                  <a:schemeClr val="tx1"/>
                </a:solidFill>
              </a:rPr>
              <a:t>, followed by 7 zeroes</a:t>
            </a:r>
            <a:r>
              <a:rPr lang="bg-BG" dirty="0">
                <a:solidFill>
                  <a:schemeClr val="tx1"/>
                </a:solidFill>
              </a:rPr>
              <a:t> </a:t>
            </a:r>
            <a:r>
              <a:rPr lang="en-US" dirty="0">
                <a:solidFill>
                  <a:schemeClr val="tx1"/>
                </a:solidFill>
              </a:rPr>
              <a:t>in binary.</a:t>
            </a:r>
            <a:endParaRPr lang="en-GB" i="1" baseline="-25000" dirty="0">
              <a:solidFill>
                <a:schemeClr val="accent2"/>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a:t>
            </a:r>
            <a:r>
              <a:rPr lang="en-GB" b="1" dirty="0"/>
              <a:t>largest signed 32-bit integer </a:t>
            </a:r>
            <a:r>
              <a:rPr lang="en-GB" dirty="0"/>
              <a:t>is </a:t>
            </a:r>
            <a:r>
              <a:rPr lang="en-US" sz="1200" b="1" i="0" kern="1200" dirty="0">
                <a:solidFill>
                  <a:schemeClr val="tx1"/>
                </a:solidFill>
                <a:effectLst/>
                <a:latin typeface="+mn-lt"/>
                <a:ea typeface="+mn-ea"/>
                <a:cs typeface="+mn-cs"/>
              </a:rPr>
              <a:t>two billion, one hundred and forty-seven million, four hundred and eighty-three thousand and six hundred and forty-seven</a:t>
            </a:r>
            <a:r>
              <a:rPr lang="en-US" sz="1200" b="0" i="0" kern="1200" dirty="0">
                <a:solidFill>
                  <a:schemeClr val="tx1"/>
                </a:solidFill>
                <a:effectLst/>
                <a:latin typeface="+mn-lt"/>
                <a:ea typeface="+mn-ea"/>
                <a:cs typeface="+mn-cs"/>
              </a:rPr>
              <a:t>, which is equal to </a:t>
            </a:r>
            <a:r>
              <a:rPr lang="en-GB" dirty="0">
                <a:solidFill>
                  <a:schemeClr val="tx1"/>
                </a:solidFill>
              </a:rPr>
              <a:t>2</a:t>
            </a:r>
            <a:r>
              <a:rPr lang="en-GB" baseline="30000" dirty="0">
                <a:solidFill>
                  <a:schemeClr val="tx1"/>
                </a:solidFill>
              </a:rPr>
              <a:t>31</a:t>
            </a:r>
            <a:r>
              <a:rPr lang="en-GB" dirty="0">
                <a:solidFill>
                  <a:schemeClr val="tx1"/>
                </a:solidFill>
              </a:rPr>
              <a:t> – 1</a:t>
            </a:r>
            <a:r>
              <a:rPr lang="en-US" sz="1200" b="0" i="0" kern="1200" dirty="0">
                <a:solidFill>
                  <a:schemeClr val="tx1"/>
                </a:solidFill>
                <a:effectLst/>
                <a:latin typeface="+mn-lt"/>
                <a:ea typeface="+mn-ea"/>
                <a:cs typeface="+mn-cs"/>
              </a:rPr>
              <a:t>, which is </a:t>
            </a:r>
            <a:r>
              <a:rPr lang="en-GB" dirty="0">
                <a:solidFill>
                  <a:schemeClr val="bg1"/>
                </a:solidFill>
              </a:rPr>
              <a:t>0, followed by 31 ones</a:t>
            </a:r>
            <a:r>
              <a:rPr lang="en-GB" dirty="0">
                <a:solidFill>
                  <a:schemeClr val="tx1"/>
                </a:solidFill>
              </a:rPr>
              <a:t> in binary.</a:t>
            </a:r>
            <a:endParaRPr lang="en-GB" dirty="0"/>
          </a:p>
          <a:p>
            <a:pPr marL="171450" indent="-171450">
              <a:buFont typeface="Arial" panose="020B0604020202020204" pitchFamily="34" charset="0"/>
              <a:buChar char="•"/>
            </a:pPr>
            <a:r>
              <a:rPr lang="en-GB" dirty="0"/>
              <a:t>The </a:t>
            </a:r>
            <a:r>
              <a:rPr lang="en-GB" b="1" dirty="0"/>
              <a:t>smallest negative 32-bit </a:t>
            </a:r>
            <a:r>
              <a:rPr lang="en-GB" dirty="0"/>
              <a:t>integer is</a:t>
            </a:r>
            <a:r>
              <a:rPr lang="bg-BG" dirty="0"/>
              <a:t> </a:t>
            </a:r>
            <a:r>
              <a:rPr lang="en-US" sz="1200" b="1" i="0" kern="1200" dirty="0">
                <a:solidFill>
                  <a:schemeClr val="tx1"/>
                </a:solidFill>
                <a:effectLst/>
                <a:latin typeface="+mn-lt"/>
                <a:ea typeface="+mn-ea"/>
                <a:cs typeface="+mn-cs"/>
              </a:rPr>
              <a:t>minus two billion, one hundred and forty-seven million, four hundred and eighty-three thousand and six hundred and forty-eight</a:t>
            </a:r>
            <a:r>
              <a:rPr lang="en-US" sz="1200" b="0" i="0" kern="1200" dirty="0">
                <a:solidFill>
                  <a:schemeClr val="tx1"/>
                </a:solidFill>
                <a:effectLst/>
                <a:latin typeface="+mn-lt"/>
                <a:ea typeface="+mn-ea"/>
                <a:cs typeface="+mn-cs"/>
              </a:rPr>
              <a:t>, which is equal to minus </a:t>
            </a:r>
            <a:r>
              <a:rPr lang="en-GB" dirty="0">
                <a:solidFill>
                  <a:schemeClr val="tx1"/>
                </a:solidFill>
              </a:rPr>
              <a:t>2</a:t>
            </a:r>
            <a:r>
              <a:rPr lang="en-GB" baseline="30000" dirty="0">
                <a:solidFill>
                  <a:schemeClr val="tx1"/>
                </a:solidFill>
              </a:rPr>
              <a:t>31</a:t>
            </a:r>
            <a:r>
              <a:rPr lang="en-US" sz="1200" b="0" i="0" kern="1200" dirty="0">
                <a:solidFill>
                  <a:schemeClr val="tx1"/>
                </a:solidFill>
                <a:effectLst/>
                <a:latin typeface="+mn-lt"/>
                <a:ea typeface="+mn-ea"/>
                <a:cs typeface="+mn-cs"/>
              </a:rPr>
              <a:t>, which is </a:t>
            </a:r>
            <a:r>
              <a:rPr lang="en-GB" dirty="0">
                <a:solidFill>
                  <a:schemeClr val="bg1"/>
                </a:solidFill>
              </a:rPr>
              <a:t>1, followed by 31 zeroes</a:t>
            </a:r>
            <a:r>
              <a:rPr lang="en-GB" dirty="0">
                <a:solidFill>
                  <a:schemeClr val="tx1"/>
                </a:solidFill>
              </a:rPr>
              <a:t> in binary.</a:t>
            </a:r>
            <a:endParaRPr lang="en-GB" dirty="0"/>
          </a:p>
        </p:txBody>
      </p:sp>
      <p:sp>
        <p:nvSpPr>
          <p:cNvPr id="4" name="Slide Number Placeholder 3"/>
          <p:cNvSpPr>
            <a:spLocks noGrp="1"/>
          </p:cNvSpPr>
          <p:nvPr>
            <p:ph type="sldNum" sz="quarter" idx="10"/>
          </p:nvPr>
        </p:nvSpPr>
        <p:spPr/>
        <p:txBody>
          <a:bodyPr/>
          <a:lstStyle/>
          <a:p>
            <a:fld id="{2BF067CD-8E6B-4360-9AA8-C5DF2A48A6D1}" type="slidenum">
              <a:rPr lang="en-US" smtClean="0"/>
              <a:t>472</a:t>
            </a:fld>
            <a:endParaRPr lang="en-US" dirty="0"/>
          </a:p>
        </p:txBody>
      </p:sp>
      <p:sp>
        <p:nvSpPr>
          <p:cNvPr id="6" name="Footer Placeholder 7">
            <a:extLst>
              <a:ext uri="{FF2B5EF4-FFF2-40B4-BE49-F238E27FC236}">
                <a16:creationId xmlns:a16="http://schemas.microsoft.com/office/drawing/2014/main" xmlns="" id="{10877B36-6FE5-4FEB-808C-A16FE23B40D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3200125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on the screen summarize the </a:t>
            </a:r>
            <a:r>
              <a:rPr lang="en-US" b="1" dirty="0"/>
              <a:t>ranges of the integer data types </a:t>
            </a:r>
            <a:r>
              <a:rPr lang="en-US" dirty="0"/>
              <a:t>in most popular programming languages, which follow the underlying number representations</a:t>
            </a:r>
            <a:r>
              <a:rPr lang="bg-BG" dirty="0"/>
              <a:t>, </a:t>
            </a:r>
            <a:r>
              <a:rPr lang="en-US" dirty="0"/>
              <a:t>that we discussed in this lesson.</a:t>
            </a:r>
          </a:p>
          <a:p>
            <a:pPr marL="171450" indent="-171450">
              <a:buFont typeface="Arial" panose="020B0604020202020204" pitchFamily="34" charset="0"/>
              <a:buChar char="•"/>
            </a:pPr>
            <a:r>
              <a:rPr lang="en-US" dirty="0"/>
              <a:t>The </a:t>
            </a:r>
            <a:r>
              <a:rPr lang="en-US" b="1" dirty="0"/>
              <a:t>8-bit signed integers </a:t>
            </a:r>
            <a:r>
              <a:rPr lang="en-US" dirty="0"/>
              <a:t>have range from -128 to 127. This is the </a:t>
            </a:r>
            <a:r>
              <a:rPr lang="en-US" b="1" dirty="0" err="1"/>
              <a:t>sbyte</a:t>
            </a:r>
            <a:r>
              <a:rPr lang="en-US" dirty="0"/>
              <a:t> type in C# and the </a:t>
            </a:r>
            <a:r>
              <a:rPr lang="en-US" b="1" dirty="0"/>
              <a:t>byte</a:t>
            </a:r>
            <a:r>
              <a:rPr lang="en-US" dirty="0"/>
              <a:t> type in Java.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8-bit unsigned integers </a:t>
            </a:r>
            <a:r>
              <a:rPr lang="en-US" dirty="0"/>
              <a:t>have range from 0 to 255. This is the </a:t>
            </a:r>
            <a:r>
              <a:rPr lang="en-US" b="1" dirty="0"/>
              <a:t>byte</a:t>
            </a:r>
            <a:r>
              <a:rPr lang="en-US" dirty="0"/>
              <a:t> type in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16-bit signed integers </a:t>
            </a:r>
            <a:r>
              <a:rPr lang="en-US" dirty="0"/>
              <a:t>have range from -32768 to 32767. This is the </a:t>
            </a:r>
            <a:r>
              <a:rPr lang="en-US" b="1" dirty="0"/>
              <a:t>short</a:t>
            </a:r>
            <a:r>
              <a:rPr lang="en-US" dirty="0"/>
              <a:t> type in Java,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16-bit unsigned integers </a:t>
            </a:r>
            <a:r>
              <a:rPr lang="en-US" dirty="0"/>
              <a:t>have range from 0 to 65536. This is the </a:t>
            </a:r>
            <a:r>
              <a:rPr lang="en-US" b="1" dirty="0" err="1"/>
              <a:t>ushort</a:t>
            </a:r>
            <a:r>
              <a:rPr lang="en-US" dirty="0"/>
              <a:t> type in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32-bit signed integers </a:t>
            </a:r>
            <a:r>
              <a:rPr lang="en-US" dirty="0"/>
              <a:t>have range from </a:t>
            </a:r>
            <a:r>
              <a:rPr lang="en-US" sz="1200" dirty="0"/>
              <a:t>-2</a:t>
            </a:r>
            <a:r>
              <a:rPr lang="en-US" sz="1200" baseline="30000" dirty="0"/>
              <a:t>31</a:t>
            </a:r>
            <a:r>
              <a:rPr lang="en-US" sz="1200" dirty="0"/>
              <a:t> … 2</a:t>
            </a:r>
            <a:r>
              <a:rPr lang="en-US" sz="1200" baseline="30000" dirty="0"/>
              <a:t>31</a:t>
            </a:r>
            <a:r>
              <a:rPr lang="en-US" sz="1200" dirty="0"/>
              <a:t>-1 (which is from minus 2 billions to 2 billions roughly)</a:t>
            </a:r>
            <a:r>
              <a:rPr lang="en-US" dirty="0"/>
              <a:t>. This is the </a:t>
            </a:r>
            <a:r>
              <a:rPr lang="en-US" b="1" dirty="0"/>
              <a:t>int</a:t>
            </a:r>
            <a:r>
              <a:rPr lang="en-US" dirty="0"/>
              <a:t> type in C#, Java, and most other languages. This </a:t>
            </a:r>
            <a:r>
              <a:rPr lang="en-US" b="1" dirty="0"/>
              <a:t>32-bit signed integer </a:t>
            </a:r>
            <a:r>
              <a:rPr lang="en-US" b="0" dirty="0"/>
              <a:t>data type</a:t>
            </a:r>
            <a:r>
              <a:rPr lang="en-US" dirty="0"/>
              <a:t> is the most often used type in computer programming. Most developers write "</a:t>
            </a:r>
            <a:r>
              <a:rPr lang="en-US" b="1" dirty="0"/>
              <a:t>int</a:t>
            </a:r>
            <a:r>
              <a:rPr lang="en-US" dirty="0"/>
              <a:t>" when they need just a number, without worrying about the range of its possible values, because the range of "</a:t>
            </a:r>
            <a:r>
              <a:rPr lang="en-US" b="1" dirty="0"/>
              <a:t>int</a:t>
            </a:r>
            <a:r>
              <a:rPr lang="en-US" dirty="0"/>
              <a:t>" is large enough for most use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many other integer types. For example, the </a:t>
            </a:r>
            <a:r>
              <a:rPr lang="en-US" b="1" dirty="0"/>
              <a:t>32-bit unsigned integers </a:t>
            </a:r>
            <a:r>
              <a:rPr lang="en-US" dirty="0"/>
              <a:t>have range from 0 to </a:t>
            </a:r>
            <a:r>
              <a:rPr lang="en-US" sz="1200" dirty="0"/>
              <a:t>2</a:t>
            </a:r>
            <a:r>
              <a:rPr lang="en-US" sz="1200" baseline="30000" dirty="0"/>
              <a:t>32</a:t>
            </a:r>
            <a:r>
              <a:rPr lang="en-US" sz="1200" dirty="0"/>
              <a:t>-1 (around 4 billions)</a:t>
            </a:r>
            <a:r>
              <a:rPr lang="en-US" dirty="0"/>
              <a:t>. This is the </a:t>
            </a:r>
            <a:r>
              <a:rPr lang="en-US" b="1" dirty="0" err="1"/>
              <a:t>uint</a:t>
            </a:r>
            <a:r>
              <a:rPr lang="en-US" dirty="0"/>
              <a:t> type in C#.</a:t>
            </a:r>
          </a:p>
          <a:p>
            <a:endParaRPr lang="en-US" dirty="0"/>
          </a:p>
          <a:p>
            <a:r>
              <a:rPr lang="en-US" dirty="0"/>
              <a:t>Most programming languages also have </a:t>
            </a:r>
            <a:r>
              <a:rPr lang="en-US" b="1" dirty="0"/>
              <a:t>64-bit signed and unsigned integers</a:t>
            </a:r>
            <a:r>
              <a:rPr lang="en-US" dirty="0"/>
              <a:t>, which behave just like the other integer types, but have significantly larger ranges.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36754896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GB" dirty="0"/>
              <a:t>Sometimes we need non-integer numbers, like </a:t>
            </a:r>
            <a:r>
              <a:rPr lang="en-GB" b="1" dirty="0"/>
              <a:t>1.5</a:t>
            </a:r>
            <a:r>
              <a:rPr lang="en-GB" dirty="0"/>
              <a:t> or </a:t>
            </a:r>
            <a:r>
              <a:rPr lang="en-GB" b="1" dirty="0"/>
              <a:t>0.25</a:t>
            </a:r>
            <a:r>
              <a:rPr lang="en-GB" dirty="0"/>
              <a:t>. In math such numbers are called "</a:t>
            </a:r>
            <a:r>
              <a:rPr lang="en-GB" b="1" i="1" dirty="0"/>
              <a:t>real numbers</a:t>
            </a:r>
            <a:r>
              <a:rPr lang="en-GB" dirty="0"/>
              <a:t>". Computers use the </a:t>
            </a:r>
            <a:r>
              <a:rPr lang="en-GB" b="1" dirty="0"/>
              <a:t>floating-point number</a:t>
            </a:r>
            <a:r>
              <a:rPr lang="en-GB" dirty="0"/>
              <a:t> format, defined by the "</a:t>
            </a:r>
            <a:r>
              <a:rPr lang="en-GB" b="1" dirty="0">
                <a:solidFill>
                  <a:schemeClr val="bg1"/>
                </a:solidFill>
              </a:rPr>
              <a:t>I triple E" 754 technical standard</a:t>
            </a:r>
            <a:r>
              <a:rPr lang="en-GB" b="0" dirty="0">
                <a:solidFill>
                  <a:schemeClr val="bg1"/>
                </a:solidFill>
              </a:rPr>
              <a:t> for floating-point arithmetic with real numbers. This is the standard which is implemented by the computer hardware: microprocessors, smartphones, </a:t>
            </a:r>
            <a:r>
              <a:rPr lang="en-GB" b="0" dirty="0" err="1">
                <a:solidFill>
                  <a:schemeClr val="bg1"/>
                </a:solidFill>
              </a:rPr>
              <a:t>WiFi</a:t>
            </a:r>
            <a:r>
              <a:rPr lang="en-GB" b="0" dirty="0">
                <a:solidFill>
                  <a:schemeClr val="bg1"/>
                </a:solidFill>
              </a:rPr>
              <a:t> routers, and other devices. This standard defines how computers represent </a:t>
            </a:r>
            <a:r>
              <a:rPr lang="en-GB" b="1" dirty="0">
                <a:solidFill>
                  <a:schemeClr val="bg1"/>
                </a:solidFill>
              </a:rPr>
              <a:t>real numbers</a:t>
            </a:r>
            <a:r>
              <a:rPr lang="en-GB" b="0" dirty="0">
                <a:solidFill>
                  <a:schemeClr val="bg1"/>
                </a:solidFill>
              </a:rPr>
              <a:t> (numbers which have </a:t>
            </a:r>
            <a:r>
              <a:rPr lang="en-GB" b="1" dirty="0">
                <a:solidFill>
                  <a:schemeClr val="bg1"/>
                </a:solidFill>
              </a:rPr>
              <a:t>integer and </a:t>
            </a:r>
            <a:r>
              <a:rPr lang="en-US" b="1" dirty="0">
                <a:solidFill>
                  <a:schemeClr val="bg1"/>
                </a:solidFill>
              </a:rPr>
              <a:t>fractional part</a:t>
            </a:r>
            <a:r>
              <a:rPr lang="en-US" b="0" dirty="0">
                <a:solidFill>
                  <a:schemeClr val="bg1"/>
                </a:solidFill>
              </a:rPr>
              <a:t>).</a:t>
            </a:r>
            <a:r>
              <a:rPr lang="en-GB" b="0" dirty="0">
                <a:solidFill>
                  <a:schemeClr val="bg1"/>
                </a:solidFill>
              </a:rPr>
              <a:t/>
            </a:r>
            <a:br>
              <a:rPr lang="en-GB" b="0" dirty="0">
                <a:solidFill>
                  <a:schemeClr val="bg1"/>
                </a:solidFill>
              </a:rPr>
            </a:br>
            <a:endParaRPr lang="en-GB" dirty="0"/>
          </a:p>
          <a:p>
            <a:pPr>
              <a:buClr>
                <a:schemeClr val="tx1"/>
              </a:buClr>
            </a:pPr>
            <a:r>
              <a:rPr lang="en-GB" dirty="0"/>
              <a:t>The </a:t>
            </a:r>
            <a:r>
              <a:rPr lang="en-GB" b="1" dirty="0"/>
              <a:t>IEEE-754</a:t>
            </a:r>
            <a:r>
              <a:rPr lang="en-GB" dirty="0"/>
              <a:t> standard defines:</a:t>
            </a:r>
          </a:p>
          <a:p>
            <a:pPr marL="628650" lvl="1" indent="-171450">
              <a:buClr>
                <a:schemeClr val="tx1"/>
              </a:buClr>
              <a:buFont typeface="Arial" panose="020B0604020202020204" pitchFamily="34" charset="0"/>
              <a:buChar char="•"/>
            </a:pPr>
            <a:r>
              <a:rPr lang="en-GB" b="1" dirty="0"/>
              <a:t>Arithmetic formats</a:t>
            </a:r>
            <a:r>
              <a:rPr lang="en-GB" dirty="0"/>
              <a:t> – representations of the binary and decimal floating-point data as sequence of bits and encodings in the memory.</a:t>
            </a:r>
          </a:p>
          <a:p>
            <a:pPr marL="628650" lvl="1" indent="-171450">
              <a:buClr>
                <a:schemeClr val="tx1"/>
              </a:buClr>
              <a:buFont typeface="Arial" panose="020B0604020202020204" pitchFamily="34" charset="0"/>
              <a:buChar char="•"/>
            </a:pPr>
            <a:r>
              <a:rPr lang="en-GB" b="1" dirty="0"/>
              <a:t>Rounding rules</a:t>
            </a:r>
            <a:r>
              <a:rPr lang="en-GB" dirty="0"/>
              <a:t> for floating-point numbers. This is how the numbers, which can not be stored exactly, are represented. For example if we divide 1 by 3, we get an infinite</a:t>
            </a:r>
            <a:r>
              <a:rPr lang="bg-BG" dirty="0"/>
              <a:t> </a:t>
            </a:r>
            <a:r>
              <a:rPr lang="en-US" dirty="0"/>
              <a:t>decimal fraction, which is rounded before storing in the memory.</a:t>
            </a:r>
            <a:endParaRPr lang="en-GB" dirty="0"/>
          </a:p>
          <a:p>
            <a:pPr marL="628650" lvl="1" indent="-171450">
              <a:buClr>
                <a:schemeClr val="tx1"/>
              </a:buClr>
              <a:buFont typeface="Arial" panose="020B0604020202020204" pitchFamily="34" charset="0"/>
              <a:buChar char="•"/>
            </a:pPr>
            <a:r>
              <a:rPr lang="en-GB" b="1" dirty="0"/>
              <a:t>Operations</a:t>
            </a:r>
            <a:r>
              <a:rPr lang="en-GB" dirty="0"/>
              <a:t> – arithmetic and other operations over floating-point number, like </a:t>
            </a:r>
            <a:r>
              <a:rPr lang="en-GB" sz="3000" b="0" kern="1200" dirty="0">
                <a:solidFill>
                  <a:schemeClr val="tx1"/>
                </a:solidFill>
                <a:latin typeface="Consolas" panose="020B0609020204030204" pitchFamily="49" charset="0"/>
                <a:ea typeface="+mn-ea"/>
                <a:cs typeface="+mn-cs"/>
              </a:rPr>
              <a:t>sum, difference, product and quotient</a:t>
            </a:r>
            <a:r>
              <a:rPr lang="en-GB" b="0" dirty="0"/>
              <a:t> of two numbers.</a:t>
            </a:r>
          </a:p>
          <a:p>
            <a:pPr marL="628650" lvl="1" indent="-171450">
              <a:buClr>
                <a:schemeClr val="tx1"/>
              </a:buClr>
              <a:buFont typeface="Arial" panose="020B0604020202020204" pitchFamily="34" charset="0"/>
              <a:buChar char="•"/>
            </a:pPr>
            <a:r>
              <a:rPr lang="en-GB" b="1" dirty="0"/>
              <a:t>Special numbers</a:t>
            </a:r>
            <a:r>
              <a:rPr lang="en-GB" dirty="0"/>
              <a:t> – such as </a:t>
            </a:r>
            <a:r>
              <a:rPr lang="en-GB" b="1" dirty="0"/>
              <a:t>infinity</a:t>
            </a:r>
            <a:r>
              <a:rPr lang="bg-BG" b="0" dirty="0"/>
              <a:t>, </a:t>
            </a:r>
            <a:r>
              <a:rPr lang="en-US" b="1" dirty="0"/>
              <a:t>negative infinity</a:t>
            </a:r>
            <a:r>
              <a:rPr lang="en-GB" dirty="0"/>
              <a:t> and "</a:t>
            </a:r>
            <a:r>
              <a:rPr lang="en-GB" b="1" noProof="1"/>
              <a:t>NaN</a:t>
            </a:r>
            <a:r>
              <a:rPr lang="en-GB" b="0" noProof="1"/>
              <a:t>" (not a number). These special values behave in a special way, defined by the standard. For example </a:t>
            </a:r>
            <a:r>
              <a:rPr lang="en-GB" b="1" noProof="1"/>
              <a:t>infinity plus one </a:t>
            </a:r>
            <a:r>
              <a:rPr lang="en-GB" b="0" noProof="1"/>
              <a:t>is equal to </a:t>
            </a:r>
            <a:r>
              <a:rPr lang="en-GB" b="1" noProof="1"/>
              <a:t>infinity</a:t>
            </a:r>
            <a:r>
              <a:rPr lang="en-GB" b="0" noProof="1"/>
              <a:t>.</a:t>
            </a:r>
            <a:endParaRPr lang="en-GB" b="1" noProof="1"/>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3379414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sz="3400" b="1" dirty="0"/>
              <a:t>Floating-point numbers </a:t>
            </a:r>
            <a:r>
              <a:rPr lang="en-GB" sz="3400" dirty="0"/>
              <a:t>are stored as sequence of bits</a:t>
            </a:r>
            <a:r>
              <a:rPr lang="bg-BG" sz="3400" dirty="0"/>
              <a:t>, </a:t>
            </a:r>
            <a:r>
              <a:rPr lang="en-US" sz="3400" dirty="0"/>
              <a:t>which represent 3 separate parts: </a:t>
            </a:r>
            <a:r>
              <a:rPr lang="en-GB" sz="3400" b="1" dirty="0">
                <a:solidFill>
                  <a:schemeClr val="bg1"/>
                </a:solidFill>
              </a:rPr>
              <a:t>sign bit</a:t>
            </a:r>
            <a:r>
              <a:rPr lang="en-GB" sz="3400" dirty="0"/>
              <a:t>, </a:t>
            </a:r>
            <a:r>
              <a:rPr lang="en-GB" sz="3400" b="1" dirty="0">
                <a:solidFill>
                  <a:schemeClr val="bg1"/>
                </a:solidFill>
              </a:rPr>
              <a:t>mantissa</a:t>
            </a:r>
            <a:r>
              <a:rPr lang="bg-BG" sz="3400" b="0" dirty="0">
                <a:solidFill>
                  <a:schemeClr val="bg1"/>
                </a:solidFill>
              </a:rPr>
              <a:t> </a:t>
            </a:r>
            <a:r>
              <a:rPr lang="en-US" sz="3400" b="0" dirty="0">
                <a:solidFill>
                  <a:schemeClr val="bg1"/>
                </a:solidFill>
              </a:rPr>
              <a:t>and </a:t>
            </a:r>
            <a:r>
              <a:rPr lang="en-GB" sz="3400" b="1" dirty="0">
                <a:solidFill>
                  <a:schemeClr val="bg1"/>
                </a:solidFill>
              </a:rPr>
              <a:t>exponent</a:t>
            </a:r>
            <a:r>
              <a:rPr lang="en-GB" sz="3400" b="0" dirty="0">
                <a:solidFill>
                  <a:schemeClr val="bg1"/>
                </a:solidFill>
              </a:rPr>
              <a:t>.</a:t>
            </a:r>
            <a:endParaRPr lang="en-GB" sz="3400" b="1" dirty="0">
              <a:solidFill>
                <a:schemeClr val="bg1"/>
              </a:solidFill>
            </a:endParaRPr>
          </a:p>
          <a:p>
            <a:pPr marL="457200" lvl="0" indent="-180000">
              <a:lnSpc>
                <a:spcPct val="90000"/>
              </a:lnSpc>
              <a:buFont typeface="Arial" panose="020B0604020202020204" pitchFamily="34" charset="0"/>
              <a:buChar char="•"/>
            </a:pPr>
            <a:r>
              <a:rPr lang="en-GB" sz="3400" dirty="0"/>
              <a:t>The </a:t>
            </a:r>
            <a:r>
              <a:rPr lang="en-GB" sz="3400" b="1" dirty="0"/>
              <a:t>sign bit </a:t>
            </a:r>
            <a:r>
              <a:rPr lang="en-GB" sz="3400" dirty="0"/>
              <a:t>specifies whether the number is positive or negative.</a:t>
            </a:r>
          </a:p>
          <a:p>
            <a:pPr marL="457200" lvl="0" indent="-180000">
              <a:lnSpc>
                <a:spcPct val="90000"/>
              </a:lnSpc>
              <a:buFont typeface="Arial" panose="020B0604020202020204" pitchFamily="34" charset="0"/>
              <a:buChar char="•"/>
            </a:pPr>
            <a:r>
              <a:rPr lang="en-GB" sz="3400" dirty="0"/>
              <a:t>The </a:t>
            </a:r>
            <a:r>
              <a:rPr lang="en-GB" sz="3400" b="1" dirty="0"/>
              <a:t>mantissa</a:t>
            </a:r>
            <a:r>
              <a:rPr lang="en-GB" sz="3400" dirty="0"/>
              <a:t> holds the meaningful value of the number, its so called "</a:t>
            </a:r>
            <a:r>
              <a:rPr lang="en-GB" sz="3400" b="1" dirty="0"/>
              <a:t>precision</a:t>
            </a:r>
            <a:r>
              <a:rPr lang="en-GB" sz="3400" b="0" dirty="0"/>
              <a:t>"</a:t>
            </a:r>
            <a:r>
              <a:rPr lang="en-US" sz="3400" dirty="0"/>
              <a:t>. Bigger mantissa means higher precision.</a:t>
            </a:r>
            <a:endParaRPr lang="en-GB" sz="3400" dirty="0"/>
          </a:p>
          <a:p>
            <a:pPr marL="457200" lvl="0" indent="-180000">
              <a:lnSpc>
                <a:spcPct val="90000"/>
              </a:lnSpc>
              <a:buFont typeface="Arial" panose="020B0604020202020204" pitchFamily="34" charset="0"/>
              <a:buChar char="•"/>
            </a:pPr>
            <a:r>
              <a:rPr lang="en-GB" sz="3400" dirty="0"/>
              <a:t>The </a:t>
            </a:r>
            <a:r>
              <a:rPr lang="en-GB" sz="3400" b="1" dirty="0"/>
              <a:t>exponent</a:t>
            </a:r>
            <a:r>
              <a:rPr lang="en-GB" sz="3400" dirty="0"/>
              <a:t> holds the </a:t>
            </a:r>
            <a:r>
              <a:rPr lang="en-GB" sz="3400" b="1" dirty="0"/>
              <a:t>magnitude</a:t>
            </a:r>
            <a:r>
              <a:rPr lang="en-GB" sz="3400" dirty="0"/>
              <a:t> of the number, for example </a:t>
            </a:r>
            <a:r>
              <a:rPr lang="en-GB" sz="3400" b="1" dirty="0"/>
              <a:t>2</a:t>
            </a:r>
            <a:r>
              <a:rPr lang="en-GB" sz="3400" b="1" baseline="30000" dirty="0"/>
              <a:t>20</a:t>
            </a:r>
            <a:r>
              <a:rPr lang="en-GB" sz="3400" dirty="0"/>
              <a:t> or </a:t>
            </a:r>
            <a:r>
              <a:rPr lang="en-GB" sz="3400" b="1" dirty="0"/>
              <a:t>2</a:t>
            </a:r>
            <a:r>
              <a:rPr lang="en-GB" sz="3400" b="1" baseline="30000" dirty="0"/>
              <a:t>-3</a:t>
            </a:r>
            <a:r>
              <a:rPr lang="en-GB" sz="3400" dirty="0"/>
              <a:t>. It's a </a:t>
            </a:r>
            <a:r>
              <a:rPr lang="en-GB" sz="3400" b="1" dirty="0"/>
              <a:t>multiplier</a:t>
            </a:r>
            <a:r>
              <a:rPr lang="en-GB" sz="3400" dirty="0"/>
              <a:t> for the mantissa, used to represent very big numbers and numbers very close to zero.</a:t>
            </a:r>
          </a:p>
          <a:p>
            <a:pPr marL="0" lvl="0" indent="0">
              <a:lnSpc>
                <a:spcPct val="90000"/>
              </a:lnSpc>
              <a:buFont typeface="Arial" panose="020B0604020202020204" pitchFamily="34" charset="0"/>
              <a:buNone/>
            </a:pPr>
            <a:endParaRPr lang="en-GB" sz="3400" b="0" dirty="0">
              <a:solidFill>
                <a:schemeClr val="bg1"/>
              </a:solidFill>
            </a:endParaRPr>
          </a:p>
          <a:p>
            <a:pPr marL="0" lvl="0" indent="0">
              <a:lnSpc>
                <a:spcPct val="90000"/>
              </a:lnSpc>
              <a:buFont typeface="Arial" panose="020B0604020202020204" pitchFamily="34" charset="0"/>
              <a:buNone/>
            </a:pPr>
            <a:r>
              <a:rPr lang="en-GB" sz="3400" b="0" dirty="0">
                <a:solidFill>
                  <a:schemeClr val="bg1"/>
                </a:solidFill>
              </a:rPr>
              <a:t>This is an </a:t>
            </a:r>
            <a:r>
              <a:rPr lang="en-GB" sz="3400" b="1" dirty="0">
                <a:solidFill>
                  <a:schemeClr val="bg1"/>
                </a:solidFill>
              </a:rPr>
              <a:t>example</a:t>
            </a:r>
            <a:r>
              <a:rPr lang="en-GB" sz="3400" b="0" dirty="0">
                <a:solidFill>
                  <a:schemeClr val="bg1"/>
                </a:solidFill>
              </a:rPr>
              <a:t> of 32-bit number in the IEEE-754 format.</a:t>
            </a:r>
          </a:p>
          <a:p>
            <a:pPr marL="457200" indent="-180000">
              <a:lnSpc>
                <a:spcPct val="90000"/>
              </a:lnSpc>
              <a:buFont typeface="Arial" panose="020B0604020202020204" pitchFamily="34" charset="0"/>
              <a:buChar char="•"/>
            </a:pPr>
            <a:r>
              <a:rPr lang="en-GB" sz="3400" b="0" dirty="0">
                <a:solidFill>
                  <a:schemeClr val="bg1"/>
                </a:solidFill>
              </a:rPr>
              <a:t>This is the </a:t>
            </a:r>
            <a:r>
              <a:rPr lang="en-GB" sz="3400" b="1" dirty="0">
                <a:solidFill>
                  <a:schemeClr val="bg1"/>
                </a:solidFill>
              </a:rPr>
              <a:t>sign</a:t>
            </a:r>
            <a:r>
              <a:rPr lang="en-GB" sz="3400" b="0" dirty="0">
                <a:solidFill>
                  <a:schemeClr val="bg1"/>
                </a:solidFill>
              </a:rPr>
              <a:t>.</a:t>
            </a:r>
          </a:p>
          <a:p>
            <a:pPr marL="457200" indent="-180000">
              <a:lnSpc>
                <a:spcPct val="90000"/>
              </a:lnSpc>
              <a:buFont typeface="Arial" panose="020B0604020202020204" pitchFamily="34" charset="0"/>
              <a:buChar char="•"/>
            </a:pPr>
            <a:r>
              <a:rPr lang="en-GB" sz="3400" b="0" dirty="0">
                <a:solidFill>
                  <a:schemeClr val="bg1"/>
                </a:solidFill>
              </a:rPr>
              <a:t>This is the </a:t>
            </a:r>
            <a:r>
              <a:rPr lang="en-GB" sz="3400" b="1" dirty="0">
                <a:solidFill>
                  <a:schemeClr val="bg1"/>
                </a:solidFill>
              </a:rPr>
              <a:t>exponent</a:t>
            </a:r>
            <a:r>
              <a:rPr lang="en-GB" sz="3400" b="0" dirty="0">
                <a:solidFill>
                  <a:schemeClr val="bg1"/>
                </a:solidFill>
              </a:rPr>
              <a:t>.</a:t>
            </a:r>
          </a:p>
          <a:p>
            <a:pPr marL="457200" indent="-180000">
              <a:lnSpc>
                <a:spcPct val="90000"/>
              </a:lnSpc>
              <a:buFont typeface="Arial" panose="020B0604020202020204" pitchFamily="34" charset="0"/>
              <a:buChar char="•"/>
            </a:pPr>
            <a:r>
              <a:rPr lang="en-GB" sz="3400" b="0" dirty="0">
                <a:solidFill>
                  <a:schemeClr val="bg1"/>
                </a:solidFill>
              </a:rPr>
              <a:t>And this is the </a:t>
            </a:r>
            <a:r>
              <a:rPr lang="en-GB" sz="3400" b="1" dirty="0">
                <a:solidFill>
                  <a:schemeClr val="bg1"/>
                </a:solidFill>
              </a:rPr>
              <a:t>mantissa</a:t>
            </a:r>
            <a:r>
              <a:rPr lang="en-GB" sz="3400" b="0" dirty="0">
                <a:solidFill>
                  <a:schemeClr val="bg1"/>
                </a:solidFill>
              </a:rPr>
              <a:t>.</a:t>
            </a:r>
          </a:p>
          <a:p>
            <a:pPr marL="457200" indent="-180000">
              <a:lnSpc>
                <a:spcPct val="90000"/>
              </a:lnSpc>
              <a:buFont typeface="Arial" panose="020B0604020202020204" pitchFamily="34" charset="0"/>
              <a:buChar char="•"/>
            </a:pPr>
            <a:r>
              <a:rPr lang="en-GB" sz="3400" b="0" dirty="0">
                <a:solidFill>
                  <a:schemeClr val="bg1"/>
                </a:solidFill>
              </a:rPr>
              <a:t>These 32-bits represent the real number value </a:t>
            </a:r>
            <a:r>
              <a:rPr lang="en-GB" sz="3400" b="1" dirty="0">
                <a:solidFill>
                  <a:schemeClr val="bg1"/>
                </a:solidFill>
              </a:rPr>
              <a:t>-21.15625</a:t>
            </a:r>
            <a:r>
              <a:rPr lang="en-GB" sz="3400" b="0" dirty="0">
                <a:solidFill>
                  <a:schemeClr val="bg1"/>
                </a:solidFill>
              </a:rPr>
              <a:t>.</a:t>
            </a:r>
          </a:p>
          <a:p>
            <a:pPr>
              <a:lnSpc>
                <a:spcPct val="90000"/>
              </a:lnSpc>
            </a:pPr>
            <a:r>
              <a:rPr lang="en-GB" sz="3400" b="0" dirty="0">
                <a:solidFill>
                  <a:schemeClr val="bg1"/>
                </a:solidFill>
              </a:rPr>
              <a:t>The details about the mantissa, exponent, the sign bit and how they exactly represent floating-point numbers are a long story, which is not covered in this lesson. You can find more information in Internet, if you have time.</a:t>
            </a:r>
            <a:br>
              <a:rPr lang="en-GB" sz="3400" b="0" dirty="0">
                <a:solidFill>
                  <a:schemeClr val="bg1"/>
                </a:solidFill>
              </a:rPr>
            </a:br>
            <a:endParaRPr lang="en-GB" sz="3400" dirty="0"/>
          </a:p>
          <a:p>
            <a:pPr>
              <a:lnSpc>
                <a:spcPct val="90000"/>
              </a:lnSpc>
              <a:spcBef>
                <a:spcPts val="2400"/>
              </a:spcBef>
            </a:pPr>
            <a:r>
              <a:rPr lang="en-GB" sz="3400" dirty="0"/>
              <a:t>It is important to mention that with the floating-point numbers </a:t>
            </a:r>
            <a:r>
              <a:rPr lang="en-GB" sz="3400" b="1" dirty="0"/>
              <a:t>errors in </a:t>
            </a:r>
            <a:r>
              <a:rPr lang="en-GB" sz="3400" b="1" dirty="0">
                <a:solidFill>
                  <a:schemeClr val="bg1"/>
                </a:solidFill>
              </a:rPr>
              <a:t>calculations</a:t>
            </a:r>
            <a:r>
              <a:rPr lang="en-GB" sz="3400" b="1" dirty="0"/>
              <a:t> </a:t>
            </a:r>
            <a:r>
              <a:rPr lang="en-GB" sz="3400" dirty="0"/>
              <a:t>and </a:t>
            </a:r>
            <a:r>
              <a:rPr lang="en-GB" sz="3400" b="1" dirty="0">
                <a:solidFill>
                  <a:schemeClr val="bg1"/>
                </a:solidFill>
              </a:rPr>
              <a:t>precision</a:t>
            </a:r>
            <a:r>
              <a:rPr lang="en-GB" sz="3400" dirty="0"/>
              <a:t> may occur. This is quite frustrating when, for example we are processing financial data and money and we find incorrect results obtained from correct at first sight calculations.</a:t>
            </a:r>
          </a:p>
          <a:p>
            <a:pPr marL="457200" lvl="0" indent="-180000">
              <a:lnSpc>
                <a:spcPct val="90000"/>
              </a:lnSpc>
              <a:buFont typeface="Arial" panose="020B0604020202020204" pitchFamily="34" charset="0"/>
              <a:buChar char="•"/>
            </a:pPr>
            <a:r>
              <a:rPr lang="en-US" sz="3200" dirty="0"/>
              <a:t>The main </a:t>
            </a:r>
            <a:r>
              <a:rPr lang="en-US" sz="3200" b="1" dirty="0"/>
              <a:t>reason </a:t>
            </a:r>
            <a:r>
              <a:rPr lang="en-US" sz="3200" dirty="0"/>
              <a:t>why calculations with floating-point numbers sometimes are incorrect, it that </a:t>
            </a:r>
            <a:r>
              <a:rPr lang="en-GB" sz="3200" dirty="0"/>
              <a:t>some numbers (like </a:t>
            </a:r>
            <a:r>
              <a:rPr lang="en-GB" sz="3200" b="1" dirty="0"/>
              <a:t>0.3</a:t>
            </a:r>
            <a:r>
              <a:rPr lang="en-GB" sz="3200" dirty="0"/>
              <a:t>) </a:t>
            </a:r>
            <a:r>
              <a:rPr lang="en-GB" sz="3200" b="1" dirty="0"/>
              <a:t>cannot be represented in the above format without rounding</a:t>
            </a:r>
            <a:r>
              <a:rPr lang="en-GB" sz="3200" dirty="0"/>
              <a:t> (as a sum of negative powers of 2).</a:t>
            </a:r>
          </a:p>
          <a:p>
            <a:pPr marL="0" lvl="0" indent="0">
              <a:lnSpc>
                <a:spcPct val="90000"/>
              </a:lnSpc>
              <a:buFont typeface="Arial" panose="020B0604020202020204" pitchFamily="34" charset="0"/>
              <a:buNone/>
            </a:pPr>
            <a:endParaRPr lang="en-GB" sz="3200" dirty="0"/>
          </a:p>
          <a:p>
            <a:pPr marL="0" lvl="0" indent="0">
              <a:lnSpc>
                <a:spcPct val="90000"/>
              </a:lnSpc>
              <a:buFont typeface="Arial" panose="020B0604020202020204" pitchFamily="34" charset="0"/>
              <a:buNone/>
            </a:pPr>
            <a:r>
              <a:rPr lang="en-US" dirty="0"/>
              <a:t>To illustrate this, we can open the </a:t>
            </a:r>
            <a:r>
              <a:rPr lang="en-US" sz="1600" b="1" dirty="0"/>
              <a:t>IEEE-754 converter online</a:t>
            </a:r>
            <a:r>
              <a:rPr lang="en-US" sz="1600" b="0" dirty="0"/>
              <a:t> and we can check how </a:t>
            </a:r>
            <a:r>
              <a:rPr lang="en-US" sz="1600" b="1" dirty="0"/>
              <a:t>0.3</a:t>
            </a:r>
            <a:r>
              <a:rPr lang="en-US" sz="1600" b="0" dirty="0"/>
              <a:t> is rounded when it is stored as a floating-point number</a:t>
            </a:r>
            <a:r>
              <a:rPr lang="en-US" sz="1600" dirty="0"/>
              <a:t>.</a:t>
            </a:r>
          </a:p>
          <a:p>
            <a:pPr marL="171450" lvl="0" indent="-171450">
              <a:lnSpc>
                <a:spcPct val="90000"/>
              </a:lnSpc>
              <a:buFont typeface="Arial" panose="020B0604020202020204" pitchFamily="34" charset="0"/>
              <a:buChar char="•"/>
            </a:pPr>
            <a:r>
              <a:rPr lang="en-US" sz="1200" dirty="0"/>
              <a:t>This is the online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enter </a:t>
            </a:r>
            <a:r>
              <a:rPr lang="en-US" sz="1200" b="1" dirty="0"/>
              <a:t>0.3</a:t>
            </a:r>
            <a:r>
              <a:rPr lang="en-US" sz="1200" dirty="0"/>
              <a:t>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And we see the value, actually stored in the float number, which is obviously </a:t>
            </a:r>
            <a:r>
              <a:rPr lang="en-US" sz="1200" b="1" dirty="0"/>
              <a:t>different than 0.3</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can play with this tool to understand better the floating-point numbers representation.</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1563324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Computers represent </a:t>
            </a:r>
            <a:r>
              <a:rPr lang="en-GB" b="1" dirty="0"/>
              <a:t>text characters</a:t>
            </a:r>
            <a:r>
              <a:rPr lang="en-GB" dirty="0"/>
              <a:t> as unsigned integer numbers</a:t>
            </a:r>
            <a:r>
              <a:rPr lang="bg-BG" dirty="0"/>
              <a:t>, </a:t>
            </a:r>
            <a:r>
              <a:rPr lang="en-US" dirty="0"/>
              <a:t>which means that </a:t>
            </a:r>
            <a:r>
              <a:rPr lang="en-US" b="1" dirty="0"/>
              <a:t>letters</a:t>
            </a:r>
            <a:r>
              <a:rPr lang="en-US" dirty="0"/>
              <a:t> are </a:t>
            </a:r>
            <a:r>
              <a:rPr lang="en-GB" dirty="0"/>
              <a:t>sequences of bits, just like the numbers.</a:t>
            </a:r>
          </a:p>
          <a:p>
            <a:pPr marL="171450" indent="-171450">
              <a:buFont typeface="Arial" panose="020B0604020202020204" pitchFamily="34" charset="0"/>
              <a:buChar char="•"/>
            </a:pPr>
            <a:r>
              <a:rPr lang="en-GB" dirty="0"/>
              <a:t>In computers the </a:t>
            </a:r>
            <a:r>
              <a:rPr lang="en-GB" b="1" dirty="0"/>
              <a:t>text characters </a:t>
            </a:r>
            <a:r>
              <a:rPr lang="en-GB" dirty="0"/>
              <a:t>are the letters from different alphabets, the digits, the punctuation chars, and other textual symbols, which we can see in a text document.</a:t>
            </a:r>
          </a:p>
          <a:p>
            <a:pPr>
              <a:spcBef>
                <a:spcPts val="1200"/>
              </a:spcBef>
            </a:pPr>
            <a:r>
              <a:rPr lang="en-GB" dirty="0"/>
              <a:t/>
            </a:r>
            <a:br>
              <a:rPr lang="en-GB" dirty="0"/>
            </a:br>
            <a:r>
              <a:rPr lang="en-GB" dirty="0"/>
              <a:t>The </a:t>
            </a:r>
            <a:r>
              <a:rPr lang="en-GB" b="1" dirty="0">
                <a:solidFill>
                  <a:schemeClr val="bg1"/>
                </a:solidFill>
              </a:rPr>
              <a:t>ASCII</a:t>
            </a:r>
            <a:r>
              <a:rPr lang="en-GB" dirty="0"/>
              <a:t> standard represent </a:t>
            </a:r>
            <a:r>
              <a:rPr lang="en-GB" b="1" dirty="0"/>
              <a:t>text characters</a:t>
            </a:r>
            <a:r>
              <a:rPr lang="en-GB" dirty="0"/>
              <a:t> as </a:t>
            </a:r>
            <a:r>
              <a:rPr lang="en-GB" b="1" dirty="0">
                <a:solidFill>
                  <a:schemeClr val="bg1"/>
                </a:solidFill>
              </a:rPr>
              <a:t>8-bit integers</a:t>
            </a:r>
            <a:r>
              <a:rPr lang="en-GB" b="0" dirty="0">
                <a:solidFill>
                  <a:schemeClr val="bg1"/>
                </a:solidFill>
              </a:rPr>
              <a:t>. It is one of the oldest standards in the computer industry, which defines mappings between letters and unsigned integers. It simply </a:t>
            </a:r>
            <a:r>
              <a:rPr lang="en-GB" b="1" dirty="0">
                <a:solidFill>
                  <a:schemeClr val="bg1"/>
                </a:solidFill>
              </a:rPr>
              <a:t>assigns a unique number for each letter </a:t>
            </a:r>
            <a:r>
              <a:rPr lang="en-GB" b="0" dirty="0">
                <a:solidFill>
                  <a:schemeClr val="bg1"/>
                </a:solidFill>
              </a:rPr>
              <a:t>and thus allows </a:t>
            </a:r>
            <a:r>
              <a:rPr lang="en-GB" b="1" dirty="0">
                <a:solidFill>
                  <a:schemeClr val="bg1"/>
                </a:solidFill>
              </a:rPr>
              <a:t>letters to be encoded as numbers</a:t>
            </a:r>
            <a:r>
              <a:rPr lang="en-GB" b="0" dirty="0">
                <a:solidFill>
                  <a:schemeClr val="bg1"/>
                </a:solidFill>
              </a:rPr>
              <a:t>.</a:t>
            </a:r>
          </a:p>
          <a:p>
            <a:pPr>
              <a:spcBef>
                <a:spcPts val="1200"/>
              </a:spcBef>
            </a:pPr>
            <a:endParaRPr lang="en-GB" b="0" dirty="0">
              <a:solidFill>
                <a:schemeClr val="bg1"/>
              </a:solidFill>
            </a:endParaRPr>
          </a:p>
          <a:p>
            <a:pPr>
              <a:spcBef>
                <a:spcPts val="1200"/>
              </a:spcBef>
            </a:pPr>
            <a:r>
              <a:rPr lang="en-GB" b="0" dirty="0">
                <a:solidFill>
                  <a:schemeClr val="bg1"/>
                </a:solidFill>
              </a:rPr>
              <a:t>This is how the </a:t>
            </a:r>
            <a:r>
              <a:rPr lang="en-GB" b="1" dirty="0">
                <a:solidFill>
                  <a:schemeClr val="bg1"/>
                </a:solidFill>
              </a:rPr>
              <a:t>ASCII table </a:t>
            </a:r>
            <a:r>
              <a:rPr lang="en-GB" b="0" dirty="0">
                <a:solidFill>
                  <a:schemeClr val="bg1"/>
                </a:solidFill>
              </a:rPr>
              <a:t>looks like (you can find it in Internet).</a:t>
            </a:r>
            <a:br>
              <a:rPr lang="en-GB" b="0" dirty="0">
                <a:solidFill>
                  <a:schemeClr val="bg1"/>
                </a:solidFill>
              </a:rPr>
            </a:br>
            <a:r>
              <a:rPr lang="en-GB" b="0" dirty="0">
                <a:solidFill>
                  <a:schemeClr val="bg1"/>
                </a:solidFill>
              </a:rPr>
              <a:t/>
            </a:r>
            <a:br>
              <a:rPr lang="en-GB" b="0" dirty="0">
                <a:solidFill>
                  <a:schemeClr val="bg1"/>
                </a:solidFill>
              </a:rPr>
            </a:br>
            <a:r>
              <a:rPr lang="en-GB" b="0" dirty="0">
                <a:solidFill>
                  <a:schemeClr val="bg1"/>
                </a:solidFill>
              </a:rPr>
              <a:t>The ASCII standard </a:t>
            </a:r>
            <a:r>
              <a:rPr lang="en-US" b="0" dirty="0">
                <a:solidFill>
                  <a:schemeClr val="bg1"/>
                </a:solidFill>
              </a:rPr>
              <a:t>defines </a:t>
            </a:r>
            <a:r>
              <a:rPr lang="en-US" dirty="0"/>
              <a:t>the so called "</a:t>
            </a:r>
            <a:r>
              <a:rPr lang="en-US" b="1" dirty="0"/>
              <a:t>ASCII code" </a:t>
            </a:r>
            <a:r>
              <a:rPr lang="en-US" dirty="0"/>
              <a:t>for 127 chars, described in the ASCII table. For example, the letter "</a:t>
            </a:r>
            <a:r>
              <a:rPr lang="en-US" b="1" dirty="0"/>
              <a:t>A</a:t>
            </a:r>
            <a:r>
              <a:rPr lang="en-US" dirty="0"/>
              <a:t>" has ASCII code </a:t>
            </a:r>
            <a:r>
              <a:rPr lang="en-US" b="1" dirty="0"/>
              <a:t>65</a:t>
            </a:r>
            <a:r>
              <a:rPr lang="en-US" dirty="0"/>
              <a:t>. The letter "</a:t>
            </a:r>
            <a:r>
              <a:rPr lang="en-US" b="1" dirty="0"/>
              <a:t>B</a:t>
            </a:r>
            <a:r>
              <a:rPr lang="en-US" dirty="0"/>
              <a:t>" has ASCII code </a:t>
            </a:r>
            <a:r>
              <a:rPr lang="en-US" b="1" dirty="0"/>
              <a:t>66</a:t>
            </a:r>
            <a:r>
              <a:rPr lang="en-US" b="0" dirty="0"/>
              <a:t>.</a:t>
            </a:r>
            <a:r>
              <a:rPr lang="en-US" dirty="0"/>
              <a:t> The "</a:t>
            </a:r>
            <a:r>
              <a:rPr lang="en-US" b="1" dirty="0"/>
              <a:t>plus sign</a:t>
            </a:r>
            <a:r>
              <a:rPr lang="en-US" dirty="0"/>
              <a:t>" has ASCII code </a:t>
            </a:r>
            <a:r>
              <a:rPr lang="en-US" b="1" dirty="0"/>
              <a:t>43</a:t>
            </a:r>
            <a:r>
              <a:rPr lang="en-US" b="0" dirty="0"/>
              <a:t>. The hex and binary values are also shown and are useful in some situations.</a:t>
            </a:r>
            <a:r>
              <a:rPr lang="en-US" dirty="0"/>
              <a:t/>
            </a:r>
            <a:br>
              <a:rPr lang="en-US" dirty="0"/>
            </a:br>
            <a:r>
              <a:rPr lang="en-US" dirty="0"/>
              <a:t/>
            </a:r>
            <a:br>
              <a:rPr lang="en-US" dirty="0"/>
            </a:br>
            <a:r>
              <a:rPr lang="en-GB" b="0" dirty="0">
                <a:solidFill>
                  <a:schemeClr val="bg1"/>
                </a:solidFill>
              </a:rPr>
              <a:t>ASCII comes from the abbreviation "</a:t>
            </a:r>
            <a:r>
              <a:rPr lang="en-US" sz="1200" b="1" i="1" kern="1200" dirty="0">
                <a:solidFill>
                  <a:schemeClr val="tx1"/>
                </a:solidFill>
                <a:effectLst/>
                <a:latin typeface="+mn-lt"/>
                <a:ea typeface="+mn-ea"/>
                <a:cs typeface="+mn-cs"/>
              </a:rPr>
              <a:t>American Standard Code for Information Interchange</a:t>
            </a:r>
            <a:r>
              <a:rPr lang="en-GB" b="0" dirty="0">
                <a:solidFill>
                  <a:schemeClr val="bg1"/>
                </a:solidFill>
              </a:rPr>
              <a:t>" and includes the </a:t>
            </a:r>
            <a:r>
              <a:rPr lang="en-GB" b="1" dirty="0">
                <a:solidFill>
                  <a:schemeClr val="bg1"/>
                </a:solidFill>
              </a:rPr>
              <a:t>English alphabet</a:t>
            </a:r>
            <a:r>
              <a:rPr lang="en-GB" b="0" dirty="0">
                <a:solidFill>
                  <a:schemeClr val="bg1"/>
                </a:solidFill>
              </a:rPr>
              <a:t>, the digits, many punctuation symbols and some special characters. It does not support Cyrillic, Greek, Arabic, Chinese and other alphabets, only English.</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1482474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know that </a:t>
            </a:r>
            <a:r>
              <a:rPr lang="en-US" b="1" dirty="0"/>
              <a:t>Latin letters are represented by 8-bit numbers</a:t>
            </a:r>
            <a:r>
              <a:rPr lang="en-US" dirty="0"/>
              <a:t> in the ASCII standard, but what about </a:t>
            </a:r>
            <a:r>
              <a:rPr lang="en-US" b="1" dirty="0"/>
              <a:t>the other alphabets</a:t>
            </a:r>
            <a:r>
              <a:rPr lang="en-US" dirty="0"/>
              <a:t>? The answer is </a:t>
            </a:r>
            <a:r>
              <a:rPr lang="en-US" b="1" dirty="0"/>
              <a:t>the Unicode standard </a:t>
            </a:r>
            <a:r>
              <a:rPr lang="en-US" b="0" dirty="0"/>
              <a:t>(see unicode.org).</a:t>
            </a:r>
          </a:p>
          <a:p>
            <a:endParaRPr lang="en-US" dirty="0"/>
          </a:p>
          <a:p>
            <a:pPr>
              <a:lnSpc>
                <a:spcPct val="110000"/>
              </a:lnSpc>
            </a:pPr>
            <a:r>
              <a:rPr lang="en-GB" dirty="0"/>
              <a:t>The </a:t>
            </a:r>
            <a:r>
              <a:rPr lang="en-GB" b="1" dirty="0">
                <a:solidFill>
                  <a:schemeClr val="bg1"/>
                </a:solidFill>
              </a:rPr>
              <a:t>Unicode</a:t>
            </a:r>
            <a:r>
              <a:rPr lang="en-GB" dirty="0"/>
              <a:t> standard represents more than </a:t>
            </a:r>
            <a:r>
              <a:rPr lang="en-GB" b="1" dirty="0"/>
              <a:t>100,000</a:t>
            </a:r>
            <a:r>
              <a:rPr lang="en-GB" dirty="0"/>
              <a:t> text characters as </a:t>
            </a:r>
            <a:r>
              <a:rPr lang="en-GB" b="1" dirty="0">
                <a:solidFill>
                  <a:schemeClr val="bg1"/>
                </a:solidFill>
              </a:rPr>
              <a:t>16-bit integers</a:t>
            </a:r>
            <a:r>
              <a:rPr lang="en-GB" b="0" dirty="0">
                <a:solidFill>
                  <a:schemeClr val="bg1"/>
                </a:solidFill>
              </a:rPr>
              <a:t>. Unlike ASCII it uses </a:t>
            </a:r>
            <a:r>
              <a:rPr lang="en-GB" b="1" dirty="0">
                <a:solidFill>
                  <a:schemeClr val="bg1"/>
                </a:solidFill>
              </a:rPr>
              <a:t>more bits per character </a:t>
            </a:r>
            <a:r>
              <a:rPr lang="en-GB" b="0" dirty="0">
                <a:solidFill>
                  <a:schemeClr val="bg1"/>
                </a:solidFill>
              </a:rPr>
              <a:t>and therefore</a:t>
            </a:r>
            <a:r>
              <a:rPr lang="bg-BG" b="0" dirty="0">
                <a:solidFill>
                  <a:schemeClr val="bg1"/>
                </a:solidFill>
              </a:rPr>
              <a:t> </a:t>
            </a:r>
            <a:r>
              <a:rPr lang="en-US" b="0" dirty="0">
                <a:solidFill>
                  <a:schemeClr val="bg1"/>
                </a:solidFill>
              </a:rPr>
              <a:t>it can</a:t>
            </a:r>
            <a:r>
              <a:rPr lang="en-GB" b="0" dirty="0">
                <a:solidFill>
                  <a:schemeClr val="bg1"/>
                </a:solidFill>
              </a:rPr>
              <a:t> represent texts in </a:t>
            </a:r>
            <a:r>
              <a:rPr lang="en-GB" dirty="0"/>
              <a:t>many languages and alphabets, like Latin, Cyrillic, Arabic, Chinese, Greek, Korean, Japanese and many others. Unicode is universal by design. It covers more than 1 million of letters, special symbols and glyphs and uses internal encoding schemes to overcome the range of the 16-bit integers (which can store 65536 different values). Unicode is developed over the time and with each new version, new characters are added, like the emoji symbols.</a:t>
            </a:r>
          </a:p>
          <a:p>
            <a:endParaRPr lang="en-US" dirty="0"/>
          </a:p>
          <a:p>
            <a:r>
              <a:rPr lang="en-US" b="0" dirty="0"/>
              <a:t>On this </a:t>
            </a:r>
            <a:r>
              <a:rPr lang="en-US" b="1" dirty="0"/>
              <a:t>table </a:t>
            </a:r>
            <a:r>
              <a:rPr lang="en-US" b="0" dirty="0"/>
              <a:t>we can see a few </a:t>
            </a:r>
            <a:r>
              <a:rPr lang="en-US" b="1" dirty="0"/>
              <a:t>examples </a:t>
            </a:r>
            <a:r>
              <a:rPr lang="en-US" b="0" dirty="0"/>
              <a:t>of </a:t>
            </a:r>
            <a:r>
              <a:rPr lang="en-US" dirty="0"/>
              <a:t>Unicode characters:</a:t>
            </a:r>
          </a:p>
          <a:p>
            <a:pPr marL="171450" indent="-171450" rtl="0" eaLnBrk="0" fontAlgn="base" latinLnBrk="0" hangingPunct="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Latin letter "A"</a:t>
            </a:r>
            <a:r>
              <a:rPr lang="en-US" sz="1200" b="0" i="0" u="none" strike="noStrike" kern="1200" dirty="0">
                <a:solidFill>
                  <a:schemeClr val="tx1"/>
                </a:solidFill>
                <a:effectLst/>
                <a:latin typeface="+mn-lt"/>
                <a:ea typeface="+mn-ea"/>
                <a:cs typeface="+mn-cs"/>
              </a:rPr>
              <a:t> has Unicode number </a:t>
            </a:r>
            <a:r>
              <a:rPr lang="en-US" sz="1200" b="1" i="0" u="none" strike="noStrike" kern="1200" dirty="0">
                <a:solidFill>
                  <a:schemeClr val="tx1"/>
                </a:solidFill>
                <a:effectLst/>
                <a:latin typeface="+mn-lt"/>
                <a:ea typeface="+mn-ea"/>
                <a:cs typeface="+mn-cs"/>
              </a:rPr>
              <a:t>65</a:t>
            </a:r>
            <a:r>
              <a:rPr lang="en-US" sz="1200" b="0" i="0" u="none" strike="noStrike" kern="1200" dirty="0">
                <a:solidFill>
                  <a:schemeClr val="tx1"/>
                </a:solidFill>
                <a:effectLst/>
                <a:latin typeface="+mn-lt"/>
                <a:ea typeface="+mn-ea"/>
                <a:cs typeface="+mn-cs"/>
              </a:rPr>
              <a:t>.</a:t>
            </a:r>
          </a:p>
          <a:p>
            <a:pPr marL="171450" indent="-171450" rtl="0" eaLnBrk="0" fontAlgn="base" latinLnBrk="0" hangingPunct="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Cyrillic letter "</a:t>
            </a:r>
            <a:r>
              <a:rPr lang="en-US" sz="1200" b="1" i="0" u="none" strike="noStrike" kern="1200" dirty="0" err="1">
                <a:solidFill>
                  <a:schemeClr val="tx1"/>
                </a:solidFill>
                <a:effectLst/>
                <a:latin typeface="+mn-lt"/>
                <a:ea typeface="+mn-ea"/>
                <a:cs typeface="+mn-cs"/>
              </a:rPr>
              <a:t>sht</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has Unicode number </a:t>
            </a:r>
            <a:r>
              <a:rPr lang="en-US" sz="1200" b="1" i="0" u="none" strike="noStrike" kern="1200" dirty="0">
                <a:solidFill>
                  <a:schemeClr val="tx1"/>
                </a:solidFill>
                <a:effectLst/>
                <a:latin typeface="+mn-lt"/>
                <a:ea typeface="+mn-ea"/>
                <a:cs typeface="+mn-cs"/>
              </a:rPr>
              <a:t>1097</a:t>
            </a:r>
            <a:r>
              <a:rPr lang="en-US" sz="1200" b="0" i="0" u="none" strike="noStrike" kern="1200" dirty="0">
                <a:solidFill>
                  <a:schemeClr val="tx1"/>
                </a:solidFill>
                <a:effectLst/>
                <a:latin typeface="+mn-lt"/>
                <a:ea typeface="+mn-ea"/>
                <a:cs typeface="+mn-cs"/>
              </a:rPr>
              <a:t>.</a:t>
            </a:r>
          </a:p>
          <a:p>
            <a:pPr marL="171450" indent="-171450" rtl="0" eaLnBrk="0" fontAlgn="base" latinLnBrk="0" hangingPunct="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Arabic letter "</a:t>
            </a:r>
            <a:r>
              <a:rPr lang="en-US" sz="1200" b="1" i="0" u="none" strike="noStrike" kern="1200" dirty="0" err="1">
                <a:solidFill>
                  <a:schemeClr val="tx1"/>
                </a:solidFill>
                <a:effectLst/>
                <a:latin typeface="+mn-lt"/>
                <a:ea typeface="+mn-ea"/>
                <a:cs typeface="+mn-cs"/>
              </a:rPr>
              <a:t>beh</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has Unicode number </a:t>
            </a:r>
            <a:r>
              <a:rPr lang="en-US" sz="1200" b="1" i="0" u="none" strike="noStrike" kern="1200" dirty="0">
                <a:solidFill>
                  <a:schemeClr val="tx1"/>
                </a:solidFill>
                <a:effectLst/>
                <a:latin typeface="+mn-lt"/>
                <a:ea typeface="+mn-ea"/>
                <a:cs typeface="+mn-cs"/>
              </a:rPr>
              <a:t>1576</a:t>
            </a:r>
            <a:r>
              <a:rPr lang="en-US" sz="1200" b="0" i="0" u="none" strike="noStrike" kern="1200" dirty="0">
                <a:solidFill>
                  <a:schemeClr val="tx1"/>
                </a:solidFill>
                <a:effectLst/>
                <a:latin typeface="+mn-lt"/>
                <a:ea typeface="+mn-ea"/>
                <a:cs typeface="+mn-cs"/>
              </a:rPr>
              <a:t>.</a:t>
            </a:r>
          </a:p>
          <a:p>
            <a:pPr marL="171450" indent="-171450" rtl="0" eaLnBrk="0" fontAlgn="base" latinLnBrk="0" hangingPunct="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"guitar" emoji </a:t>
            </a:r>
            <a:r>
              <a:rPr lang="en-US" sz="1200" b="0" i="0" u="none" strike="noStrike" kern="1200" dirty="0">
                <a:solidFill>
                  <a:schemeClr val="tx1"/>
                </a:solidFill>
                <a:effectLst/>
                <a:latin typeface="+mn-lt"/>
                <a:ea typeface="+mn-ea"/>
                <a:cs typeface="+mn-cs"/>
              </a:rPr>
              <a:t>symbol has Unicode number </a:t>
            </a:r>
            <a:r>
              <a:rPr lang="en-US" sz="1200" b="1" i="0" kern="1200" dirty="0">
                <a:solidFill>
                  <a:schemeClr val="tx1"/>
                </a:solidFill>
                <a:effectLst/>
                <a:latin typeface="+mn-lt"/>
                <a:ea typeface="+mn-ea"/>
                <a:cs typeface="+mn-cs"/>
              </a:rPr>
              <a:t>one hundred and twenty-seven thousand and nine hundred and twenty-eight</a:t>
            </a:r>
            <a:r>
              <a:rPr lang="en-US" sz="1200" b="0" i="0" u="none" strike="noStrike" kern="1200" dirty="0">
                <a:solidFill>
                  <a:schemeClr val="tx1"/>
                </a:solidFill>
                <a:effectLst/>
                <a:latin typeface="+mn-lt"/>
                <a:ea typeface="+mn-ea"/>
                <a:cs typeface="+mn-cs"/>
              </a:rPr>
              <a:t>.</a:t>
            </a:r>
          </a:p>
          <a:p>
            <a:pPr rtl="0" eaLnBrk="0" fontAlgn="base" latinLnBrk="0" hangingPunct="0"/>
            <a:r>
              <a:rPr lang="en-US" sz="1200" b="0" i="0" u="none" strike="noStrike" kern="1200" dirty="0">
                <a:solidFill>
                  <a:schemeClr val="tx1"/>
                </a:solidFill>
                <a:effectLst/>
                <a:latin typeface="+mn-lt"/>
                <a:ea typeface="+mn-ea"/>
                <a:cs typeface="+mn-cs"/>
              </a:rPr>
              <a:t>There are </a:t>
            </a:r>
            <a:r>
              <a:rPr lang="en-US" sz="1200" b="1" i="0" u="none" strike="noStrike" kern="1200" dirty="0">
                <a:solidFill>
                  <a:schemeClr val="tx1"/>
                </a:solidFill>
                <a:effectLst/>
                <a:latin typeface="+mn-lt"/>
                <a:ea typeface="+mn-ea"/>
                <a:cs typeface="+mn-cs"/>
              </a:rPr>
              <a:t>millions of Unicode characters</a:t>
            </a:r>
            <a:r>
              <a:rPr lang="en-US" sz="1200" b="0" i="0" u="none" strike="noStrike" kern="1200" dirty="0">
                <a:solidFill>
                  <a:schemeClr val="tx1"/>
                </a:solidFill>
                <a:effectLst/>
                <a:latin typeface="+mn-lt"/>
                <a:ea typeface="+mn-ea"/>
                <a:cs typeface="+mn-cs"/>
              </a:rPr>
              <a:t>. You can browse the </a:t>
            </a:r>
            <a:r>
              <a:rPr lang="en-US" sz="1200" b="1" i="0" u="none" strike="noStrike" kern="1200" dirty="0">
                <a:solidFill>
                  <a:schemeClr val="tx1"/>
                </a:solidFill>
                <a:effectLst/>
                <a:latin typeface="+mn-lt"/>
                <a:ea typeface="+mn-ea"/>
                <a:cs typeface="+mn-cs"/>
              </a:rPr>
              <a:t>unicode.org</a:t>
            </a:r>
            <a:r>
              <a:rPr lang="en-US" sz="1200" b="0" i="0" u="none" strike="noStrike" kern="1200" dirty="0">
                <a:solidFill>
                  <a:schemeClr val="tx1"/>
                </a:solidFill>
                <a:effectLst/>
                <a:latin typeface="+mn-lt"/>
                <a:ea typeface="+mn-ea"/>
                <a:cs typeface="+mn-cs"/>
              </a:rPr>
              <a:t> Web site to learn more.</a:t>
            </a:r>
          </a:p>
          <a:p>
            <a:pPr rtl="0" eaLnBrk="0" fontAlgn="base" latinLnBrk="0" hangingPunct="0"/>
            <a:endParaRPr lang="en-US"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Unicode texts can be stored in text files using different </a:t>
            </a:r>
            <a:r>
              <a:rPr lang="en-US" sz="1200" b="1" i="0" u="none" strike="noStrike" kern="1200" dirty="0">
                <a:solidFill>
                  <a:schemeClr val="tx1"/>
                </a:solidFill>
                <a:effectLst/>
                <a:latin typeface="+mn-lt"/>
                <a:ea typeface="+mn-ea"/>
                <a:cs typeface="+mn-cs"/>
              </a:rPr>
              <a:t>encodings</a:t>
            </a:r>
            <a:r>
              <a:rPr lang="en-US" sz="1200" b="0" i="0" u="none" strike="noStrike" kern="1200" dirty="0">
                <a:solidFill>
                  <a:schemeClr val="tx1"/>
                </a:solidFill>
                <a:effectLst/>
                <a:latin typeface="+mn-lt"/>
                <a:ea typeface="+mn-ea"/>
                <a:cs typeface="+mn-cs"/>
              </a:rPr>
              <a:t> (known also as </a:t>
            </a:r>
            <a:r>
              <a:rPr lang="en-US" sz="1200" b="1" i="0" u="none" strike="noStrike" kern="1200" dirty="0">
                <a:solidFill>
                  <a:schemeClr val="tx1"/>
                </a:solidFill>
                <a:effectLst/>
                <a:latin typeface="+mn-lt"/>
                <a:ea typeface="+mn-ea"/>
                <a:cs typeface="+mn-cs"/>
              </a:rPr>
              <a:t>charsets</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Character encodings </a:t>
            </a:r>
            <a:r>
              <a:rPr lang="en-US" sz="1200" b="0" i="0" u="none" strike="noStrike" kern="1200" dirty="0">
                <a:solidFill>
                  <a:schemeClr val="tx1"/>
                </a:solidFill>
                <a:effectLst/>
                <a:latin typeface="+mn-lt"/>
                <a:ea typeface="+mn-ea"/>
                <a:cs typeface="+mn-cs"/>
              </a:rPr>
              <a:t>define how characters are represented as </a:t>
            </a:r>
            <a:r>
              <a:rPr lang="en-US" sz="1200" b="1" i="0" u="none" strike="noStrike" kern="1200" dirty="0">
                <a:solidFill>
                  <a:schemeClr val="tx1"/>
                </a:solidFill>
                <a:effectLst/>
                <a:latin typeface="+mn-lt"/>
                <a:ea typeface="+mn-ea"/>
                <a:cs typeface="+mn-cs"/>
              </a:rPr>
              <a:t>sequences of bytes</a:t>
            </a:r>
            <a:r>
              <a:rPr lang="en-US" sz="1200" b="0" i="0" u="none" strike="noStrike" kern="1200" dirty="0">
                <a:solidFill>
                  <a:schemeClr val="tx1"/>
                </a:solidFill>
                <a:effectLst/>
                <a:latin typeface="+mn-lt"/>
                <a:ea typeface="+mn-ea"/>
                <a:cs typeface="+mn-cs"/>
              </a:rPr>
              <a:t>. Simple encodings (like ASCII) use one byte (which is 8-bits) per character. More complex encodings use one or several bytes per character.</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the </a:t>
            </a:r>
            <a:r>
              <a:rPr lang="en-US" sz="1200" b="1" i="0" u="none" strike="noStrike" kern="1200" dirty="0">
                <a:solidFill>
                  <a:schemeClr val="tx1"/>
                </a:solidFill>
                <a:effectLst/>
                <a:latin typeface="+mn-lt"/>
                <a:ea typeface="+mn-ea"/>
                <a:cs typeface="+mn-cs"/>
              </a:rPr>
              <a:t>UTF-16 encoding </a:t>
            </a:r>
            <a:r>
              <a:rPr lang="en-US" sz="1200" b="0" i="0" u="none" strike="noStrike" kern="1200" dirty="0">
                <a:solidFill>
                  <a:schemeClr val="tx1"/>
                </a:solidFill>
                <a:effectLst/>
                <a:latin typeface="+mn-lt"/>
                <a:ea typeface="+mn-ea"/>
                <a:cs typeface="+mn-cs"/>
              </a:rPr>
              <a:t>use </a:t>
            </a:r>
            <a:r>
              <a:rPr lang="en-US" sz="1200" b="1" i="0" u="none" strike="noStrike" kern="1200" dirty="0">
                <a:solidFill>
                  <a:schemeClr val="tx1"/>
                </a:solidFill>
                <a:effectLst/>
                <a:latin typeface="+mn-lt"/>
                <a:ea typeface="+mn-ea"/>
                <a:cs typeface="+mn-cs"/>
              </a:rPr>
              <a:t>2 bytes</a:t>
            </a:r>
            <a:r>
              <a:rPr lang="en-US" sz="1200" b="0" i="0" u="none" strike="noStrike" kern="1200" dirty="0">
                <a:solidFill>
                  <a:schemeClr val="tx1"/>
                </a:solidFill>
                <a:effectLst/>
                <a:latin typeface="+mn-lt"/>
                <a:ea typeface="+mn-ea"/>
                <a:cs typeface="+mn-cs"/>
              </a:rPr>
              <a:t> for most Unicode characters and 4 bytes for the others.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t>
            </a:r>
            <a:r>
              <a:rPr lang="en-GB" b="1" dirty="0"/>
              <a:t>UTF-8</a:t>
            </a:r>
            <a:r>
              <a:rPr lang="en-GB" dirty="0"/>
              <a:t> </a:t>
            </a:r>
            <a:r>
              <a:rPr lang="en-GB" b="1" dirty="0"/>
              <a:t>encoding</a:t>
            </a:r>
            <a:r>
              <a:rPr lang="en-GB" dirty="0"/>
              <a:t> uses 1, 2, 3 or 4 bytes for each character. The most frequent characters, such as the Latin letters and the digits, are stored using only 1 byte, more rear alphabets, such as the Cyrillic letters, are stored in 2 bytes, other alphabets and symbols take 3 or 4 bytes. The </a:t>
            </a:r>
            <a:r>
              <a:rPr lang="en-GB" b="1" dirty="0"/>
              <a:t>UTF-8</a:t>
            </a:r>
            <a:r>
              <a:rPr lang="en-GB" dirty="0"/>
              <a:t> standard is used by most of the Web sites in Internet to represent the text data in these sites.</a:t>
            </a:r>
          </a:p>
          <a:p>
            <a:pPr rtl="0" eaLnBrk="0" fontAlgn="base" latinLnBrk="0" hangingPunct="0"/>
            <a:r>
              <a:rPr lang="en-US" sz="1200" b="0" i="0" u="none" strike="noStrike" kern="1200" dirty="0">
                <a:solidFill>
                  <a:schemeClr val="tx1"/>
                </a:solidFill>
                <a:effectLst/>
                <a:latin typeface="+mn-lt"/>
                <a:ea typeface="+mn-ea"/>
                <a:cs typeface="+mn-cs"/>
              </a:rPr>
              <a:t/>
            </a:r>
            <a:br>
              <a:rPr lang="en-US" sz="1200" b="0" i="0" u="none" strike="noStrike" kern="1200" dirty="0">
                <a:solidFill>
                  <a:schemeClr val="tx1"/>
                </a:solidFill>
                <a:effectLst/>
                <a:latin typeface="+mn-lt"/>
                <a:ea typeface="+mn-ea"/>
                <a:cs typeface="+mn-cs"/>
              </a:rPr>
            </a:br>
            <a:r>
              <a:rPr lang="en-US" sz="1200" b="1" i="0" u="none" strike="noStrike" kern="1200" dirty="0">
                <a:solidFill>
                  <a:schemeClr val="tx1"/>
                </a:solidFill>
                <a:effectLst/>
                <a:latin typeface="+mn-lt"/>
                <a:ea typeface="+mn-ea"/>
                <a:cs typeface="+mn-cs"/>
              </a:rPr>
              <a:t>UTF-8 </a:t>
            </a:r>
            <a:r>
              <a:rPr lang="en-US" sz="1200" b="0" i="0" u="none" strike="noStrike" kern="1200" dirty="0">
                <a:solidFill>
                  <a:schemeClr val="tx1"/>
                </a:solidFill>
                <a:effectLst/>
                <a:latin typeface="+mn-lt"/>
                <a:ea typeface="+mn-ea"/>
                <a:cs typeface="+mn-cs"/>
              </a:rPr>
              <a:t>is more efficient for storage and transportation, while </a:t>
            </a:r>
            <a:r>
              <a:rPr lang="en-US" sz="1200" b="1" i="0" u="none" strike="noStrike" kern="1200" dirty="0">
                <a:solidFill>
                  <a:schemeClr val="tx1"/>
                </a:solidFill>
                <a:effectLst/>
                <a:latin typeface="+mn-lt"/>
                <a:ea typeface="+mn-ea"/>
                <a:cs typeface="+mn-cs"/>
              </a:rPr>
              <a:t>UTF-16 </a:t>
            </a:r>
            <a:r>
              <a:rPr lang="en-US" sz="1200" b="0" i="0" u="none" strike="noStrike" kern="1200" dirty="0">
                <a:solidFill>
                  <a:schemeClr val="tx1"/>
                </a:solidFill>
                <a:effectLst/>
                <a:latin typeface="+mn-lt"/>
                <a:ea typeface="+mn-ea"/>
                <a:cs typeface="+mn-cs"/>
              </a:rPr>
              <a:t>is more efficient for internal character processing. This is the reason why </a:t>
            </a:r>
            <a:r>
              <a:rPr lang="en-US" sz="1200" b="1" i="0" u="none" strike="noStrike" kern="1200" dirty="0">
                <a:solidFill>
                  <a:schemeClr val="tx1"/>
                </a:solidFill>
                <a:effectLst/>
                <a:latin typeface="+mn-lt"/>
                <a:ea typeface="+mn-ea"/>
                <a:cs typeface="+mn-cs"/>
              </a:rPr>
              <a:t>C#, Java, JavaScript and Python </a:t>
            </a:r>
            <a:r>
              <a:rPr lang="en-US" sz="1200" b="0" i="0" u="none" strike="noStrike" kern="1200" dirty="0">
                <a:solidFill>
                  <a:schemeClr val="tx1"/>
                </a:solidFill>
                <a:effectLst/>
                <a:latin typeface="+mn-lt"/>
                <a:ea typeface="+mn-ea"/>
                <a:cs typeface="+mn-cs"/>
              </a:rPr>
              <a:t>use </a:t>
            </a:r>
            <a:r>
              <a:rPr lang="en-US" sz="1200" b="1" i="0" u="none" strike="noStrike" kern="1200" dirty="0">
                <a:solidFill>
                  <a:schemeClr val="tx1"/>
                </a:solidFill>
                <a:effectLst/>
                <a:latin typeface="+mn-lt"/>
                <a:ea typeface="+mn-ea"/>
                <a:cs typeface="+mn-cs"/>
              </a:rPr>
              <a:t>UTF-16 </a:t>
            </a:r>
            <a:r>
              <a:rPr lang="en-US" sz="1200" b="0" i="0" u="none" strike="noStrike" kern="1200" dirty="0">
                <a:solidFill>
                  <a:schemeClr val="tx1"/>
                </a:solidFill>
                <a:effectLst/>
                <a:latin typeface="+mn-lt"/>
                <a:ea typeface="+mn-ea"/>
                <a:cs typeface="+mn-cs"/>
              </a:rPr>
              <a:t>to store and process text data in the computer memory, but </a:t>
            </a:r>
            <a:r>
              <a:rPr lang="en-US" sz="1200" b="1" i="0" u="none" strike="noStrike" kern="1200" dirty="0">
                <a:solidFill>
                  <a:schemeClr val="tx1"/>
                </a:solidFill>
                <a:effectLst/>
                <a:latin typeface="+mn-lt"/>
                <a:ea typeface="+mn-ea"/>
                <a:cs typeface="+mn-cs"/>
              </a:rPr>
              <a:t>HTML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CSS</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HTTP </a:t>
            </a:r>
            <a:r>
              <a:rPr lang="en-US" sz="1200" b="0" i="0" u="none" strike="noStrike" kern="1200" dirty="0">
                <a:solidFill>
                  <a:schemeClr val="tx1"/>
                </a:solidFill>
                <a:effectLst/>
                <a:latin typeface="+mn-lt"/>
                <a:ea typeface="+mn-ea"/>
                <a:cs typeface="+mn-cs"/>
              </a:rPr>
              <a:t>use </a:t>
            </a:r>
            <a:r>
              <a:rPr lang="en-US" sz="1200" b="1" i="0" u="none" strike="noStrike" kern="1200" dirty="0">
                <a:solidFill>
                  <a:schemeClr val="tx1"/>
                </a:solidFill>
                <a:effectLst/>
                <a:latin typeface="+mn-lt"/>
                <a:ea typeface="+mn-ea"/>
                <a:cs typeface="+mn-cs"/>
              </a:rPr>
              <a:t>UTF-8</a:t>
            </a:r>
            <a:r>
              <a:rPr lang="en-US" sz="1200" b="0" i="0" u="none" strike="noStrike" kern="1200" dirty="0">
                <a:solidFill>
                  <a:schemeClr val="tx1"/>
                </a:solidFill>
                <a:effectLst/>
                <a:latin typeface="+mn-lt"/>
                <a:ea typeface="+mn-ea"/>
                <a:cs typeface="+mn-cs"/>
              </a:rPr>
              <a:t> (in most cases) to represent and transport Web content between the Web server and the Web browser.</a:t>
            </a:r>
          </a:p>
          <a:p>
            <a:pPr rtl="0" eaLnBrk="0" fontAlgn="base" latinLnBrk="0" hangingPunct="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477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1254541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ASCII </a:t>
            </a:r>
            <a:r>
              <a:rPr lang="en-US" dirty="0"/>
              <a:t>and</a:t>
            </a:r>
            <a:r>
              <a:rPr lang="en-US" b="1" dirty="0"/>
              <a:t> Unicode </a:t>
            </a:r>
            <a:r>
              <a:rPr lang="en-US" dirty="0"/>
              <a:t>define how a single character can be represented by an integer number, but in programming we often work with </a:t>
            </a:r>
            <a:r>
              <a:rPr lang="en-US" b="1" dirty="0"/>
              <a:t>text</a:t>
            </a:r>
            <a:r>
              <a:rPr lang="en-US" dirty="0"/>
              <a:t>. Developers often process </a:t>
            </a:r>
            <a:r>
              <a:rPr lang="en-US" b="1" dirty="0"/>
              <a:t>text data</a:t>
            </a:r>
            <a:r>
              <a:rPr lang="en-US" dirty="0"/>
              <a:t>, which is a </a:t>
            </a:r>
            <a:r>
              <a:rPr lang="en-US" b="1" dirty="0"/>
              <a:t>sequence of text characters</a:t>
            </a:r>
            <a:r>
              <a:rPr lang="en-US" dirty="0"/>
              <a:t> and is also called "</a:t>
            </a:r>
            <a:r>
              <a:rPr lang="en-US" b="1" dirty="0"/>
              <a:t>string</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Strings</a:t>
            </a:r>
            <a:r>
              <a:rPr lang="en-GB" dirty="0"/>
              <a:t> represent </a:t>
            </a:r>
            <a:r>
              <a:rPr lang="en-GB" b="1" dirty="0"/>
              <a:t>text data </a:t>
            </a:r>
            <a:r>
              <a:rPr lang="en-GB" dirty="0"/>
              <a:t>in programming. </a:t>
            </a:r>
            <a:r>
              <a:rPr lang="en-GB" b="1" dirty="0">
                <a:solidFill>
                  <a:schemeClr val="bg1"/>
                </a:solidFill>
              </a:rPr>
              <a:t>Strings</a:t>
            </a:r>
            <a:r>
              <a:rPr lang="en-GB" dirty="0"/>
              <a:t> are </a:t>
            </a:r>
            <a:r>
              <a:rPr lang="en-GB" b="1" dirty="0">
                <a:solidFill>
                  <a:schemeClr val="bg1"/>
                </a:solidFill>
              </a:rPr>
              <a:t>arrays of characters</a:t>
            </a:r>
            <a:r>
              <a:rPr lang="en-GB" dirty="0"/>
              <a:t>, typically represented like this: 4 bytes length, followed by 2 bytes for each character.</a:t>
            </a:r>
          </a:p>
          <a:p>
            <a:endParaRPr lang="en-GB" dirty="0"/>
          </a:p>
          <a:p>
            <a:r>
              <a:rPr lang="en-GB" dirty="0"/>
              <a:t>For </a:t>
            </a:r>
            <a:r>
              <a:rPr lang="en-GB" b="1" dirty="0"/>
              <a:t>example</a:t>
            </a:r>
            <a:r>
              <a:rPr lang="en-GB" dirty="0"/>
              <a:t>, the string "</a:t>
            </a:r>
            <a:r>
              <a:rPr lang="en-GB" b="1" i="1" dirty="0"/>
              <a:t>Hello</a:t>
            </a:r>
            <a:r>
              <a:rPr lang="en-GB" dirty="0"/>
              <a:t>" takes </a:t>
            </a:r>
            <a:r>
              <a:rPr lang="en-GB" b="1" dirty="0"/>
              <a:t>14 bytes </a:t>
            </a:r>
            <a:r>
              <a:rPr lang="en-GB" dirty="0"/>
              <a:t>in the computer memory (for the most platforms and programming languages). These 14 bytes are calculated as follows: </a:t>
            </a:r>
            <a:r>
              <a:rPr lang="en-US" sz="1200" noProof="1"/>
              <a:t>4 bytes (length) plus 5 chars by 2 bytes each.</a:t>
            </a:r>
            <a:br>
              <a:rPr lang="en-US" sz="1200" noProof="1"/>
            </a:br>
            <a:r>
              <a:rPr lang="en-US" sz="1200" noProof="1"/>
              <a:t/>
            </a:r>
            <a:br>
              <a:rPr lang="en-US" sz="1200" noProof="1"/>
            </a:br>
            <a:r>
              <a:rPr lang="en-US" sz="1200" noProof="1"/>
              <a:t>In most languages and platforms strings hold their </a:t>
            </a:r>
            <a:r>
              <a:rPr lang="en-US" sz="1200" b="1" noProof="1"/>
              <a:t>size as prefix</a:t>
            </a:r>
            <a:r>
              <a:rPr lang="en-US" sz="1200" noProof="1"/>
              <a:t>. For example, in C#, Java, JavaScript and Python strings hold their length at ther start.</a:t>
            </a:r>
          </a:p>
          <a:p>
            <a:endParaRPr lang="en-US" sz="1200" noProof="1"/>
          </a:p>
          <a:p>
            <a:r>
              <a:rPr lang="en-US" sz="1200" noProof="1"/>
              <a:t>In older languages, the so-called "</a:t>
            </a:r>
            <a:r>
              <a:rPr lang="en-US" sz="1200" b="1" noProof="1"/>
              <a:t>null-terminated strings</a:t>
            </a:r>
            <a:r>
              <a:rPr lang="en-US" sz="1200" noProof="1"/>
              <a:t>" might be used. </a:t>
            </a:r>
            <a:r>
              <a:rPr lang="en-US" sz="1200" b="1" noProof="1"/>
              <a:t>Null-terminated strings</a:t>
            </a:r>
            <a:r>
              <a:rPr lang="en-US" sz="1200" noProof="1"/>
              <a:t> are sequences of characters, ending with the </a:t>
            </a:r>
            <a:r>
              <a:rPr lang="en-US" sz="1200" b="1" i="1" noProof="1"/>
              <a:t>NULL</a:t>
            </a:r>
            <a:r>
              <a:rPr lang="en-US" sz="1200" noProof="1"/>
              <a:t> character (the ASCII code </a:t>
            </a:r>
            <a:r>
              <a:rPr lang="en-US" sz="1200" b="1" noProof="1"/>
              <a:t>zero</a:t>
            </a:r>
            <a:r>
              <a:rPr lang="en-US" sz="1200" noProof="1"/>
              <a:t>). This is typical for the "</a:t>
            </a:r>
            <a:r>
              <a:rPr lang="en-US" sz="1200" b="1" noProof="1"/>
              <a:t>C</a:t>
            </a:r>
            <a:r>
              <a:rPr lang="en-US" sz="1200" noProof="1"/>
              <a:t>" language and partially for </a:t>
            </a:r>
            <a:r>
              <a:rPr lang="en-US" sz="1200" b="1" noProof="1"/>
              <a:t>C++</a:t>
            </a:r>
            <a:r>
              <a:rPr lang="en-US" sz="1200" noProof="1"/>
              <a:t>. With null-terminated strings, to know the length of the string, developers should scan through the string content until they find the trailing </a:t>
            </a:r>
            <a:r>
              <a:rPr lang="en-US" sz="1200" b="1" noProof="1"/>
              <a:t>zero</a:t>
            </a:r>
            <a:r>
              <a:rPr lang="en-US" sz="1200" noProof="1"/>
              <a:t>. This is quite unpleasant and modern languages prefer to store the string length along with the string characters.</a:t>
            </a:r>
            <a:br>
              <a:rPr lang="en-US" sz="1200" noProof="1"/>
            </a:br>
            <a:r>
              <a:rPr lang="en-US" sz="1200" noProof="1"/>
              <a:t/>
            </a:r>
            <a:br>
              <a:rPr lang="en-US" sz="1200" noProof="1"/>
            </a:br>
            <a:r>
              <a:rPr lang="en-US" sz="1200" noProof="1"/>
              <a:t>Aside from the string length, the </a:t>
            </a:r>
            <a:r>
              <a:rPr lang="en-US" dirty="0"/>
              <a:t>characters in the string can be </a:t>
            </a:r>
            <a:r>
              <a:rPr lang="en-US" b="1" dirty="0"/>
              <a:t>single-byte</a:t>
            </a:r>
            <a:r>
              <a:rPr lang="en-US" dirty="0"/>
              <a:t> or </a:t>
            </a:r>
            <a:r>
              <a:rPr lang="en-US" b="1" dirty="0"/>
              <a:t>multi-byte</a:t>
            </a:r>
            <a:r>
              <a:rPr lang="en-US" dirty="0"/>
              <a:t>.</a:t>
            </a:r>
          </a:p>
          <a:p>
            <a:pPr marL="171450" indent="-171450">
              <a:buFont typeface="Arial" panose="020B0604020202020204" pitchFamily="34" charset="0"/>
              <a:buChar char="•"/>
            </a:pPr>
            <a:r>
              <a:rPr lang="en-US" dirty="0"/>
              <a:t>The characters in the strings in </a:t>
            </a:r>
            <a:r>
              <a:rPr lang="en-US" b="1" dirty="0"/>
              <a:t>C#, Java, JavaScript and Python</a:t>
            </a:r>
            <a:r>
              <a:rPr lang="en-US" dirty="0"/>
              <a:t> use the 16-bit encoding "</a:t>
            </a:r>
            <a:r>
              <a:rPr lang="en-US" b="1" dirty="0"/>
              <a:t>UTF-16</a:t>
            </a:r>
            <a:r>
              <a:rPr lang="en-US" dirty="0"/>
              <a:t>".</a:t>
            </a:r>
          </a:p>
          <a:p>
            <a:pPr marL="171450" indent="-171450">
              <a:buFont typeface="Arial" panose="020B0604020202020204" pitchFamily="34" charset="0"/>
              <a:buChar char="•"/>
            </a:pPr>
            <a:r>
              <a:rPr lang="en-US" dirty="0"/>
              <a:t>The characters in </a:t>
            </a:r>
            <a:r>
              <a:rPr lang="en-US" b="1" dirty="0"/>
              <a:t>C </a:t>
            </a:r>
            <a:r>
              <a:rPr lang="en-US" b="0" dirty="0"/>
              <a:t>and by default in </a:t>
            </a:r>
            <a:r>
              <a:rPr lang="en-US" b="1" dirty="0"/>
              <a:t>C++</a:t>
            </a:r>
            <a:r>
              <a:rPr lang="en-US" dirty="0"/>
              <a:t> use 8-bit encodings like "</a:t>
            </a:r>
            <a:r>
              <a:rPr lang="en-US" b="1" dirty="0"/>
              <a:t>ASCII</a:t>
            </a:r>
            <a:r>
              <a:rPr lang="en-US" dirty="0"/>
              <a:t>" and "</a:t>
            </a:r>
            <a:r>
              <a:rPr lang="en-US" b="1" dirty="0"/>
              <a:t>windows-1251</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137594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shall learn about the </a:t>
            </a:r>
            <a:r>
              <a:rPr lang="en-US" b="1" dirty="0"/>
              <a:t>bitwise operations </a:t>
            </a:r>
            <a:r>
              <a:rPr lang="en-US" dirty="0"/>
              <a:t>in programming and </a:t>
            </a:r>
            <a:r>
              <a:rPr lang="en-US" b="1" dirty="0"/>
              <a:t>how to process the bits</a:t>
            </a:r>
            <a:r>
              <a:rPr lang="en-US" dirty="0"/>
              <a:t> in the integer numbers.</a:t>
            </a:r>
          </a:p>
          <a:p>
            <a:r>
              <a:rPr lang="en-US" dirty="0"/>
              <a:t/>
            </a:r>
            <a:br>
              <a:rPr lang="en-US" dirty="0"/>
            </a:br>
            <a:r>
              <a:rPr lang="en-US" dirty="0"/>
              <a:t>We shall explain how the </a:t>
            </a:r>
            <a:r>
              <a:rPr lang="en-US" b="1" dirty="0"/>
              <a:t>bitwise AND</a:t>
            </a:r>
            <a:r>
              <a:rPr lang="en-US" dirty="0"/>
              <a:t>, </a:t>
            </a:r>
            <a:r>
              <a:rPr lang="en-US" b="1" dirty="0"/>
              <a:t>OR</a:t>
            </a:r>
            <a:r>
              <a:rPr lang="en-US" dirty="0"/>
              <a:t>, </a:t>
            </a:r>
            <a:r>
              <a:rPr lang="en-US" b="1" dirty="0"/>
              <a:t>NOT</a:t>
            </a:r>
            <a:r>
              <a:rPr lang="en-US" dirty="0"/>
              <a:t> and </a:t>
            </a:r>
            <a:r>
              <a:rPr lang="en-US" b="1" dirty="0"/>
              <a:t>XOR </a:t>
            </a:r>
            <a:r>
              <a:rPr lang="en-US" dirty="0"/>
              <a:t>work, as well as the </a:t>
            </a:r>
            <a:r>
              <a:rPr lang="en-US" b="1" dirty="0"/>
              <a:t>bit shifting</a:t>
            </a:r>
            <a:r>
              <a:rPr lang="en-US" dirty="0"/>
              <a:t> and </a:t>
            </a:r>
            <a:r>
              <a:rPr lang="en-US" b="1" dirty="0"/>
              <a:t>bit masks</a:t>
            </a:r>
            <a:r>
              <a:rPr lang="en-US" dirty="0"/>
              <a:t>. We shall demonstrate how to extract, modify and </a:t>
            </a:r>
            <a:r>
              <a:rPr lang="en-US" b="1" dirty="0"/>
              <a:t>manipulate bits </a:t>
            </a:r>
            <a:r>
              <a:rPr lang="en-US" dirty="0"/>
              <a:t>in the binary representation of integer numbers and why we need this in the digital world.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30474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600"/>
              </a:lnSpc>
              <a:spcBef>
                <a:spcPts val="300"/>
              </a:spcBef>
            </a:pPr>
            <a:r>
              <a:rPr lang="en-US" sz="1200" b="1" dirty="0"/>
              <a:t>Bitwise operators</a:t>
            </a:r>
            <a:r>
              <a:rPr lang="en-US" sz="1200" dirty="0"/>
              <a:t> works with the binary representations of the numbers, applying </a:t>
            </a:r>
            <a:r>
              <a:rPr lang="en-US" sz="1200" b="1" dirty="0"/>
              <a:t>bit by bit</a:t>
            </a:r>
            <a:r>
              <a:rPr lang="en-US" sz="1200" dirty="0"/>
              <a:t> calculations. For example, if we have two 8-bit numbers, we can apply a </a:t>
            </a:r>
            <a:r>
              <a:rPr lang="en-US" sz="1200" b="1" dirty="0"/>
              <a:t>bitwise operation</a:t>
            </a:r>
            <a:r>
              <a:rPr lang="en-US" sz="1200" dirty="0"/>
              <a:t>, which takes as input the first 8 bits and the second 8 bits and produces as a result new 8 bits.</a:t>
            </a:r>
          </a:p>
          <a:p>
            <a:pPr>
              <a:lnSpc>
                <a:spcPts val="3600"/>
              </a:lnSpc>
              <a:spcBef>
                <a:spcPts val="300"/>
              </a:spcBef>
            </a:pPr>
            <a:endParaRPr lang="en-US" sz="1200" b="1" dirty="0"/>
          </a:p>
          <a:p>
            <a:pPr>
              <a:lnSpc>
                <a:spcPts val="3600"/>
              </a:lnSpc>
              <a:spcBef>
                <a:spcPts val="300"/>
              </a:spcBef>
            </a:pPr>
            <a:r>
              <a:rPr lang="en-US" sz="1200" b="0" dirty="0"/>
              <a:t>A simple bitwise operator over a single argument is the "</a:t>
            </a:r>
            <a:r>
              <a:rPr lang="en-US" sz="1200" b="1" i="1" dirty="0"/>
              <a:t>tilde</a:t>
            </a:r>
            <a:r>
              <a:rPr lang="en-US" sz="1200" b="0" dirty="0"/>
              <a:t>" operator – the </a:t>
            </a:r>
            <a:r>
              <a:rPr lang="en-US" sz="1200" b="1" dirty="0"/>
              <a:t>bitwise logical NOT </a:t>
            </a:r>
            <a:r>
              <a:rPr lang="en-US" sz="1200" b="0" dirty="0"/>
              <a:t>(also called </a:t>
            </a:r>
            <a:r>
              <a:rPr lang="en-US" sz="1200" b="1" dirty="0"/>
              <a:t>negation</a:t>
            </a:r>
            <a:r>
              <a:rPr lang="en-US" sz="1200" b="0" dirty="0"/>
              <a:t>).</a:t>
            </a:r>
          </a:p>
          <a:p>
            <a:pPr>
              <a:lnSpc>
                <a:spcPts val="3600"/>
              </a:lnSpc>
              <a:spcBef>
                <a:spcPts val="300"/>
              </a:spcBef>
            </a:pPr>
            <a:r>
              <a:rPr lang="en-US" sz="1200" dirty="0"/>
              <a:t>The</a:t>
            </a:r>
            <a:r>
              <a:rPr lang="en-US" sz="1200" b="1" dirty="0"/>
              <a:t> operator "</a:t>
            </a:r>
            <a:r>
              <a:rPr lang="en-US" sz="1200" b="1" i="1" dirty="0"/>
              <a:t>tilde</a:t>
            </a:r>
            <a:r>
              <a:rPr lang="en-US" sz="1200" b="1" dirty="0"/>
              <a:t>"</a:t>
            </a:r>
            <a:r>
              <a:rPr lang="en-US" sz="1200" dirty="0">
                <a:solidFill>
                  <a:schemeClr val="tx2"/>
                </a:solidFill>
              </a:rPr>
              <a:t> </a:t>
            </a:r>
            <a:r>
              <a:rPr lang="en-US" sz="1200" dirty="0"/>
              <a:t>turns all </a:t>
            </a:r>
            <a:r>
              <a:rPr lang="en-US" sz="1200" b="1" dirty="0">
                <a:solidFill>
                  <a:schemeClr val="bg1"/>
                </a:solidFill>
                <a:latin typeface="Consolas" pitchFamily="49" charset="0"/>
                <a:cs typeface="Consolas" pitchFamily="49" charset="0"/>
              </a:rPr>
              <a:t>zeroes</a:t>
            </a:r>
            <a:r>
              <a:rPr lang="en-US" sz="1200" dirty="0"/>
              <a:t> to </a:t>
            </a:r>
            <a:r>
              <a:rPr lang="en-US" sz="1200" b="1" dirty="0">
                <a:solidFill>
                  <a:schemeClr val="bg1"/>
                </a:solidFill>
                <a:latin typeface="Consolas" pitchFamily="49" charset="0"/>
                <a:cs typeface="Consolas" pitchFamily="49" charset="0"/>
              </a:rPr>
              <a:t>ones</a:t>
            </a:r>
            <a:r>
              <a:rPr lang="en-US" sz="1200" dirty="0"/>
              <a:t> and all </a:t>
            </a:r>
            <a:r>
              <a:rPr lang="en-US" sz="1200" b="1" dirty="0">
                <a:solidFill>
                  <a:schemeClr val="bg1"/>
                </a:solidFill>
                <a:latin typeface="Consolas" pitchFamily="49" charset="0"/>
                <a:cs typeface="Consolas" pitchFamily="49" charset="0"/>
              </a:rPr>
              <a:t>ones</a:t>
            </a:r>
            <a:r>
              <a:rPr lang="en-US" sz="1200" dirty="0"/>
              <a:t> to </a:t>
            </a:r>
            <a:r>
              <a:rPr lang="en-US" sz="1200" b="1" dirty="0">
                <a:solidFill>
                  <a:schemeClr val="bg1"/>
                </a:solidFill>
                <a:latin typeface="Consolas" pitchFamily="49" charset="0"/>
                <a:cs typeface="Consolas" pitchFamily="49" charset="0"/>
              </a:rPr>
              <a:t>zeroes</a:t>
            </a:r>
            <a:r>
              <a:rPr lang="en-US" sz="1200" b="0" dirty="0">
                <a:solidFill>
                  <a:schemeClr val="bg1"/>
                </a:solidFill>
                <a:cs typeface="Consolas" pitchFamily="49" charset="0"/>
              </a:rPr>
              <a:t>, </a:t>
            </a:r>
            <a:r>
              <a:rPr lang="en-US" sz="1100" dirty="0"/>
              <a:t>like the "</a:t>
            </a:r>
            <a:r>
              <a:rPr lang="en-US" sz="1100" b="1" i="1" dirty="0"/>
              <a:t>exclamation mark</a:t>
            </a:r>
            <a:r>
              <a:rPr lang="en-US" sz="1100" dirty="0"/>
              <a:t>" operator</a:t>
            </a:r>
            <a:r>
              <a:rPr lang="en-US" sz="1100" dirty="0">
                <a:solidFill>
                  <a:schemeClr val="tx2"/>
                </a:solidFill>
              </a:rPr>
              <a:t> </a:t>
            </a:r>
            <a:r>
              <a:rPr lang="en-US" sz="1100" dirty="0"/>
              <a:t>for the Boolean expressions but it works </a:t>
            </a:r>
            <a:r>
              <a:rPr lang="en-US" sz="1100" b="1" dirty="0"/>
              <a:t>bit by bit</a:t>
            </a:r>
            <a:r>
              <a:rPr lang="en-US" sz="1100" dirty="0"/>
              <a:t>. For example, if we have the binary number "</a:t>
            </a:r>
            <a:r>
              <a:rPr lang="en-US" sz="1100" b="1" dirty="0"/>
              <a:t>1 0 0</a:t>
            </a:r>
            <a:r>
              <a:rPr lang="en-US" sz="1100" dirty="0"/>
              <a:t>", its negation "</a:t>
            </a:r>
            <a:r>
              <a:rPr lang="en-US" sz="1100" b="1" dirty="0"/>
              <a:t>tilde 1 0 0</a:t>
            </a:r>
            <a:r>
              <a:rPr lang="en-US" sz="1100" dirty="0"/>
              <a:t>" is "</a:t>
            </a:r>
            <a:r>
              <a:rPr lang="en-US" sz="1100" b="1" dirty="0"/>
              <a:t>0 1 1</a:t>
            </a:r>
            <a:r>
              <a:rPr lang="en-US" sz="1100" dirty="0"/>
              <a:t>".</a:t>
            </a:r>
            <a:endParaRPr lang="en-US" sz="1100" dirty="0">
              <a:solidFill>
                <a:schemeClr val="accent5">
                  <a:lumMod val="20000"/>
                  <a:lumOff val="80000"/>
                </a:schemeClr>
              </a:solidFill>
              <a:latin typeface="Consolas" pitchFamily="49" charset="0"/>
              <a:cs typeface="Consolas" pitchFamily="49" charset="0"/>
            </a:endParaRPr>
          </a:p>
          <a:p>
            <a:pPr>
              <a:lnSpc>
                <a:spcPct val="100000"/>
              </a:lnSpc>
            </a:pPr>
            <a:endParaRPr lang="bg-BG" sz="1200" dirty="0"/>
          </a:p>
          <a:p>
            <a:pPr>
              <a:lnSpc>
                <a:spcPct val="100000"/>
              </a:lnSpc>
            </a:pPr>
            <a:r>
              <a:rPr lang="en-US" sz="1200" dirty="0"/>
              <a:t>The </a:t>
            </a:r>
            <a:r>
              <a:rPr lang="en-US" sz="1200" b="1" dirty="0"/>
              <a:t>operators </a:t>
            </a:r>
            <a:r>
              <a:rPr lang="en-US" sz="1200" b="1" dirty="0">
                <a:solidFill>
                  <a:schemeClr val="bg1"/>
                </a:solidFill>
                <a:latin typeface="Consolas" pitchFamily="49" charset="0"/>
                <a:cs typeface="Consolas" pitchFamily="49" charset="0"/>
              </a:rPr>
              <a:t>"vertical bar"</a:t>
            </a:r>
            <a:r>
              <a:rPr lang="en-US" sz="1200" dirty="0"/>
              <a:t>,</a:t>
            </a:r>
            <a:r>
              <a:rPr lang="en-US" sz="1200" dirty="0">
                <a:solidFill>
                  <a:schemeClr val="hlink"/>
                </a:solidFill>
              </a:rPr>
              <a:t> </a:t>
            </a:r>
            <a:r>
              <a:rPr lang="en-US" sz="1200" b="1" dirty="0">
                <a:solidFill>
                  <a:schemeClr val="bg1"/>
                </a:solidFill>
                <a:latin typeface="Consolas" pitchFamily="49" charset="0"/>
                <a:cs typeface="Consolas" pitchFamily="49" charset="0"/>
              </a:rPr>
              <a:t>"ampersand"</a:t>
            </a:r>
            <a:r>
              <a:rPr lang="en-US" sz="1200" dirty="0"/>
              <a:t> and</a:t>
            </a:r>
            <a:r>
              <a:rPr lang="en-US" sz="1200" dirty="0">
                <a:solidFill>
                  <a:schemeClr val="hlink"/>
                </a:solidFill>
              </a:rPr>
              <a:t> </a:t>
            </a:r>
            <a:r>
              <a:rPr lang="en-US" sz="1200" b="1" dirty="0">
                <a:solidFill>
                  <a:schemeClr val="bg1"/>
                </a:solidFill>
                <a:latin typeface="Consolas" pitchFamily="49" charset="0"/>
                <a:cs typeface="Consolas" pitchFamily="49" charset="0"/>
              </a:rPr>
              <a:t>"caret"</a:t>
            </a:r>
            <a:r>
              <a:rPr lang="en-US" sz="1200" dirty="0"/>
              <a:t> behave like the "</a:t>
            </a:r>
            <a:r>
              <a:rPr lang="en-US" sz="1200" b="1" dirty="0"/>
              <a:t>double vertical bar</a:t>
            </a:r>
            <a:r>
              <a:rPr lang="en-US" sz="1200" dirty="0"/>
              <a:t>", "</a:t>
            </a:r>
            <a:r>
              <a:rPr lang="en-US" sz="1200" b="1" dirty="0"/>
              <a:t>double ampersand</a:t>
            </a:r>
            <a:r>
              <a:rPr lang="en-US" sz="1200" dirty="0"/>
              <a:t>" and "</a:t>
            </a:r>
            <a:r>
              <a:rPr lang="en-US" sz="1200" b="1" dirty="0"/>
              <a:t>caret</a:t>
            </a:r>
            <a:r>
              <a:rPr lang="en-US" sz="1200" dirty="0"/>
              <a:t>" for Boolean expressions but they work </a:t>
            </a:r>
            <a:r>
              <a:rPr lang="en-US" sz="1200" b="1" dirty="0"/>
              <a:t>bit by bit</a:t>
            </a:r>
            <a:r>
              <a:rPr lang="en-US" sz="1200" b="0" dirty="0"/>
              <a:t>.</a:t>
            </a:r>
          </a:p>
          <a:p>
            <a:pPr marL="171450" indent="-171450">
              <a:lnSpc>
                <a:spcPct val="100000"/>
              </a:lnSpc>
              <a:buFont typeface="Arial" panose="020B0604020202020204" pitchFamily="34" charset="0"/>
              <a:buChar char="•"/>
            </a:pPr>
            <a:r>
              <a:rPr lang="en-US" sz="1200" b="0" dirty="0"/>
              <a:t>The </a:t>
            </a:r>
            <a:r>
              <a:rPr lang="en-US" sz="1200" b="1" dirty="0"/>
              <a:t>bitwise OR operator</a:t>
            </a:r>
            <a:r>
              <a:rPr lang="en-US" sz="1200" b="0" dirty="0"/>
              <a:t> (denoted by the </a:t>
            </a:r>
            <a:r>
              <a:rPr lang="en-US" sz="1200" b="1" dirty="0"/>
              <a:t>vertical bar </a:t>
            </a:r>
            <a:r>
              <a:rPr lang="en-US" sz="1200" b="0" dirty="0"/>
              <a:t>in most programming languages) returns 1 if </a:t>
            </a:r>
            <a:r>
              <a:rPr lang="en-US" sz="1200" b="1" dirty="0"/>
              <a:t>one of its input bits is 1</a:t>
            </a:r>
            <a:r>
              <a:rPr lang="en-US" sz="1200" b="0" dirty="0"/>
              <a:t>, otherwise returns 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a:t>
            </a:r>
            <a:r>
              <a:rPr lang="en-US" sz="1200" b="1" dirty="0"/>
              <a:t>bitwise AND operator</a:t>
            </a:r>
            <a:r>
              <a:rPr lang="en-US" sz="1200" b="0" dirty="0"/>
              <a:t> (denoted by the </a:t>
            </a:r>
            <a:r>
              <a:rPr lang="en-US" sz="1200" b="1" dirty="0"/>
              <a:t>ampersand</a:t>
            </a:r>
            <a:r>
              <a:rPr lang="en-US" sz="1200" b="0" dirty="0"/>
              <a:t> in most programming languages) returns 1 if </a:t>
            </a:r>
            <a:r>
              <a:rPr lang="en-US" sz="1200" b="1" dirty="0"/>
              <a:t>both of its input bits are 1</a:t>
            </a:r>
            <a:r>
              <a:rPr lang="en-US" sz="1200" b="0" dirty="0"/>
              <a:t>, otherwise returns 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a:t>
            </a:r>
            <a:r>
              <a:rPr lang="en-US" sz="1200" b="1" dirty="0"/>
              <a:t>bitwise exclusive OR (XOR) operator</a:t>
            </a:r>
            <a:r>
              <a:rPr lang="en-US" sz="1200" b="0" dirty="0"/>
              <a:t> (denoted by the </a:t>
            </a:r>
            <a:r>
              <a:rPr lang="en-US" sz="1200" b="1" dirty="0"/>
              <a:t>ampersand</a:t>
            </a:r>
            <a:r>
              <a:rPr lang="en-US" sz="1200" b="0" dirty="0"/>
              <a:t> in most programming languages) returns 1 if </a:t>
            </a:r>
            <a:r>
              <a:rPr lang="en-US" sz="1200" b="1" dirty="0"/>
              <a:t>one of its arguments is 1, but not both in the same time</a:t>
            </a:r>
            <a:r>
              <a:rPr lang="en-US" sz="1200" b="0" dirty="0"/>
              <a:t>, otherwise returns 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The table on the screen illustrates the work of the </a:t>
            </a:r>
            <a:r>
              <a:rPr lang="en-US" sz="1200" b="1" dirty="0"/>
              <a:t>bitwise OR</a:t>
            </a:r>
            <a:r>
              <a:rPr lang="en-US" sz="1200" b="0" dirty="0"/>
              <a:t>, </a:t>
            </a:r>
            <a:r>
              <a:rPr lang="en-US" sz="1200" b="1" dirty="0"/>
              <a:t>AND</a:t>
            </a:r>
            <a:r>
              <a:rPr lang="en-US" sz="1200" b="0" dirty="0"/>
              <a:t> </a:t>
            </a:r>
            <a:r>
              <a:rPr lang="en-US" sz="1200" b="0" dirty="0" err="1"/>
              <a:t>and</a:t>
            </a:r>
            <a:r>
              <a:rPr lang="en-US" sz="1200" b="0" dirty="0"/>
              <a:t> </a:t>
            </a:r>
            <a:r>
              <a:rPr lang="en-US" sz="1200" b="1" dirty="0"/>
              <a:t>XOR</a:t>
            </a:r>
            <a:r>
              <a:rPr lang="en-US" sz="1200" b="0" dirty="0"/>
              <a:t> operators.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a:t>
            </a:r>
            <a:r>
              <a:rPr lang="en-US" sz="1200" b="1" dirty="0"/>
              <a:t>bitwise OR</a:t>
            </a:r>
            <a:r>
              <a:rPr lang="en-US" sz="1200" b="0" dirty="0"/>
              <a:t> operator (the </a:t>
            </a:r>
            <a:r>
              <a:rPr lang="en-US" sz="1200" b="1" i="0" dirty="0"/>
              <a:t>vertical bar</a:t>
            </a:r>
            <a:r>
              <a:rPr lang="en-US" sz="1200" b="0" dirty="0"/>
              <a:t>) has the following </a:t>
            </a:r>
            <a:r>
              <a:rPr lang="en-US" sz="1200" b="1" dirty="0"/>
              <a:t>truth table</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or 0 is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or 1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or 0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or 1 is 1</a:t>
            </a:r>
          </a:p>
          <a:p>
            <a:pPr>
              <a:lnSpc>
                <a:spcPct val="100000"/>
              </a:lnSpc>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a:t>
            </a:r>
            <a:r>
              <a:rPr lang="en-US" sz="1200" b="1" dirty="0"/>
              <a:t>bitwise AND</a:t>
            </a:r>
            <a:r>
              <a:rPr lang="en-US" sz="1200" b="0" dirty="0"/>
              <a:t> operator (the </a:t>
            </a:r>
            <a:r>
              <a:rPr lang="en-US" sz="1200" b="1" i="0" dirty="0"/>
              <a:t>ampersand</a:t>
            </a:r>
            <a:r>
              <a:rPr lang="en-US" sz="1200" b="0" dirty="0"/>
              <a:t>) has the following </a:t>
            </a:r>
            <a:r>
              <a:rPr lang="en-US" sz="1200" b="1" dirty="0"/>
              <a:t>truth table</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and 0 is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and 1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and 0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and 1 is 1</a:t>
            </a:r>
          </a:p>
          <a:p>
            <a:pPr>
              <a:lnSpc>
                <a:spcPct val="100000"/>
              </a:lnSpc>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a:t>
            </a:r>
            <a:r>
              <a:rPr lang="en-US" sz="1200" b="1" dirty="0"/>
              <a:t>bitwise XOR</a:t>
            </a:r>
            <a:r>
              <a:rPr lang="en-US" sz="1200" b="0" dirty="0"/>
              <a:t> operator (the </a:t>
            </a:r>
            <a:r>
              <a:rPr lang="en-US" sz="1200" b="1" i="0" dirty="0"/>
              <a:t>caret</a:t>
            </a:r>
            <a:r>
              <a:rPr lang="en-US" sz="1200" b="0" dirty="0"/>
              <a:t>) has the following </a:t>
            </a:r>
            <a:r>
              <a:rPr lang="en-US" sz="1200" b="1" dirty="0"/>
              <a:t>truth table</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ex-or 0 is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- 0 ex-or 1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ex-or 0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- 1 ex-or 1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5"/>
          </p:nvPr>
        </p:nvSpPr>
        <p:spPr/>
        <p:txBody>
          <a:bodyPr/>
          <a:lstStyle/>
          <a:p>
            <a:fld id="{2BF067CD-8E6B-4360-9AA8-C5DF2A48A6D1}" type="slidenum">
              <a:rPr lang="en-US" smtClean="0"/>
              <a:t>480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5185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Web browsers, such as </a:t>
            </a:r>
            <a:r>
              <a:rPr lang="en-US" b="1" dirty="0"/>
              <a:t>Chrome </a:t>
            </a:r>
            <a:r>
              <a:rPr lang="en-US" dirty="0"/>
              <a:t>and </a:t>
            </a:r>
            <a:r>
              <a:rPr lang="en-US" b="1" dirty="0"/>
              <a:t>Firefox </a:t>
            </a:r>
            <a:r>
              <a:rPr lang="en-US" dirty="0"/>
              <a:t>have built-in tools for </a:t>
            </a:r>
            <a:r>
              <a:rPr lang="en-US" b="1" dirty="0"/>
              <a:t>network monitoring </a:t>
            </a:r>
            <a:r>
              <a:rPr lang="en-US" dirty="0"/>
              <a:t>and inspecting the </a:t>
            </a:r>
            <a:r>
              <a:rPr lang="en-US" b="1" dirty="0"/>
              <a:t>HTTP traffic</a:t>
            </a:r>
            <a:r>
              <a:rPr lang="en-US" dirty="0"/>
              <a:t>.</a:t>
            </a:r>
          </a:p>
          <a:p>
            <a:endParaRPr lang="en-US" dirty="0"/>
          </a:p>
          <a:p>
            <a:r>
              <a:rPr lang="en-US" dirty="0"/>
              <a:t>To show the </a:t>
            </a:r>
            <a:r>
              <a:rPr lang="en-US" sz="3200" dirty="0">
                <a:hlinkClick r:id="rId3"/>
              </a:rPr>
              <a:t>Chrome Developer Tools</a:t>
            </a:r>
            <a:r>
              <a:rPr lang="en-US" sz="3200" dirty="0"/>
              <a:t>, </a:t>
            </a:r>
            <a:r>
              <a:rPr lang="en-US" dirty="0"/>
              <a:t>press the </a:t>
            </a:r>
            <a:r>
              <a:rPr lang="en-US" b="1" dirty="0"/>
              <a:t>[F12]</a:t>
            </a:r>
            <a:r>
              <a:rPr lang="en-US" dirty="0"/>
              <a:t> key in Google Chrome or </a:t>
            </a:r>
            <a:r>
              <a:rPr lang="en-US" b="1" dirty="0"/>
              <a:t>right-click</a:t>
            </a:r>
            <a:r>
              <a:rPr lang="en-US" dirty="0"/>
              <a:t> in a Web page and click </a:t>
            </a:r>
            <a:r>
              <a:rPr lang="en-US" b="1" dirty="0"/>
              <a:t>[Inspect]</a:t>
            </a:r>
            <a:r>
              <a:rPr lang="en-US" dirty="0"/>
              <a:t> in the context menu.</a:t>
            </a:r>
          </a:p>
          <a:p>
            <a:r>
              <a:rPr lang="en-US" dirty="0"/>
              <a:t>This is how to do it: </a:t>
            </a:r>
            <a:r>
              <a:rPr lang="en-US" b="1" dirty="0"/>
              <a:t>right click </a:t>
            </a:r>
            <a:r>
              <a:rPr lang="en-US" dirty="0"/>
              <a:t>with the mouse and choose </a:t>
            </a:r>
            <a:r>
              <a:rPr lang="en-US" b="1" dirty="0"/>
              <a:t>[Inspect]</a:t>
            </a:r>
            <a:r>
              <a:rPr lang="en-US" dirty="0"/>
              <a:t>.</a:t>
            </a:r>
          </a:p>
          <a:p>
            <a:pPr marL="628650" lvl="1" indent="-171450">
              <a:buFont typeface="Arial" panose="020B0604020202020204" pitchFamily="34" charset="0"/>
              <a:buChar char="•"/>
            </a:pPr>
            <a:r>
              <a:rPr lang="en-US" dirty="0"/>
              <a:t>You will see the </a:t>
            </a:r>
            <a:r>
              <a:rPr lang="en-US" b="1" dirty="0"/>
              <a:t>Chrome Dev Tools</a:t>
            </a:r>
            <a:r>
              <a:rPr lang="en-US" dirty="0"/>
              <a:t> window, which has </a:t>
            </a:r>
            <a:r>
              <a:rPr lang="en-US" b="1" dirty="0"/>
              <a:t>many tabs</a:t>
            </a:r>
            <a:r>
              <a:rPr lang="en-US" dirty="0"/>
              <a:t>.</a:t>
            </a:r>
          </a:p>
          <a:p>
            <a:pPr marL="628650" lvl="1" indent="-171450">
              <a:buFont typeface="Arial" panose="020B0604020202020204" pitchFamily="34" charset="0"/>
              <a:buChar char="•"/>
            </a:pPr>
            <a:r>
              <a:rPr lang="en-US" dirty="0"/>
              <a:t>From the </a:t>
            </a:r>
            <a:r>
              <a:rPr lang="en-US" b="1" dirty="0"/>
              <a:t>[Elements]</a:t>
            </a:r>
            <a:r>
              <a:rPr lang="en-US" dirty="0"/>
              <a:t> tab you can inspect the UI controls on the Web page (the so-called DOM tree).</a:t>
            </a:r>
          </a:p>
          <a:p>
            <a:pPr marL="1085850" lvl="2" indent="-171450">
              <a:buFont typeface="Arial" panose="020B0604020202020204" pitchFamily="34" charset="0"/>
              <a:buChar char="•"/>
            </a:pPr>
            <a:r>
              <a:rPr lang="en-US" dirty="0"/>
              <a:t>This is the DOM tree.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the </a:t>
            </a:r>
            <a:r>
              <a:rPr lang="en-US" b="1" dirty="0"/>
              <a:t>[Console]</a:t>
            </a:r>
            <a:r>
              <a:rPr lang="en-US" dirty="0"/>
              <a:t> tab you can see the errors and logs for the currently loaded Web page, and you can execute JavaScript commands.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type a command: </a:t>
            </a:r>
            <a:r>
              <a:rPr lang="en-US" b="1" dirty="0"/>
              <a:t>console.log(new Date())</a:t>
            </a:r>
            <a:r>
              <a:rPr lang="en-US" b="0" dirty="0"/>
              <a:t>. Enter.</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this is the result.</a:t>
            </a:r>
          </a:p>
          <a:p>
            <a:pPr marL="628650" lvl="1" indent="-171450">
              <a:buFont typeface="Arial" panose="020B0604020202020204" pitchFamily="34" charset="0"/>
              <a:buChar char="•"/>
            </a:pPr>
            <a:r>
              <a:rPr lang="en-US" dirty="0"/>
              <a:t>From the </a:t>
            </a:r>
            <a:r>
              <a:rPr lang="en-US" b="1" dirty="0"/>
              <a:t>[Network]</a:t>
            </a:r>
            <a:r>
              <a:rPr lang="en-US" dirty="0"/>
              <a:t> tab (which is the most interesting regarding the HTTP protocol) you can view and </a:t>
            </a:r>
            <a:r>
              <a:rPr lang="en-US" b="1" dirty="0"/>
              <a:t>inspect the HTTP traffic </a:t>
            </a:r>
            <a:r>
              <a:rPr lang="en-US" dirty="0"/>
              <a:t>between the currently open Web page and the Web servers to which the page communicates.</a:t>
            </a:r>
          </a:p>
          <a:p>
            <a:pPr marL="1085850" lvl="2" indent="-171450">
              <a:buFont typeface="Arial" panose="020B0604020202020204" pitchFamily="34" charset="0"/>
              <a:buChar char="•"/>
            </a:pPr>
            <a:r>
              <a:rPr lang="en-US" dirty="0"/>
              <a:t>Now we </a:t>
            </a:r>
            <a:r>
              <a:rPr lang="en-US" b="1" dirty="0"/>
              <a:t>click a link </a:t>
            </a:r>
            <a:r>
              <a:rPr lang="en-US" dirty="0"/>
              <a:t>in the Web page and the browser will load a </a:t>
            </a:r>
            <a:r>
              <a:rPr lang="en-US" b="1" dirty="0"/>
              <a:t>sequence of HTTP requests</a:t>
            </a:r>
            <a:r>
              <a:rPr lang="en-US" b="0" dirty="0"/>
              <a:t>.</a:t>
            </a:r>
            <a:endParaRPr lang="en-US" dirty="0"/>
          </a:p>
          <a:p>
            <a:pPr marL="1085850" lvl="2" indent="-171450">
              <a:buFont typeface="Arial" panose="020B0604020202020204" pitchFamily="34" charset="0"/>
              <a:buChar char="•"/>
            </a:pPr>
            <a:r>
              <a:rPr lang="en-US" dirty="0"/>
              <a:t>These are the </a:t>
            </a:r>
            <a:r>
              <a:rPr lang="en-US" b="1" dirty="0"/>
              <a:t>HTTP requests</a:t>
            </a:r>
            <a:r>
              <a:rPr lang="en-US" dirty="0"/>
              <a:t>, executed as result of this click.</a:t>
            </a:r>
            <a:r>
              <a:rPr lang="bg-BG" dirty="0"/>
              <a:t> </a:t>
            </a:r>
            <a:r>
              <a:rPr lang="en-US" dirty="0"/>
              <a:t>We have </a:t>
            </a:r>
            <a:r>
              <a:rPr lang="en-US" b="1" dirty="0"/>
              <a:t>many requests </a:t>
            </a:r>
            <a:r>
              <a:rPr lang="en-US" b="0" dirty="0"/>
              <a:t>in the list and we can inspect each of them</a:t>
            </a:r>
            <a:r>
              <a:rPr lang="en-US" dirty="0"/>
              <a:t>.</a:t>
            </a:r>
          </a:p>
          <a:p>
            <a:pPr marL="0" lvl="0" indent="0">
              <a:buFont typeface="Arial" panose="020B0604020202020204" pitchFamily="34" charset="0"/>
              <a:buNone/>
            </a:pPr>
            <a:r>
              <a:rPr lang="en-US" dirty="0"/>
              <a:t>We can </a:t>
            </a:r>
            <a:r>
              <a:rPr lang="en-US" b="1" dirty="0"/>
              <a:t>click on certain request </a:t>
            </a:r>
            <a:r>
              <a:rPr lang="en-US" dirty="0"/>
              <a:t>to view the details about it</a:t>
            </a:r>
            <a:r>
              <a:rPr lang="bg-BG" dirty="0"/>
              <a:t>:</a:t>
            </a:r>
            <a:endParaRPr lang="en-US" dirty="0"/>
          </a:p>
          <a:p>
            <a:pPr marL="171450" lvl="0" indent="-171450">
              <a:buFont typeface="Arial" panose="020B0604020202020204" pitchFamily="34" charset="0"/>
              <a:buChar char="•"/>
            </a:pPr>
            <a:r>
              <a:rPr lang="en-US" dirty="0"/>
              <a:t>The HTTP request </a:t>
            </a:r>
            <a:r>
              <a:rPr lang="en-US" b="1" dirty="0"/>
              <a:t>URL</a:t>
            </a:r>
          </a:p>
          <a:p>
            <a:pPr marL="171450" lvl="0" indent="-171450">
              <a:buFont typeface="Arial" panose="020B0604020202020204" pitchFamily="34" charset="0"/>
              <a:buChar char="•"/>
            </a:pPr>
            <a:r>
              <a:rPr lang="en-US" dirty="0"/>
              <a:t>The request </a:t>
            </a:r>
            <a:r>
              <a:rPr lang="en-US" b="1" dirty="0"/>
              <a:t>method</a:t>
            </a:r>
          </a:p>
          <a:p>
            <a:pPr marL="171450" lvl="0" indent="-171450">
              <a:buFont typeface="Arial" panose="020B0604020202020204" pitchFamily="34" charset="0"/>
              <a:buChar char="•"/>
            </a:pPr>
            <a:r>
              <a:rPr lang="en-US" dirty="0"/>
              <a:t>The remote </a:t>
            </a:r>
            <a:r>
              <a:rPr lang="en-US" b="1" dirty="0"/>
              <a:t>server IP address and port</a:t>
            </a:r>
          </a:p>
          <a:p>
            <a:pPr marL="171450" lvl="0" indent="-171450">
              <a:buFont typeface="Arial" panose="020B0604020202020204" pitchFamily="34" charset="0"/>
              <a:buChar char="•"/>
            </a:pPr>
            <a:r>
              <a:rPr lang="en-US" dirty="0"/>
              <a:t>The </a:t>
            </a:r>
            <a:r>
              <a:rPr lang="en-US" b="1" dirty="0"/>
              <a:t>request headers</a:t>
            </a:r>
            <a:r>
              <a:rPr lang="en-US" b="0" dirty="0"/>
              <a:t> (such as the "</a:t>
            </a:r>
            <a:r>
              <a:rPr lang="en-US" b="1" i="1" dirty="0"/>
              <a:t>Host</a:t>
            </a:r>
            <a:r>
              <a:rPr lang="en-US" b="0" dirty="0"/>
              <a:t>" header, for example)</a:t>
            </a:r>
            <a:endParaRPr lang="en-US" b="1" dirty="0"/>
          </a:p>
          <a:p>
            <a:pPr marL="171450" lvl="0" indent="-171450">
              <a:buFont typeface="Arial" panose="020B0604020202020204" pitchFamily="34" charset="0"/>
              <a:buChar char="•"/>
            </a:pPr>
            <a:r>
              <a:rPr lang="en-US" dirty="0"/>
              <a:t>The </a:t>
            </a:r>
            <a:r>
              <a:rPr lang="en-US" b="1" dirty="0"/>
              <a:t>request body</a:t>
            </a:r>
            <a:r>
              <a:rPr lang="en-US" b="0" dirty="0"/>
              <a:t> (which is empty for </a:t>
            </a:r>
            <a:r>
              <a:rPr lang="en-US" b="1" dirty="0"/>
              <a:t>GET </a:t>
            </a:r>
            <a:r>
              <a:rPr lang="en-US" b="0" dirty="0"/>
              <a:t>requests)</a:t>
            </a:r>
            <a:endParaRPr lang="en-US" b="1" dirty="0"/>
          </a:p>
          <a:p>
            <a:pPr marL="171450" lvl="0" indent="-171450">
              <a:buFont typeface="Arial" panose="020B0604020202020204" pitchFamily="34" charset="0"/>
              <a:buChar char="•"/>
            </a:pPr>
            <a:r>
              <a:rPr lang="en-US" dirty="0"/>
              <a:t>The </a:t>
            </a:r>
            <a:r>
              <a:rPr lang="en-US" b="1" dirty="0"/>
              <a:t>response status code </a:t>
            </a:r>
            <a:r>
              <a:rPr lang="en-US" dirty="0"/>
              <a:t>(200 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response headers </a:t>
            </a:r>
            <a:r>
              <a:rPr lang="en-US" dirty="0"/>
              <a:t>(such as the "</a:t>
            </a:r>
            <a:r>
              <a:rPr lang="en-US" b="1" i="1" dirty="0"/>
              <a:t>Content-Type</a:t>
            </a:r>
            <a:r>
              <a:rPr lang="en-US" dirty="0"/>
              <a:t>" header)</a:t>
            </a:r>
          </a:p>
          <a:p>
            <a:pPr marL="171450" lvl="0" indent="-171450">
              <a:buFont typeface="Arial" panose="020B0604020202020204" pitchFamily="34" charset="0"/>
              <a:buChar char="•"/>
            </a:pPr>
            <a:r>
              <a:rPr lang="en-US" dirty="0"/>
              <a:t>The </a:t>
            </a:r>
            <a:r>
              <a:rPr lang="en-US" b="1" dirty="0"/>
              <a:t>response body</a:t>
            </a:r>
            <a:r>
              <a:rPr lang="en-US" dirty="0"/>
              <a:t> (which holds the requested resource, in our case an HTML document)</a:t>
            </a:r>
          </a:p>
          <a:p>
            <a:pPr marL="171450" lvl="0" indent="-171450">
              <a:buFont typeface="Arial" panose="020B0604020202020204" pitchFamily="34" charset="0"/>
              <a:buChar char="•"/>
            </a:pPr>
            <a:r>
              <a:rPr lang="en-US" dirty="0"/>
              <a:t>And we can see many other technical details…</a:t>
            </a:r>
          </a:p>
          <a:p>
            <a:pPr marL="0" lvl="0" indent="0">
              <a:buFont typeface="Arial" panose="020B0604020202020204" pitchFamily="34" charset="0"/>
              <a:buNone/>
            </a:pPr>
            <a:r>
              <a:rPr lang="en-US" dirty="0"/>
              <a:t>This </a:t>
            </a:r>
            <a:r>
              <a:rPr lang="en-US" b="1" dirty="0"/>
              <a:t>network inspector tool</a:t>
            </a:r>
            <a:r>
              <a:rPr lang="en-US" dirty="0"/>
              <a:t> is constantly used by Web developers when they want to debug a Web app and its communication with the Web server. I am sure you will love it when you start developing Web apps.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597647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several </a:t>
            </a:r>
            <a:r>
              <a:rPr lang="en-GB" b="1" dirty="0"/>
              <a:t>examples</a:t>
            </a:r>
            <a:r>
              <a:rPr lang="en-GB" dirty="0"/>
              <a:t> of bitwise operators over sample bit sequences.</a:t>
            </a:r>
          </a:p>
          <a:p>
            <a:endParaRPr lang="en-GB" dirty="0"/>
          </a:p>
          <a:p>
            <a:r>
              <a:rPr lang="en-GB" dirty="0"/>
              <a:t>The </a:t>
            </a:r>
            <a:r>
              <a:rPr lang="en-GB" b="1" dirty="0"/>
              <a:t>bitwise NOT</a:t>
            </a:r>
            <a:r>
              <a:rPr lang="en-GB" dirty="0"/>
              <a:t> (</a:t>
            </a:r>
            <a:r>
              <a:rPr lang="en-GB" b="1" dirty="0"/>
              <a:t>tilde</a:t>
            </a:r>
            <a:r>
              <a:rPr lang="en-GB" dirty="0"/>
              <a:t>) operator for the number 5, which is "</a:t>
            </a:r>
            <a:r>
              <a:rPr lang="en-GB" b="1" dirty="0"/>
              <a:t>0 1 0 1</a:t>
            </a:r>
            <a:r>
              <a:rPr lang="en-GB" dirty="0"/>
              <a:t>" in binary form is "</a:t>
            </a:r>
            <a:r>
              <a:rPr lang="en-GB" b="1" dirty="0"/>
              <a:t>1 0 1 0</a:t>
            </a:r>
            <a:r>
              <a:rPr lang="en-GB" dirty="0"/>
              <a:t>" (which is 10 in decimal).</a:t>
            </a:r>
          </a:p>
          <a:p>
            <a:endParaRPr lang="en-GB" dirty="0"/>
          </a:p>
          <a:p>
            <a:r>
              <a:rPr lang="en-GB" dirty="0"/>
              <a:t>The </a:t>
            </a:r>
            <a:r>
              <a:rPr lang="en-GB" b="1" dirty="0"/>
              <a:t>bitwise AND</a:t>
            </a:r>
            <a:r>
              <a:rPr lang="en-GB" dirty="0"/>
              <a:t> (</a:t>
            </a:r>
            <a:r>
              <a:rPr lang="en-GB" b="1" dirty="0"/>
              <a:t>ampersand</a:t>
            </a:r>
            <a:r>
              <a:rPr lang="en-GB" dirty="0"/>
              <a:t>) operator for the numbers 5 and 3, which are "</a:t>
            </a:r>
            <a:r>
              <a:rPr lang="en-GB" b="1" dirty="0"/>
              <a:t>0 1 0 1</a:t>
            </a:r>
            <a:r>
              <a:rPr lang="en-GB" dirty="0"/>
              <a:t>" and "</a:t>
            </a:r>
            <a:r>
              <a:rPr lang="en-GB" b="1" dirty="0"/>
              <a:t>0 0 1 1</a:t>
            </a:r>
            <a:r>
              <a:rPr lang="en-GB" dirty="0"/>
              <a:t>" in binary form is "</a:t>
            </a:r>
            <a:r>
              <a:rPr lang="en-GB" b="1" dirty="0"/>
              <a:t>0 0 0 1</a:t>
            </a:r>
            <a:r>
              <a:rPr lang="en-GB" dirty="0"/>
              <a:t>" (which is 1 in decimal).</a:t>
            </a:r>
          </a:p>
          <a:p>
            <a:endParaRPr lang="en-GB" dirty="0"/>
          </a:p>
          <a:p>
            <a:r>
              <a:rPr lang="en-GB" dirty="0"/>
              <a:t>The </a:t>
            </a:r>
            <a:r>
              <a:rPr lang="en-GB" b="1" dirty="0"/>
              <a:t>bitwise OR</a:t>
            </a:r>
            <a:r>
              <a:rPr lang="en-GB" dirty="0"/>
              <a:t> (</a:t>
            </a:r>
            <a:r>
              <a:rPr lang="en-GB" b="1" dirty="0"/>
              <a:t>vertical bar</a:t>
            </a:r>
            <a:r>
              <a:rPr lang="en-GB" dirty="0"/>
              <a:t>) operator for the numbers 5 and 3, which are "</a:t>
            </a:r>
            <a:r>
              <a:rPr lang="en-GB" b="1" dirty="0"/>
              <a:t>0 1 0 1</a:t>
            </a:r>
            <a:r>
              <a:rPr lang="en-GB" dirty="0"/>
              <a:t>" and "</a:t>
            </a:r>
            <a:r>
              <a:rPr lang="en-GB" b="1" dirty="0"/>
              <a:t>0 0 1 1</a:t>
            </a:r>
            <a:r>
              <a:rPr lang="en-GB" dirty="0"/>
              <a:t>" in binary form is "</a:t>
            </a:r>
            <a:r>
              <a:rPr lang="en-GB" b="1" dirty="0"/>
              <a:t>0 1 1 1</a:t>
            </a:r>
            <a:r>
              <a:rPr lang="en-GB" dirty="0"/>
              <a:t>" (which is 7 in decimal).</a:t>
            </a:r>
          </a:p>
          <a:p>
            <a:endParaRPr lang="en-GB" dirty="0"/>
          </a:p>
          <a:p>
            <a:r>
              <a:rPr lang="en-GB" dirty="0"/>
              <a:t>The </a:t>
            </a:r>
            <a:r>
              <a:rPr lang="en-GB" b="1" dirty="0"/>
              <a:t>bitwise XOR</a:t>
            </a:r>
            <a:r>
              <a:rPr lang="en-GB" dirty="0"/>
              <a:t> (</a:t>
            </a:r>
            <a:r>
              <a:rPr lang="en-GB" b="1" dirty="0"/>
              <a:t>caret</a:t>
            </a:r>
            <a:r>
              <a:rPr lang="en-GB" dirty="0"/>
              <a:t>) operator for the numbers 5 and 3, which are "</a:t>
            </a:r>
            <a:r>
              <a:rPr lang="en-GB" b="1" dirty="0"/>
              <a:t>0 1 0 1</a:t>
            </a:r>
            <a:r>
              <a:rPr lang="en-GB" dirty="0"/>
              <a:t>" and "</a:t>
            </a:r>
            <a:r>
              <a:rPr lang="en-GB" b="1" dirty="0"/>
              <a:t>0 0 1 1</a:t>
            </a:r>
            <a:r>
              <a:rPr lang="en-GB" dirty="0"/>
              <a:t>" in binary form is "</a:t>
            </a:r>
            <a:r>
              <a:rPr lang="en-GB" b="1" dirty="0"/>
              <a:t>0 1 1 0</a:t>
            </a:r>
            <a:r>
              <a:rPr lang="en-GB" dirty="0"/>
              <a:t>" (which is 6 in decimal).</a:t>
            </a:r>
          </a:p>
          <a:p>
            <a:endParaRPr lang="en-GB" dirty="0"/>
          </a:p>
        </p:txBody>
      </p:sp>
      <p:sp>
        <p:nvSpPr>
          <p:cNvPr id="4" name="Slide Number Placeholder 3"/>
          <p:cNvSpPr>
            <a:spLocks noGrp="1"/>
          </p:cNvSpPr>
          <p:nvPr>
            <p:ph type="sldNum" sz="quarter" idx="10"/>
          </p:nvPr>
        </p:nvSpPr>
        <p:spPr/>
        <p:txBody>
          <a:bodyPr/>
          <a:lstStyle/>
          <a:p>
            <a:fld id="{2BF067CD-8E6B-4360-9AA8-C5DF2A48A6D1}" type="slidenum">
              <a:rPr lang="en-US" smtClean="0"/>
              <a:t>481</a:t>
            </a:fld>
            <a:endParaRPr lang="en-US" dirty="0"/>
          </a:p>
        </p:txBody>
      </p:sp>
      <p:sp>
        <p:nvSpPr>
          <p:cNvPr id="6" name="Footer Placeholder 7">
            <a:extLst>
              <a:ext uri="{FF2B5EF4-FFF2-40B4-BE49-F238E27FC236}">
                <a16:creationId xmlns:a16="http://schemas.microsoft.com/office/drawing/2014/main" xmlns="" id="{A33A1FDA-39EB-4A1E-80F6-ACD82415400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219490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Bit shifts</a:t>
            </a:r>
            <a:r>
              <a:rPr lang="en-US" dirty="0"/>
              <a:t> are bitwise operations, where </a:t>
            </a:r>
            <a:r>
              <a:rPr lang="en-GB" b="1" dirty="0"/>
              <a:t>bits inside </a:t>
            </a:r>
            <a:r>
              <a:rPr lang="en-US" b="1" dirty="0"/>
              <a:t>a number </a:t>
            </a:r>
            <a:r>
              <a:rPr lang="en-GB" b="1" dirty="0"/>
              <a:t>are moved </a:t>
            </a:r>
            <a:r>
              <a:rPr lang="en-GB" dirty="0"/>
              <a:t>(or </a:t>
            </a:r>
            <a:r>
              <a:rPr lang="en-GB" b="1" dirty="0">
                <a:solidFill>
                  <a:schemeClr val="bg1"/>
                </a:solidFill>
              </a:rPr>
              <a:t>shifted</a:t>
            </a:r>
            <a:r>
              <a:rPr lang="en-GB" dirty="0"/>
              <a:t>) to the </a:t>
            </a:r>
            <a:r>
              <a:rPr lang="en-GB" b="1" dirty="0">
                <a:solidFill>
                  <a:schemeClr val="bg1"/>
                </a:solidFill>
              </a:rPr>
              <a:t>left</a:t>
            </a:r>
            <a:r>
              <a:rPr lang="en-GB" dirty="0"/>
              <a:t> or to the </a:t>
            </a:r>
            <a:r>
              <a:rPr lang="en-GB" b="1" dirty="0">
                <a:solidFill>
                  <a:schemeClr val="bg1"/>
                </a:solidFill>
              </a:rPr>
              <a:t>right</a:t>
            </a:r>
            <a:r>
              <a:rPr lang="en-GB" b="0" dirty="0">
                <a:solidFill>
                  <a:schemeClr val="bg1"/>
                </a:solidFill>
              </a:rPr>
              <a:t>.</a:t>
            </a:r>
          </a:p>
          <a:p>
            <a:endParaRPr lang="en-GB" b="0" dirty="0">
              <a:solidFill>
                <a:schemeClr val="bg1"/>
              </a:solidFill>
            </a:endParaRPr>
          </a:p>
          <a:p>
            <a:r>
              <a:rPr lang="en-GB" b="0" dirty="0">
                <a:solidFill>
                  <a:schemeClr val="bg1"/>
                </a:solidFill>
              </a:rPr>
              <a:t>During the shifting operation, t</a:t>
            </a:r>
            <a:r>
              <a:rPr lang="en-GB" dirty="0"/>
              <a:t>he bits that fall </a:t>
            </a:r>
            <a:r>
              <a:rPr lang="en-US" dirty="0"/>
              <a:t>at invalid positions </a:t>
            </a:r>
            <a:r>
              <a:rPr lang="en-GB" dirty="0"/>
              <a:t>are </a:t>
            </a:r>
            <a:r>
              <a:rPr lang="en-GB" b="1" dirty="0">
                <a:solidFill>
                  <a:schemeClr val="bg1"/>
                </a:solidFill>
              </a:rPr>
              <a:t>lost</a:t>
            </a:r>
            <a:r>
              <a:rPr lang="en-GB" dirty="0"/>
              <a:t> and the bits which come from missing </a:t>
            </a:r>
            <a:r>
              <a:rPr lang="en-US" dirty="0"/>
              <a:t>positions </a:t>
            </a:r>
            <a:r>
              <a:rPr lang="en-GB" dirty="0"/>
              <a:t>are </a:t>
            </a:r>
            <a:r>
              <a:rPr lang="en-GB" b="1" dirty="0">
                <a:solidFill>
                  <a:schemeClr val="bg1"/>
                </a:solidFill>
              </a:rPr>
              <a:t>replaced by 0</a:t>
            </a:r>
            <a:r>
              <a:rPr lang="en-GB" b="0" dirty="0">
                <a:solidFill>
                  <a:schemeClr val="bg1"/>
                </a:solidFill>
              </a:rPr>
              <a:t>.</a:t>
            </a:r>
          </a:p>
          <a:p>
            <a:endParaRPr lang="en-GB" dirty="0"/>
          </a:p>
          <a:p>
            <a:r>
              <a:rPr lang="en-US" dirty="0"/>
              <a:t>For example, the </a:t>
            </a:r>
            <a:r>
              <a:rPr lang="en-US" b="1" dirty="0"/>
              <a:t>left shifting</a:t>
            </a:r>
            <a:r>
              <a:rPr lang="en-US" b="0" dirty="0"/>
              <a:t> (using the </a:t>
            </a:r>
            <a:r>
              <a:rPr lang="en-US" b="1" dirty="0"/>
              <a:t>double "less-than" operator</a:t>
            </a:r>
            <a:r>
              <a:rPr lang="en-US" b="0" dirty="0"/>
              <a:t>) </a:t>
            </a:r>
            <a:r>
              <a:rPr lang="en-US" dirty="0"/>
              <a:t>of given 8-bit integer moves the bits from 0 to 7 to the left into positions 1 to 8.</a:t>
            </a:r>
          </a:p>
          <a:p>
            <a:r>
              <a:rPr lang="en-US" dirty="0"/>
              <a:t>The </a:t>
            </a:r>
            <a:r>
              <a:rPr lang="en-US" b="1" dirty="0"/>
              <a:t>leftmost bit</a:t>
            </a:r>
            <a:r>
              <a:rPr lang="en-US" dirty="0"/>
              <a:t> (at position 7 before the shifting) is </a:t>
            </a:r>
            <a:r>
              <a:rPr lang="en-US" b="1" dirty="0"/>
              <a:t>lost</a:t>
            </a:r>
            <a:r>
              <a:rPr lang="en-US" dirty="0"/>
              <a:t>. And the </a:t>
            </a:r>
            <a:r>
              <a:rPr lang="en-US" b="1" dirty="0"/>
              <a:t>rightmost bit</a:t>
            </a:r>
            <a:r>
              <a:rPr lang="en-US" dirty="0"/>
              <a:t> (at position 0 after shifting) takes a value of </a:t>
            </a:r>
            <a:r>
              <a:rPr lang="en-US" b="1" dirty="0"/>
              <a:t>0</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Shifting left </a:t>
            </a:r>
            <a:r>
              <a:rPr lang="en-US" b="0" dirty="0"/>
              <a:t>a decimal number </a:t>
            </a:r>
            <a:r>
              <a:rPr lang="en-US" dirty="0"/>
              <a:t>is equivalent to </a:t>
            </a:r>
            <a:r>
              <a:rPr lang="en-US" b="1" dirty="0"/>
              <a:t>multiplying by 2</a:t>
            </a:r>
            <a:r>
              <a:rPr lang="en-US" b="0" dirty="0"/>
              <a:t> (when the integer does not overflow)</a:t>
            </a:r>
            <a:r>
              <a:rPr lang="en-US" dirty="0"/>
              <a:t>. For example, 5 shifted left is 10.</a:t>
            </a:r>
          </a:p>
          <a:p>
            <a:endParaRPr lang="en-US" dirty="0"/>
          </a:p>
          <a:p>
            <a:r>
              <a:rPr lang="en-US" dirty="0"/>
              <a:t>In a similar way, the </a:t>
            </a:r>
            <a:r>
              <a:rPr lang="en-US" b="1" dirty="0"/>
              <a:t>right shifting </a:t>
            </a:r>
            <a:r>
              <a:rPr lang="en-US" b="0" dirty="0"/>
              <a:t>(using the </a:t>
            </a:r>
            <a:r>
              <a:rPr lang="en-US" b="1" dirty="0"/>
              <a:t>double "greater-than" operator</a:t>
            </a:r>
            <a:r>
              <a:rPr lang="en-US" b="0" dirty="0"/>
              <a:t>) </a:t>
            </a:r>
            <a:r>
              <a:rPr lang="en-US" dirty="0"/>
              <a:t>of given 8-bit integer moves the bits from 0 to 7 to the right into positions -1 to 6.</a:t>
            </a:r>
          </a:p>
          <a:p>
            <a:r>
              <a:rPr lang="en-US" dirty="0"/>
              <a:t>The </a:t>
            </a:r>
            <a:r>
              <a:rPr lang="en-US" b="1" dirty="0"/>
              <a:t>rightmost bit</a:t>
            </a:r>
            <a:r>
              <a:rPr lang="en-US" dirty="0"/>
              <a:t> (at position 0 before the shifting) is </a:t>
            </a:r>
            <a:r>
              <a:rPr lang="en-US" b="1" dirty="0"/>
              <a:t>lost</a:t>
            </a:r>
            <a:r>
              <a:rPr lang="en-US" dirty="0"/>
              <a:t>. And the </a:t>
            </a:r>
            <a:r>
              <a:rPr lang="en-US" b="1" dirty="0"/>
              <a:t>leftmost bit</a:t>
            </a:r>
            <a:r>
              <a:rPr lang="en-US" dirty="0"/>
              <a:t> (at position 7 after shifting) takes a value of </a:t>
            </a:r>
            <a:r>
              <a:rPr lang="en-US" b="1" dirty="0"/>
              <a:t>0</a:t>
            </a:r>
            <a:r>
              <a:rPr lang="en-US" dirty="0"/>
              <a:t>.</a:t>
            </a:r>
          </a:p>
          <a:p>
            <a:r>
              <a:rPr lang="en-US" b="1" dirty="0"/>
              <a:t>Shifting right </a:t>
            </a:r>
            <a:r>
              <a:rPr lang="en-US" b="0" dirty="0"/>
              <a:t>a decimal number </a:t>
            </a:r>
            <a:r>
              <a:rPr lang="en-US" dirty="0"/>
              <a:t>is equivalent to </a:t>
            </a:r>
            <a:r>
              <a:rPr lang="en-US" b="1" dirty="0"/>
              <a:t>integer division by 2</a:t>
            </a:r>
            <a:r>
              <a:rPr lang="en-US" dirty="0"/>
              <a:t>. For example, 5 shifted right is 2.</a:t>
            </a:r>
          </a:p>
          <a:p>
            <a:endParaRPr lang="en-US" dirty="0"/>
          </a:p>
          <a:p>
            <a:r>
              <a:rPr lang="en-US" dirty="0"/>
              <a:t>Bit shifting can be applied for </a:t>
            </a:r>
            <a:r>
              <a:rPr lang="en-US" b="1" dirty="0"/>
              <a:t>8-bit</a:t>
            </a:r>
            <a:r>
              <a:rPr lang="en-US" dirty="0"/>
              <a:t>, </a:t>
            </a:r>
            <a:r>
              <a:rPr lang="en-US" b="1" dirty="0"/>
              <a:t>16-bit</a:t>
            </a:r>
            <a:r>
              <a:rPr lang="en-US" b="0" dirty="0"/>
              <a:t>, </a:t>
            </a:r>
            <a:r>
              <a:rPr lang="en-US" b="1" dirty="0"/>
              <a:t>32-bit </a:t>
            </a:r>
            <a:r>
              <a:rPr lang="en-US" dirty="0"/>
              <a:t>and </a:t>
            </a:r>
            <a:r>
              <a:rPr lang="en-US" b="1" dirty="0"/>
              <a:t>64-bit</a:t>
            </a:r>
            <a:r>
              <a:rPr lang="en-US" b="0" dirty="0"/>
              <a:t> numbers, as well as for numbers of other size in bits. The</a:t>
            </a:r>
            <a:r>
              <a:rPr lang="en-US" dirty="0"/>
              <a:t> </a:t>
            </a:r>
            <a:r>
              <a:rPr lang="en-US" b="1" dirty="0"/>
              <a:t>bit size </a:t>
            </a:r>
            <a:r>
              <a:rPr lang="en-US" dirty="0"/>
              <a:t>of the number being shifted defines the </a:t>
            </a:r>
            <a:r>
              <a:rPr lang="en-US" b="1" dirty="0"/>
              <a:t>valid bit positions </a:t>
            </a:r>
            <a:r>
              <a:rPr lang="en-US" dirty="0"/>
              <a:t>and where the bits get lost.</a:t>
            </a:r>
          </a:p>
          <a:p>
            <a:endParaRPr lang="en-US" dirty="0"/>
          </a:p>
          <a:p>
            <a:r>
              <a:rPr lang="en-US" dirty="0"/>
              <a:t>Bits can be </a:t>
            </a:r>
            <a:r>
              <a:rPr lang="en-US" b="1" dirty="0"/>
              <a:t>shifted by more than 1 position</a:t>
            </a:r>
            <a:r>
              <a:rPr lang="en-US" dirty="0"/>
              <a:t>. For example </a:t>
            </a:r>
            <a:r>
              <a:rPr lang="en-US" b="1" dirty="0"/>
              <a:t>5 shifted left twice is 20</a:t>
            </a:r>
            <a:r>
              <a:rPr lang="en-US" dirty="0"/>
              <a:t> and </a:t>
            </a:r>
            <a:r>
              <a:rPr lang="en-US" b="1" dirty="0"/>
              <a:t>5 shifted right twice is 1</a:t>
            </a:r>
            <a:r>
              <a:rPr lang="en-US" dirty="0"/>
              <a:t>.</a:t>
            </a:r>
          </a:p>
        </p:txBody>
      </p:sp>
      <p:sp>
        <p:nvSpPr>
          <p:cNvPr id="4" name="Slide Number Placeholder 3"/>
          <p:cNvSpPr>
            <a:spLocks noGrp="1"/>
          </p:cNvSpPr>
          <p:nvPr>
            <p:ph type="sldNum" sz="quarter" idx="5"/>
          </p:nvPr>
        </p:nvSpPr>
        <p:spPr/>
        <p:txBody>
          <a:bodyPr/>
          <a:lstStyle/>
          <a:p>
            <a:fld id="{2BF067CD-8E6B-4360-9AA8-C5DF2A48A6D1}" type="slidenum">
              <a:rPr lang="en-US" smtClean="0"/>
              <a:t>482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34640662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review a </a:t>
            </a:r>
            <a:r>
              <a:rPr lang="en-US" b="1" dirty="0"/>
              <a:t>practical problem </a:t>
            </a:r>
            <a:r>
              <a:rPr lang="en-US" dirty="0"/>
              <a:t>from programming: how to </a:t>
            </a:r>
            <a:r>
              <a:rPr lang="en-US" b="1" dirty="0"/>
              <a:t>get the last bit </a:t>
            </a:r>
            <a:r>
              <a:rPr lang="en-US" dirty="0"/>
              <a:t>of given integer </a:t>
            </a:r>
            <a:r>
              <a:rPr lang="en-US" b="1" dirty="0"/>
              <a:t>n</a:t>
            </a:r>
            <a:r>
              <a:rPr lang="en-US" dirty="0"/>
              <a:t>.</a:t>
            </a:r>
          </a:p>
          <a:p>
            <a:endParaRPr lang="en-US" dirty="0"/>
          </a:p>
          <a:p>
            <a:r>
              <a:rPr lang="en-US" dirty="0"/>
              <a:t>In this example, the last bit has value of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a:t>
            </a:r>
            <a:r>
              <a:rPr lang="en-GB" dirty="0"/>
              <a:t>the </a:t>
            </a:r>
            <a:r>
              <a:rPr lang="en-GB" b="1" dirty="0"/>
              <a:t>bit numbering starts from 0</a:t>
            </a:r>
            <a:r>
              <a:rPr lang="en-GB" dirty="0"/>
              <a:t>, from right to the left.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last bit </a:t>
            </a:r>
            <a:r>
              <a:rPr lang="en-US" dirty="0"/>
              <a:t>is the bit at </a:t>
            </a:r>
            <a:r>
              <a:rPr lang="en-US" b="1" dirty="0"/>
              <a:t>position 0</a:t>
            </a:r>
            <a:r>
              <a:rPr lang="en-US" dirty="0"/>
              <a:t>, the rightmost bit.</a:t>
            </a:r>
          </a:p>
          <a:p>
            <a:endParaRPr lang="en-US" dirty="0"/>
          </a:p>
          <a:p>
            <a:r>
              <a:rPr lang="en-US" dirty="0"/>
              <a:t>Let's see this </a:t>
            </a:r>
            <a:r>
              <a:rPr lang="en-US" b="1" dirty="0"/>
              <a:t>example</a:t>
            </a:r>
            <a:r>
              <a:rPr lang="en-US" dirty="0"/>
              <a:t>: we have </a:t>
            </a:r>
            <a:r>
              <a:rPr lang="en-US" b="1" dirty="0"/>
              <a:t>n</a:t>
            </a:r>
            <a:r>
              <a:rPr lang="en-US" dirty="0"/>
              <a:t> equals to </a:t>
            </a:r>
            <a:r>
              <a:rPr lang="en-US" b="1" dirty="0"/>
              <a:t>125</a:t>
            </a:r>
            <a:r>
              <a:rPr lang="en-US" dirty="0"/>
              <a:t>, which is "</a:t>
            </a:r>
            <a:r>
              <a:rPr lang="en-US" b="1" dirty="0"/>
              <a:t>0 1 1 1 1 1 0 1</a:t>
            </a:r>
            <a:r>
              <a:rPr lang="en-US" dirty="0"/>
              <a:t>" in binary. The last bit is </a:t>
            </a:r>
            <a:r>
              <a:rPr lang="en-US" b="1" dirty="0"/>
              <a:t>1</a:t>
            </a:r>
            <a:r>
              <a:rPr lang="en-US" dirty="0"/>
              <a:t>.</a:t>
            </a:r>
            <a:endParaRPr lang="bg-BG" dirty="0"/>
          </a:p>
          <a:p>
            <a:r>
              <a:rPr lang="en-US" dirty="0"/>
              <a:t>We shall use a </a:t>
            </a:r>
            <a:r>
              <a:rPr lang="en-US" b="1" dirty="0"/>
              <a:t>bitmask of 1</a:t>
            </a:r>
            <a:r>
              <a:rPr lang="en-US" dirty="0"/>
              <a:t>, which is "</a:t>
            </a:r>
            <a:r>
              <a:rPr lang="en-US" b="1" dirty="0"/>
              <a:t>0 0 0 0 0 0 0 1</a:t>
            </a:r>
            <a:r>
              <a:rPr lang="en-US" dirty="0"/>
              <a:t>" (all bits zero and the last bit one).</a:t>
            </a:r>
          </a:p>
          <a:p>
            <a:r>
              <a:rPr lang="en-US" dirty="0"/>
              <a:t>We apply </a:t>
            </a:r>
            <a:r>
              <a:rPr lang="en-US" b="1" dirty="0"/>
              <a:t>bitwise AND </a:t>
            </a:r>
            <a:r>
              <a:rPr lang="en-US" dirty="0"/>
              <a:t>between the input number </a:t>
            </a:r>
            <a:r>
              <a:rPr lang="en-US" b="1" dirty="0"/>
              <a:t>n</a:t>
            </a:r>
            <a:r>
              <a:rPr lang="en-US" dirty="0"/>
              <a:t> and the</a:t>
            </a:r>
            <a:r>
              <a:rPr lang="en-US" b="1" dirty="0"/>
              <a:t> bitmask </a:t>
            </a:r>
            <a:r>
              <a:rPr lang="en-US" dirty="0"/>
              <a:t>and this operation </a:t>
            </a:r>
            <a:r>
              <a:rPr lang="en-US" b="1" dirty="0"/>
              <a:t>extracts the last bit</a:t>
            </a:r>
            <a:r>
              <a:rPr lang="en-US" dirty="0"/>
              <a:t>. The bitwise AND clears all the bits except the last one. If it is 0, it will remain 0. If it is 1, it will remain 1. All other bits will be cleared to 0. Finally, the output will be 0 or 1, matching the last bit from the input number.</a:t>
            </a:r>
            <a:br>
              <a:rPr lang="en-US" dirty="0"/>
            </a:br>
            <a:r>
              <a:rPr lang="en-US" dirty="0"/>
              <a:t/>
            </a:r>
            <a:br>
              <a:rPr lang="en-US" dirty="0"/>
            </a:br>
            <a:r>
              <a:rPr lang="en-US" dirty="0"/>
              <a:t>The above sequence of operations can be written in a short form by the following formula:</a:t>
            </a:r>
            <a:br>
              <a:rPr lang="en-US" dirty="0"/>
            </a:br>
            <a:r>
              <a:rPr lang="en-US" dirty="0"/>
              <a:t>	</a:t>
            </a:r>
            <a:r>
              <a:rPr lang="en-US" b="1" dirty="0" err="1"/>
              <a:t>lastBit</a:t>
            </a:r>
            <a:r>
              <a:rPr lang="en-US" b="1" dirty="0"/>
              <a:t> </a:t>
            </a:r>
            <a:r>
              <a:rPr lang="en-US" b="0" dirty="0"/>
              <a:t>equals to </a:t>
            </a:r>
            <a:r>
              <a:rPr lang="en-US" b="1" dirty="0"/>
              <a:t>n </a:t>
            </a:r>
            <a:r>
              <a:rPr lang="en-US" b="1" i="1" dirty="0"/>
              <a:t>ampersand </a:t>
            </a:r>
            <a:r>
              <a:rPr lang="en-US" b="1" dirty="0"/>
              <a:t>1</a:t>
            </a:r>
          </a:p>
          <a:p>
            <a:endParaRPr lang="en-US" dirty="0"/>
          </a:p>
          <a:p>
            <a:r>
              <a:rPr lang="en-US" dirty="0"/>
              <a:t>The last bit of numbers in fact defines their </a:t>
            </a:r>
            <a:r>
              <a:rPr lang="en-US" b="1" dirty="0"/>
              <a:t>parity</a:t>
            </a:r>
            <a:r>
              <a:rPr lang="bg-BG" b="1" dirty="0"/>
              <a:t> </a:t>
            </a:r>
            <a:r>
              <a:rPr lang="bg-BG" b="0" dirty="0"/>
              <a:t>(</a:t>
            </a:r>
            <a:r>
              <a:rPr lang="en-US" b="0" dirty="0"/>
              <a:t>odd or even).</a:t>
            </a:r>
          </a:p>
          <a:p>
            <a:r>
              <a:rPr lang="en-US" b="1" dirty="0"/>
              <a:t>Odd</a:t>
            </a:r>
            <a:r>
              <a:rPr lang="en-US" b="0" dirty="0"/>
              <a:t> numbers has </a:t>
            </a:r>
            <a:r>
              <a:rPr lang="en-US" b="1" dirty="0"/>
              <a:t>1</a:t>
            </a:r>
            <a:r>
              <a:rPr lang="en-US" b="0" dirty="0"/>
              <a:t> in their last bit.</a:t>
            </a:r>
          </a:p>
          <a:p>
            <a:r>
              <a:rPr lang="en-US" b="1" dirty="0"/>
              <a:t>Even</a:t>
            </a:r>
            <a:r>
              <a:rPr lang="en-US" b="0" dirty="0"/>
              <a:t> numbers have </a:t>
            </a:r>
            <a:r>
              <a:rPr lang="en-US" b="1" dirty="0"/>
              <a:t>0</a:t>
            </a:r>
            <a:r>
              <a:rPr lang="en-US" b="0" dirty="0"/>
              <a:t> in their last bit.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483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7979989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solve a more complex practical problem: </a:t>
            </a:r>
            <a:r>
              <a:rPr lang="en-US" b="1" dirty="0"/>
              <a:t>extract the bit from given position</a:t>
            </a:r>
            <a:r>
              <a:rPr lang="en-US" dirty="0"/>
              <a:t>.</a:t>
            </a:r>
          </a:p>
          <a:p>
            <a:endParaRPr lang="en-US" dirty="0"/>
          </a:p>
          <a:p>
            <a:pPr>
              <a:lnSpc>
                <a:spcPct val="100000"/>
              </a:lnSpc>
            </a:pPr>
            <a:r>
              <a:rPr lang="en-GB" dirty="0"/>
              <a:t>How to </a:t>
            </a:r>
            <a:r>
              <a:rPr lang="en-GB" b="1" dirty="0"/>
              <a:t>get the bit value at position </a:t>
            </a:r>
            <a:r>
              <a:rPr lang="en-GB" b="1" dirty="0">
                <a:solidFill>
                  <a:schemeClr val="bg1"/>
                </a:solidFill>
              </a:rPr>
              <a:t>p</a:t>
            </a:r>
            <a:r>
              <a:rPr lang="en-GB" dirty="0"/>
              <a:t> from given integer number </a:t>
            </a:r>
            <a:r>
              <a:rPr lang="en-GB" b="1" dirty="0">
                <a:solidFill>
                  <a:schemeClr val="bg1"/>
                </a:solidFill>
              </a:rPr>
              <a:t>n</a:t>
            </a:r>
            <a:r>
              <a:rPr lang="en-GB" dirty="0"/>
              <a:t>? Let's take an example:</a:t>
            </a:r>
          </a:p>
          <a:p>
            <a:pPr marL="171450" indent="-171450">
              <a:lnSpc>
                <a:spcPct val="100000"/>
              </a:lnSpc>
              <a:buFont typeface="Arial" panose="020B0604020202020204" pitchFamily="34" charset="0"/>
              <a:buChar char="•"/>
            </a:pPr>
            <a:r>
              <a:rPr lang="en-GB" b="1" dirty="0"/>
              <a:t>n = 125</a:t>
            </a:r>
            <a:r>
              <a:rPr lang="en-GB" dirty="0"/>
              <a:t>, which is "</a:t>
            </a:r>
            <a:r>
              <a:rPr lang="en-GB" b="1" dirty="0"/>
              <a:t>0 1 1 1 1 1 0 1</a:t>
            </a:r>
            <a:r>
              <a:rPr lang="en-GB" dirty="0"/>
              <a:t>" in binary.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p = 5</a:t>
            </a:r>
            <a:r>
              <a:rPr lang="en-GB" dirty="0"/>
              <a:t> (this is the position 5, which is the sixth position from right to left).</a:t>
            </a:r>
          </a:p>
          <a:p>
            <a:pPr marL="171450" indent="-171450">
              <a:lnSpc>
                <a:spcPct val="100000"/>
              </a:lnSpc>
              <a:buFont typeface="Arial" panose="020B0604020202020204" pitchFamily="34" charset="0"/>
              <a:buChar char="•"/>
            </a:pPr>
            <a:r>
              <a:rPr lang="en-GB" dirty="0"/>
              <a:t>The </a:t>
            </a:r>
            <a:r>
              <a:rPr lang="en-GB" b="1" dirty="0"/>
              <a:t>bit value</a:t>
            </a:r>
            <a:r>
              <a:rPr lang="en-GB" dirty="0"/>
              <a:t> at this position is </a:t>
            </a:r>
            <a:r>
              <a:rPr lang="en-GB" b="1" dirty="0"/>
              <a:t>1</a:t>
            </a:r>
            <a:r>
              <a:rPr lang="en-GB" dirty="0"/>
              <a:t>.</a:t>
            </a:r>
          </a:p>
          <a:p>
            <a:pPr>
              <a:lnSpc>
                <a:spcPct val="100000"/>
              </a:lnSpc>
            </a:pPr>
            <a:endParaRPr lang="en-GB" dirty="0"/>
          </a:p>
          <a:p>
            <a:pPr>
              <a:lnSpc>
                <a:spcPct val="100000"/>
              </a:lnSpc>
            </a:pPr>
            <a:r>
              <a:rPr lang="en-GB" dirty="0"/>
              <a:t>If we </a:t>
            </a:r>
            <a:r>
              <a:rPr lang="en-GB" b="1" dirty="0"/>
              <a:t>shift to the right p times</a:t>
            </a:r>
            <a:r>
              <a:rPr lang="en-GB" dirty="0"/>
              <a:t> the input number </a:t>
            </a:r>
            <a:r>
              <a:rPr lang="en-GB" b="1" dirty="0"/>
              <a:t>n</a:t>
            </a:r>
            <a:r>
              <a:rPr lang="bg-BG" dirty="0"/>
              <a:t>, </a:t>
            </a:r>
            <a:r>
              <a:rPr lang="en-US" dirty="0"/>
              <a:t>the bit at position </a:t>
            </a:r>
            <a:r>
              <a:rPr lang="en-US" b="1" dirty="0"/>
              <a:t>p</a:t>
            </a:r>
            <a:r>
              <a:rPr lang="en-US" dirty="0"/>
              <a:t> will move to position </a:t>
            </a:r>
            <a:r>
              <a:rPr lang="en-US" b="1" dirty="0"/>
              <a:t>0</a:t>
            </a:r>
            <a:r>
              <a:rPr lang="en-US" dirty="0"/>
              <a:t>. It will be the </a:t>
            </a:r>
            <a:r>
              <a:rPr lang="en-US" b="1" dirty="0"/>
              <a:t>last bit</a:t>
            </a:r>
            <a:r>
              <a:rPr lang="en-US" dirty="0"/>
              <a:t>. In our example 125 shifted 5 times to the right is </a:t>
            </a:r>
            <a:r>
              <a:rPr lang="en-US" b="1" dirty="0"/>
              <a:t>3</a:t>
            </a:r>
            <a:r>
              <a:rPr lang="en-US" dirty="0"/>
              <a:t>.</a:t>
            </a:r>
          </a:p>
          <a:p>
            <a:pPr>
              <a:lnSpc>
                <a:spcPct val="100000"/>
              </a:lnSpc>
            </a:pPr>
            <a:endParaRPr lang="en-US" dirty="0"/>
          </a:p>
          <a:p>
            <a:pPr>
              <a:lnSpc>
                <a:spcPct val="100000"/>
              </a:lnSpc>
            </a:pPr>
            <a:r>
              <a:rPr lang="en-US" dirty="0"/>
              <a:t>Then, we can get the value of the </a:t>
            </a:r>
            <a:r>
              <a:rPr lang="en-US" b="1" dirty="0"/>
              <a:t>last bit </a:t>
            </a:r>
            <a:r>
              <a:rPr lang="en-US" dirty="0"/>
              <a:t>by applying "</a:t>
            </a:r>
            <a:r>
              <a:rPr lang="en-US" b="1" dirty="0"/>
              <a:t>bitwise AND 1</a:t>
            </a:r>
            <a:r>
              <a:rPr lang="en-US" dirty="0"/>
              <a:t>". In our example 3 AND 1 is 1. This is the desired result: the bit from position 5 has value </a:t>
            </a:r>
            <a:r>
              <a:rPr lang="en-US" b="1" dirty="0"/>
              <a:t>1</a:t>
            </a:r>
            <a:r>
              <a:rPr lang="en-US" dirty="0"/>
              <a:t>.</a:t>
            </a:r>
          </a:p>
          <a:p>
            <a:pPr>
              <a:lnSpc>
                <a:spcPct val="100000"/>
              </a:lnSpc>
            </a:pPr>
            <a:endParaRPr lang="en-US" dirty="0"/>
          </a:p>
          <a:p>
            <a:pPr>
              <a:lnSpc>
                <a:spcPct val="100000"/>
              </a:lnSpc>
            </a:pPr>
            <a:r>
              <a:rPr lang="en-US" dirty="0"/>
              <a:t>Following all these considerations, we can derive the following </a:t>
            </a:r>
            <a:r>
              <a:rPr lang="en-US" b="1" dirty="0"/>
              <a:t>short formula </a:t>
            </a:r>
            <a:r>
              <a:rPr lang="en-US" dirty="0"/>
              <a:t>for extracting a </a:t>
            </a:r>
            <a:r>
              <a:rPr lang="en-US" b="1" dirty="0"/>
              <a:t>bit at position p </a:t>
            </a:r>
            <a:r>
              <a:rPr lang="en-US" dirty="0"/>
              <a:t>from the number </a:t>
            </a:r>
            <a:r>
              <a:rPr lang="en-US" b="1" dirty="0"/>
              <a:t>n:</a:t>
            </a:r>
          </a:p>
          <a:p>
            <a:pPr marL="628650" lvl="1" indent="-171450">
              <a:lnSpc>
                <a:spcPct val="100000"/>
              </a:lnSpc>
              <a:buFont typeface="Arial" panose="020B0604020202020204" pitchFamily="34" charset="0"/>
              <a:buChar char="•"/>
            </a:pPr>
            <a:r>
              <a:rPr lang="en-US" b="1" dirty="0"/>
              <a:t>bit equals to n "double greater-than" p AND 1</a:t>
            </a:r>
          </a:p>
          <a:p>
            <a:pPr>
              <a:lnSpc>
                <a:spcPct val="100000"/>
              </a:lnSpc>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484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773255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problem we shall solve using bitwise operations is to </a:t>
            </a:r>
            <a:r>
              <a:rPr lang="en-US" b="1" dirty="0"/>
              <a:t>assign a value </a:t>
            </a:r>
            <a:r>
              <a:rPr lang="en-US" dirty="0"/>
              <a:t>for the bit at given </a:t>
            </a:r>
            <a:r>
              <a:rPr lang="en-US" b="1" dirty="0"/>
              <a:t>position p </a:t>
            </a:r>
            <a:r>
              <a:rPr lang="en-US" dirty="0"/>
              <a:t>in given integer </a:t>
            </a:r>
            <a:r>
              <a:rPr lang="en-US" b="1" dirty="0"/>
              <a:t>n</a:t>
            </a:r>
            <a:r>
              <a:rPr lang="en-US" dirty="0"/>
              <a:t>.</a:t>
            </a:r>
          </a:p>
          <a:p>
            <a:endParaRPr lang="en-US" dirty="0"/>
          </a:p>
          <a:p>
            <a:r>
              <a:rPr lang="en-US" dirty="0"/>
              <a:t>Let's think on the following question: </a:t>
            </a:r>
            <a:r>
              <a:rPr lang="en-GB" sz="1200" dirty="0"/>
              <a:t>how to </a:t>
            </a:r>
            <a:r>
              <a:rPr lang="en-GB" sz="1200" b="1" dirty="0"/>
              <a:t>set the bit at given position </a:t>
            </a:r>
            <a:r>
              <a:rPr lang="en-GB" sz="1200" b="1" dirty="0">
                <a:solidFill>
                  <a:schemeClr val="bg1"/>
                </a:solidFill>
              </a:rPr>
              <a:t>p</a:t>
            </a:r>
            <a:r>
              <a:rPr lang="en-GB" sz="1200" dirty="0"/>
              <a:t> to </a:t>
            </a:r>
            <a:r>
              <a:rPr lang="en-GB" sz="1200" b="1" dirty="0">
                <a:solidFill>
                  <a:schemeClr val="bg1"/>
                </a:solidFill>
              </a:rPr>
              <a:t>0</a:t>
            </a:r>
            <a:r>
              <a:rPr lang="en-GB" sz="1200" dirty="0"/>
              <a:t> or </a:t>
            </a:r>
            <a:r>
              <a:rPr lang="en-GB" sz="1200" b="1" dirty="0">
                <a:solidFill>
                  <a:schemeClr val="bg1"/>
                </a:solidFill>
              </a:rPr>
              <a:t>1</a:t>
            </a:r>
            <a:r>
              <a:rPr lang="en-GB" sz="1200" dirty="0"/>
              <a:t>?</a:t>
            </a:r>
          </a:p>
          <a:p>
            <a:endParaRPr lang="en-GB" sz="1200" dirty="0"/>
          </a:p>
          <a:p>
            <a:r>
              <a:rPr lang="en-GB" sz="1200" dirty="0"/>
              <a:t>To </a:t>
            </a:r>
            <a:r>
              <a:rPr lang="en-GB" sz="1200" b="1" dirty="0"/>
              <a:t>clear the bit at position p</a:t>
            </a:r>
            <a:r>
              <a:rPr lang="en-GB" sz="1200" dirty="0"/>
              <a:t> (which means to assign </a:t>
            </a:r>
            <a:r>
              <a:rPr lang="bg-BG" sz="1200" dirty="0"/>
              <a:t>"</a:t>
            </a:r>
            <a:r>
              <a:rPr lang="en-GB" sz="1200" dirty="0"/>
              <a:t>zero</a:t>
            </a:r>
            <a:r>
              <a:rPr lang="bg-BG" sz="1200" dirty="0"/>
              <a:t>"</a:t>
            </a:r>
            <a:r>
              <a:rPr lang="en-GB" sz="1200" dirty="0"/>
              <a:t> at this position) we can use the following steps:</a:t>
            </a:r>
          </a:p>
          <a:p>
            <a:pPr marL="171450" indent="-171450">
              <a:buFont typeface="Arial" panose="020B0604020202020204" pitchFamily="34" charset="0"/>
              <a:buChar char="•"/>
            </a:pPr>
            <a:r>
              <a:rPr lang="en-GB" sz="1200" dirty="0"/>
              <a:t>Let's take our last example: </a:t>
            </a:r>
            <a:r>
              <a:rPr lang="en-GB" sz="1200" b="1" dirty="0"/>
              <a:t>p is 5</a:t>
            </a:r>
            <a:r>
              <a:rPr lang="en-GB" sz="1200" dirty="0"/>
              <a:t> and </a:t>
            </a:r>
            <a:r>
              <a:rPr lang="en-GB" sz="1200" b="1" dirty="0"/>
              <a:t>n is 125</a:t>
            </a:r>
            <a:r>
              <a:rPr lang="en-GB" sz="1200" dirty="0"/>
              <a:t>, which is "</a:t>
            </a:r>
            <a:r>
              <a:rPr lang="en-GB" sz="1200" b="1" dirty="0"/>
              <a:t>0 1 1 1 1 1 0 1</a:t>
            </a:r>
            <a:r>
              <a:rPr lang="en-GB" sz="1200" dirty="0"/>
              <a:t>" in binary.</a:t>
            </a:r>
          </a:p>
          <a:p>
            <a:pPr marL="171450" indent="-171450">
              <a:buFont typeface="Arial" panose="020B0604020202020204" pitchFamily="34" charset="0"/>
              <a:buChar char="•"/>
            </a:pPr>
            <a:r>
              <a:rPr lang="en-GB" sz="1200" dirty="0"/>
              <a:t>We can create a </a:t>
            </a:r>
            <a:r>
              <a:rPr lang="en-GB" sz="1200" b="1" dirty="0"/>
              <a:t>bitmask </a:t>
            </a:r>
            <a:r>
              <a:rPr lang="en-GB" sz="1200" dirty="0"/>
              <a:t>with </a:t>
            </a:r>
            <a:r>
              <a:rPr lang="en-GB" sz="1200" b="1" dirty="0"/>
              <a:t>all bits one, except the bit at position p</a:t>
            </a:r>
            <a:r>
              <a:rPr lang="en-GB" sz="1200" dirty="0"/>
              <a:t> (which is zero). This is created by the </a:t>
            </a:r>
            <a:r>
              <a:rPr lang="en-GB" sz="1200" b="1" dirty="0"/>
              <a:t>negation</a:t>
            </a:r>
            <a:r>
              <a:rPr lang="en-GB" sz="1200" dirty="0"/>
              <a:t> of </a:t>
            </a:r>
            <a:r>
              <a:rPr lang="en-GB" sz="1200" b="1" dirty="0"/>
              <a:t>1</a:t>
            </a:r>
            <a:r>
              <a:rPr lang="en-GB" sz="1200" dirty="0"/>
              <a:t> shifted left </a:t>
            </a:r>
            <a:r>
              <a:rPr lang="en-GB" sz="1200" b="1" dirty="0"/>
              <a:t>p </a:t>
            </a:r>
            <a:r>
              <a:rPr lang="en-GB" sz="1200" dirty="0"/>
              <a:t>times.</a:t>
            </a:r>
          </a:p>
          <a:p>
            <a:pPr marL="171450" indent="-171450">
              <a:buFont typeface="Arial" panose="020B0604020202020204" pitchFamily="34" charset="0"/>
              <a:buChar char="•"/>
            </a:pPr>
            <a:r>
              <a:rPr lang="en-GB" sz="1200" dirty="0"/>
              <a:t>Then we </a:t>
            </a:r>
            <a:r>
              <a:rPr lang="en-GB" sz="1200" b="1" dirty="0"/>
              <a:t>apply the bitmask </a:t>
            </a:r>
            <a:r>
              <a:rPr lang="en-GB" sz="1200" dirty="0"/>
              <a:t>with the </a:t>
            </a:r>
            <a:r>
              <a:rPr lang="en-GB" sz="1200" b="1" dirty="0"/>
              <a:t>bitwise AND </a:t>
            </a:r>
            <a:r>
              <a:rPr lang="en-GB" sz="1200" dirty="0"/>
              <a:t>operator and we </a:t>
            </a:r>
            <a:r>
              <a:rPr lang="en-GB" sz="1200" b="1" dirty="0"/>
              <a:t>clear the bit at position p</a:t>
            </a:r>
            <a:r>
              <a:rPr lang="en-GB" sz="1200" dirty="0"/>
              <a:t>, while we keep all other bits unchanged.</a:t>
            </a:r>
          </a:p>
          <a:p>
            <a:pPr>
              <a:buClr>
                <a:schemeClr val="tx1"/>
              </a:buClr>
            </a:pPr>
            <a:endParaRPr lang="en-GB"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To </a:t>
            </a:r>
            <a:r>
              <a:rPr lang="en-GB" sz="1200" b="1" dirty="0"/>
              <a:t>set the bit at position p</a:t>
            </a:r>
            <a:r>
              <a:rPr lang="en-GB" sz="1200" dirty="0"/>
              <a:t> (which means to assign </a:t>
            </a:r>
            <a:r>
              <a:rPr lang="bg-BG" sz="1200" dirty="0"/>
              <a:t>"</a:t>
            </a:r>
            <a:r>
              <a:rPr lang="en-US" sz="1200" dirty="0"/>
              <a:t>one</a:t>
            </a:r>
            <a:r>
              <a:rPr lang="bg-BG" sz="1200" dirty="0"/>
              <a:t>" </a:t>
            </a:r>
            <a:r>
              <a:rPr lang="en-GB" sz="1200" dirty="0"/>
              <a:t>at this position) we can use the following steps:</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Again, let</a:t>
            </a:r>
            <a:r>
              <a:rPr lang="en-GB" sz="1200" dirty="0"/>
              <a:t>'s take our last example: </a:t>
            </a:r>
            <a:r>
              <a:rPr lang="en-GB" sz="1200" b="1" dirty="0"/>
              <a:t>p is 5</a:t>
            </a:r>
            <a:r>
              <a:rPr lang="en-GB" sz="1200" dirty="0"/>
              <a:t> and </a:t>
            </a:r>
            <a:r>
              <a:rPr lang="en-GB" sz="1200" b="1" dirty="0"/>
              <a:t>n is 125</a:t>
            </a:r>
            <a:r>
              <a:rPr lang="en-GB" sz="1200" dirty="0"/>
              <a:t>, which is "</a:t>
            </a:r>
            <a:r>
              <a:rPr lang="en-GB" sz="1200" b="1" dirty="0"/>
              <a:t>0 1 1 1 1 1 0 1</a:t>
            </a:r>
            <a:r>
              <a:rPr lang="en-GB" sz="1200" dirty="0"/>
              <a:t>" in binary.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We create a </a:t>
            </a:r>
            <a:r>
              <a:rPr lang="en-GB" sz="1200" b="1" dirty="0"/>
              <a:t>bitmask</a:t>
            </a:r>
            <a:r>
              <a:rPr lang="en-GB" sz="1200" dirty="0"/>
              <a:t>, holding </a:t>
            </a:r>
            <a:r>
              <a:rPr lang="en-GB" sz="1200" b="1" dirty="0"/>
              <a:t>1 at position p </a:t>
            </a:r>
            <a:r>
              <a:rPr lang="en-GB" sz="1200" dirty="0"/>
              <a:t>with all other bits zero. This is </a:t>
            </a:r>
            <a:r>
              <a:rPr lang="en-GB" sz="1200" b="1" dirty="0"/>
              <a:t>1</a:t>
            </a:r>
            <a:r>
              <a:rPr lang="en-GB" sz="1200" dirty="0"/>
              <a:t> shifted left </a:t>
            </a:r>
            <a:r>
              <a:rPr lang="en-GB" sz="1200" b="1" dirty="0"/>
              <a:t>p</a:t>
            </a:r>
            <a:r>
              <a:rPr lang="en-GB" sz="1200" dirty="0"/>
              <a:t>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We </a:t>
            </a:r>
            <a:r>
              <a:rPr lang="en-GB" sz="1200" b="1" dirty="0"/>
              <a:t>apply this bitmask</a:t>
            </a:r>
            <a:r>
              <a:rPr lang="en-GB" sz="1200" dirty="0"/>
              <a:t> with the </a:t>
            </a:r>
            <a:r>
              <a:rPr lang="en-GB" sz="1200" b="1" dirty="0"/>
              <a:t>bitwise OR </a:t>
            </a:r>
            <a:r>
              <a:rPr lang="en-GB" sz="1200" dirty="0"/>
              <a:t>operator and we </a:t>
            </a:r>
            <a:r>
              <a:rPr lang="en-GB" sz="1200" b="1" dirty="0"/>
              <a:t>set to 1 the bit at position p</a:t>
            </a:r>
            <a:r>
              <a:rPr lang="en-GB" sz="1200" dirty="0"/>
              <a:t>, while keeping all other bits unchanged.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r>
              <a:rPr lang="en-US" dirty="0"/>
              <a:t>Now we are ready to solve the initial problem: </a:t>
            </a:r>
            <a:r>
              <a:rPr lang="en-US" b="1" dirty="0"/>
              <a:t>assign a value b </a:t>
            </a:r>
            <a:r>
              <a:rPr lang="en-US" dirty="0"/>
              <a:t>for the bit at </a:t>
            </a:r>
            <a:r>
              <a:rPr lang="en-US" b="1" dirty="0"/>
              <a:t>position p</a:t>
            </a:r>
            <a:r>
              <a:rPr lang="en-US" dirty="0"/>
              <a:t> in given </a:t>
            </a:r>
            <a:r>
              <a:rPr lang="en-US" b="1" dirty="0"/>
              <a:t>integer n</a:t>
            </a:r>
            <a:r>
              <a:rPr lang="en-US" dirty="0"/>
              <a:t>. We can use the following </a:t>
            </a:r>
            <a:r>
              <a:rPr lang="en-US" b="1" dirty="0"/>
              <a:t>short formula</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rPr>
              <a:t>n equals to n AND the negation of (1 shifted left p times) OR (b shifted left p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The above formula in fact does two things sequentially: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rPr>
              <a:t>First: </a:t>
            </a:r>
            <a:r>
              <a:rPr lang="en-GB" sz="1200" b="1" dirty="0">
                <a:solidFill>
                  <a:schemeClr val="tx1"/>
                </a:solidFill>
              </a:rPr>
              <a:t>clears the bit p in n</a:t>
            </a:r>
            <a:r>
              <a:rPr lang="en-GB" sz="1200" dirty="0">
                <a:solidFill>
                  <a:schemeClr val="tx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solidFill>
                  <a:schemeClr val="tx1"/>
                </a:solidFill>
              </a:rPr>
              <a:t>If b is 1, puts 1 at position p in n</a:t>
            </a:r>
            <a:r>
              <a:rPr lang="en-GB" sz="1200" dirty="0">
                <a:solidFill>
                  <a:schemeClr val="tx1"/>
                </a:solidFill>
              </a:rPr>
              <a:t>.</a:t>
            </a:r>
            <a:endParaRPr lang="en-GB" sz="1200" dirty="0">
              <a:solidFill>
                <a:schemeClr val="accent2"/>
              </a:solidFill>
            </a:endParaRPr>
          </a:p>
          <a:p>
            <a:r>
              <a:rPr lang="en-US" dirty="0"/>
              <a:t>Looks complex, but if we understand in depth </a:t>
            </a:r>
            <a:r>
              <a:rPr lang="en-US" b="1" dirty="0"/>
              <a:t>how bitwise operations work</a:t>
            </a:r>
            <a:r>
              <a:rPr lang="en-US" dirty="0"/>
              <a:t>, such calculations will be </a:t>
            </a:r>
            <a:r>
              <a:rPr lang="en-US" b="1" dirty="0"/>
              <a:t>easy to construct</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485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299711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already can see, combinations of bitwise operations can manipulate the bits in integer numbers. But </a:t>
            </a:r>
            <a:r>
              <a:rPr lang="en-US" b="1" dirty="0"/>
              <a:t>why we need these bit manipulations</a:t>
            </a:r>
            <a:r>
              <a:rPr lang="en-US" dirty="0"/>
              <a:t>? Why we need bitwise operations? </a:t>
            </a:r>
            <a:r>
              <a:rPr lang="en-US" b="1" dirty="0"/>
              <a:t>What is their application in the real world</a:t>
            </a:r>
            <a:r>
              <a:rPr lang="en-US" dirty="0"/>
              <a:t>, in programming, in software systems, in hardware, in communications?</a:t>
            </a:r>
            <a:br>
              <a:rPr lang="en-US" dirty="0"/>
            </a:br>
            <a:r>
              <a:rPr lang="en-US" dirty="0"/>
              <a:t/>
            </a:r>
            <a:br>
              <a:rPr lang="en-US" dirty="0"/>
            </a:br>
            <a:r>
              <a:rPr lang="en-US" b="1" dirty="0"/>
              <a:t>Processing bits </a:t>
            </a:r>
            <a:r>
              <a:rPr lang="en-US" dirty="0"/>
              <a:t>is important for many fields of computer science, information technologies and software systems, like </a:t>
            </a:r>
            <a:r>
              <a:rPr lang="en-US" b="1" dirty="0"/>
              <a:t>networking protocols</a:t>
            </a:r>
            <a:r>
              <a:rPr lang="en-US" dirty="0"/>
              <a:t>, </a:t>
            </a:r>
            <a:r>
              <a:rPr lang="en-US" b="1" dirty="0"/>
              <a:t>data storage</a:t>
            </a:r>
            <a:r>
              <a:rPr lang="en-US" b="0" dirty="0"/>
              <a:t> and </a:t>
            </a:r>
            <a:r>
              <a:rPr lang="en-US" b="1" dirty="0"/>
              <a:t>file systems</a:t>
            </a:r>
            <a:r>
              <a:rPr lang="en-US" dirty="0"/>
              <a:t>, binary </a:t>
            </a:r>
            <a:r>
              <a:rPr lang="en-US" b="1" dirty="0"/>
              <a:t>file formats</a:t>
            </a:r>
            <a:r>
              <a:rPr lang="en-US" dirty="0"/>
              <a:t>, </a:t>
            </a:r>
            <a:r>
              <a:rPr lang="en-US" b="1" dirty="0"/>
              <a:t>memory management</a:t>
            </a:r>
            <a:r>
              <a:rPr lang="en-US" dirty="0"/>
              <a:t>, </a:t>
            </a:r>
            <a:r>
              <a:rPr lang="en-US" b="1" dirty="0"/>
              <a:t>data compression</a:t>
            </a:r>
            <a:r>
              <a:rPr lang="en-US" dirty="0"/>
              <a:t>, </a:t>
            </a:r>
            <a:r>
              <a:rPr lang="en-US" b="1" dirty="0"/>
              <a:t>data encryption</a:t>
            </a:r>
            <a:r>
              <a:rPr lang="en-US" dirty="0"/>
              <a:t>, </a:t>
            </a:r>
            <a:r>
              <a:rPr lang="en-US" b="1" dirty="0"/>
              <a:t>video streaming</a:t>
            </a:r>
            <a:r>
              <a:rPr lang="en-US" dirty="0"/>
              <a:t>, </a:t>
            </a:r>
            <a:r>
              <a:rPr lang="en-US" b="1" dirty="0"/>
              <a:t>Internet of things</a:t>
            </a:r>
            <a:r>
              <a:rPr lang="en-US" dirty="0"/>
              <a:t> (IoT) systems, </a:t>
            </a:r>
            <a:r>
              <a:rPr lang="en-US" b="1" dirty="0"/>
              <a:t>low-level programming</a:t>
            </a:r>
            <a:r>
              <a:rPr lang="en-US" dirty="0"/>
              <a:t>, </a:t>
            </a:r>
            <a:r>
              <a:rPr lang="en-US" b="1" dirty="0"/>
              <a:t>computer graphics</a:t>
            </a:r>
            <a:r>
              <a:rPr lang="en-US" dirty="0"/>
              <a:t> and many others.</a:t>
            </a:r>
            <a:r>
              <a:rPr lang="bg-BG" dirty="0"/>
              <a:t/>
            </a:r>
            <a:br>
              <a:rPr lang="bg-BG" dirty="0"/>
            </a:br>
            <a:r>
              <a:rPr lang="bg-BG" dirty="0"/>
              <a:t/>
            </a:r>
            <a:br>
              <a:rPr lang="bg-BG" dirty="0"/>
            </a:br>
            <a:r>
              <a:rPr lang="en-US" dirty="0"/>
              <a:t>Here are </a:t>
            </a:r>
            <a:r>
              <a:rPr lang="en-US" b="1" dirty="0"/>
              <a:t>a few examples </a:t>
            </a:r>
            <a:r>
              <a:rPr lang="en-US" dirty="0"/>
              <a:t>where bitwise operations play in important role:</a:t>
            </a:r>
            <a:endParaRPr lang="bg-BG" dirty="0"/>
          </a:p>
          <a:p>
            <a:endParaRPr lang="bg-BG" dirty="0"/>
          </a:p>
          <a:p>
            <a:r>
              <a:rPr lang="en-US" b="0" dirty="0"/>
              <a:t>In </a:t>
            </a:r>
            <a:r>
              <a:rPr lang="en-US" b="1" dirty="0"/>
              <a:t>networking protocols</a:t>
            </a:r>
            <a:r>
              <a:rPr lang="bg-BG" b="0" dirty="0"/>
              <a:t> </a:t>
            </a:r>
            <a:r>
              <a:rPr lang="en-US" b="0" dirty="0"/>
              <a:t>bit-level processing is often used. </a:t>
            </a:r>
            <a:r>
              <a:rPr lang="en-US" dirty="0"/>
              <a:t>Many devices communicate using </a:t>
            </a:r>
            <a:r>
              <a:rPr lang="en-US" b="1" dirty="0"/>
              <a:t>bit-level protocols</a:t>
            </a:r>
            <a:r>
              <a:rPr lang="en-US" dirty="0"/>
              <a:t>. For example, the SYN flag in the </a:t>
            </a:r>
            <a:r>
              <a:rPr lang="en-US" b="1" dirty="0"/>
              <a:t>TCP protocol </a:t>
            </a:r>
            <a:r>
              <a:rPr lang="en-US" dirty="0"/>
              <a:t>header is the bit #1 from the 14</a:t>
            </a:r>
            <a:r>
              <a:rPr lang="en-US" baseline="30000" dirty="0"/>
              <a:t>th</a:t>
            </a:r>
            <a:r>
              <a:rPr lang="en-US" dirty="0"/>
              <a:t> byte in the TCP packets. The TCP (which stands for "</a:t>
            </a:r>
            <a:r>
              <a:rPr lang="en-US" b="1" i="1" dirty="0"/>
              <a:t>Transmission Control Protocol</a:t>
            </a:r>
            <a:r>
              <a:rPr lang="en-US" dirty="0"/>
              <a:t>") is the main protocol used to transmit data when you open a Web site or send email, so it is used very much in practice. Hence, the Web browsers use bitwise operations to open to a Web site.</a:t>
            </a:r>
          </a:p>
          <a:p>
            <a:r>
              <a:rPr lang="en-US" dirty="0"/>
              <a:t/>
            </a:r>
            <a:br>
              <a:rPr lang="en-US" dirty="0"/>
            </a:br>
            <a:r>
              <a:rPr lang="en-US" dirty="0"/>
              <a:t>Many </a:t>
            </a:r>
            <a:r>
              <a:rPr lang="en-US" b="1" dirty="0"/>
              <a:t>binary file formats </a:t>
            </a:r>
            <a:r>
              <a:rPr lang="en-US" dirty="0"/>
              <a:t>use bits to save space. For example, </a:t>
            </a:r>
            <a:r>
              <a:rPr lang="en-US" b="1" dirty="0"/>
              <a:t>PNG</a:t>
            </a:r>
            <a:r>
              <a:rPr lang="en-US" dirty="0"/>
              <a:t> images (the Portable Network Graphics image format) use </a:t>
            </a:r>
            <a:r>
              <a:rPr lang="bg-BG" dirty="0"/>
              <a:t>3</a:t>
            </a:r>
            <a:r>
              <a:rPr lang="en-US" dirty="0"/>
              <a:t> bits to specify the color format used (8-bit color, 24-bit color, 32-bit color with transparency). These 3 bits are located at certain offset in the PNG image header bytes, so reading and writing the value encoded in these 3 bits require bitwise operations.</a:t>
            </a:r>
            <a:br>
              <a:rPr lang="en-US" dirty="0"/>
            </a:br>
            <a:endParaRPr lang="en-US" dirty="0"/>
          </a:p>
          <a:p>
            <a:r>
              <a:rPr lang="en-US" b="0" dirty="0"/>
              <a:t>Most </a:t>
            </a:r>
            <a:r>
              <a:rPr lang="en-US" b="1" dirty="0"/>
              <a:t>data compression </a:t>
            </a:r>
            <a:r>
              <a:rPr lang="en-US" b="0" dirty="0"/>
              <a:t>algorithms </a:t>
            </a:r>
            <a:r>
              <a:rPr lang="en-US" dirty="0"/>
              <a:t>replace bit or byte sequences with shorter bit sequences. For example, the "</a:t>
            </a:r>
            <a:r>
              <a:rPr lang="en-US" b="1" dirty="0"/>
              <a:t>DEFLATE</a:t>
            </a:r>
            <a:r>
              <a:rPr lang="en-US" dirty="0"/>
              <a:t>" algorithm, used to compress data in the </a:t>
            </a:r>
            <a:r>
              <a:rPr lang="en-US" b="1" dirty="0"/>
              <a:t>ZIP files</a:t>
            </a:r>
            <a:r>
              <a:rPr lang="en-US" b="0" dirty="0"/>
              <a:t>, finds the most often sequences and replaces them with shorter sequences, while it preserves a dictionary between the original bit sequences and their shorter compressed form. This is done using </a:t>
            </a:r>
            <a:r>
              <a:rPr lang="en-US" b="1" dirty="0"/>
              <a:t>heavy bit-level</a:t>
            </a:r>
            <a:r>
              <a:rPr lang="en-US" b="0" dirty="0"/>
              <a:t> processing with bitwise operations.</a:t>
            </a:r>
            <a:endParaRPr lang="en-US" b="1"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486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8557875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solve a </a:t>
            </a:r>
            <a:r>
              <a:rPr lang="en-US" b="1" dirty="0"/>
              <a:t>practical problem</a:t>
            </a:r>
            <a:r>
              <a:rPr lang="en-US" dirty="0"/>
              <a:t>: to </a:t>
            </a:r>
            <a:r>
              <a:rPr lang="en-US" b="1" dirty="0"/>
              <a:t>extract the bit before the last </a:t>
            </a:r>
            <a:r>
              <a:rPr lang="en-US" dirty="0"/>
              <a:t>(bit at position 1) from given integer.</a:t>
            </a:r>
          </a:p>
          <a:p>
            <a:endParaRPr lang="en-US" dirty="0"/>
          </a:p>
          <a:p>
            <a:r>
              <a:rPr lang="en-US" dirty="0"/>
              <a:t>At the </a:t>
            </a:r>
            <a:r>
              <a:rPr lang="en-US" b="1" dirty="0"/>
              <a:t>example</a:t>
            </a:r>
            <a:r>
              <a:rPr lang="en-US" dirty="0"/>
              <a:t> we have </a:t>
            </a:r>
            <a:r>
              <a:rPr lang="en-US" b="1" dirty="0"/>
              <a:t>51</a:t>
            </a:r>
            <a:r>
              <a:rPr lang="en-US" dirty="0"/>
              <a:t> as input, which is "</a:t>
            </a:r>
            <a:r>
              <a:rPr lang="en-US" b="1" dirty="0"/>
              <a:t>0 0 1 1 0 0 1 1</a:t>
            </a:r>
            <a:r>
              <a:rPr lang="en-US" dirty="0"/>
              <a:t>". The bit before the last is "</a:t>
            </a:r>
            <a:r>
              <a:rPr lang="en-US" b="1" dirty="0"/>
              <a:t>1</a:t>
            </a:r>
            <a:r>
              <a:rPr lang="en-US" dirty="0"/>
              <a:t>".</a:t>
            </a:r>
          </a:p>
          <a:p>
            <a:endParaRPr lang="en-US" dirty="0"/>
          </a:p>
          <a:p>
            <a:r>
              <a:rPr lang="en-US" dirty="0"/>
              <a:t>We can solve this problem as follows:</a:t>
            </a:r>
          </a:p>
          <a:p>
            <a:pPr marL="171450" indent="-171450">
              <a:buFont typeface="Arial" panose="020B0604020202020204" pitchFamily="34" charset="0"/>
              <a:buChar char="•"/>
            </a:pPr>
            <a:r>
              <a:rPr lang="en-US" dirty="0"/>
              <a:t>We need </a:t>
            </a:r>
            <a:r>
              <a:rPr lang="en-US" b="1" dirty="0"/>
              <a:t>the bit at position p</a:t>
            </a:r>
            <a:r>
              <a:rPr lang="en-US" dirty="0"/>
              <a:t> (which is equal to </a:t>
            </a:r>
            <a:r>
              <a:rPr lang="en-US" b="1" dirty="0"/>
              <a:t>1</a:t>
            </a:r>
            <a:r>
              <a:rPr lang="en-US" dirty="0"/>
              <a:t>).</a:t>
            </a:r>
          </a:p>
          <a:p>
            <a:pPr marL="171450" indent="-171450">
              <a:buFont typeface="Arial" panose="020B0604020202020204" pitchFamily="34" charset="0"/>
              <a:buChar char="•"/>
            </a:pPr>
            <a:r>
              <a:rPr lang="en-US" dirty="0"/>
              <a:t>The input number </a:t>
            </a:r>
            <a:r>
              <a:rPr lang="en-US" b="1" dirty="0"/>
              <a:t>n</a:t>
            </a:r>
            <a:r>
              <a:rPr lang="en-US" dirty="0"/>
              <a:t> is 51, which is "</a:t>
            </a:r>
            <a:r>
              <a:rPr lang="en-US" b="1" dirty="0"/>
              <a:t>0 0 1 1 0 0 1 1</a:t>
            </a:r>
            <a:r>
              <a:rPr lang="en-US" dirty="0"/>
              <a:t>" in binary.</a:t>
            </a:r>
          </a:p>
          <a:p>
            <a:pPr marL="171450" indent="-171450">
              <a:buFont typeface="Arial" panose="020B0604020202020204" pitchFamily="34" charset="0"/>
              <a:buChar char="•"/>
            </a:pPr>
            <a:r>
              <a:rPr lang="en-US" dirty="0"/>
              <a:t>We shift right </a:t>
            </a:r>
            <a:r>
              <a:rPr lang="en-US" b="1" dirty="0"/>
              <a:t>p</a:t>
            </a:r>
            <a:r>
              <a:rPr lang="en-US" dirty="0"/>
              <a:t> times the input number </a:t>
            </a:r>
            <a:r>
              <a:rPr lang="en-US" b="1" dirty="0"/>
              <a:t>n</a:t>
            </a:r>
            <a:r>
              <a:rPr lang="en-US" dirty="0"/>
              <a:t> and thus we move the bit from position </a:t>
            </a:r>
            <a:r>
              <a:rPr lang="en-US" b="1" dirty="0"/>
              <a:t>p</a:t>
            </a:r>
            <a:r>
              <a:rPr lang="en-US" dirty="0"/>
              <a:t> to the last position </a:t>
            </a:r>
            <a:r>
              <a:rPr lang="en-US" b="1" dirty="0"/>
              <a:t>0</a:t>
            </a:r>
            <a:r>
              <a:rPr lang="en-US" dirty="0"/>
              <a:t>.</a:t>
            </a:r>
          </a:p>
          <a:p>
            <a:pPr marL="171450" indent="-171450">
              <a:buFont typeface="Arial" panose="020B0604020202020204" pitchFamily="34" charset="0"/>
              <a:buChar char="•"/>
            </a:pPr>
            <a:r>
              <a:rPr lang="en-US" dirty="0"/>
              <a:t>Finally we </a:t>
            </a:r>
            <a:r>
              <a:rPr lang="en-US" b="1" dirty="0"/>
              <a:t>take the last bit</a:t>
            </a:r>
            <a:r>
              <a:rPr lang="en-US" dirty="0"/>
              <a:t>, using the well-known formula "</a:t>
            </a:r>
            <a:r>
              <a:rPr lang="en-US" b="1" dirty="0"/>
              <a:t>n ampersand 1</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487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7905439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time to </a:t>
            </a:r>
            <a:r>
              <a:rPr lang="en-US" b="1" dirty="0"/>
              <a:t>practice</a:t>
            </a:r>
            <a:r>
              <a:rPr lang="en-US" dirty="0"/>
              <a:t>. You are invited to work on the </a:t>
            </a:r>
            <a:r>
              <a:rPr lang="en-US" b="1" dirty="0"/>
              <a:t>exercises</a:t>
            </a:r>
            <a:r>
              <a:rPr lang="en-US" dirty="0"/>
              <a:t> from this lesson.</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488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0625648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summarize </a:t>
            </a:r>
            <a:r>
              <a:rPr lang="en-US" dirty="0"/>
              <a:t>what we learned in this lesson.</a:t>
            </a:r>
          </a:p>
          <a:p>
            <a:endParaRPr lang="en-US" dirty="0"/>
          </a:p>
          <a:p>
            <a:pPr>
              <a:lnSpc>
                <a:spcPct val="100000"/>
              </a:lnSpc>
            </a:pPr>
            <a:r>
              <a:rPr lang="en-US" sz="3400" dirty="0">
                <a:solidFill>
                  <a:schemeClr val="bg2"/>
                </a:solidFill>
              </a:rPr>
              <a:t>Computers store data using </a:t>
            </a:r>
            <a:r>
              <a:rPr lang="en-US" sz="3400" b="1" dirty="0">
                <a:solidFill>
                  <a:schemeClr val="bg1"/>
                </a:solidFill>
              </a:rPr>
              <a:t>bits</a:t>
            </a:r>
            <a:r>
              <a:rPr lang="en-US" sz="3400" b="0" dirty="0">
                <a:solidFill>
                  <a:schemeClr val="bg1"/>
                </a:solidFill>
              </a:rPr>
              <a:t>, arranged as </a:t>
            </a:r>
            <a:r>
              <a:rPr lang="en-US" sz="3400" b="1" dirty="0">
                <a:solidFill>
                  <a:schemeClr val="bg1"/>
                </a:solidFill>
              </a:rPr>
              <a:t>bytes</a:t>
            </a:r>
            <a:r>
              <a:rPr lang="en-US" sz="3400" b="0" dirty="0">
                <a:solidFill>
                  <a:schemeClr val="bg1"/>
                </a:solidFill>
              </a:rPr>
              <a:t>, which are sequences of 8 bits.</a:t>
            </a:r>
            <a:endParaRPr lang="en-US" sz="3400" b="1" dirty="0">
              <a:solidFill>
                <a:schemeClr val="bg1"/>
              </a:solidFill>
            </a:endParaRPr>
          </a:p>
          <a:p>
            <a:pPr marL="360000" lvl="0" indent="-180000">
              <a:lnSpc>
                <a:spcPct val="100000"/>
              </a:lnSpc>
              <a:buFont typeface="Arial" panose="020B0604020202020204" pitchFamily="34" charset="0"/>
              <a:buChar char="•"/>
            </a:pPr>
            <a:r>
              <a:rPr lang="en-US" sz="3200" dirty="0">
                <a:solidFill>
                  <a:schemeClr val="bg2"/>
                </a:solidFill>
              </a:rPr>
              <a:t>Signed </a:t>
            </a:r>
            <a:r>
              <a:rPr lang="en-US" sz="3200" b="1" dirty="0">
                <a:solidFill>
                  <a:schemeClr val="bg1"/>
                </a:solidFill>
              </a:rPr>
              <a:t>integers</a:t>
            </a:r>
            <a:r>
              <a:rPr lang="en-US" sz="3200" dirty="0">
                <a:solidFill>
                  <a:schemeClr val="bg2"/>
                </a:solidFill>
              </a:rPr>
              <a:t> consist of 8, 16, 32 or more bits and their leftmost bit holds their sign. Unsigned integers are simpler: just a sequence of bits.</a:t>
            </a:r>
            <a:endParaRPr lang="en-US" sz="3200" b="1" dirty="0">
              <a:solidFill>
                <a:schemeClr val="bg2"/>
              </a:solidFill>
            </a:endParaRPr>
          </a:p>
          <a:p>
            <a:pPr marL="360000" lvl="0" indent="-180000">
              <a:lnSpc>
                <a:spcPct val="100000"/>
              </a:lnSpc>
              <a:buFont typeface="Arial" panose="020B0604020202020204" pitchFamily="34" charset="0"/>
              <a:buChar char="•"/>
            </a:pPr>
            <a:r>
              <a:rPr lang="en-US" sz="3200" b="1" dirty="0">
                <a:solidFill>
                  <a:schemeClr val="bg1"/>
                </a:solidFill>
              </a:rPr>
              <a:t>Fractional numbers </a:t>
            </a:r>
            <a:r>
              <a:rPr lang="en-US" sz="3200" b="0" dirty="0">
                <a:solidFill>
                  <a:schemeClr val="bg1"/>
                </a:solidFill>
              </a:rPr>
              <a:t>are stored in the </a:t>
            </a:r>
            <a:r>
              <a:rPr lang="en-US" sz="3200" b="1" dirty="0">
                <a:solidFill>
                  <a:schemeClr val="bg1"/>
                </a:solidFill>
              </a:rPr>
              <a:t>IEEE-754</a:t>
            </a:r>
            <a:r>
              <a:rPr lang="en-US" sz="3200" dirty="0">
                <a:solidFill>
                  <a:schemeClr val="bg2"/>
                </a:solidFill>
              </a:rPr>
              <a:t> format, which represents the </a:t>
            </a:r>
            <a:r>
              <a:rPr lang="en-US" sz="3200" b="1" dirty="0">
                <a:solidFill>
                  <a:schemeClr val="bg2"/>
                </a:solidFill>
              </a:rPr>
              <a:t>floating-point numbers</a:t>
            </a:r>
            <a:r>
              <a:rPr lang="en-US" sz="3200" dirty="0">
                <a:solidFill>
                  <a:schemeClr val="bg2"/>
                </a:solidFill>
              </a:rPr>
              <a:t> as 32-bit or </a:t>
            </a:r>
            <a:r>
              <a:rPr lang="en-US" sz="3200">
                <a:solidFill>
                  <a:schemeClr val="bg2"/>
                </a:solidFill>
              </a:rPr>
              <a:t>64-bit integers. </a:t>
            </a:r>
            <a:r>
              <a:rPr lang="en-US" sz="3200" dirty="0">
                <a:solidFill>
                  <a:schemeClr val="bg2"/>
                </a:solidFill>
              </a:rPr>
              <a:t>The floating-point numbers consist of </a:t>
            </a:r>
            <a:r>
              <a:rPr lang="en-US" sz="3200" b="1" dirty="0">
                <a:solidFill>
                  <a:schemeClr val="bg2"/>
                </a:solidFill>
              </a:rPr>
              <a:t>sign</a:t>
            </a:r>
            <a:r>
              <a:rPr lang="en-US" sz="3200" dirty="0">
                <a:solidFill>
                  <a:schemeClr val="bg2"/>
                </a:solidFill>
              </a:rPr>
              <a:t>, </a:t>
            </a:r>
            <a:r>
              <a:rPr lang="en-US" sz="3200" b="1" dirty="0">
                <a:solidFill>
                  <a:schemeClr val="bg2"/>
                </a:solidFill>
              </a:rPr>
              <a:t>mantissa</a:t>
            </a:r>
            <a:r>
              <a:rPr lang="en-US" sz="3200" dirty="0">
                <a:solidFill>
                  <a:schemeClr val="bg2"/>
                </a:solidFill>
              </a:rPr>
              <a:t> (its significant numbers) and </a:t>
            </a:r>
            <a:r>
              <a:rPr lang="en-US" sz="3200" b="1" dirty="0">
                <a:solidFill>
                  <a:schemeClr val="bg2"/>
                </a:solidFill>
              </a:rPr>
              <a:t>exponent</a:t>
            </a:r>
            <a:r>
              <a:rPr lang="en-US" sz="3200" dirty="0">
                <a:solidFill>
                  <a:schemeClr val="bg2"/>
                </a:solidFill>
              </a:rPr>
              <a:t> (its magnitude).</a:t>
            </a:r>
          </a:p>
          <a:p>
            <a:pPr marL="360000" lvl="0" indent="-180000">
              <a:lnSpc>
                <a:spcPct val="100000"/>
              </a:lnSpc>
              <a:buFont typeface="Arial" panose="020B0604020202020204" pitchFamily="34" charset="0"/>
              <a:buChar char="•"/>
            </a:pPr>
            <a:r>
              <a:rPr lang="en-US" sz="3200" b="1" dirty="0">
                <a:solidFill>
                  <a:schemeClr val="bg1"/>
                </a:solidFill>
              </a:rPr>
              <a:t>Text characters</a:t>
            </a:r>
            <a:r>
              <a:rPr lang="en-US" sz="3200" dirty="0">
                <a:solidFill>
                  <a:schemeClr val="bg2"/>
                </a:solidFill>
              </a:rPr>
              <a:t> are stored using ASCII / Unicode / or other encoding, which maps symbols to numbers. Single byte encodings like ASCII use 8-bits per character. Multi-byte encodings like UTF-8 use several bytes per character. </a:t>
            </a:r>
            <a:r>
              <a:rPr lang="en-US" sz="3200" b="1" dirty="0">
                <a:solidFill>
                  <a:schemeClr val="bg2"/>
                </a:solidFill>
              </a:rPr>
              <a:t>Unicode text strings</a:t>
            </a:r>
            <a:r>
              <a:rPr lang="en-US" sz="3200" dirty="0">
                <a:solidFill>
                  <a:schemeClr val="bg2"/>
                </a:solidFill>
              </a:rPr>
              <a:t> in most programming languages are sequences of characters, consisting of 4 bytes length, followed by 2 or more bytes per character.</a:t>
            </a:r>
          </a:p>
          <a:p>
            <a:pPr>
              <a:lnSpc>
                <a:spcPct val="100000"/>
              </a:lnSpc>
            </a:pPr>
            <a:endParaRPr lang="en-US" sz="3400" b="1" dirty="0">
              <a:solidFill>
                <a:schemeClr val="bg1"/>
              </a:solidFill>
            </a:endParaRPr>
          </a:p>
          <a:p>
            <a:pPr>
              <a:lnSpc>
                <a:spcPct val="100000"/>
              </a:lnSpc>
            </a:pPr>
            <a:r>
              <a:rPr lang="en-US" sz="3400" b="1" dirty="0">
                <a:solidFill>
                  <a:schemeClr val="bg1"/>
                </a:solidFill>
              </a:rPr>
              <a:t>Binary</a:t>
            </a:r>
            <a:r>
              <a:rPr lang="en-US" sz="3400" b="1" dirty="0">
                <a:solidFill>
                  <a:schemeClr val="bg2"/>
                </a:solidFill>
              </a:rPr>
              <a:t> </a:t>
            </a:r>
            <a:r>
              <a:rPr lang="en-US" sz="3400" dirty="0">
                <a:solidFill>
                  <a:schemeClr val="bg2"/>
                </a:solidFill>
              </a:rPr>
              <a:t>and </a:t>
            </a:r>
            <a:r>
              <a:rPr lang="en-US" sz="3400" b="1" dirty="0">
                <a:solidFill>
                  <a:schemeClr val="bg1"/>
                </a:solidFill>
              </a:rPr>
              <a:t>hexadecimal</a:t>
            </a:r>
            <a:r>
              <a:rPr lang="en-US" sz="3400" dirty="0">
                <a:solidFill>
                  <a:schemeClr val="bg2"/>
                </a:solidFill>
              </a:rPr>
              <a:t> </a:t>
            </a:r>
            <a:r>
              <a:rPr lang="en-US" sz="3400" b="1" dirty="0">
                <a:solidFill>
                  <a:schemeClr val="bg1"/>
                </a:solidFill>
              </a:rPr>
              <a:t>numeral systems</a:t>
            </a:r>
            <a:r>
              <a:rPr lang="en-US" sz="3400" dirty="0">
                <a:solidFill>
                  <a:schemeClr val="bg2"/>
                </a:solidFill>
              </a:rPr>
              <a:t> play a key role in computing. </a:t>
            </a:r>
            <a:r>
              <a:rPr lang="en-US" sz="3400" b="1" dirty="0">
                <a:solidFill>
                  <a:schemeClr val="bg2"/>
                </a:solidFill>
              </a:rPr>
              <a:t>Binary numbers </a:t>
            </a:r>
            <a:r>
              <a:rPr lang="en-US" sz="3400" dirty="0">
                <a:solidFill>
                  <a:schemeClr val="bg2"/>
                </a:solidFill>
              </a:rPr>
              <a:t>consist of the underlying </a:t>
            </a:r>
            <a:r>
              <a:rPr lang="en-US" sz="3400" b="1" dirty="0">
                <a:solidFill>
                  <a:schemeClr val="bg2"/>
                </a:solidFill>
              </a:rPr>
              <a:t>bits</a:t>
            </a:r>
            <a:r>
              <a:rPr lang="en-US" sz="3400" dirty="0">
                <a:solidFill>
                  <a:schemeClr val="bg2"/>
                </a:solidFill>
              </a:rPr>
              <a:t> in the integer numbers. The </a:t>
            </a:r>
            <a:r>
              <a:rPr lang="en-US" sz="3400" b="1" dirty="0">
                <a:solidFill>
                  <a:schemeClr val="bg2"/>
                </a:solidFill>
              </a:rPr>
              <a:t>hexadecimal numbers </a:t>
            </a:r>
            <a:r>
              <a:rPr lang="en-US" sz="3400" dirty="0">
                <a:solidFill>
                  <a:schemeClr val="bg2"/>
                </a:solidFill>
              </a:rPr>
              <a:t>represent groups of </a:t>
            </a:r>
            <a:r>
              <a:rPr lang="en-US" sz="3400" b="1" dirty="0">
                <a:solidFill>
                  <a:schemeClr val="bg2"/>
                </a:solidFill>
              </a:rPr>
              <a:t>4 bits</a:t>
            </a:r>
            <a:r>
              <a:rPr lang="en-US" sz="3400" dirty="0">
                <a:solidFill>
                  <a:schemeClr val="bg2"/>
                </a:solidFill>
              </a:rPr>
              <a:t> as a single </a:t>
            </a:r>
            <a:r>
              <a:rPr lang="en-US" sz="3400" b="1" dirty="0">
                <a:solidFill>
                  <a:schemeClr val="bg2"/>
                </a:solidFill>
              </a:rPr>
              <a:t>hex digit</a:t>
            </a:r>
            <a:r>
              <a:rPr lang="en-US" sz="3400" dirty="0">
                <a:solidFill>
                  <a:schemeClr val="bg2"/>
                </a:solidFill>
              </a:rPr>
              <a:t>.</a:t>
            </a:r>
            <a:endParaRPr lang="en-US" sz="3400" b="1" dirty="0">
              <a:solidFill>
                <a:schemeClr val="bg1"/>
              </a:solidFill>
            </a:endParaRPr>
          </a:p>
          <a:p>
            <a:pPr>
              <a:lnSpc>
                <a:spcPct val="100000"/>
              </a:lnSpc>
            </a:pPr>
            <a:r>
              <a:rPr lang="en-US" sz="3400" dirty="0">
                <a:solidFill>
                  <a:schemeClr val="bg2"/>
                </a:solidFill>
              </a:rPr>
              <a:t/>
            </a:r>
            <a:br>
              <a:rPr lang="en-US" sz="3400" dirty="0">
                <a:solidFill>
                  <a:schemeClr val="bg2"/>
                </a:solidFill>
              </a:rPr>
            </a:br>
            <a:r>
              <a:rPr lang="en-US" sz="3400" dirty="0">
                <a:solidFill>
                  <a:schemeClr val="bg2"/>
                </a:solidFill>
              </a:rPr>
              <a:t>Developers manipulate </a:t>
            </a:r>
            <a:r>
              <a:rPr lang="en-US" sz="3400" b="1" dirty="0">
                <a:solidFill>
                  <a:schemeClr val="bg1"/>
                </a:solidFill>
              </a:rPr>
              <a:t>bits</a:t>
            </a:r>
            <a:r>
              <a:rPr lang="en-US" sz="3400" dirty="0">
                <a:solidFill>
                  <a:schemeClr val="bg2"/>
                </a:solidFill>
              </a:rPr>
              <a:t> in integers using </a:t>
            </a:r>
            <a:r>
              <a:rPr lang="en-US" sz="3400" b="1" dirty="0">
                <a:solidFill>
                  <a:schemeClr val="bg1"/>
                </a:solidFill>
              </a:rPr>
              <a:t>bitwise operators</a:t>
            </a:r>
            <a:r>
              <a:rPr lang="en-US" sz="3400" dirty="0">
                <a:solidFill>
                  <a:schemeClr val="bg2"/>
                </a:solidFill>
              </a:rPr>
              <a:t> and </a:t>
            </a:r>
            <a:r>
              <a:rPr lang="en-US" sz="3400" b="1" dirty="0">
                <a:solidFill>
                  <a:schemeClr val="bg1"/>
                </a:solidFill>
              </a:rPr>
              <a:t>bit masks</a:t>
            </a:r>
            <a:r>
              <a:rPr lang="en-US" dirty="0"/>
              <a:t>. Using bitwise </a:t>
            </a:r>
            <a:r>
              <a:rPr lang="en-US" b="1" dirty="0"/>
              <a:t>AND</a:t>
            </a:r>
            <a:r>
              <a:rPr lang="en-US" dirty="0"/>
              <a:t>, </a:t>
            </a:r>
            <a:r>
              <a:rPr lang="en-US" b="1" dirty="0"/>
              <a:t>OR</a:t>
            </a:r>
            <a:r>
              <a:rPr lang="en-US" dirty="0"/>
              <a:t>, </a:t>
            </a:r>
            <a:r>
              <a:rPr lang="en-US" b="1" dirty="0"/>
              <a:t>XOR</a:t>
            </a:r>
            <a:r>
              <a:rPr lang="en-US" dirty="0"/>
              <a:t>, </a:t>
            </a:r>
            <a:r>
              <a:rPr lang="en-US" b="1" dirty="0"/>
              <a:t>NOT</a:t>
            </a:r>
            <a:r>
              <a:rPr lang="en-US" dirty="0"/>
              <a:t>, </a:t>
            </a:r>
            <a:r>
              <a:rPr lang="en-US" b="1" dirty="0"/>
              <a:t>shift left </a:t>
            </a:r>
            <a:r>
              <a:rPr lang="en-US" dirty="0"/>
              <a:t>and </a:t>
            </a:r>
            <a:r>
              <a:rPr lang="en-US" b="1" dirty="0"/>
              <a:t>shift right </a:t>
            </a:r>
            <a:r>
              <a:rPr lang="en-US" dirty="0"/>
              <a:t>we can read bit values and change bit values in the binary representation of the integers, which has many applications in software systems, like networking protocols, file formats, data storage and others.</a:t>
            </a:r>
          </a:p>
          <a:p>
            <a:pPr>
              <a:lnSpc>
                <a:spcPct val="100000"/>
              </a:lnSpc>
            </a:pPr>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489</a:t>
            </a:fld>
            <a:endParaRPr lang="en-US" dirty="0"/>
          </a:p>
        </p:txBody>
      </p:sp>
      <p:sp>
        <p:nvSpPr>
          <p:cNvPr id="7" name="Footer Placeholder 7">
            <a:extLst>
              <a:ext uri="{FF2B5EF4-FFF2-40B4-BE49-F238E27FC236}">
                <a16:creationId xmlns:a16="http://schemas.microsoft.com/office/drawing/2014/main" xmlns="" id="{F3F139A6-DE5A-471C-A3A1-9BBD92E6FEE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5503842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any </a:t>
            </a:r>
            <a:r>
              <a:rPr lang="en-US" b="1" dirty="0"/>
              <a:t>questions</a:t>
            </a:r>
            <a:r>
              <a:rPr lang="en-US" dirty="0"/>
              <a:t>, please feel free to ask.</a:t>
            </a:r>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490</a:t>
            </a:fld>
            <a:endParaRPr lang="en-US" dirty="0"/>
          </a:p>
        </p:txBody>
      </p:sp>
      <p:sp>
        <p:nvSpPr>
          <p:cNvPr id="6" name="Footer Placeholder 7">
            <a:extLst>
              <a:ext uri="{FF2B5EF4-FFF2-40B4-BE49-F238E27FC236}">
                <a16:creationId xmlns:a16="http://schemas.microsoft.com/office/drawing/2014/main" xmlns="" id="{F0C08752-5D01-41AC-9139-D7A07CF3519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21409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another useful tool for developers who deal with the HTTP protocol: the </a:t>
            </a:r>
            <a:r>
              <a:rPr lang="en-US" b="1" dirty="0"/>
              <a:t>Postman </a:t>
            </a:r>
            <a:r>
              <a:rPr lang="en-US" dirty="0"/>
              <a:t>HTTP client.</a:t>
            </a:r>
          </a:p>
          <a:p>
            <a:endParaRPr lang="en-US" dirty="0"/>
          </a:p>
          <a:p>
            <a:pPr>
              <a:lnSpc>
                <a:spcPct val="100000"/>
              </a:lnSpc>
            </a:pPr>
            <a:r>
              <a:rPr lang="en-US" sz="1200" b="1" dirty="0"/>
              <a:t>Postman </a:t>
            </a:r>
            <a:r>
              <a:rPr lang="en-US" sz="1200" dirty="0"/>
              <a:t>is a </a:t>
            </a:r>
            <a:r>
              <a:rPr lang="en-US" sz="1200" b="1" dirty="0"/>
              <a:t>HTTP client tool </a:t>
            </a:r>
            <a:r>
              <a:rPr lang="en-US" sz="1200" dirty="0"/>
              <a:t>for developers. Web developers use it for </a:t>
            </a:r>
            <a:r>
              <a:rPr lang="en-US" sz="1200" b="1" dirty="0"/>
              <a:t>composing and sending HTTP requests and analyzing the HTTP response from the server</a:t>
            </a:r>
            <a:r>
              <a:rPr lang="en-US" sz="1200" dirty="0"/>
              <a:t>, for testing, for debugging server APIs, for researching how to use certain service API and for resolving technical issues during the software development.</a:t>
            </a:r>
          </a:p>
          <a:p>
            <a:pPr>
              <a:lnSpc>
                <a:spcPct val="100000"/>
              </a:lnSpc>
            </a:pPr>
            <a:endParaRPr lang="en-US" sz="1200" dirty="0"/>
          </a:p>
          <a:p>
            <a:pPr>
              <a:lnSpc>
                <a:spcPct val="100000"/>
              </a:lnSpc>
            </a:pPr>
            <a:r>
              <a:rPr lang="en-US" sz="1200" dirty="0"/>
              <a:t>With </a:t>
            </a:r>
            <a:r>
              <a:rPr lang="en-US" sz="1200" b="1" dirty="0"/>
              <a:t>Postman </a:t>
            </a:r>
            <a:r>
              <a:rPr lang="en-US" sz="1200" dirty="0"/>
              <a:t>you can </a:t>
            </a:r>
            <a:r>
              <a:rPr lang="en-US" sz="1200" b="1" dirty="0"/>
              <a:t>create an HTTP request</a:t>
            </a:r>
            <a:r>
              <a:rPr lang="en-US" sz="1200" b="0" dirty="0"/>
              <a:t>, send it to the Web server, view the HTTP response,</a:t>
            </a:r>
            <a:r>
              <a:rPr lang="en-US" sz="1200" b="1" dirty="0"/>
              <a:t> </a:t>
            </a:r>
            <a:r>
              <a:rPr lang="en-US" sz="1200" dirty="0"/>
              <a:t>and generate a source code to execute the HTTP request in many languages, such as JavaScript, C#, Java, Python, PHP and many others.</a:t>
            </a:r>
          </a:p>
          <a:p>
            <a:pPr>
              <a:lnSpc>
                <a:spcPct val="100000"/>
              </a:lnSpc>
            </a:pPr>
            <a:endParaRPr lang="en-US" sz="1200" dirty="0"/>
          </a:p>
          <a:p>
            <a:pPr>
              <a:lnSpc>
                <a:spcPct val="100000"/>
              </a:lnSpc>
            </a:pPr>
            <a:r>
              <a:rPr lang="en-US" sz="1200" dirty="0"/>
              <a:t>Now, lets see an example with </a:t>
            </a:r>
            <a:r>
              <a:rPr lang="en-US" sz="1200" b="1" dirty="0"/>
              <a:t>Postman</a:t>
            </a:r>
            <a:r>
              <a:rPr lang="en-US" sz="1200" dirty="0"/>
              <a:t>. We can send an HTTP request to retrieve the issue #1 from the "</a:t>
            </a:r>
            <a:r>
              <a:rPr lang="en-US" sz="1200" b="1" i="1" dirty="0" err="1"/>
              <a:t>aspnetcore</a:t>
            </a:r>
            <a:r>
              <a:rPr lang="en-US" sz="1200" dirty="0"/>
              <a:t>" project at GitHub, using the </a:t>
            </a:r>
            <a:r>
              <a:rPr lang="en-US" sz="1200" b="1" dirty="0"/>
              <a:t>GitHub API</a:t>
            </a:r>
            <a:r>
              <a:rPr lang="en-US" sz="1200" dirty="0"/>
              <a:t>, which is accessible via the HTTP protocol.</a:t>
            </a:r>
          </a:p>
          <a:p>
            <a:pPr marL="171450" indent="-171450">
              <a:lnSpc>
                <a:spcPct val="100000"/>
              </a:lnSpc>
              <a:buFont typeface="Arial" panose="020B0604020202020204" pitchFamily="34" charset="0"/>
              <a:buChar char="•"/>
            </a:pPr>
            <a:r>
              <a:rPr lang="en-US" sz="1200" dirty="0"/>
              <a:t>We create a </a:t>
            </a:r>
            <a:r>
              <a:rPr lang="en-US" sz="1200" b="1" dirty="0"/>
              <a:t>new request </a:t>
            </a:r>
            <a:r>
              <a:rPr lang="en-US" sz="1200" dirty="0"/>
              <a:t>and name it "</a:t>
            </a:r>
            <a:r>
              <a:rPr lang="en-US" sz="1200" i="1" dirty="0"/>
              <a:t>Get GitHub issue</a:t>
            </a:r>
            <a:r>
              <a:rPr lang="en-US" sz="1200" dirty="0"/>
              <a:t>". An we save the request in Postman.</a:t>
            </a:r>
          </a:p>
          <a:p>
            <a:pPr marL="171450" indent="-171450">
              <a:lnSpc>
                <a:spcPct val="100000"/>
              </a:lnSpc>
              <a:buFont typeface="Arial" panose="020B0604020202020204" pitchFamily="34" charset="0"/>
              <a:buChar char="•"/>
            </a:pPr>
            <a:r>
              <a:rPr lang="en-US" sz="1200" dirty="0"/>
              <a:t>And we choose HTTP </a:t>
            </a:r>
            <a:r>
              <a:rPr lang="en-US" sz="1200" b="1" dirty="0"/>
              <a:t>method</a:t>
            </a:r>
            <a:r>
              <a:rPr lang="en-US" sz="1200" dirty="0"/>
              <a:t> </a:t>
            </a:r>
            <a:r>
              <a:rPr lang="en-US" sz="1200" b="1" dirty="0"/>
              <a:t>GET</a:t>
            </a:r>
            <a:r>
              <a:rPr lang="en-US" sz="1200" b="0" dirty="0"/>
              <a:t> for this request</a:t>
            </a:r>
            <a:r>
              <a:rPr lang="en-US" sz="1200" dirty="0"/>
              <a:t>.</a:t>
            </a:r>
          </a:p>
          <a:p>
            <a:pPr marL="171450" indent="-171450">
              <a:lnSpc>
                <a:spcPct val="100000"/>
              </a:lnSpc>
              <a:buFont typeface="Arial" panose="020B0604020202020204" pitchFamily="34" charset="0"/>
              <a:buChar char="•"/>
            </a:pPr>
            <a:r>
              <a:rPr lang="en-US" sz="1200" dirty="0"/>
              <a:t>We enter the following </a:t>
            </a:r>
            <a:r>
              <a:rPr lang="en-US" sz="1200" b="1" dirty="0"/>
              <a:t>URL</a:t>
            </a:r>
            <a:r>
              <a:rPr lang="en-US" sz="1200" dirty="0"/>
              <a:t> for the HTTP request: </a:t>
            </a:r>
            <a:r>
              <a:rPr lang="en-US" sz="1200" b="1" i="0" kern="1200" dirty="0">
                <a:solidFill>
                  <a:schemeClr val="tx1"/>
                </a:solidFill>
                <a:effectLst/>
                <a:latin typeface="+mn-lt"/>
                <a:ea typeface="+mn-ea"/>
                <a:cs typeface="+mn-cs"/>
              </a:rPr>
              <a:t>https://api.github.com/repos/dotnet/aspnetcore/issues/1</a:t>
            </a:r>
            <a:r>
              <a:rPr lang="en-US" sz="1200" b="0" i="0" kern="1200" dirty="0">
                <a:solidFill>
                  <a:schemeClr val="tx1"/>
                </a:solidFill>
                <a:effectLst/>
                <a:latin typeface="+mn-lt"/>
                <a:ea typeface="+mn-ea"/>
                <a:cs typeface="+mn-cs"/>
              </a:rPr>
              <a:t>.</a:t>
            </a:r>
          </a:p>
          <a:p>
            <a:pPr marL="171450" indent="-171450">
              <a:lnSpc>
                <a:spcPct val="100000"/>
              </a:lnSpc>
              <a:buFont typeface="Arial" panose="020B0604020202020204" pitchFamily="34" charset="0"/>
              <a:buChar char="•"/>
            </a:pPr>
            <a:r>
              <a:rPr lang="en-US" sz="1200" b="0" i="0" kern="1200" dirty="0">
                <a:solidFill>
                  <a:schemeClr val="tx1"/>
                </a:solidFill>
                <a:effectLst/>
                <a:latin typeface="+mn-lt"/>
                <a:ea typeface="+mn-ea"/>
                <a:cs typeface="+mn-cs"/>
              </a:rPr>
              <a:t>And we click the </a:t>
            </a:r>
            <a:r>
              <a:rPr lang="en-US" sz="1200" b="1" i="0" kern="1200" dirty="0">
                <a:solidFill>
                  <a:schemeClr val="tx1"/>
                </a:solidFill>
                <a:effectLst/>
                <a:latin typeface="+mn-lt"/>
                <a:ea typeface="+mn-ea"/>
                <a:cs typeface="+mn-cs"/>
              </a:rPr>
              <a:t>[Send] button</a:t>
            </a:r>
            <a:r>
              <a:rPr lang="en-US" sz="1200" b="0" i="0" kern="1200" dirty="0">
                <a:solidFill>
                  <a:schemeClr val="tx1"/>
                </a:solidFill>
                <a:effectLst/>
                <a:latin typeface="+mn-lt"/>
                <a:ea typeface="+mn-ea"/>
                <a:cs typeface="+mn-cs"/>
              </a:rPr>
              <a:t>.</a:t>
            </a:r>
          </a:p>
          <a:p>
            <a:pPr marL="171450" indent="-171450">
              <a:lnSpc>
                <a:spcPct val="100000"/>
              </a:lnSpc>
              <a:buFont typeface="Arial" panose="020B0604020202020204" pitchFamily="34" charset="0"/>
              <a:buChar char="•"/>
            </a:pPr>
            <a:r>
              <a:rPr lang="en-US" sz="1200" b="0" i="0" kern="1200" dirty="0">
                <a:solidFill>
                  <a:schemeClr val="tx1"/>
                </a:solidFill>
                <a:effectLst/>
                <a:latin typeface="+mn-lt"/>
                <a:ea typeface="+mn-ea"/>
                <a:cs typeface="+mn-cs"/>
              </a:rPr>
              <a:t>The Web server at </a:t>
            </a:r>
            <a:r>
              <a:rPr lang="en-US" sz="1200" b="1" i="0" kern="1200" dirty="0">
                <a:solidFill>
                  <a:schemeClr val="tx1"/>
                </a:solidFill>
                <a:effectLst/>
                <a:latin typeface="+mn-lt"/>
                <a:ea typeface="+mn-ea"/>
                <a:cs typeface="+mn-cs"/>
              </a:rPr>
              <a:t>api.github.com</a:t>
            </a:r>
            <a:r>
              <a:rPr lang="en-US" sz="1200" b="0" i="0" kern="1200" dirty="0">
                <a:solidFill>
                  <a:schemeClr val="tx1"/>
                </a:solidFill>
                <a:effectLst/>
                <a:latin typeface="+mn-lt"/>
                <a:ea typeface="+mn-ea"/>
                <a:cs typeface="+mn-cs"/>
              </a:rPr>
              <a:t> responds with a long </a:t>
            </a:r>
            <a:r>
              <a:rPr lang="en-US" sz="1200" b="1" i="0" kern="1200" dirty="0">
                <a:solidFill>
                  <a:schemeClr val="tx1"/>
                </a:solidFill>
                <a:effectLst/>
                <a:latin typeface="+mn-lt"/>
                <a:ea typeface="+mn-ea"/>
                <a:cs typeface="+mn-cs"/>
              </a:rPr>
              <a:t>JSON object</a:t>
            </a:r>
            <a:r>
              <a:rPr lang="en-US" sz="1200" b="0" i="0" kern="1200" dirty="0">
                <a:solidFill>
                  <a:schemeClr val="tx1"/>
                </a:solidFill>
                <a:effectLst/>
                <a:latin typeface="+mn-lt"/>
                <a:ea typeface="+mn-ea"/>
                <a:cs typeface="+mn-cs"/>
              </a:rPr>
              <a:t>, holding a detailed information about the requested issue.</a:t>
            </a:r>
          </a:p>
          <a:p>
            <a:pPr marL="171450" indent="-171450">
              <a:lnSpc>
                <a:spcPct val="100000"/>
              </a:lnSpc>
              <a:buFont typeface="Arial" panose="020B0604020202020204" pitchFamily="34" charset="0"/>
              <a:buChar char="•"/>
            </a:pPr>
            <a:r>
              <a:rPr lang="en-US" sz="1200" b="0" dirty="0"/>
              <a:t>We can </a:t>
            </a:r>
            <a:r>
              <a:rPr lang="en-US" sz="1200" b="1" dirty="0"/>
              <a:t>view a code example </a:t>
            </a:r>
            <a:r>
              <a:rPr lang="en-US" sz="1200" b="0" dirty="0"/>
              <a:t>for sending this HTTP request in JavaScript, C#, Java or other programming language.</a:t>
            </a:r>
          </a:p>
          <a:p>
            <a:pPr marL="628650" lvl="1" indent="-171450">
              <a:lnSpc>
                <a:spcPct val="100000"/>
              </a:lnSpc>
              <a:buFont typeface="Arial" panose="020B0604020202020204" pitchFamily="34" charset="0"/>
              <a:buChar char="•"/>
            </a:pPr>
            <a:r>
              <a:rPr lang="en-US" sz="1200" b="0" dirty="0"/>
              <a:t>We open the </a:t>
            </a:r>
            <a:r>
              <a:rPr lang="en-US" sz="1200" b="1" dirty="0"/>
              <a:t>[Generate Code Snippets]</a:t>
            </a:r>
            <a:r>
              <a:rPr lang="en-US" sz="1200" b="0" dirty="0"/>
              <a:t> dialog window by clicking on </a:t>
            </a:r>
            <a:r>
              <a:rPr lang="en-US" sz="1200" b="1" dirty="0"/>
              <a:t>the [Code]</a:t>
            </a:r>
            <a:r>
              <a:rPr lang="bg-BG" sz="1200" b="1" dirty="0"/>
              <a:t> </a:t>
            </a:r>
            <a:r>
              <a:rPr lang="en-US" sz="1200" b="1" dirty="0"/>
              <a:t>button</a:t>
            </a:r>
            <a:r>
              <a:rPr lang="bg-BG" sz="1200" b="0" dirty="0"/>
              <a:t>.</a:t>
            </a:r>
            <a:endParaRPr lang="en-US" sz="1200" b="0" dirty="0"/>
          </a:p>
          <a:p>
            <a:pPr marL="628650" lvl="1" indent="-171450">
              <a:lnSpc>
                <a:spcPct val="100000"/>
              </a:lnSpc>
              <a:buFont typeface="Arial" panose="020B0604020202020204" pitchFamily="34" charset="0"/>
              <a:buChar char="•"/>
            </a:pPr>
            <a:r>
              <a:rPr lang="en-US" sz="1200" b="0" dirty="0"/>
              <a:t>We select </a:t>
            </a:r>
            <a:r>
              <a:rPr lang="en-US" sz="1200" b="1" dirty="0"/>
              <a:t>[HTTP]</a:t>
            </a:r>
            <a:r>
              <a:rPr lang="en-US" sz="1200" b="0" dirty="0"/>
              <a:t> to see the HTTP request.</a:t>
            </a:r>
          </a:p>
          <a:p>
            <a:pPr marL="628650" lvl="1" indent="-171450">
              <a:lnSpc>
                <a:spcPct val="100000"/>
              </a:lnSpc>
              <a:buFont typeface="Arial" panose="020B0604020202020204" pitchFamily="34" charset="0"/>
              <a:buChar char="•"/>
            </a:pPr>
            <a:r>
              <a:rPr lang="en-US" sz="1200" b="0" dirty="0"/>
              <a:t>We can select </a:t>
            </a:r>
            <a:r>
              <a:rPr lang="en-US" sz="1200" b="1" dirty="0"/>
              <a:t>[JavaScript - Fetch] </a:t>
            </a:r>
            <a:r>
              <a:rPr lang="en-US" sz="1200" b="0" dirty="0"/>
              <a:t>to see how to invoke this request from a client-side JS application, running in the Web browser.</a:t>
            </a:r>
          </a:p>
          <a:p>
            <a:pPr marL="628650" lvl="1" indent="-171450">
              <a:lnSpc>
                <a:spcPct val="100000"/>
              </a:lnSpc>
              <a:buFont typeface="Arial" panose="020B0604020202020204" pitchFamily="34" charset="0"/>
              <a:buChar char="•"/>
            </a:pPr>
            <a:r>
              <a:rPr lang="en-US" sz="1200" b="0" dirty="0"/>
              <a:t>We can select also </a:t>
            </a:r>
            <a:r>
              <a:rPr lang="en-US" sz="1200" b="1" dirty="0"/>
              <a:t>[Java]</a:t>
            </a:r>
            <a:r>
              <a:rPr lang="en-US" sz="1200" b="0" dirty="0"/>
              <a:t> to see a sample Java code for invoking the same request from Java.</a:t>
            </a:r>
          </a:p>
          <a:p>
            <a:pPr>
              <a:lnSpc>
                <a:spcPct val="100000"/>
              </a:lnSpc>
            </a:pPr>
            <a:r>
              <a:rPr lang="en-US" sz="1200" dirty="0"/>
              <a:t>You can play more with </a:t>
            </a:r>
            <a:r>
              <a:rPr lang="en-US" sz="1200" b="1" dirty="0"/>
              <a:t>Postman </a:t>
            </a:r>
            <a:r>
              <a:rPr lang="en-US" sz="1200" dirty="0"/>
              <a:t>during the exercise and homework sessions. I hope you will like it. I am sure you will find with ease </a:t>
            </a:r>
            <a:r>
              <a:rPr lang="en-US" sz="1200" b="1" dirty="0"/>
              <a:t>how to install the Postman HTTP client </a:t>
            </a:r>
            <a:r>
              <a:rPr lang="en-US" sz="1200" dirty="0"/>
              <a:t>on your computer.</a:t>
            </a:r>
          </a:p>
          <a:p>
            <a:pPr>
              <a:lnSpc>
                <a:spcPct val="100000"/>
              </a:lnSpc>
            </a:pPr>
            <a:endParaRPr lang="en-US" sz="1200" dirty="0"/>
          </a:p>
          <a:p>
            <a:pPr>
              <a:lnSpc>
                <a:spcPct val="100000"/>
              </a:lnSpc>
            </a:pPr>
            <a:r>
              <a:rPr lang="en-US" sz="1200" dirty="0"/>
              <a:t>In case you want to explore more the HTTP client tools, I could recommend these:</a:t>
            </a:r>
          </a:p>
          <a:p>
            <a:pPr marL="171450" indent="-171450">
              <a:lnSpc>
                <a:spcPct val="100000"/>
              </a:lnSpc>
              <a:buFont typeface="Arial" panose="020B0604020202020204" pitchFamily="34" charset="0"/>
              <a:buChar char="•"/>
            </a:pPr>
            <a:r>
              <a:rPr lang="en-US" sz="1200" b="1" dirty="0">
                <a:hlinkClick r:id="rId3"/>
              </a:rPr>
              <a:t>Insomnia Core REST Client</a:t>
            </a:r>
            <a:r>
              <a:rPr lang="en-US" sz="1200" b="1" dirty="0"/>
              <a:t> </a:t>
            </a:r>
            <a:r>
              <a:rPr lang="en-US" sz="1200" dirty="0"/>
              <a:t>– it is a client HTTP tool for developers, like Postman</a:t>
            </a:r>
          </a:p>
          <a:p>
            <a:pPr marL="0" indent="0">
              <a:lnSpc>
                <a:spcPct val="100000"/>
              </a:lnSpc>
              <a:buFont typeface="Arial" panose="020B0604020202020204" pitchFamily="34" charset="0"/>
              <a:buNone/>
            </a:pPr>
            <a:endParaRPr lang="en-US" sz="1200" dirty="0"/>
          </a:p>
          <a:p>
            <a:pPr marL="171450" indent="-171450">
              <a:lnSpc>
                <a:spcPct val="100000"/>
              </a:lnSpc>
              <a:buFont typeface="Arial" panose="020B0604020202020204" pitchFamily="34" charset="0"/>
              <a:buChar char="•"/>
            </a:pPr>
            <a:r>
              <a:rPr lang="en-US" sz="1200" b="1" dirty="0">
                <a:hlinkClick r:id="rId4"/>
              </a:rPr>
              <a:t>Postwoman</a:t>
            </a:r>
            <a:r>
              <a:rPr lang="en-US" sz="1200" dirty="0"/>
              <a:t> – it is a Web-based Postman-like HTTP client tool, running directly from the Web, without installation.</a:t>
            </a:r>
          </a:p>
          <a:p>
            <a:pPr marL="628650" lvl="1" indent="-171450">
              <a:lnSpc>
                <a:spcPct val="100000"/>
              </a:lnSpc>
              <a:buFont typeface="Arial" panose="020B0604020202020204" pitchFamily="34" charset="0"/>
              <a:buChar char="•"/>
            </a:pPr>
            <a:r>
              <a:rPr lang="en-US" sz="1200" dirty="0"/>
              <a:t>Did you notice the tease in the name? It is not a "</a:t>
            </a:r>
            <a:r>
              <a:rPr lang="en-US" sz="1200" b="1" i="1" dirty="0"/>
              <a:t>post man</a:t>
            </a:r>
            <a:r>
              <a:rPr lang="en-US" sz="1200" dirty="0"/>
              <a:t>". It is a "</a:t>
            </a:r>
            <a:r>
              <a:rPr lang="en-US" sz="1200" b="1" i="1" dirty="0"/>
              <a:t>post woman</a:t>
            </a:r>
            <a:r>
              <a:rPr lang="en-US" sz="1200" dirty="0"/>
              <a:t>". You can play with it at </a:t>
            </a:r>
            <a:r>
              <a:rPr lang="en-US" b="1" dirty="0"/>
              <a:t>postwoman.io</a:t>
            </a:r>
            <a:r>
              <a:rPr lang="en-US" dirty="0"/>
              <a:t>.</a:t>
            </a:r>
          </a:p>
          <a:p>
            <a:pPr marL="628650" lvl="1" indent="-171450">
              <a:lnSpc>
                <a:spcPct val="100000"/>
              </a:lnSpc>
              <a:buFont typeface="Arial" panose="020B0604020202020204" pitchFamily="34" charset="0"/>
              <a:buChar char="•"/>
            </a:pPr>
            <a:r>
              <a:rPr lang="en-US" dirty="0"/>
              <a:t>This is the tool. We can click on the [Send] button and we see the response here.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5"/>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8368442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xmlns="" id="{2C1D5B39-41F0-4229-8C8C-466A007506D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4436619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xmlns="" id="{D0AD7510-561B-407F-B949-80316785433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2490146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493</a:t>
            </a:fld>
            <a:endParaRPr lang="en-US" dirty="0"/>
          </a:p>
        </p:txBody>
      </p:sp>
      <p:sp>
        <p:nvSpPr>
          <p:cNvPr id="6" name="Footer Placeholder 7">
            <a:extLst>
              <a:ext uri="{FF2B5EF4-FFF2-40B4-BE49-F238E27FC236}">
                <a16:creationId xmlns:a16="http://schemas.microsoft.com/office/drawing/2014/main" xmlns="" id="{38FF459B-6C7C-4785-9DEA-30CB3F7C8AC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9348569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494</a:t>
            </a:fld>
            <a:endParaRPr lang="en-US" dirty="0"/>
          </a:p>
        </p:txBody>
      </p:sp>
      <p:sp>
        <p:nvSpPr>
          <p:cNvPr id="7" name="Footer Placeholder 7">
            <a:extLst>
              <a:ext uri="{FF2B5EF4-FFF2-40B4-BE49-F238E27FC236}">
                <a16:creationId xmlns:a16="http://schemas.microsoft.com/office/drawing/2014/main" xmlns="" id="{32979123-A3E5-4139-A73C-BAEFFC56293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416091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496</a:t>
            </a:fld>
            <a:endParaRPr lang="en-US" dirty="0"/>
          </a:p>
        </p:txBody>
      </p:sp>
      <p:sp>
        <p:nvSpPr>
          <p:cNvPr id="6" name="Footer Placeholder 7">
            <a:extLst>
              <a:ext uri="{FF2B5EF4-FFF2-40B4-BE49-F238E27FC236}">
                <a16:creationId xmlns:a16="http://schemas.microsoft.com/office/drawing/2014/main" xmlns="" id="{A03C0260-880B-477F-B135-60941776626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3751802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497</a:t>
            </a:fld>
            <a:endParaRPr lang="en-US" dirty="0"/>
          </a:p>
        </p:txBody>
      </p:sp>
      <p:sp>
        <p:nvSpPr>
          <p:cNvPr id="6" name="Footer Placeholder 7">
            <a:extLst>
              <a:ext uri="{FF2B5EF4-FFF2-40B4-BE49-F238E27FC236}">
                <a16:creationId xmlns:a16="http://schemas.microsoft.com/office/drawing/2014/main" xmlns="" id="{6E1D846C-2419-4F42-8630-C49C72D48F2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240680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525</a:t>
            </a:fld>
            <a:endParaRPr lang="en-US" dirty="0"/>
          </a:p>
        </p:txBody>
      </p:sp>
      <p:sp>
        <p:nvSpPr>
          <p:cNvPr id="6" name="Footer Placeholder 7">
            <a:extLst>
              <a:ext uri="{FF2B5EF4-FFF2-40B4-BE49-F238E27FC236}">
                <a16:creationId xmlns:a16="http://schemas.microsoft.com/office/drawing/2014/main" xmlns="" id="{D0086BF0-3491-41F3-99F6-DF833E00E7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368798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526</a:t>
            </a:fld>
            <a:endParaRPr lang="en-US" dirty="0"/>
          </a:p>
        </p:txBody>
      </p:sp>
      <p:sp>
        <p:nvSpPr>
          <p:cNvPr id="6" name="Footer Placeholder 7">
            <a:extLst>
              <a:ext uri="{FF2B5EF4-FFF2-40B4-BE49-F238E27FC236}">
                <a16:creationId xmlns:a16="http://schemas.microsoft.com/office/drawing/2014/main" xmlns="" id="{880B9213-D518-416C-AD26-A06CC1ECED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2064858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527</a:t>
            </a:fld>
            <a:endParaRPr lang="en-US" dirty="0"/>
          </a:p>
        </p:txBody>
      </p:sp>
      <p:sp>
        <p:nvSpPr>
          <p:cNvPr id="6" name="Footer Placeholder 7">
            <a:extLst>
              <a:ext uri="{FF2B5EF4-FFF2-40B4-BE49-F238E27FC236}">
                <a16:creationId xmlns:a16="http://schemas.microsoft.com/office/drawing/2014/main" xmlns="" id="{A54F5D59-D5EA-4321-936E-BD65AC97F2F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0577037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528</a:t>
            </a:fld>
            <a:endParaRPr lang="en-US" dirty="0"/>
          </a:p>
        </p:txBody>
      </p:sp>
      <p:sp>
        <p:nvSpPr>
          <p:cNvPr id="7" name="Footer Placeholder 7">
            <a:extLst>
              <a:ext uri="{FF2B5EF4-FFF2-40B4-BE49-F238E27FC236}">
                <a16:creationId xmlns:a16="http://schemas.microsoft.com/office/drawing/2014/main" xmlns="" id="{C94DC6C1-4382-4326-BB08-C70A4EAD870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87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explain what is the relationship between the </a:t>
            </a:r>
            <a:r>
              <a:rPr lang="en-US" b="1" dirty="0"/>
              <a:t>HTML forms</a:t>
            </a:r>
            <a:r>
              <a:rPr lang="en-US" dirty="0"/>
              <a:t> and the </a:t>
            </a:r>
            <a:r>
              <a:rPr lang="en-US" b="1" dirty="0"/>
              <a:t>HTTP protocol </a:t>
            </a:r>
            <a:r>
              <a:rPr lang="en-US" dirty="0"/>
              <a:t>and how these technologies interact with each other. We shall explain and demonstrate with live examples how </a:t>
            </a:r>
            <a:r>
              <a:rPr lang="en-US" b="1" dirty="0"/>
              <a:t>HTML forms submit their data</a:t>
            </a:r>
            <a:r>
              <a:rPr lang="en-US" dirty="0"/>
              <a:t> to the Web server using </a:t>
            </a:r>
            <a:r>
              <a:rPr lang="en-US" b="1" dirty="0"/>
              <a:t>GET </a:t>
            </a:r>
            <a:r>
              <a:rPr lang="en-US" dirty="0"/>
              <a:t>and </a:t>
            </a:r>
            <a:r>
              <a:rPr lang="en-US" b="1" dirty="0"/>
              <a:t>POST </a:t>
            </a:r>
            <a:r>
              <a:rPr lang="en-US" dirty="0"/>
              <a:t>requests and how the submitted data is encoded as </a:t>
            </a:r>
            <a:r>
              <a:rPr lang="en-US" b="1" dirty="0"/>
              <a:t>query string</a:t>
            </a:r>
            <a:r>
              <a:rPr lang="en-US" dirty="0"/>
              <a:t> in the requested URL (for HTTP GET) and in the </a:t>
            </a:r>
            <a:r>
              <a:rPr lang="en-US" b="1" dirty="0"/>
              <a:t>request body </a:t>
            </a:r>
            <a:r>
              <a:rPr lang="en-US" dirty="0"/>
              <a:t>(for HTTP POST).</a:t>
            </a:r>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67</a:t>
            </a:fld>
            <a:endParaRPr lang="en-US" dirty="0"/>
          </a:p>
        </p:txBody>
      </p:sp>
      <p:sp>
        <p:nvSpPr>
          <p:cNvPr id="6" name="Footer Placeholder 7">
            <a:extLst>
              <a:ext uri="{FF2B5EF4-FFF2-40B4-BE49-F238E27FC236}">
                <a16:creationId xmlns:a16="http://schemas.microsoft.com/office/drawing/2014/main" xmlns="" id="{AF674C9F-D424-460A-9A74-19B76AF91AC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13499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HTML forms the </a:t>
            </a:r>
            <a:r>
              <a:rPr lang="en-US" b="1" dirty="0"/>
              <a:t>"</a:t>
            </a:r>
            <a:r>
              <a:rPr lang="en-US" b="1" i="1" dirty="0">
                <a:solidFill>
                  <a:schemeClr val="bg1"/>
                </a:solidFill>
              </a:rPr>
              <a:t>action</a:t>
            </a:r>
            <a:r>
              <a:rPr lang="en-US" b="1" dirty="0"/>
              <a:t>" attribute</a:t>
            </a:r>
            <a:r>
              <a:rPr lang="en-US" dirty="0"/>
              <a:t> defines where to submit the form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write </a:t>
            </a:r>
            <a:r>
              <a:rPr lang="en-US" i="1" dirty="0"/>
              <a:t>"</a:t>
            </a:r>
            <a:r>
              <a:rPr lang="en-US" b="1" i="1" dirty="0"/>
              <a:t>form action equals to home dot html"</a:t>
            </a:r>
            <a:r>
              <a:rPr lang="en-US" dirty="0"/>
              <a:t> this means that the fields inside the form will be sent to the "</a:t>
            </a:r>
            <a:r>
              <a:rPr lang="en-US" b="1" i="1" dirty="0"/>
              <a:t>home dot html</a:t>
            </a:r>
            <a:r>
              <a:rPr lang="en-US" dirty="0"/>
              <a:t>" script at the server-side, when the form is submitted.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HTML forms have the "</a:t>
            </a:r>
            <a:r>
              <a:rPr lang="en-US" b="1" i="1" dirty="0"/>
              <a:t>form</a:t>
            </a:r>
            <a:r>
              <a:rPr lang="en-US" dirty="0"/>
              <a:t>" tag with some action URL, a set of </a:t>
            </a:r>
            <a:r>
              <a:rPr lang="en-US" b="1" dirty="0"/>
              <a:t>input fields </a:t>
            </a:r>
            <a:r>
              <a:rPr lang="en-US" dirty="0"/>
              <a:t>and a </a:t>
            </a:r>
            <a:r>
              <a:rPr lang="en-US" b="1" dirty="0"/>
              <a:t>submit button</a:t>
            </a:r>
            <a:r>
              <a:rPr lang="en-US" dirty="0"/>
              <a:t>. The submit button sends the form data to the specified URL in the "</a:t>
            </a:r>
            <a:r>
              <a:rPr lang="en-US" b="1" i="1" dirty="0"/>
              <a:t>action</a:t>
            </a:r>
            <a:r>
              <a:rPr lang="en-US" dirty="0"/>
              <a:t>" attribute.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can use </a:t>
            </a:r>
            <a:r>
              <a:rPr lang="en-US" b="1" dirty="0"/>
              <a:t>relative</a:t>
            </a:r>
            <a:r>
              <a:rPr lang="en-US" dirty="0"/>
              <a:t> or </a:t>
            </a:r>
            <a:r>
              <a:rPr lang="en-US" b="1" dirty="0"/>
              <a:t>full URL</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Relative URLs </a:t>
            </a:r>
            <a:r>
              <a:rPr lang="en-US" dirty="0"/>
              <a:t>are evaluated relatively to the current URL, which is loaded in the Web browser. We can use </a:t>
            </a:r>
            <a:r>
              <a:rPr lang="en-US" b="1" dirty="0"/>
              <a:t>slashes</a:t>
            </a:r>
            <a:r>
              <a:rPr lang="en-US" dirty="0"/>
              <a:t> and the "</a:t>
            </a:r>
            <a:r>
              <a:rPr lang="en-US" b="1" dirty="0"/>
              <a:t>double dot</a:t>
            </a:r>
            <a:r>
              <a:rPr lang="en-US" dirty="0"/>
              <a:t>" notation to address a</a:t>
            </a:r>
            <a:r>
              <a:rPr lang="bg-BG" dirty="0"/>
              <a:t> </a:t>
            </a:r>
            <a:r>
              <a:rPr lang="en-US" dirty="0"/>
              <a:t>different folder or the parent folder of the virtual folder structure at the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URLs </a:t>
            </a:r>
            <a:r>
              <a:rPr lang="en-US" dirty="0"/>
              <a:t>are used to submit the form data to completely different Web site. For example, a Web site may embed an HTML form for newsletter subscription which submits its form fields to an external Web site, which provides email newsletter services.</a:t>
            </a:r>
          </a:p>
          <a:p>
            <a:endParaRPr lang="en-US" dirty="0"/>
          </a:p>
          <a:p>
            <a:r>
              <a:rPr lang="en-US" dirty="0"/>
              <a:t>At the </a:t>
            </a:r>
            <a:r>
              <a:rPr lang="en-US" b="1" dirty="0"/>
              <a:t>example </a:t>
            </a:r>
            <a:r>
              <a:rPr lang="en-US" dirty="0"/>
              <a:t>on the screen we have </a:t>
            </a:r>
            <a:r>
              <a:rPr lang="en-US" b="1" dirty="0"/>
              <a:t>two HTML pages </a:t>
            </a:r>
            <a:r>
              <a:rPr lang="en-US" dirty="0"/>
              <a:t>and a form, which holds a "submit" button.</a:t>
            </a:r>
          </a:p>
          <a:p>
            <a:endParaRPr lang="en-US" dirty="0"/>
          </a:p>
          <a:p>
            <a:r>
              <a:rPr lang="en-US" dirty="0"/>
              <a:t>When the </a:t>
            </a:r>
            <a:r>
              <a:rPr lang="en-US" b="1" dirty="0"/>
              <a:t>"submit" button </a:t>
            </a:r>
            <a:r>
              <a:rPr lang="en-US" b="0" dirty="0"/>
              <a:t>(which has a title "</a:t>
            </a:r>
            <a:r>
              <a:rPr lang="en-US" b="1" i="1" dirty="0"/>
              <a:t>Go to homepage</a:t>
            </a:r>
            <a:r>
              <a:rPr lang="en-US" b="0" dirty="0"/>
              <a:t>")</a:t>
            </a:r>
            <a:r>
              <a:rPr lang="en-US" b="1" dirty="0"/>
              <a:t> </a:t>
            </a:r>
            <a:r>
              <a:rPr lang="en-US" b="0" dirty="0"/>
              <a:t>is clicked, </a:t>
            </a:r>
            <a:r>
              <a:rPr lang="en-US" dirty="0"/>
              <a:t>the data from the HTML form in first page will be sent to the second page "</a:t>
            </a:r>
            <a:r>
              <a:rPr lang="en-US" b="1" dirty="0"/>
              <a:t>home.html</a:t>
            </a:r>
            <a:r>
              <a:rPr lang="en-US" dirty="0"/>
              <a:t>" and the browser will open the second page. In our example we have no data fields, just the </a:t>
            </a:r>
            <a:r>
              <a:rPr lang="en-US" b="1" dirty="0"/>
              <a:t>"submit" button</a:t>
            </a:r>
            <a:r>
              <a:rPr lang="en-US" dirty="0"/>
              <a:t>.</a:t>
            </a:r>
          </a:p>
          <a:p>
            <a:endParaRPr lang="en-US" dirty="0"/>
          </a:p>
          <a:p>
            <a:r>
              <a:rPr lang="en-US" dirty="0"/>
              <a:t>Let's see a live example how this works.</a:t>
            </a:r>
          </a:p>
          <a:p>
            <a:pPr marL="171450" indent="-171450">
              <a:buFont typeface="Arial" panose="020B0604020202020204" pitchFamily="34" charset="0"/>
              <a:buChar char="•"/>
            </a:pPr>
            <a:r>
              <a:rPr lang="en-US" dirty="0"/>
              <a:t>We open the link from </a:t>
            </a:r>
            <a:r>
              <a:rPr lang="en-US" b="1" dirty="0"/>
              <a:t>repl.it</a:t>
            </a:r>
            <a:r>
              <a:rPr lang="en-US" b="0" dirty="0"/>
              <a:t>. We have two pages: </a:t>
            </a:r>
            <a:r>
              <a:rPr lang="en-US" b="1" dirty="0"/>
              <a:t>index.html</a:t>
            </a:r>
            <a:r>
              <a:rPr lang="en-US" b="0" dirty="0"/>
              <a:t> and </a:t>
            </a:r>
            <a:r>
              <a:rPr lang="en-US" b="1" dirty="0"/>
              <a:t>home.html</a:t>
            </a:r>
            <a:r>
              <a:rPr lang="en-US" b="0" dirty="0"/>
              <a:t>.</a:t>
            </a:r>
          </a:p>
          <a:p>
            <a:pPr marL="171450" indent="-171450">
              <a:buFont typeface="Arial" panose="020B0604020202020204" pitchFamily="34" charset="0"/>
              <a:buChar char="•"/>
            </a:pPr>
            <a:r>
              <a:rPr lang="en-US" b="1" dirty="0"/>
              <a:t>Index.html </a:t>
            </a:r>
            <a:r>
              <a:rPr lang="en-US" b="0" dirty="0"/>
              <a:t>is the default page at this Web site. It holds an empty </a:t>
            </a:r>
            <a:r>
              <a:rPr lang="en-US" b="1" dirty="0"/>
              <a:t>HTML form </a:t>
            </a:r>
            <a:r>
              <a:rPr lang="en-US" b="0" dirty="0"/>
              <a:t>with </a:t>
            </a:r>
            <a:r>
              <a:rPr lang="en-US" b="1" dirty="0"/>
              <a:t>"submit" button</a:t>
            </a:r>
            <a:r>
              <a:rPr lang="en-US" b="0" dirty="0"/>
              <a:t>. The </a:t>
            </a:r>
            <a:r>
              <a:rPr lang="en-US" b="1" dirty="0"/>
              <a:t>action</a:t>
            </a:r>
            <a:r>
              <a:rPr lang="en-US" b="0" dirty="0"/>
              <a:t> of the form is set to "</a:t>
            </a:r>
            <a:r>
              <a:rPr lang="en-US" b="1" dirty="0"/>
              <a:t>home.html</a:t>
            </a:r>
            <a:r>
              <a:rPr lang="en-US" b="0" dirty="0"/>
              <a:t>".</a:t>
            </a:r>
          </a:p>
          <a:p>
            <a:pPr marL="171450" indent="-171450">
              <a:buFont typeface="Arial" panose="020B0604020202020204" pitchFamily="34" charset="0"/>
              <a:buChar char="•"/>
            </a:pPr>
            <a:r>
              <a:rPr lang="en-US" b="1" dirty="0"/>
              <a:t>Home.html </a:t>
            </a:r>
            <a:r>
              <a:rPr lang="en-US" b="0" dirty="0"/>
              <a:t>is the second page, which handles the submitted form data from the first page. It just shows "</a:t>
            </a:r>
            <a:r>
              <a:rPr lang="en-US" b="1" dirty="0"/>
              <a:t>Welcome Home</a:t>
            </a:r>
            <a:r>
              <a:rPr lang="en-US" b="0" dirty="0"/>
              <a:t>".</a:t>
            </a:r>
          </a:p>
          <a:p>
            <a:pPr marL="171450" indent="-171450">
              <a:buFont typeface="Arial" panose="020B0604020202020204" pitchFamily="34" charset="0"/>
              <a:buChar char="•"/>
            </a:pPr>
            <a:r>
              <a:rPr lang="en-US" b="0" dirty="0"/>
              <a:t>We click on the </a:t>
            </a:r>
            <a:r>
              <a:rPr lang="en-US" b="1" dirty="0"/>
              <a:t>[Run] button </a:t>
            </a:r>
            <a:r>
              <a:rPr lang="en-US" b="0" dirty="0"/>
              <a:t>to start the sample Web site.</a:t>
            </a:r>
          </a:p>
          <a:p>
            <a:pPr marL="171450" indent="-171450">
              <a:buFont typeface="Arial" panose="020B0604020202020204" pitchFamily="34" charset="0"/>
              <a:buChar char="•"/>
            </a:pPr>
            <a:r>
              <a:rPr lang="en-US" b="0" dirty="0"/>
              <a:t>Then we open the site in a </a:t>
            </a:r>
            <a:r>
              <a:rPr lang="en-US" b="1" dirty="0"/>
              <a:t>separate browser window </a:t>
            </a:r>
            <a:r>
              <a:rPr lang="en-US" b="0" dirty="0"/>
              <a:t>by clicking the </a:t>
            </a:r>
            <a:r>
              <a:rPr lang="en-US" b="1" dirty="0"/>
              <a:t>[Open in a new tab] button</a:t>
            </a:r>
            <a:r>
              <a:rPr lang="en-US" b="0" dirty="0"/>
              <a:t> (this one with the arrow).</a:t>
            </a:r>
          </a:p>
          <a:p>
            <a:pPr marL="171450" indent="-171450">
              <a:buFont typeface="Arial" panose="020B0604020202020204" pitchFamily="34" charset="0"/>
              <a:buChar char="•"/>
            </a:pPr>
            <a:r>
              <a:rPr lang="en-US" b="0" dirty="0"/>
              <a:t>The </a:t>
            </a:r>
            <a:r>
              <a:rPr lang="en-US" b="1" dirty="0"/>
              <a:t>index.html</a:t>
            </a:r>
            <a:r>
              <a:rPr lang="en-US" b="0" dirty="0"/>
              <a:t> page is now displayed in the Web browser.</a:t>
            </a:r>
          </a:p>
          <a:p>
            <a:pPr marL="171450" indent="-171450">
              <a:buFont typeface="Arial" panose="020B0604020202020204" pitchFamily="34" charset="0"/>
              <a:buChar char="•"/>
            </a:pPr>
            <a:r>
              <a:rPr lang="en-US" b="0" dirty="0"/>
              <a:t>We click the </a:t>
            </a:r>
            <a:r>
              <a:rPr lang="en-US" b="1" dirty="0"/>
              <a:t>[Go to homepage] button </a:t>
            </a:r>
            <a:r>
              <a:rPr lang="en-US" b="0" dirty="0"/>
              <a:t>and the browser opens the "</a:t>
            </a:r>
            <a:r>
              <a:rPr lang="en-US" b="1" dirty="0"/>
              <a:t>home.html</a:t>
            </a:r>
            <a:r>
              <a:rPr lang="en-US" b="0" dirty="0"/>
              <a:t>" page by submitting the form data from the HTML form (which is empty).</a:t>
            </a:r>
          </a:p>
          <a:p>
            <a:pPr marL="0" indent="0">
              <a:buFont typeface="Arial" panose="020B0604020202020204" pitchFamily="34" charset="0"/>
              <a:buNone/>
            </a:pPr>
            <a:r>
              <a:rPr lang="en-US" b="1" dirty="0"/>
              <a:t>That's all </a:t>
            </a:r>
            <a:r>
              <a:rPr lang="en-US" b="0" dirty="0"/>
              <a:t>for this example.</a:t>
            </a:r>
            <a:endParaRPr lang="en-US" b="1" dirty="0"/>
          </a:p>
        </p:txBody>
      </p:sp>
      <p:sp>
        <p:nvSpPr>
          <p:cNvPr id="4" name="Slide Number Placeholder 3"/>
          <p:cNvSpPr>
            <a:spLocks noGrp="1"/>
          </p:cNvSpPr>
          <p:nvPr>
            <p:ph type="sldNum" sz="quarter" idx="10"/>
          </p:nvPr>
        </p:nvSpPr>
        <p:spPr/>
        <p:txBody>
          <a:bodyPr/>
          <a:lstStyle/>
          <a:p>
            <a:fld id="{2BF067CD-8E6B-4360-9AA8-C5DF2A48A6D1}" type="slidenum">
              <a:rPr lang="en-US" smtClean="0"/>
              <a:t>68</a:t>
            </a:fld>
            <a:endParaRPr lang="en-US"/>
          </a:p>
        </p:txBody>
      </p:sp>
      <p:sp>
        <p:nvSpPr>
          <p:cNvPr id="7" name="Footer Placeholder 7">
            <a:extLst>
              <a:ext uri="{FF2B5EF4-FFF2-40B4-BE49-F238E27FC236}">
                <a16:creationId xmlns:a16="http://schemas.microsoft.com/office/drawing/2014/main" xmlns="" id="{8EAF00DD-9D8E-4849-BBA3-1D8485FB9E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3804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8249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review </a:t>
            </a:r>
            <a:r>
              <a:rPr lang="en-US" b="1" dirty="0"/>
              <a:t>another example</a:t>
            </a:r>
            <a:r>
              <a:rPr lang="en-US" dirty="0"/>
              <a:t>, in which we have a </a:t>
            </a:r>
            <a:r>
              <a:rPr lang="en-US" b="1" dirty="0"/>
              <a:t>form with a field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Forms can specify the </a:t>
            </a:r>
            <a:r>
              <a:rPr lang="en-US" b="1" dirty="0">
                <a:solidFill>
                  <a:schemeClr val="bg1"/>
                </a:solidFill>
              </a:rPr>
              <a:t>HTTP method </a:t>
            </a:r>
            <a:r>
              <a:rPr lang="en-US" dirty="0"/>
              <a:t>for sending the form</a:t>
            </a:r>
            <a:r>
              <a:rPr lang="bg-BG" dirty="0"/>
              <a:t> </a:t>
            </a:r>
            <a:r>
              <a:rPr lang="en-US" dirty="0"/>
              <a:t>data. It can be </a:t>
            </a:r>
            <a:r>
              <a:rPr lang="en-US" b="1" dirty="0"/>
              <a:t>GET</a:t>
            </a:r>
            <a:r>
              <a:rPr lang="en-US" dirty="0"/>
              <a:t> or </a:t>
            </a:r>
            <a:r>
              <a:rPr lang="en-US" b="1" dirty="0"/>
              <a:t>POST</a:t>
            </a:r>
            <a:r>
              <a:rPr lang="en-US" dirty="0"/>
              <a: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GET</a:t>
            </a:r>
            <a:r>
              <a:rPr lang="en-US" dirty="0"/>
              <a:t> sends the form data as </a:t>
            </a:r>
            <a:r>
              <a:rPr lang="en-US" b="1" dirty="0"/>
              <a:t>query string</a:t>
            </a:r>
            <a:r>
              <a:rPr lang="en-US" dirty="0"/>
              <a:t> in the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t>
            </a:r>
            <a:r>
              <a:rPr lang="en-US" b="1" dirty="0"/>
              <a:t>POST</a:t>
            </a:r>
            <a:r>
              <a:rPr lang="en-US" dirty="0"/>
              <a:t> sends the form data in the HTTP </a:t>
            </a:r>
            <a:r>
              <a:rPr lang="en-US" b="1" dirty="0"/>
              <a:t>request body</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shall see the difference in a few moments, through live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first example </a:t>
            </a:r>
            <a:r>
              <a:rPr lang="en-US" dirty="0"/>
              <a:t>consists of the </a:t>
            </a:r>
            <a:r>
              <a:rPr lang="en-US" b="1" dirty="0"/>
              <a:t>HTML form</a:t>
            </a:r>
            <a:r>
              <a:rPr lang="en-US" dirty="0"/>
              <a:t>, shown at the screen. It has the "</a:t>
            </a:r>
            <a:r>
              <a:rPr lang="en-US" b="1" i="1" dirty="0"/>
              <a:t>method equals GET</a:t>
            </a:r>
            <a:r>
              <a:rPr lang="en-US" dirty="0"/>
              <a:t>" attribute.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simple Web form, which has a </a:t>
            </a:r>
            <a:r>
              <a:rPr lang="en-US" b="1" dirty="0"/>
              <a:t>text input field</a:t>
            </a:r>
            <a:r>
              <a:rPr lang="en-US" dirty="0"/>
              <a:t> named "</a:t>
            </a:r>
            <a:r>
              <a:rPr lang="en-US" b="1" dirty="0"/>
              <a:t>name</a:t>
            </a:r>
            <a:r>
              <a:rPr lang="en-US" dirty="0"/>
              <a:t>" and a </a:t>
            </a:r>
            <a:r>
              <a:rPr lang="en-US" b="1" dirty="0"/>
              <a:t>"submit" button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form </a:t>
            </a:r>
            <a:r>
              <a:rPr lang="en-US" b="1" dirty="0"/>
              <a:t>submits its data to the same page</a:t>
            </a:r>
            <a:r>
              <a:rPr lang="en-US" dirty="0"/>
              <a:t>, from which the form is loaded, because it has </a:t>
            </a:r>
            <a:r>
              <a:rPr lang="en-US" b="1" dirty="0"/>
              <a:t>no "action" attribute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If we </a:t>
            </a:r>
            <a:r>
              <a:rPr lang="en-US" b="1" dirty="0"/>
              <a:t>run the above example</a:t>
            </a:r>
            <a:r>
              <a:rPr lang="en-US" dirty="0"/>
              <a:t>, and we enter "</a:t>
            </a:r>
            <a:r>
              <a:rPr lang="en-US" b="1" i="1" dirty="0"/>
              <a:t>Peter</a:t>
            </a:r>
            <a:r>
              <a:rPr lang="en-US" dirty="0"/>
              <a:t>" in the text field, the form will send its data in the URL with a </a:t>
            </a:r>
            <a:r>
              <a:rPr lang="en-US" b="1" dirty="0"/>
              <a:t>query string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initial URL, followed by "</a:t>
            </a:r>
            <a:r>
              <a:rPr lang="en-US" b="1" dirty="0"/>
              <a:t>question mark</a:t>
            </a:r>
            <a:r>
              <a:rPr lang="en-US" dirty="0"/>
              <a:t>", followed by "</a:t>
            </a:r>
            <a:r>
              <a:rPr lang="en-US" b="1" dirty="0"/>
              <a:t>name equals Peter</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form fields values are sent as sequences of "</a:t>
            </a:r>
            <a:r>
              <a:rPr lang="en-US" b="1" dirty="0"/>
              <a:t>field=value</a:t>
            </a:r>
            <a:r>
              <a:rPr lang="en-US" dirty="0"/>
              <a:t>" tokens </a:t>
            </a:r>
            <a:r>
              <a:rPr lang="en-US" b="1" dirty="0"/>
              <a:t>after the question mark</a:t>
            </a:r>
            <a:r>
              <a:rPr lang="en-US" dirty="0"/>
              <a:t> in the end of the URL, separated from each other by </a:t>
            </a:r>
            <a:r>
              <a:rPr lang="en-US" b="1" dirty="0"/>
              <a:t>ampersands</a:t>
            </a:r>
            <a:r>
              <a:rPr lang="en-US" dirty="0"/>
              <a:t>, and </a:t>
            </a:r>
            <a:r>
              <a:rPr lang="en-US" b="1" dirty="0"/>
              <a:t>with escaping</a:t>
            </a:r>
            <a:r>
              <a:rPr lang="en-US" dirty="0"/>
              <a:t> when needed. I shall explain this URL data encoding format in bigger detail later.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can test this </a:t>
            </a:r>
            <a:r>
              <a:rPr lang="en-US" b="1" dirty="0"/>
              <a:t>example live</a:t>
            </a:r>
            <a:r>
              <a:rPr lang="en-US" dirty="0"/>
              <a:t> at the </a:t>
            </a:r>
            <a:r>
              <a:rPr lang="en-US" b="1" dirty="0"/>
              <a:t>repl.it</a:t>
            </a:r>
            <a:r>
              <a:rPr lang="en-US" dirty="0"/>
              <a:t> playground.</a:t>
            </a:r>
            <a:endParaRPr lang="bg-B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open the link to repl.it</a:t>
            </a:r>
            <a:r>
              <a:rPr lang="en-US" dirty="0"/>
              <a:t> and we wait a bit for the project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sample project consists of a </a:t>
            </a:r>
            <a:r>
              <a:rPr lang="en-US" b="1" dirty="0"/>
              <a:t>single HTML page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click </a:t>
            </a:r>
            <a:r>
              <a:rPr lang="en-US" b="1" dirty="0"/>
              <a:t>the green [Run] button </a:t>
            </a:r>
            <a:r>
              <a:rPr lang="en-US" dirty="0"/>
              <a:t>and then open the result Web page in a </a:t>
            </a:r>
            <a:r>
              <a:rPr lang="en-US" b="1" dirty="0"/>
              <a:t>new window</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enter "</a:t>
            </a:r>
            <a:r>
              <a:rPr lang="en-US" b="1" i="1" dirty="0"/>
              <a:t>Peter</a:t>
            </a:r>
            <a:r>
              <a:rPr lang="en-US" dirty="0"/>
              <a:t>" in the text field and </a:t>
            </a:r>
            <a:r>
              <a:rPr lang="en-US" b="1" dirty="0"/>
              <a:t>submit the form</a:t>
            </a:r>
            <a:r>
              <a:rPr lang="en-US" dirty="0"/>
              <a:t>. The form data "</a:t>
            </a:r>
            <a:r>
              <a:rPr lang="en-US" b="1" i="1" dirty="0"/>
              <a:t>name=Peter</a:t>
            </a:r>
            <a:r>
              <a:rPr lang="en-US" dirty="0"/>
              <a:t>" is sent to the same page through a </a:t>
            </a:r>
            <a:r>
              <a:rPr lang="en-US" b="1" dirty="0"/>
              <a:t>URL query string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I enter "</a:t>
            </a:r>
            <a:r>
              <a:rPr lang="en-US" b="1" dirty="0"/>
              <a:t>Svetlin Nakov</a:t>
            </a:r>
            <a:r>
              <a:rPr lang="en-US" dirty="0"/>
              <a:t>" and submit the form. The form data is encoded as "</a:t>
            </a:r>
            <a:r>
              <a:rPr lang="en-US" b="1" dirty="0"/>
              <a:t>?name=</a:t>
            </a:r>
            <a:r>
              <a:rPr lang="en-US" b="1" dirty="0" err="1"/>
              <a:t>Svetlin+Nakov</a:t>
            </a:r>
            <a:r>
              <a:rPr lang="en-US" dirty="0"/>
              <a:t>". The space is escaped as "</a:t>
            </a:r>
            <a:r>
              <a:rPr lang="en-US" b="1" dirty="0"/>
              <a: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enter more unusual string like "</a:t>
            </a:r>
            <a:r>
              <a:rPr lang="en-US" b="1" dirty="0" err="1"/>
              <a:t>a+b</a:t>
            </a:r>
            <a:r>
              <a:rPr lang="en-US" b="1" dirty="0"/>
              <a:t>=c</a:t>
            </a:r>
            <a:r>
              <a:rPr lang="en-US" dirty="0"/>
              <a:t>", it will be encoded as "</a:t>
            </a:r>
            <a:r>
              <a:rPr lang="en-US" b="1" dirty="0"/>
              <a:t>?name=a%2Bb%3Dc</a:t>
            </a:r>
            <a:r>
              <a:rPr lang="en-US" dirty="0"/>
              <a:t>". As we can see, </a:t>
            </a:r>
            <a:r>
              <a:rPr lang="en-US" b="1" dirty="0"/>
              <a:t>special characters are encoded</a:t>
            </a:r>
            <a:r>
              <a:rPr lang="en-US" dirty="0"/>
              <a:t> (or escaped) using</a:t>
            </a:r>
            <a:r>
              <a:rPr lang="bg-BG" dirty="0"/>
              <a:t> а</a:t>
            </a:r>
            <a:r>
              <a:rPr lang="en-US" dirty="0"/>
              <a:t> </a:t>
            </a:r>
            <a:r>
              <a:rPr lang="en-US" b="1" dirty="0"/>
              <a:t>percentage + their hex code</a:t>
            </a:r>
            <a:r>
              <a:rPr lang="en-US" dirty="0"/>
              <a:t>. The </a:t>
            </a:r>
            <a:r>
              <a:rPr lang="en-US" b="1" dirty="0"/>
              <a:t>space</a:t>
            </a:r>
            <a:r>
              <a:rPr lang="en-US" dirty="0"/>
              <a:t> is an exception and may be encoded also as "</a:t>
            </a:r>
            <a:r>
              <a:rPr lang="en-US" b="1" dirty="0"/>
              <a:t>+</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65487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example </a:t>
            </a:r>
            <a:r>
              <a:rPr lang="en-US" dirty="0"/>
              <a:t>consists of this </a:t>
            </a:r>
            <a:r>
              <a:rPr lang="en-US" b="1" dirty="0"/>
              <a:t>HTML form </a:t>
            </a:r>
            <a:r>
              <a:rPr lang="en-US" dirty="0"/>
              <a:t>on the screen. It is the same form from the previous example, but now it uses "</a:t>
            </a:r>
            <a:r>
              <a:rPr lang="en-US" b="1" i="1" dirty="0"/>
              <a:t>method equals POST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a simple form with a </a:t>
            </a:r>
            <a:r>
              <a:rPr lang="en-US" b="1" dirty="0"/>
              <a:t>text field</a:t>
            </a:r>
            <a:r>
              <a:rPr lang="en-US" dirty="0"/>
              <a:t> named "</a:t>
            </a:r>
            <a:r>
              <a:rPr lang="en-US" b="1" dirty="0"/>
              <a:t>name</a:t>
            </a:r>
            <a:r>
              <a:rPr lang="en-US" dirty="0"/>
              <a:t>" and a </a:t>
            </a:r>
            <a:r>
              <a:rPr lang="en-US" b="1" dirty="0"/>
              <a:t>"submit" button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form </a:t>
            </a:r>
            <a:r>
              <a:rPr lang="en-US" b="1" dirty="0"/>
              <a:t>submits its data to the same page</a:t>
            </a:r>
            <a:r>
              <a:rPr lang="en-US" dirty="0"/>
              <a:t>, without specifying the </a:t>
            </a:r>
            <a:r>
              <a:rPr lang="en-US" b="1" dirty="0"/>
              <a:t>"action" attribute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dirty="0"/>
              <a:t>If we </a:t>
            </a:r>
            <a:r>
              <a:rPr lang="en-US" b="1" dirty="0"/>
              <a:t>run the form</a:t>
            </a:r>
            <a:r>
              <a:rPr lang="en-US" dirty="0"/>
              <a:t>, fill the name "</a:t>
            </a:r>
            <a:r>
              <a:rPr lang="en-US" b="1" i="1" dirty="0"/>
              <a:t>Peter</a:t>
            </a:r>
            <a:r>
              <a:rPr lang="en-US" dirty="0"/>
              <a:t>" in the text field and </a:t>
            </a:r>
            <a:r>
              <a:rPr lang="en-US" b="1" dirty="0"/>
              <a:t>submit </a:t>
            </a:r>
            <a:r>
              <a:rPr lang="en-US" dirty="0"/>
              <a:t>the form, it will send the following HTTP request:</a:t>
            </a:r>
          </a:p>
          <a:p>
            <a:endParaRPr lang="en-US" dirty="0"/>
          </a:p>
          <a:p>
            <a:pPr marL="0" indent="0">
              <a:buFont typeface="Arial" panose="020B0604020202020204" pitchFamily="34" charset="0"/>
              <a:buNone/>
            </a:pPr>
            <a:r>
              <a:rPr lang="en-US" b="1" dirty="0"/>
              <a:t>POST</a:t>
            </a:r>
            <a:r>
              <a:rPr lang="en-US" dirty="0"/>
              <a:t>, the page relative URL, space, HTTP, slash 1 point 1</a:t>
            </a:r>
          </a:p>
          <a:p>
            <a:pPr marL="171450" indent="-171450">
              <a:buFont typeface="Arial" panose="020B0604020202020204" pitchFamily="34" charset="0"/>
              <a:buChar char="•"/>
            </a:pPr>
            <a:r>
              <a:rPr lang="en-US" dirty="0"/>
              <a:t>Some </a:t>
            </a:r>
            <a:r>
              <a:rPr lang="en-US" b="1" dirty="0"/>
              <a:t>headers </a:t>
            </a:r>
            <a:r>
              <a:rPr lang="en-US" dirty="0"/>
              <a:t>like the content type, which says "</a:t>
            </a:r>
            <a:r>
              <a:rPr lang="en-US" b="1" dirty="0"/>
              <a:t>URL-encoded form data</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chemeClr val="bg2"/>
              </a:solidFill>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chemeClr val="bg2"/>
                </a:solidFill>
                <a:cs typeface="Consolas" pitchFamily="49" charset="0"/>
              </a:rPr>
              <a:t>And the HTTP </a:t>
            </a:r>
            <a:r>
              <a:rPr lang="en-US" sz="1200" b="1" noProof="1">
                <a:solidFill>
                  <a:schemeClr val="bg2"/>
                </a:solidFill>
                <a:cs typeface="Consolas" pitchFamily="49" charset="0"/>
              </a:rPr>
              <a:t>request body </a:t>
            </a:r>
            <a:r>
              <a:rPr lang="en-US" sz="1200" b="0" noProof="1">
                <a:solidFill>
                  <a:schemeClr val="bg2"/>
                </a:solidFill>
                <a:cs typeface="Consolas" pitchFamily="49" charset="0"/>
              </a:rPr>
              <a:t>holds the submitted form data, which is URL-encoded as "</a:t>
            </a:r>
            <a:r>
              <a:rPr lang="en-US" sz="1200" b="1" noProof="1">
                <a:solidFill>
                  <a:schemeClr val="bg2"/>
                </a:solidFill>
                <a:cs typeface="Consolas" pitchFamily="49" charset="0"/>
              </a:rPr>
              <a:t>name=Peter</a:t>
            </a:r>
            <a:r>
              <a:rPr lang="en-US" sz="1200" b="0" noProof="1">
                <a:solidFill>
                  <a:schemeClr val="bg2"/>
                </a:solidFill>
                <a:cs typeface="Consolas" pitchFamily="49" charset="0"/>
              </a:rPr>
              <a:t>"</a:t>
            </a:r>
            <a:endParaRPr lang="bg-BG" sz="1200" b="0" noProof="1">
              <a:solidFill>
                <a:schemeClr val="bg2"/>
              </a:solidFill>
              <a:cs typeface="Consolas" pitchFamily="49" charset="0"/>
            </a:endParaRP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the </a:t>
            </a:r>
            <a:r>
              <a:rPr lang="en-US" b="1" dirty="0"/>
              <a:t>live example</a:t>
            </a:r>
            <a:r>
              <a:rPr lang="en-US" dirty="0"/>
              <a:t> at </a:t>
            </a:r>
            <a:r>
              <a:rPr lang="en-US" b="1" dirty="0"/>
              <a:t>repl.it</a:t>
            </a:r>
            <a:r>
              <a:rPr lang="en-US" dirty="0"/>
              <a:t>.</a:t>
            </a:r>
            <a:endParaRPr lang="bg-BG" dirty="0"/>
          </a:p>
          <a:p>
            <a:pPr marL="171450" indent="-171450">
              <a:buFont typeface="Arial" panose="020B0604020202020204" pitchFamily="34" charset="0"/>
              <a:buChar char="•"/>
            </a:pPr>
            <a:r>
              <a:rPr lang="en-US" dirty="0"/>
              <a:t>First </a:t>
            </a:r>
            <a:r>
              <a:rPr lang="en-US" b="1" dirty="0"/>
              <a:t>wait </a:t>
            </a:r>
            <a:r>
              <a:rPr lang="en-US" dirty="0"/>
              <a:t>for the project to load fully.</a:t>
            </a:r>
          </a:p>
          <a:p>
            <a:pPr marL="171450" indent="-171450">
              <a:buFont typeface="Arial" panose="020B0604020202020204" pitchFamily="34" charset="0"/>
              <a:buChar char="•"/>
            </a:pPr>
            <a:r>
              <a:rPr lang="en-US" dirty="0"/>
              <a:t>And we </a:t>
            </a:r>
            <a:r>
              <a:rPr lang="en-US" b="1" dirty="0"/>
              <a:t>run the example </a:t>
            </a:r>
            <a:r>
              <a:rPr lang="en-US" dirty="0"/>
              <a:t>and we open it in a </a:t>
            </a:r>
            <a:r>
              <a:rPr lang="en-US" b="1" dirty="0"/>
              <a:t>separate window</a:t>
            </a:r>
            <a:r>
              <a:rPr lang="en-US" dirty="0"/>
              <a:t>.</a:t>
            </a:r>
            <a:endParaRPr lang="bg-BG" dirty="0"/>
          </a:p>
          <a:p>
            <a:pPr marL="171450" indent="-171450">
              <a:buFont typeface="Arial" panose="020B0604020202020204" pitchFamily="34" charset="0"/>
              <a:buChar char="•"/>
            </a:pPr>
            <a:r>
              <a:rPr lang="en-US" dirty="0"/>
              <a:t>We enter "</a:t>
            </a:r>
            <a:r>
              <a:rPr lang="en-US" b="1" dirty="0"/>
              <a:t>Peter</a:t>
            </a:r>
            <a:r>
              <a:rPr lang="en-US" dirty="0"/>
              <a:t>" and we submit the form. </a:t>
            </a:r>
            <a:r>
              <a:rPr lang="en-US" b="1" dirty="0"/>
              <a:t>Nothing changes in the URL</a:t>
            </a:r>
            <a:r>
              <a:rPr lang="en-US" dirty="0"/>
              <a:t>. This is because the form is submitted by </a:t>
            </a:r>
            <a:r>
              <a:rPr lang="en-US" b="1" dirty="0"/>
              <a:t>HTTP POST</a:t>
            </a:r>
            <a:r>
              <a:rPr lang="en-US" dirty="0"/>
              <a:t>, not by HTTP GET.</a:t>
            </a:r>
          </a:p>
          <a:p>
            <a:pPr marL="171450" indent="-171450">
              <a:buFont typeface="Arial" panose="020B0604020202020204" pitchFamily="34" charset="0"/>
              <a:buChar char="•"/>
            </a:pPr>
            <a:r>
              <a:rPr lang="en-US" b="1" dirty="0"/>
              <a:t>POST </a:t>
            </a:r>
            <a:r>
              <a:rPr lang="en-US" dirty="0"/>
              <a:t>preserves the target URL unchanged and sends the form data in the request body.</a:t>
            </a:r>
          </a:p>
          <a:p>
            <a:pPr marL="171450" indent="-171450">
              <a:buFont typeface="Arial" panose="020B0604020202020204" pitchFamily="34" charset="0"/>
              <a:buChar char="•"/>
            </a:pPr>
            <a:r>
              <a:rPr lang="en-US" dirty="0"/>
              <a:t>In contrast, GET encodes the form data in the URL as query string. This is the </a:t>
            </a:r>
            <a:r>
              <a:rPr lang="en-US" b="1" dirty="0"/>
              <a:t>difference between GET and POST</a:t>
            </a:r>
            <a:r>
              <a:rPr lang="en-US" dirty="0"/>
              <a:t>.</a:t>
            </a:r>
          </a:p>
          <a:p>
            <a:pPr marL="171450" indent="-171450">
              <a:buFont typeface="Arial" panose="020B0604020202020204" pitchFamily="34" charset="0"/>
              <a:buChar char="•"/>
            </a:pPr>
            <a:r>
              <a:rPr lang="en-US" dirty="0"/>
              <a:t>Remember this difference! You may be asked to explain it at your first </a:t>
            </a:r>
            <a:r>
              <a:rPr lang="en-US" b="1" dirty="0"/>
              <a:t>job interview</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a:t>
            </a:r>
            <a:r>
              <a:rPr lang="en-US" b="1" dirty="0"/>
              <a:t>inspect the HTTP requests</a:t>
            </a:r>
            <a:r>
              <a:rPr lang="en-US" dirty="0"/>
              <a:t>, sent by forms, using "</a:t>
            </a:r>
            <a:r>
              <a:rPr lang="en-US" b="1" dirty="0"/>
              <a:t>method=post</a:t>
            </a:r>
            <a:r>
              <a:rPr lang="en-US" dirty="0"/>
              <a:t>".</a:t>
            </a:r>
          </a:p>
          <a:p>
            <a:pPr marL="171450" indent="-171450">
              <a:buFont typeface="Arial" panose="020B0604020202020204" pitchFamily="34" charset="0"/>
              <a:buChar char="•"/>
            </a:pPr>
            <a:r>
              <a:rPr lang="en-US" dirty="0"/>
              <a:t>We open the </a:t>
            </a:r>
            <a:r>
              <a:rPr lang="en-US" b="1" dirty="0"/>
              <a:t>"Chrome network monitoring" tool </a:t>
            </a:r>
            <a:r>
              <a:rPr lang="en-US" b="0" dirty="0"/>
              <a:t>by clicking the </a:t>
            </a:r>
            <a:r>
              <a:rPr lang="en-US" b="1" dirty="0"/>
              <a:t>[F12]</a:t>
            </a:r>
            <a:r>
              <a:rPr lang="bg-BG" b="0" dirty="0"/>
              <a:t> </a:t>
            </a:r>
            <a:r>
              <a:rPr lang="en-US" b="0" dirty="0"/>
              <a:t>key.</a:t>
            </a:r>
            <a:r>
              <a:rPr lang="en-US" dirty="0"/>
              <a:t> We choose the </a:t>
            </a:r>
            <a:r>
              <a:rPr lang="en-US" b="1" dirty="0"/>
              <a:t>[Network] tab</a:t>
            </a:r>
            <a:r>
              <a:rPr lang="en-US" dirty="0"/>
              <a:t>.</a:t>
            </a:r>
          </a:p>
          <a:p>
            <a:pPr marL="171450" indent="-171450">
              <a:buFont typeface="Arial" panose="020B0604020202020204" pitchFamily="34" charset="0"/>
              <a:buChar char="•"/>
            </a:pPr>
            <a:r>
              <a:rPr lang="en-US" dirty="0"/>
              <a:t>We enter "</a:t>
            </a:r>
            <a:r>
              <a:rPr lang="en-US" b="1" dirty="0"/>
              <a:t>Svetlin Nakov</a:t>
            </a:r>
            <a:r>
              <a:rPr lang="en-US" dirty="0"/>
              <a:t>" in the form and we </a:t>
            </a:r>
            <a:r>
              <a:rPr lang="en-US" b="1" dirty="0"/>
              <a:t>submit it</a:t>
            </a:r>
            <a:r>
              <a:rPr lang="en-US" dirty="0"/>
              <a:t>.</a:t>
            </a:r>
          </a:p>
          <a:p>
            <a:pPr marL="171450" indent="-171450">
              <a:buFont typeface="Arial" panose="020B0604020202020204" pitchFamily="34" charset="0"/>
              <a:buChar char="•"/>
            </a:pPr>
            <a:r>
              <a:rPr lang="en-US" dirty="0"/>
              <a:t>We can see the </a:t>
            </a:r>
            <a:r>
              <a:rPr lang="en-US" b="1" dirty="0"/>
              <a:t>HTTP request</a:t>
            </a:r>
            <a:r>
              <a:rPr lang="en-US" dirty="0"/>
              <a:t>, used for the form submission, in the </a:t>
            </a:r>
            <a:r>
              <a:rPr lang="en-US" b="1" dirty="0"/>
              <a:t>network inspector</a:t>
            </a:r>
            <a:r>
              <a:rPr lang="en-US" dirty="0"/>
              <a:t>. We click on it.</a:t>
            </a:r>
          </a:p>
          <a:p>
            <a:pPr marL="171450" indent="-171450">
              <a:buFont typeface="Arial" panose="020B0604020202020204" pitchFamily="34" charset="0"/>
              <a:buChar char="•"/>
            </a:pPr>
            <a:r>
              <a:rPr lang="en-US" dirty="0"/>
              <a:t>We can see in the </a:t>
            </a:r>
            <a:r>
              <a:rPr lang="en-US" b="1" dirty="0"/>
              <a:t>[Headers]</a:t>
            </a:r>
            <a:r>
              <a:rPr lang="en-US" b="0" dirty="0"/>
              <a:t> tab </a:t>
            </a:r>
            <a:r>
              <a:rPr lang="en-US" dirty="0"/>
              <a:t>the requested </a:t>
            </a:r>
            <a:r>
              <a:rPr lang="en-US" b="1" dirty="0"/>
              <a:t>URL</a:t>
            </a:r>
            <a:r>
              <a:rPr lang="en-US" b="0" dirty="0"/>
              <a:t>, this one.</a:t>
            </a:r>
          </a:p>
          <a:p>
            <a:pPr marL="171450" indent="-171450">
              <a:buFont typeface="Arial" panose="020B0604020202020204" pitchFamily="34" charset="0"/>
              <a:buChar char="•"/>
            </a:pPr>
            <a:r>
              <a:rPr lang="en-US" dirty="0"/>
              <a:t>And the request method is "</a:t>
            </a:r>
            <a:r>
              <a:rPr lang="en-US" b="1" dirty="0"/>
              <a:t>POST</a:t>
            </a:r>
            <a:r>
              <a:rPr lang="en-US" dirty="0"/>
              <a:t>".</a:t>
            </a:r>
          </a:p>
          <a:p>
            <a:pPr marL="171450" indent="-171450">
              <a:buFont typeface="Arial" panose="020B0604020202020204" pitchFamily="34" charset="0"/>
              <a:buChar char="•"/>
            </a:pPr>
            <a:r>
              <a:rPr lang="en-US" dirty="0"/>
              <a:t>The form data is shown at the end. Click here: </a:t>
            </a:r>
            <a:r>
              <a:rPr lang="en-US" b="1" dirty="0"/>
              <a:t>[view source]</a:t>
            </a:r>
            <a:r>
              <a:rPr lang="en-US" dirty="0"/>
              <a:t>. The form data is URL-encoded as "</a:t>
            </a:r>
            <a:r>
              <a:rPr lang="en-US" sz="1200" b="1" i="0" kern="1200" dirty="0">
                <a:solidFill>
                  <a:schemeClr val="tx1"/>
                </a:solidFill>
                <a:effectLst/>
                <a:latin typeface="+mn-lt"/>
                <a:ea typeface="+mn-ea"/>
                <a:cs typeface="+mn-cs"/>
              </a:rPr>
              <a:t>name=</a:t>
            </a:r>
            <a:r>
              <a:rPr lang="en-US" sz="1200" b="1" i="0" kern="1200" dirty="0" err="1">
                <a:solidFill>
                  <a:schemeClr val="tx1"/>
                </a:solidFill>
                <a:effectLst/>
                <a:latin typeface="+mn-lt"/>
                <a:ea typeface="+mn-ea"/>
                <a:cs typeface="+mn-cs"/>
              </a:rPr>
              <a:t>Svetlin+Nakov</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08925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an </a:t>
            </a:r>
            <a:r>
              <a:rPr lang="en-US" b="1" dirty="0"/>
              <a:t>example</a:t>
            </a:r>
            <a:r>
              <a:rPr lang="en-US" dirty="0"/>
              <a:t>, holding </a:t>
            </a:r>
            <a:r>
              <a:rPr lang="en-US" b="1" dirty="0"/>
              <a:t>two form fields</a:t>
            </a:r>
            <a:r>
              <a:rPr lang="en-US" dirty="0"/>
              <a:t>.</a:t>
            </a:r>
          </a:p>
          <a:p>
            <a:pPr marL="171450" indent="-171450">
              <a:buFont typeface="Arial" panose="020B0604020202020204" pitchFamily="34" charset="0"/>
              <a:buChar char="•"/>
            </a:pPr>
            <a:r>
              <a:rPr lang="en-US" dirty="0"/>
              <a:t>We have an HTML form using </a:t>
            </a:r>
            <a:r>
              <a:rPr lang="en-US" b="1" dirty="0"/>
              <a:t>method "POST"</a:t>
            </a:r>
            <a:r>
              <a:rPr lang="en-US" dirty="0"/>
              <a:t>, with two input text fields named "</a:t>
            </a:r>
            <a:r>
              <a:rPr lang="en-US" b="1" dirty="0"/>
              <a:t>name</a:t>
            </a:r>
            <a:r>
              <a:rPr lang="en-US" dirty="0"/>
              <a:t>" and "</a:t>
            </a:r>
            <a:r>
              <a:rPr lang="en-US" b="1" dirty="0"/>
              <a:t>age</a:t>
            </a:r>
            <a:r>
              <a:rPr lang="en-US" dirty="0"/>
              <a:t>" and a </a:t>
            </a:r>
            <a:r>
              <a:rPr lang="en-US" b="1" dirty="0"/>
              <a:t>submit</a:t>
            </a:r>
            <a:r>
              <a:rPr lang="en-US" dirty="0"/>
              <a:t> button.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If we run the form and enter "</a:t>
            </a:r>
            <a:r>
              <a:rPr lang="en-US" b="1" dirty="0"/>
              <a:t>Maria Smith</a:t>
            </a:r>
            <a:r>
              <a:rPr lang="en-US" dirty="0"/>
              <a:t>" in the "</a:t>
            </a:r>
            <a:r>
              <a:rPr lang="en-US" b="1" dirty="0"/>
              <a:t>name</a:t>
            </a:r>
            <a:r>
              <a:rPr lang="en-US" dirty="0"/>
              <a:t>" field and "</a:t>
            </a:r>
            <a:r>
              <a:rPr lang="en-US" b="1" dirty="0"/>
              <a:t>19</a:t>
            </a:r>
            <a:r>
              <a:rPr lang="en-US" dirty="0"/>
              <a:t>" in the "</a:t>
            </a:r>
            <a:r>
              <a:rPr lang="en-US" b="1" dirty="0"/>
              <a:t>age</a:t>
            </a:r>
            <a:r>
              <a:rPr lang="en-US" dirty="0"/>
              <a:t>" field, the form submission will create the following HTTP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noProof="1">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chemeClr val="tx1"/>
                </a:solidFill>
                <a:effectLst/>
              </a:rPr>
              <a:t>POST</a:t>
            </a:r>
            <a:r>
              <a:rPr lang="en-US" sz="1200" noProof="1">
                <a:solidFill>
                  <a:schemeClr val="tx1"/>
                </a:solidFill>
                <a:effectLst/>
              </a:rPr>
              <a:t>, space, slash, index dot html, space, HTTP, slash, 1 point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1">
                <a:solidFill>
                  <a:schemeClr val="tx1"/>
                </a:solidFill>
                <a:effectLst/>
              </a:rPr>
              <a:t>Some </a:t>
            </a:r>
            <a:r>
              <a:rPr lang="en-US" sz="1200" b="1" noProof="1">
                <a:solidFill>
                  <a:schemeClr val="tx1"/>
                </a:solidFill>
                <a:effectLst/>
              </a:rPr>
              <a:t>request headers</a:t>
            </a:r>
            <a:r>
              <a:rPr lang="en-US" sz="1200" noProof="1">
                <a:solidFill>
                  <a:schemeClr val="tx1"/>
                </a:solidFill>
                <a:effectLst/>
              </a:rPr>
              <a:t> follow at the next few lines, then an </a:t>
            </a:r>
            <a:r>
              <a:rPr lang="en-US" sz="1200" b="1" noProof="1">
                <a:solidFill>
                  <a:schemeClr val="tx1"/>
                </a:solidFill>
                <a:effectLst/>
              </a:rPr>
              <a:t>empty line</a:t>
            </a:r>
            <a:r>
              <a:rPr lang="en-US" sz="1200" b="0" noProof="1">
                <a:solidFill>
                  <a:schemeClr val="tx1"/>
                </a:solidFill>
                <a:effectLst/>
              </a:rPr>
              <a:t>.</a:t>
            </a:r>
            <a:endParaRPr lang="en-US" sz="1200" b="1" noProof="1">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1">
                <a:solidFill>
                  <a:schemeClr val="tx1"/>
                </a:solidFill>
                <a:effectLst/>
              </a:rPr>
              <a:t>And the request </a:t>
            </a:r>
            <a:r>
              <a:rPr lang="en-US" sz="1200" b="1" noProof="1">
                <a:solidFill>
                  <a:schemeClr val="tx1"/>
                </a:solidFill>
                <a:effectLst/>
              </a:rPr>
              <a:t>body</a:t>
            </a:r>
            <a:r>
              <a:rPr lang="en-US" sz="1200" b="0" noProof="1">
                <a:solidFill>
                  <a:schemeClr val="tx1"/>
                </a:solidFill>
                <a:effectLst/>
              </a:rPr>
              <a:t>, which holds the submitted data</a:t>
            </a:r>
            <a:r>
              <a:rPr lang="en-US" sz="1200" noProof="1">
                <a:solidFill>
                  <a:schemeClr val="tx1"/>
                </a:solidFill>
                <a:effectLst/>
              </a:rPr>
              <a: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Note how the form data is encoded: "</a:t>
            </a:r>
            <a:r>
              <a:rPr lang="en-US" b="1" dirty="0"/>
              <a:t>name=</a:t>
            </a:r>
            <a:r>
              <a:rPr lang="en-US" b="1" dirty="0" err="1"/>
              <a:t>Maria+Smith&amp;age</a:t>
            </a:r>
            <a:r>
              <a:rPr lang="en-US" b="1" dirty="0"/>
              <a:t>=19</a:t>
            </a:r>
            <a:r>
              <a:rPr lang="en-US" dirty="0"/>
              <a:t>".</a:t>
            </a:r>
          </a:p>
          <a:p>
            <a:pPr marL="171450" indent="-171450">
              <a:buFont typeface="Arial" panose="020B0604020202020204" pitchFamily="34" charset="0"/>
              <a:buChar char="•"/>
            </a:pPr>
            <a:r>
              <a:rPr lang="en-US" dirty="0"/>
              <a:t>This is the standard </a:t>
            </a:r>
            <a:r>
              <a:rPr lang="en-US" b="1" dirty="0"/>
              <a:t>URL encoding</a:t>
            </a:r>
            <a:r>
              <a:rPr lang="en-US" dirty="0"/>
              <a:t> used to encode the HTML form fields and URLs.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chemeClr val="bg2"/>
              </a:solidFill>
              <a:cs typeface="Consolas"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chemeClr val="bg2"/>
                </a:solidFill>
                <a:cs typeface="Consolas" pitchFamily="49" charset="0"/>
              </a:rPr>
              <a:t>This </a:t>
            </a:r>
            <a:r>
              <a:rPr lang="en-US" sz="1200" b="1" noProof="1">
                <a:solidFill>
                  <a:schemeClr val="bg2"/>
                </a:solidFill>
                <a:cs typeface="Consolas" pitchFamily="49" charset="0"/>
              </a:rPr>
              <a:t>encoding </a:t>
            </a:r>
            <a:r>
              <a:rPr lang="en-US" sz="1200" b="0" noProof="1">
                <a:solidFill>
                  <a:schemeClr val="bg2"/>
                </a:solidFill>
                <a:cs typeface="Consolas" pitchFamily="49" charset="0"/>
              </a:rPr>
              <a:t>can be used for text and other data fields, but it does not support </a:t>
            </a:r>
            <a:r>
              <a:rPr lang="en-US" sz="1200" b="1" noProof="1">
                <a:solidFill>
                  <a:schemeClr val="bg2"/>
                </a:solidFill>
                <a:cs typeface="Consolas" pitchFamily="49" charset="0"/>
              </a:rPr>
              <a:t>file upload fields.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chemeClr val="bg2"/>
                </a:solidFill>
                <a:cs typeface="Consolas" pitchFamily="49" charset="0"/>
              </a:rPr>
              <a:t>We can overcome this limitation by switching to "</a:t>
            </a:r>
            <a:r>
              <a:rPr lang="en-US" sz="1200" b="1" noProof="1">
                <a:solidFill>
                  <a:schemeClr val="bg2"/>
                </a:solidFill>
                <a:cs typeface="Consolas" pitchFamily="49" charset="0"/>
              </a:rPr>
              <a:t>multipart encoding</a:t>
            </a:r>
            <a:r>
              <a:rPr lang="en-US" sz="1200" b="0" noProof="1">
                <a:solidFill>
                  <a:schemeClr val="bg2"/>
                </a:solidFill>
                <a:cs typeface="Consolas" pitchFamily="49" charset="0"/>
              </a:rPr>
              <a:t>". We shall learn about file uploading later.</a:t>
            </a:r>
            <a:endParaRPr lang="bg-BG" sz="1200" b="0" noProof="1">
              <a:solidFill>
                <a:schemeClr val="bg2"/>
              </a:solidFill>
              <a:cs typeface="Consolas" pitchFamily="49" charset="0"/>
            </a:endParaRP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can </a:t>
            </a:r>
            <a:r>
              <a:rPr lang="en-US" b="1" dirty="0"/>
              <a:t>demonstrate </a:t>
            </a:r>
            <a:r>
              <a:rPr lang="en-US" dirty="0"/>
              <a:t>this code live at </a:t>
            </a:r>
            <a:r>
              <a:rPr lang="en-US" b="1" dirty="0"/>
              <a:t>repl.it</a:t>
            </a:r>
            <a:r>
              <a:rPr lang="en-US" dirty="0"/>
              <a:t>.</a:t>
            </a:r>
          </a:p>
          <a:p>
            <a:pPr marL="171450" indent="-171450">
              <a:buFont typeface="Arial" panose="020B0604020202020204" pitchFamily="34" charset="0"/>
              <a:buChar char="•"/>
            </a:pPr>
            <a:r>
              <a:rPr lang="en-US" dirty="0"/>
              <a:t>Wait a bit for the example to load.</a:t>
            </a:r>
          </a:p>
          <a:p>
            <a:pPr marL="171450" indent="-171450">
              <a:buFont typeface="Arial" panose="020B0604020202020204" pitchFamily="34" charset="0"/>
              <a:buChar char="•"/>
            </a:pPr>
            <a:r>
              <a:rPr lang="en-US" dirty="0"/>
              <a:t>We open and </a:t>
            </a:r>
            <a:r>
              <a:rPr lang="en-US" b="1" dirty="0"/>
              <a:t>run the example</a:t>
            </a:r>
            <a:r>
              <a:rPr lang="en-US" dirty="0"/>
              <a:t>.</a:t>
            </a:r>
          </a:p>
          <a:p>
            <a:pPr marL="171450" indent="-171450">
              <a:buFont typeface="Arial" panose="020B0604020202020204" pitchFamily="34" charset="0"/>
              <a:buChar char="•"/>
            </a:pPr>
            <a:r>
              <a:rPr lang="en-US" dirty="0"/>
              <a:t>We show the browser's </a:t>
            </a:r>
            <a:r>
              <a:rPr lang="en-US" b="1" dirty="0"/>
              <a:t>network inspector</a:t>
            </a:r>
            <a:r>
              <a:rPr lang="en-US" b="0" dirty="0"/>
              <a:t>.</a:t>
            </a:r>
          </a:p>
          <a:p>
            <a:pPr marL="171450" indent="-171450">
              <a:buFont typeface="Arial" panose="020B0604020202020204" pitchFamily="34" charset="0"/>
              <a:buChar char="•"/>
            </a:pPr>
            <a:r>
              <a:rPr lang="en-US" b="0" dirty="0"/>
              <a:t>Now we type "</a:t>
            </a:r>
            <a:r>
              <a:rPr lang="en-US" b="1" i="1" dirty="0"/>
              <a:t>Maria Smith</a:t>
            </a:r>
            <a:r>
              <a:rPr lang="en-US" b="0" dirty="0"/>
              <a:t>" and age "</a:t>
            </a:r>
            <a:r>
              <a:rPr lang="en-US" b="1" i="1" dirty="0"/>
              <a:t>19</a:t>
            </a:r>
            <a:r>
              <a:rPr lang="en-US" b="0" dirty="0"/>
              <a:t>" and we submit the form.</a:t>
            </a:r>
          </a:p>
          <a:p>
            <a:pPr marL="171450" indent="-171450">
              <a:buFont typeface="Arial" panose="020B0604020202020204" pitchFamily="34" charset="0"/>
              <a:buChar char="•"/>
            </a:pPr>
            <a:r>
              <a:rPr lang="en-US" b="0" dirty="0"/>
              <a:t>The </a:t>
            </a:r>
            <a:r>
              <a:rPr lang="en-US" b="1" dirty="0"/>
              <a:t>HTTP request </a:t>
            </a:r>
            <a:r>
              <a:rPr lang="en-US" b="0" dirty="0"/>
              <a:t>can be </a:t>
            </a:r>
            <a:r>
              <a:rPr lang="en-US" b="1" dirty="0"/>
              <a:t>inspected</a:t>
            </a:r>
            <a:r>
              <a:rPr lang="en-US" b="0" dirty="0"/>
              <a:t> in the network inspector.</a:t>
            </a:r>
          </a:p>
          <a:p>
            <a:pPr marL="171450" indent="-171450">
              <a:buFont typeface="Arial" panose="020B0604020202020204" pitchFamily="34" charset="0"/>
              <a:buChar char="•"/>
            </a:pPr>
            <a:r>
              <a:rPr lang="en-US" b="0" dirty="0"/>
              <a:t>We can </a:t>
            </a:r>
            <a:r>
              <a:rPr lang="en-US" b="1" dirty="0"/>
              <a:t>view the form data </a:t>
            </a:r>
            <a:r>
              <a:rPr lang="en-US" b="0" dirty="0"/>
              <a:t>in the request and how it encodes the form fields.</a:t>
            </a:r>
          </a:p>
          <a:p>
            <a:pPr marL="0" indent="0">
              <a:buFont typeface="Arial" panose="020B0604020202020204" pitchFamily="34" charset="0"/>
              <a:buNone/>
            </a:pPr>
            <a:endParaRPr lang="en-US" b="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71</a:t>
            </a:fld>
            <a:endParaRPr lang="en-US" dirty="0"/>
          </a:p>
        </p:txBody>
      </p:sp>
      <p:sp>
        <p:nvSpPr>
          <p:cNvPr id="6" name="Footer Placeholder 7">
            <a:extLst>
              <a:ext uri="{FF2B5EF4-FFF2-40B4-BE49-F238E27FC236}">
                <a16:creationId xmlns:a16="http://schemas.microsoft.com/office/drawing/2014/main" xmlns="" id="{61E08AEC-00DE-4A05-BF96-FE03852777D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65431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explain </a:t>
            </a:r>
            <a:r>
              <a:rPr lang="en-US" b="1" dirty="0"/>
              <a:t>HTTP requests</a:t>
            </a:r>
            <a:r>
              <a:rPr lang="en-US" dirty="0"/>
              <a:t>, their request </a:t>
            </a:r>
            <a:r>
              <a:rPr lang="en-US" b="1" dirty="0"/>
              <a:t>methods</a:t>
            </a:r>
            <a:r>
              <a:rPr lang="en-US" dirty="0"/>
              <a:t>, </a:t>
            </a:r>
            <a:r>
              <a:rPr lang="en-US" b="1" dirty="0"/>
              <a:t>headers </a:t>
            </a:r>
            <a:r>
              <a:rPr lang="en-US" dirty="0"/>
              <a:t>and </a:t>
            </a:r>
            <a:r>
              <a:rPr lang="en-US" b="1" dirty="0"/>
              <a:t>body content </a:t>
            </a:r>
            <a:r>
              <a:rPr lang="en-US" dirty="0"/>
              <a:t>in more detail.</a:t>
            </a:r>
          </a:p>
          <a:p>
            <a:endParaRPr lang="en-US" dirty="0"/>
          </a:p>
          <a:p>
            <a:r>
              <a:rPr lang="en-US" dirty="0"/>
              <a:t>Remember that </a:t>
            </a:r>
            <a:r>
              <a:rPr lang="en-US" b="1" dirty="0"/>
              <a:t>the HTTP protocol </a:t>
            </a:r>
            <a:r>
              <a:rPr lang="en-US" dirty="0"/>
              <a:t>operates on the </a:t>
            </a:r>
            <a:r>
              <a:rPr lang="en-US" b="1" dirty="0"/>
              <a:t>"request-response" model</a:t>
            </a:r>
            <a:r>
              <a:rPr lang="en-US" dirty="0"/>
              <a:t>. The Web client sends </a:t>
            </a:r>
            <a:r>
              <a:rPr lang="en-US" b="1" dirty="0"/>
              <a:t>HTTP requests </a:t>
            </a:r>
            <a:r>
              <a:rPr lang="en-US" dirty="0"/>
              <a:t>to the Web server, and the Web server replies with an </a:t>
            </a:r>
            <a:r>
              <a:rPr lang="en-US" b="1" dirty="0"/>
              <a:t>HTTP response</a:t>
            </a:r>
            <a:r>
              <a:rPr lang="en-US" dirty="0"/>
              <a:t>. The request and the response messages follow a certain text-based format, which we will discuss in detail.</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4712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chemeClr val="bg1"/>
                </a:solidFill>
              </a:rPr>
              <a:t>HTTP</a:t>
            </a:r>
            <a:r>
              <a:rPr lang="en-GB" dirty="0"/>
              <a:t> defines </a:t>
            </a:r>
            <a:r>
              <a:rPr lang="en-GB" b="1" dirty="0">
                <a:solidFill>
                  <a:schemeClr val="bg1"/>
                </a:solidFill>
              </a:rPr>
              <a:t>methods</a:t>
            </a:r>
            <a:r>
              <a:rPr lang="en-GB" dirty="0"/>
              <a:t> to indicate the desired action to be performed on the identified resource. The most often used HTTP methods are </a:t>
            </a:r>
            <a:r>
              <a:rPr lang="en-GB" b="1" dirty="0"/>
              <a:t>GET</a:t>
            </a:r>
            <a:r>
              <a:rPr lang="en-GB" dirty="0"/>
              <a:t>, </a:t>
            </a:r>
            <a:r>
              <a:rPr lang="en-GB" b="1" dirty="0"/>
              <a:t>POST</a:t>
            </a:r>
            <a:r>
              <a:rPr lang="en-GB" dirty="0"/>
              <a:t>, </a:t>
            </a:r>
            <a:r>
              <a:rPr lang="en-GB" b="1" dirty="0"/>
              <a:t>PUT</a:t>
            </a:r>
            <a:r>
              <a:rPr lang="en-GB" dirty="0"/>
              <a:t>, </a:t>
            </a:r>
            <a:r>
              <a:rPr lang="en-GB" b="1" dirty="0"/>
              <a:t>DELETE</a:t>
            </a:r>
            <a:r>
              <a:rPr lang="en-GB" dirty="0"/>
              <a:t> and </a:t>
            </a:r>
            <a:r>
              <a:rPr lang="en-GB" b="1" dirty="0"/>
              <a:t>PATCH</a:t>
            </a:r>
            <a:r>
              <a:rPr lang="bg-BG" b="0"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GET </a:t>
            </a:r>
            <a:r>
              <a:rPr lang="en-GB" sz="1200" b="0" i="0" u="none" strike="noStrike" kern="1200" dirty="0">
                <a:solidFill>
                  <a:schemeClr val="tx1"/>
                </a:solidFill>
                <a:effectLst/>
                <a:latin typeface="+mn-lt"/>
                <a:ea typeface="+mn-ea"/>
                <a:cs typeface="+mn-cs"/>
              </a:rPr>
              <a:t>method </a:t>
            </a:r>
            <a:r>
              <a:rPr lang="en-US" sz="1200" b="1" i="0" u="none" strike="noStrike" kern="1200" dirty="0">
                <a:solidFill>
                  <a:schemeClr val="tx1"/>
                </a:solidFill>
                <a:effectLst/>
                <a:latin typeface="+mn-lt"/>
                <a:ea typeface="+mn-ea"/>
                <a:cs typeface="+mn-cs"/>
              </a:rPr>
              <a:t>retrieves</a:t>
            </a:r>
            <a:r>
              <a:rPr lang="en-GB" sz="1200" b="0" i="0" u="none" strike="noStrike" kern="1200" dirty="0">
                <a:solidFill>
                  <a:schemeClr val="tx1"/>
                </a:solidFill>
                <a:effectLst/>
                <a:latin typeface="+mn-lt"/>
                <a:ea typeface="+mn-ea"/>
                <a:cs typeface="+mn-cs"/>
              </a:rPr>
              <a:t> a specified resource. </a:t>
            </a:r>
            <a:r>
              <a:rPr lang="en-US" sz="1200" b="0" i="0" u="none" strike="noStrike" kern="1200" dirty="0">
                <a:solidFill>
                  <a:schemeClr val="tx1"/>
                </a:solidFill>
                <a:effectLst/>
                <a:latin typeface="+mn-lt"/>
                <a:ea typeface="+mn-ea"/>
                <a:cs typeface="+mn-cs"/>
              </a:rPr>
              <a:t>It is used</a:t>
            </a:r>
            <a:r>
              <a:rPr lang="en-GB" sz="1200" b="0" i="0" u="none" strike="noStrike" kern="1200" dirty="0">
                <a:solidFill>
                  <a:schemeClr val="tx1"/>
                </a:solidFill>
                <a:effectLst/>
                <a:latin typeface="+mn-lt"/>
                <a:ea typeface="+mn-ea"/>
                <a:cs typeface="+mn-cs"/>
              </a:rPr>
              <a:t> to </a:t>
            </a:r>
            <a:r>
              <a:rPr lang="en-GB" sz="1200" b="1" i="0" u="none" strike="noStrike" kern="1200" dirty="0">
                <a:solidFill>
                  <a:schemeClr val="tx1"/>
                </a:solidFill>
                <a:effectLst/>
                <a:latin typeface="+mn-lt"/>
                <a:ea typeface="+mn-ea"/>
                <a:cs typeface="+mn-cs"/>
              </a:rPr>
              <a:t>download </a:t>
            </a:r>
            <a:r>
              <a:rPr lang="en-GB" sz="1200" b="0" i="0" u="none" strike="noStrike" kern="1200" dirty="0">
                <a:solidFill>
                  <a:schemeClr val="tx1"/>
                </a:solidFill>
                <a:effectLst/>
                <a:latin typeface="+mn-lt"/>
                <a:ea typeface="+mn-ea"/>
                <a:cs typeface="+mn-cs"/>
              </a:rPr>
              <a:t>a Web page, CSS file, script, document or other resource from a Web site.</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For </a:t>
            </a:r>
            <a:r>
              <a:rPr lang="en-GB" sz="1200" b="1" i="0" u="none" strike="noStrike" kern="1200" dirty="0">
                <a:solidFill>
                  <a:schemeClr val="tx1"/>
                </a:solidFill>
                <a:effectLst/>
                <a:latin typeface="+mn-lt"/>
                <a:ea typeface="+mn-ea"/>
                <a:cs typeface="+mn-cs"/>
              </a:rPr>
              <a:t>example</a:t>
            </a:r>
            <a:r>
              <a:rPr lang="en-GB" sz="1200" b="0" i="0" u="none" strike="noStrike" kern="1200" dirty="0">
                <a:solidFill>
                  <a:schemeClr val="tx1"/>
                </a:solidFill>
                <a:effectLst/>
                <a:latin typeface="+mn-lt"/>
                <a:ea typeface="+mn-ea"/>
                <a:cs typeface="+mn-cs"/>
              </a:rPr>
              <a:t>, if you open your favourite news site, its content will be downloaded using </a:t>
            </a:r>
            <a:r>
              <a:rPr lang="en-GB" sz="1200" b="1" i="0" u="none" strike="noStrike" kern="1200" dirty="0">
                <a:solidFill>
                  <a:schemeClr val="tx1"/>
                </a:solidFill>
                <a:effectLst/>
                <a:latin typeface="+mn-lt"/>
                <a:ea typeface="+mn-ea"/>
                <a:cs typeface="+mn-cs"/>
              </a:rPr>
              <a:t>HTTP GET requests</a:t>
            </a:r>
            <a:r>
              <a:rPr lang="en-GB" sz="1200" b="0" i="0" u="none" strike="noStrike" kern="1200" dirty="0">
                <a:solidFill>
                  <a:schemeClr val="tx1"/>
                </a:solidFill>
                <a:effectLst/>
                <a:latin typeface="+mn-lt"/>
                <a:ea typeface="+mn-ea"/>
                <a:cs typeface="+mn-cs"/>
              </a:rPr>
              <a:t>.</a:t>
            </a:r>
          </a:p>
          <a:p>
            <a:pPr marL="628650" lvl="1" indent="-171450" rtl="0" eaLnBrk="1" fontAlgn="t" hangingPunct="1">
              <a:buFont typeface="Arial" panose="020B0604020202020204" pitchFamily="34" charset="0"/>
              <a:buChar char="•"/>
            </a:pPr>
            <a:r>
              <a:rPr lang="en-GB" sz="1200" b="1" i="0" u="none" strike="noStrike" kern="1200" dirty="0">
                <a:solidFill>
                  <a:schemeClr val="tx1"/>
                </a:solidFill>
                <a:effectLst/>
                <a:latin typeface="+mn-lt"/>
                <a:ea typeface="+mn-ea"/>
                <a:cs typeface="+mn-cs"/>
              </a:rPr>
              <a:t>GET </a:t>
            </a:r>
            <a:r>
              <a:rPr lang="en-GB" sz="1200" b="0" i="0" u="none" strike="noStrike" kern="1200" dirty="0">
                <a:solidFill>
                  <a:schemeClr val="tx1"/>
                </a:solidFill>
                <a:effectLst/>
                <a:latin typeface="+mn-lt"/>
                <a:ea typeface="+mn-ea"/>
                <a:cs typeface="+mn-cs"/>
              </a:rPr>
              <a:t>can retrieve a </a:t>
            </a:r>
            <a:r>
              <a:rPr lang="en-GB" sz="1200" b="1" i="0" u="none" strike="noStrike" kern="1200" dirty="0">
                <a:solidFill>
                  <a:schemeClr val="tx1"/>
                </a:solidFill>
                <a:effectLst/>
                <a:latin typeface="+mn-lt"/>
                <a:ea typeface="+mn-ea"/>
                <a:cs typeface="+mn-cs"/>
              </a:rPr>
              <a:t>list of resources</a:t>
            </a:r>
            <a:r>
              <a:rPr lang="en-GB" sz="1200" b="0" i="0" u="none" strike="noStrike" kern="1200" dirty="0">
                <a:solidFill>
                  <a:schemeClr val="tx1"/>
                </a:solidFill>
                <a:effectLst/>
                <a:latin typeface="+mn-lt"/>
                <a:ea typeface="+mn-ea"/>
                <a:cs typeface="+mn-cs"/>
              </a:rPr>
              <a:t> (for example all the news from the front page of a news Web site) or get a </a:t>
            </a:r>
            <a:r>
              <a:rPr lang="en-GB" sz="1200" b="1" i="0" u="none" strike="noStrike" kern="1200" dirty="0">
                <a:solidFill>
                  <a:schemeClr val="tx1"/>
                </a:solidFill>
                <a:effectLst/>
                <a:latin typeface="+mn-lt"/>
                <a:ea typeface="+mn-ea"/>
                <a:cs typeface="+mn-cs"/>
              </a:rPr>
              <a:t>single resource</a:t>
            </a:r>
            <a:r>
              <a:rPr lang="en-GB" sz="1200" b="0" i="0" u="none" strike="noStrike" kern="1200" dirty="0">
                <a:solidFill>
                  <a:schemeClr val="tx1"/>
                </a:solidFill>
                <a:effectLst/>
                <a:latin typeface="+mn-lt"/>
                <a:ea typeface="+mn-ea"/>
                <a:cs typeface="+mn-cs"/>
              </a:rPr>
              <a:t> (for example, a single news article).</a:t>
            </a:r>
            <a:endParaRPr lang="en-US" sz="1200" b="1" i="0" u="none" strike="noStrike" kern="1200" dirty="0">
              <a:solidFill>
                <a:schemeClr val="tx1"/>
              </a:solidFill>
              <a:effectLst/>
              <a:latin typeface="+mn-lt"/>
              <a:ea typeface="+mn-ea"/>
              <a:cs typeface="+mn-cs"/>
            </a:endParaRP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POST </a:t>
            </a:r>
            <a:r>
              <a:rPr lang="en-GB" sz="1200" b="0" i="0" u="none" strike="noStrike" kern="1200" dirty="0">
                <a:solidFill>
                  <a:schemeClr val="tx1"/>
                </a:solidFill>
                <a:effectLst/>
                <a:latin typeface="+mn-lt"/>
                <a:ea typeface="+mn-ea"/>
                <a:cs typeface="+mn-cs"/>
              </a:rPr>
              <a:t>method is used to </a:t>
            </a:r>
            <a:r>
              <a:rPr lang="en-GB" sz="1200" b="1" i="0" u="none" strike="noStrike" kern="1200" dirty="0">
                <a:solidFill>
                  <a:schemeClr val="tx1"/>
                </a:solidFill>
                <a:effectLst/>
                <a:latin typeface="+mn-lt"/>
                <a:ea typeface="+mn-ea"/>
                <a:cs typeface="+mn-cs"/>
              </a:rPr>
              <a:t>create</a:t>
            </a:r>
            <a:r>
              <a:rPr lang="en-GB" sz="1200" b="0" i="0" u="none" strike="noStrike" kern="1200" dirty="0">
                <a:solidFill>
                  <a:schemeClr val="tx1"/>
                </a:solidFill>
                <a:effectLst/>
                <a:latin typeface="+mn-lt"/>
                <a:ea typeface="+mn-ea"/>
                <a:cs typeface="+mn-cs"/>
              </a:rPr>
              <a:t> (or store) a resource at the Web server.</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Remember that </a:t>
            </a:r>
            <a:r>
              <a:rPr lang="en-GB" sz="1200" b="1" i="0" u="none" strike="noStrike" kern="1200" dirty="0">
                <a:solidFill>
                  <a:schemeClr val="tx1"/>
                </a:solidFill>
                <a:effectLst/>
                <a:latin typeface="+mn-lt"/>
                <a:ea typeface="+mn-ea"/>
                <a:cs typeface="+mn-cs"/>
              </a:rPr>
              <a:t>POST creates something new </a:t>
            </a:r>
            <a:r>
              <a:rPr lang="en-GB" sz="1200" b="0" i="0" u="none" strike="noStrike" kern="1200" dirty="0">
                <a:solidFill>
                  <a:schemeClr val="tx1"/>
                </a:solidFill>
                <a:effectLst/>
                <a:latin typeface="+mn-lt"/>
                <a:ea typeface="+mn-ea"/>
                <a:cs typeface="+mn-cs"/>
              </a:rPr>
              <a:t>at the Web server. It </a:t>
            </a:r>
            <a:r>
              <a:rPr lang="en-GB" sz="1200" b="1" i="0" u="none" strike="noStrike" kern="1200" dirty="0">
                <a:solidFill>
                  <a:schemeClr val="tx1"/>
                </a:solidFill>
                <a:effectLst/>
                <a:latin typeface="+mn-lt"/>
                <a:ea typeface="+mn-ea"/>
                <a:cs typeface="+mn-cs"/>
              </a:rPr>
              <a:t>modifies the state </a:t>
            </a:r>
            <a:r>
              <a:rPr lang="en-GB" sz="1200" b="0" i="0" u="none" strike="noStrike" kern="1200" dirty="0">
                <a:solidFill>
                  <a:schemeClr val="tx1"/>
                </a:solidFill>
                <a:effectLst/>
                <a:latin typeface="+mn-lt"/>
                <a:ea typeface="+mn-ea"/>
                <a:cs typeface="+mn-cs"/>
              </a:rPr>
              <a:t>at the server-side.</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For </a:t>
            </a:r>
            <a:r>
              <a:rPr lang="en-GB" sz="1200" b="1" i="0" u="none" strike="noStrike" kern="1200" dirty="0">
                <a:solidFill>
                  <a:schemeClr val="tx1"/>
                </a:solidFill>
                <a:effectLst/>
                <a:latin typeface="+mn-lt"/>
                <a:ea typeface="+mn-ea"/>
                <a:cs typeface="+mn-cs"/>
              </a:rPr>
              <a:t>example</a:t>
            </a:r>
            <a:r>
              <a:rPr lang="en-GB" sz="1200" b="0" i="0" u="none" strike="noStrike" kern="1200" dirty="0">
                <a:solidFill>
                  <a:schemeClr val="tx1"/>
                </a:solidFill>
                <a:effectLst/>
                <a:latin typeface="+mn-lt"/>
                <a:ea typeface="+mn-ea"/>
                <a:cs typeface="+mn-cs"/>
              </a:rPr>
              <a:t>, when you </a:t>
            </a:r>
            <a:r>
              <a:rPr lang="en-GB" sz="1200" b="1" i="0" u="none" strike="noStrike" kern="1200" dirty="0">
                <a:solidFill>
                  <a:schemeClr val="tx1"/>
                </a:solidFill>
                <a:effectLst/>
                <a:latin typeface="+mn-lt"/>
                <a:ea typeface="+mn-ea"/>
                <a:cs typeface="+mn-cs"/>
              </a:rPr>
              <a:t>login</a:t>
            </a:r>
            <a:r>
              <a:rPr lang="en-GB" sz="1200" b="0" i="0" u="none" strike="noStrike" kern="1200" dirty="0">
                <a:solidFill>
                  <a:schemeClr val="tx1"/>
                </a:solidFill>
                <a:effectLst/>
                <a:latin typeface="+mn-lt"/>
                <a:ea typeface="+mn-ea"/>
                <a:cs typeface="+mn-cs"/>
              </a:rPr>
              <a:t> with your username + password at a Web site, the login form uses a </a:t>
            </a:r>
            <a:r>
              <a:rPr lang="en-GB" sz="1200" b="1" i="0" u="none" strike="noStrike" kern="1200" dirty="0">
                <a:solidFill>
                  <a:schemeClr val="tx1"/>
                </a:solidFill>
                <a:effectLst/>
                <a:latin typeface="+mn-lt"/>
                <a:ea typeface="+mn-ea"/>
                <a:cs typeface="+mn-cs"/>
              </a:rPr>
              <a:t>POST request</a:t>
            </a:r>
            <a:r>
              <a:rPr lang="en-GB" sz="1200" b="0" i="0" u="none" strike="noStrike" kern="1200" dirty="0">
                <a:solidFill>
                  <a:schemeClr val="tx1"/>
                </a:solidFill>
                <a:effectLst/>
                <a:latin typeface="+mn-lt"/>
                <a:ea typeface="+mn-ea"/>
                <a:cs typeface="+mn-cs"/>
              </a:rPr>
              <a:t> to send your credentials to the server and if the login data is valid, the server </a:t>
            </a:r>
            <a:r>
              <a:rPr lang="en-GB" sz="1200" b="1" i="0" u="none" strike="noStrike" kern="1200" dirty="0">
                <a:solidFill>
                  <a:schemeClr val="tx1"/>
                </a:solidFill>
                <a:effectLst/>
                <a:latin typeface="+mn-lt"/>
                <a:ea typeface="+mn-ea"/>
                <a:cs typeface="+mn-cs"/>
              </a:rPr>
              <a:t>creates a new session </a:t>
            </a:r>
            <a:r>
              <a:rPr lang="en-GB" sz="1200" b="0" i="0" u="none" strike="noStrike" kern="1200" dirty="0">
                <a:solidFill>
                  <a:schemeClr val="tx1"/>
                </a:solidFill>
                <a:effectLst/>
                <a:latin typeface="+mn-lt"/>
                <a:ea typeface="+mn-ea"/>
                <a:cs typeface="+mn-cs"/>
              </a:rPr>
              <a:t>and sends the session identifier as a </a:t>
            </a:r>
            <a:r>
              <a:rPr lang="en-GB" sz="1200" b="1" i="0" u="none" strike="noStrike" kern="1200" dirty="0">
                <a:solidFill>
                  <a:schemeClr val="tx1"/>
                </a:solidFill>
                <a:effectLst/>
                <a:latin typeface="+mn-lt"/>
                <a:ea typeface="+mn-ea"/>
                <a:cs typeface="+mn-cs"/>
              </a:rPr>
              <a:t>cookie</a:t>
            </a:r>
            <a:r>
              <a:rPr lang="en-GB" sz="1200" b="0" i="0" u="none" strike="noStrike" kern="1200" dirty="0">
                <a:solidFill>
                  <a:schemeClr val="tx1"/>
                </a:solidFill>
                <a:effectLst/>
                <a:latin typeface="+mn-lt"/>
                <a:ea typeface="+mn-ea"/>
                <a:cs typeface="+mn-cs"/>
              </a:rPr>
              <a:t>. We shall learn about "</a:t>
            </a:r>
            <a:r>
              <a:rPr lang="en-GB" sz="1200" b="1" i="1" u="none" strike="noStrike" kern="1200" dirty="0">
                <a:solidFill>
                  <a:schemeClr val="tx1"/>
                </a:solidFill>
                <a:effectLst/>
                <a:latin typeface="+mn-lt"/>
                <a:ea typeface="+mn-ea"/>
                <a:cs typeface="+mn-cs"/>
              </a:rPr>
              <a:t>cookies</a:t>
            </a:r>
            <a:r>
              <a:rPr lang="en-GB" sz="1200" b="0" i="0" u="none" strike="noStrike" kern="1200" dirty="0">
                <a:solidFill>
                  <a:schemeClr val="tx1"/>
                </a:solidFill>
                <a:effectLst/>
                <a:latin typeface="+mn-lt"/>
                <a:ea typeface="+mn-ea"/>
                <a:cs typeface="+mn-cs"/>
              </a:rPr>
              <a:t>" later, when we study Web programming.</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Another </a:t>
            </a:r>
            <a:r>
              <a:rPr lang="en-GB" sz="1200" b="1" i="0" u="none" strike="noStrike" kern="1200" dirty="0">
                <a:solidFill>
                  <a:schemeClr val="tx1"/>
                </a:solidFill>
                <a:effectLst/>
                <a:latin typeface="+mn-lt"/>
                <a:ea typeface="+mn-ea"/>
                <a:cs typeface="+mn-cs"/>
              </a:rPr>
              <a:t>example </a:t>
            </a:r>
            <a:r>
              <a:rPr lang="en-GB" sz="1200" b="0" i="0" u="none" strike="noStrike" kern="1200" dirty="0">
                <a:solidFill>
                  <a:schemeClr val="tx1"/>
                </a:solidFill>
                <a:effectLst/>
                <a:latin typeface="+mn-lt"/>
                <a:ea typeface="+mn-ea"/>
                <a:cs typeface="+mn-cs"/>
              </a:rPr>
              <a:t>of HTTP POST is when you enter and submit your shipping address in an e-commerce application.</a:t>
            </a:r>
            <a:endParaRPr lang="en-US" sz="1200" b="0" i="0" u="none" strike="noStrike" kern="1200" dirty="0">
              <a:solidFill>
                <a:schemeClr val="tx1"/>
              </a:solidFill>
              <a:effectLst/>
              <a:latin typeface="+mn-lt"/>
              <a:ea typeface="+mn-ea"/>
              <a:cs typeface="+mn-cs"/>
            </a:endParaRPr>
          </a:p>
          <a:p>
            <a:pPr marL="171450" indent="-171450" rtl="0" eaLnBrk="1" fontAlgn="t" hangingPunct="1">
              <a:buFont typeface="Arial" panose="020B0604020202020204" pitchFamily="34" charset="0"/>
              <a:buChar char="•"/>
            </a:pPr>
            <a:r>
              <a:rPr lang="en-GB" sz="1200" b="1" i="0" u="none" strike="noStrike" kern="1200" dirty="0">
                <a:solidFill>
                  <a:schemeClr val="tx1"/>
                </a:solidFill>
                <a:effectLst/>
                <a:latin typeface="+mn-lt"/>
                <a:ea typeface="+mn-ea"/>
                <a:cs typeface="+mn-cs"/>
              </a:rPr>
              <a:t>PUT</a:t>
            </a:r>
            <a:r>
              <a:rPr lang="en-GB" sz="1200" b="0" i="0" u="none" strike="noStrike" kern="1200" dirty="0">
                <a:solidFill>
                  <a:schemeClr val="tx1"/>
                </a:solidFill>
                <a:effectLst/>
                <a:latin typeface="+mn-lt"/>
                <a:ea typeface="+mn-ea"/>
                <a:cs typeface="+mn-cs"/>
              </a:rPr>
              <a:t> is used to </a:t>
            </a:r>
            <a:r>
              <a:rPr lang="en-US" sz="1200" b="1" i="0" u="none" strike="noStrike" kern="1200" dirty="0">
                <a:solidFill>
                  <a:schemeClr val="tx1"/>
                </a:solidFill>
                <a:effectLst/>
                <a:latin typeface="+mn-lt"/>
                <a:ea typeface="+mn-ea"/>
                <a:cs typeface="+mn-cs"/>
              </a:rPr>
              <a:t>update</a:t>
            </a:r>
            <a:r>
              <a:rPr lang="en-GB" sz="1200" b="0" i="0" u="none" strike="noStrike" kern="1200" dirty="0">
                <a:solidFill>
                  <a:schemeClr val="tx1"/>
                </a:solidFill>
                <a:effectLst/>
                <a:latin typeface="+mn-lt"/>
                <a:ea typeface="+mn-ea"/>
                <a:cs typeface="+mn-cs"/>
              </a:rPr>
              <a:t> (or </a:t>
            </a:r>
            <a:r>
              <a:rPr lang="en-GB" sz="1200" b="1" i="0" u="none" strike="noStrike" kern="1200" dirty="0">
                <a:solidFill>
                  <a:schemeClr val="tx1"/>
                </a:solidFill>
                <a:effectLst/>
                <a:latin typeface="+mn-lt"/>
                <a:ea typeface="+mn-ea"/>
                <a:cs typeface="+mn-cs"/>
              </a:rPr>
              <a:t>replace</a:t>
            </a:r>
            <a:r>
              <a:rPr lang="en-GB" sz="1200" b="0" i="0" u="none" strike="noStrike" kern="1200" dirty="0">
                <a:solidFill>
                  <a:schemeClr val="tx1"/>
                </a:solidFill>
                <a:effectLst/>
                <a:latin typeface="+mn-lt"/>
                <a:ea typeface="+mn-ea"/>
                <a:cs typeface="+mn-cs"/>
              </a:rPr>
              <a:t>) an existing resource. The </a:t>
            </a:r>
            <a:r>
              <a:rPr lang="en-GB" sz="1200" b="1" i="0" u="none" strike="noStrike" kern="1200" dirty="0">
                <a:solidFill>
                  <a:schemeClr val="tx1"/>
                </a:solidFill>
                <a:effectLst/>
                <a:latin typeface="+mn-lt"/>
                <a:ea typeface="+mn-ea"/>
                <a:cs typeface="+mn-cs"/>
              </a:rPr>
              <a:t>HTTP PUT</a:t>
            </a:r>
            <a:r>
              <a:rPr lang="en-GB" sz="1200" b="0" i="0" u="none" strike="noStrike" kern="1200" dirty="0">
                <a:solidFill>
                  <a:schemeClr val="tx1"/>
                </a:solidFill>
                <a:effectLst/>
                <a:latin typeface="+mn-lt"/>
                <a:ea typeface="+mn-ea"/>
                <a:cs typeface="+mn-cs"/>
              </a:rPr>
              <a:t> method is used in some applications to </a:t>
            </a:r>
            <a:r>
              <a:rPr lang="en-GB" sz="1200" b="1" i="0" u="none" strike="noStrike" kern="1200" dirty="0">
                <a:solidFill>
                  <a:schemeClr val="tx1"/>
                </a:solidFill>
                <a:effectLst/>
                <a:latin typeface="+mn-lt"/>
                <a:ea typeface="+mn-ea"/>
                <a:cs typeface="+mn-cs"/>
              </a:rPr>
              <a:t>replace an existing resource </a:t>
            </a:r>
            <a:r>
              <a:rPr lang="en-GB" sz="1200" b="0" i="0" u="none" strike="noStrike" kern="1200" dirty="0">
                <a:solidFill>
                  <a:schemeClr val="tx1"/>
                </a:solidFill>
                <a:effectLst/>
                <a:latin typeface="+mn-lt"/>
                <a:ea typeface="+mn-ea"/>
                <a:cs typeface="+mn-cs"/>
              </a:rPr>
              <a:t>with a new version of this resource.</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For </a:t>
            </a:r>
            <a:r>
              <a:rPr lang="en-GB" sz="1200" b="1" i="0" u="none" strike="noStrike" kern="1200" dirty="0">
                <a:solidFill>
                  <a:schemeClr val="tx1"/>
                </a:solidFill>
                <a:effectLst/>
                <a:latin typeface="+mn-lt"/>
                <a:ea typeface="+mn-ea"/>
                <a:cs typeface="+mn-cs"/>
              </a:rPr>
              <a:t>example</a:t>
            </a:r>
            <a:r>
              <a:rPr lang="en-GB" sz="1200" b="0" i="0" u="none" strike="noStrike" kern="1200" dirty="0">
                <a:solidFill>
                  <a:schemeClr val="tx1"/>
                </a:solidFill>
                <a:effectLst/>
                <a:latin typeface="+mn-lt"/>
                <a:ea typeface="+mn-ea"/>
                <a:cs typeface="+mn-cs"/>
              </a:rPr>
              <a:t>, HTTP PUT can be used to change the shipping address in an e-commerce application.</a:t>
            </a:r>
            <a:endParaRPr lang="en-US" sz="1200" b="0" i="0" u="none" strike="noStrike" kern="1200" dirty="0">
              <a:solidFill>
                <a:schemeClr val="tx1"/>
              </a:solidFill>
              <a:effectLst/>
              <a:latin typeface="+mn-lt"/>
              <a:ea typeface="+mn-ea"/>
              <a:cs typeface="+mn-cs"/>
            </a:endParaRPr>
          </a:p>
          <a:p>
            <a:pPr marL="171450" indent="-171450" rtl="0" eaLnBrk="1" fontAlgn="t" hangingPunct="1">
              <a:buFont typeface="Arial" panose="020B0604020202020204" pitchFamily="34" charset="0"/>
              <a:buChar char="•"/>
            </a:pPr>
            <a:r>
              <a:rPr lang="en-GB" sz="1200" b="1" i="0" u="none" strike="noStrike" kern="1200" dirty="0">
                <a:solidFill>
                  <a:schemeClr val="tx1"/>
                </a:solidFill>
                <a:effectLst/>
                <a:latin typeface="+mn-lt"/>
                <a:ea typeface="+mn-ea"/>
                <a:cs typeface="+mn-cs"/>
              </a:rPr>
              <a:t>DELETE</a:t>
            </a:r>
            <a:r>
              <a:rPr lang="en-GB" sz="1200" b="0" i="0" u="none" strike="noStrike" kern="1200" dirty="0">
                <a:solidFill>
                  <a:schemeClr val="tx1"/>
                </a:solidFill>
                <a:effectLst/>
                <a:latin typeface="+mn-lt"/>
                <a:ea typeface="+mn-ea"/>
                <a:cs typeface="+mn-cs"/>
              </a:rPr>
              <a:t> is used to </a:t>
            </a:r>
            <a:r>
              <a:rPr lang="en-GB" sz="1200" b="1" i="0" u="none" strike="noStrike" kern="1200" dirty="0">
                <a:solidFill>
                  <a:schemeClr val="tx1"/>
                </a:solidFill>
                <a:effectLst/>
                <a:latin typeface="+mn-lt"/>
                <a:ea typeface="+mn-ea"/>
                <a:cs typeface="+mn-cs"/>
              </a:rPr>
              <a:t>delete</a:t>
            </a:r>
            <a:r>
              <a:rPr lang="en-GB" sz="1200" b="0" i="0" u="none" strike="noStrike" kern="1200" dirty="0">
                <a:solidFill>
                  <a:schemeClr val="tx1"/>
                </a:solidFill>
                <a:effectLst/>
                <a:latin typeface="+mn-lt"/>
                <a:ea typeface="+mn-ea"/>
                <a:cs typeface="+mn-cs"/>
              </a:rPr>
              <a:t> (or </a:t>
            </a:r>
            <a:r>
              <a:rPr lang="en-GB" sz="1200" b="1" i="0" u="none" strike="noStrike" kern="1200" dirty="0">
                <a:solidFill>
                  <a:schemeClr val="tx1"/>
                </a:solidFill>
                <a:effectLst/>
                <a:latin typeface="+mn-lt"/>
                <a:ea typeface="+mn-ea"/>
                <a:cs typeface="+mn-cs"/>
              </a:rPr>
              <a:t>remove</a:t>
            </a:r>
            <a:r>
              <a:rPr lang="en-GB" sz="1200" b="0" i="0" u="none" strike="noStrike" kern="1200" dirty="0">
                <a:solidFill>
                  <a:schemeClr val="tx1"/>
                </a:solidFill>
                <a:effectLst/>
                <a:latin typeface="+mn-lt"/>
                <a:ea typeface="+mn-ea"/>
                <a:cs typeface="+mn-cs"/>
              </a:rPr>
              <a:t>) an existing resource.</a:t>
            </a:r>
          </a:p>
          <a:p>
            <a:pPr marL="628650" lvl="1"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An </a:t>
            </a:r>
            <a:r>
              <a:rPr lang="en-GB" sz="1200" b="1" i="0" u="none" strike="noStrike" kern="1200" dirty="0">
                <a:solidFill>
                  <a:schemeClr val="tx1"/>
                </a:solidFill>
                <a:effectLst/>
                <a:latin typeface="+mn-lt"/>
                <a:ea typeface="+mn-ea"/>
                <a:cs typeface="+mn-cs"/>
              </a:rPr>
              <a:t>example</a:t>
            </a:r>
            <a:r>
              <a:rPr lang="en-GB" sz="1200" b="0" i="0" u="none" strike="noStrike" kern="1200" dirty="0">
                <a:solidFill>
                  <a:schemeClr val="tx1"/>
                </a:solidFill>
                <a:effectLst/>
                <a:latin typeface="+mn-lt"/>
                <a:ea typeface="+mn-ea"/>
                <a:cs typeface="+mn-cs"/>
              </a:rPr>
              <a:t> of HTTP DELETE request is for deleting an item from the shopping cart in an e-commerce Web application.</a:t>
            </a:r>
            <a:endParaRPr lang="en-US" sz="1200" b="0" i="0" u="none" strike="noStrike" kern="1200" dirty="0">
              <a:solidFill>
                <a:schemeClr val="tx1"/>
              </a:solidFill>
              <a:effectLst/>
              <a:latin typeface="+mn-lt"/>
              <a:ea typeface="+mn-ea"/>
              <a:cs typeface="+mn-cs"/>
            </a:endParaRP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PATCH</a:t>
            </a:r>
            <a:r>
              <a:rPr lang="en-GB" sz="1200" b="0" i="0" u="none" strike="noStrike" kern="1200" dirty="0">
                <a:solidFill>
                  <a:schemeClr val="tx1"/>
                </a:solidFill>
                <a:effectLst/>
                <a:latin typeface="+mn-lt"/>
                <a:ea typeface="+mn-ea"/>
                <a:cs typeface="+mn-cs"/>
              </a:rPr>
              <a:t> method </a:t>
            </a:r>
            <a:r>
              <a:rPr lang="en-GB" sz="1200" b="1" i="0" u="none" strike="noStrike" kern="1200" dirty="0">
                <a:solidFill>
                  <a:schemeClr val="tx1"/>
                </a:solidFill>
                <a:effectLst/>
                <a:latin typeface="+mn-lt"/>
                <a:ea typeface="+mn-ea"/>
                <a:cs typeface="+mn-cs"/>
              </a:rPr>
              <a:t>updates</a:t>
            </a:r>
            <a:r>
              <a:rPr lang="en-GB" sz="1200" b="0" i="0" u="none" strike="noStrike" kern="1200" dirty="0">
                <a:solidFill>
                  <a:schemeClr val="tx1"/>
                </a:solidFill>
                <a:effectLst/>
                <a:latin typeface="+mn-lt"/>
                <a:ea typeface="+mn-ea"/>
                <a:cs typeface="+mn-cs"/>
              </a:rPr>
              <a:t> an existing resource </a:t>
            </a:r>
            <a:r>
              <a:rPr lang="en-GB" sz="1200" b="1" i="0" u="none" strike="noStrike" kern="1200" dirty="0">
                <a:solidFill>
                  <a:schemeClr val="tx1"/>
                </a:solidFill>
                <a:effectLst/>
                <a:latin typeface="+mn-lt"/>
                <a:ea typeface="+mn-ea"/>
                <a:cs typeface="+mn-cs"/>
              </a:rPr>
              <a:t>partially</a:t>
            </a:r>
            <a:r>
              <a:rPr lang="en-GB" sz="1200" b="0" i="0" u="none" strike="noStrike" kern="1200" dirty="0">
                <a:solidFill>
                  <a:schemeClr val="tx1"/>
                </a:solidFill>
                <a:effectLst/>
                <a:latin typeface="+mn-lt"/>
                <a:ea typeface="+mn-ea"/>
                <a:cs typeface="+mn-cs"/>
              </a:rPr>
              <a:t>. It is used to modify a field of given object.</a:t>
            </a:r>
          </a:p>
          <a:p>
            <a:pPr marL="628650" marR="0" lvl="1" indent="-171450" algn="l" defTabSz="914400" rtl="0" eaLnBrk="1" fontAlgn="t"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An </a:t>
            </a:r>
            <a:r>
              <a:rPr lang="en-GB" sz="1200" b="1" i="0" u="none" strike="noStrike" kern="1200" dirty="0">
                <a:solidFill>
                  <a:schemeClr val="tx1"/>
                </a:solidFill>
                <a:effectLst/>
                <a:latin typeface="+mn-lt"/>
                <a:ea typeface="+mn-ea"/>
                <a:cs typeface="+mn-cs"/>
              </a:rPr>
              <a:t>example</a:t>
            </a:r>
            <a:r>
              <a:rPr lang="en-GB" sz="1200" b="0" i="0" u="none" strike="noStrike" kern="1200" dirty="0">
                <a:solidFill>
                  <a:schemeClr val="tx1"/>
                </a:solidFill>
                <a:effectLst/>
                <a:latin typeface="+mn-lt"/>
                <a:ea typeface="+mn-ea"/>
                <a:cs typeface="+mn-cs"/>
              </a:rPr>
              <a:t> of HTTP PATCH request is for updating the quantity of an order item in the shopping cart in an e-commerce Web application.</a:t>
            </a:r>
            <a:endParaRPr lang="en-US" sz="1200" b="0" i="0" u="none" strike="noStrike" kern="1200" dirty="0">
              <a:solidFill>
                <a:schemeClr val="tx1"/>
              </a:solidFill>
              <a:effectLst/>
              <a:latin typeface="+mn-lt"/>
              <a:ea typeface="+mn-ea"/>
              <a:cs typeface="+mn-cs"/>
            </a:endParaRP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HTTP </a:t>
            </a:r>
            <a:r>
              <a:rPr lang="en-GB" sz="1200" b="1" i="0" u="none" strike="noStrike" kern="1200" dirty="0">
                <a:solidFill>
                  <a:schemeClr val="tx1"/>
                </a:solidFill>
                <a:effectLst/>
                <a:latin typeface="+mn-lt"/>
                <a:ea typeface="+mn-ea"/>
                <a:cs typeface="+mn-cs"/>
              </a:rPr>
              <a:t>HEAD</a:t>
            </a:r>
            <a:r>
              <a:rPr lang="en-GB" sz="1200" b="0" i="0" u="none" strike="noStrike" kern="1200" dirty="0">
                <a:solidFill>
                  <a:schemeClr val="tx1"/>
                </a:solidFill>
                <a:effectLst/>
                <a:latin typeface="+mn-lt"/>
                <a:ea typeface="+mn-ea"/>
                <a:cs typeface="+mn-cs"/>
              </a:rPr>
              <a:t> method retrieves the resource's</a:t>
            </a:r>
            <a:r>
              <a:rPr lang="en-GB" sz="1200" b="0" i="0" u="none" strike="noStrike" kern="1200" baseline="0" dirty="0">
                <a:solidFill>
                  <a:schemeClr val="tx1"/>
                </a:solidFill>
                <a:effectLst/>
                <a:latin typeface="+mn-lt"/>
                <a:ea typeface="+mn-ea"/>
                <a:cs typeface="+mn-cs"/>
              </a:rPr>
              <a:t> </a:t>
            </a:r>
            <a:r>
              <a:rPr lang="en-GB" sz="1200" b="1" i="0" u="none" strike="noStrike" kern="1200" baseline="0" dirty="0">
                <a:solidFill>
                  <a:schemeClr val="tx1"/>
                </a:solidFill>
                <a:effectLst/>
                <a:latin typeface="+mn-lt"/>
                <a:ea typeface="+mn-ea"/>
                <a:cs typeface="+mn-cs"/>
              </a:rPr>
              <a:t>headers</a:t>
            </a:r>
            <a:r>
              <a:rPr lang="en-GB" sz="1200" b="0" i="0" u="none" strike="noStrike" kern="1200" baseline="0" dirty="0">
                <a:solidFill>
                  <a:schemeClr val="tx1"/>
                </a:solidFill>
                <a:effectLst/>
                <a:latin typeface="+mn-lt"/>
                <a:ea typeface="+mn-ea"/>
                <a:cs typeface="+mn-cs"/>
              </a:rPr>
              <a:t>, without the resource itself.</a:t>
            </a:r>
          </a:p>
          <a:p>
            <a:pPr marL="628650" lvl="1" indent="-171450" rtl="0" eaLnBrk="1" fontAlgn="t" hangingPunct="1">
              <a:buFont typeface="Arial" panose="020B0604020202020204" pitchFamily="34" charset="0"/>
              <a:buChar char="•"/>
            </a:pPr>
            <a:r>
              <a:rPr lang="en-GB" sz="1200" b="0" i="0" u="none" strike="noStrike" kern="1200" baseline="0" dirty="0">
                <a:solidFill>
                  <a:schemeClr val="tx1"/>
                </a:solidFill>
                <a:effectLst/>
                <a:latin typeface="+mn-lt"/>
                <a:ea typeface="+mn-ea"/>
                <a:cs typeface="+mn-cs"/>
              </a:rPr>
              <a:t>HEAD is used rarely, for </a:t>
            </a:r>
            <a:r>
              <a:rPr lang="en-GB" sz="1200" b="1" i="0" u="none" strike="noStrike" kern="1200" baseline="0" dirty="0">
                <a:solidFill>
                  <a:schemeClr val="tx1"/>
                </a:solidFill>
                <a:effectLst/>
                <a:latin typeface="+mn-lt"/>
                <a:ea typeface="+mn-ea"/>
                <a:cs typeface="+mn-cs"/>
              </a:rPr>
              <a:t>example </a:t>
            </a:r>
            <a:r>
              <a:rPr lang="en-GB" sz="1200" b="0" i="0" u="none" strike="noStrike" kern="1200" baseline="0" dirty="0">
                <a:solidFill>
                  <a:schemeClr val="tx1"/>
                </a:solidFill>
                <a:effectLst/>
                <a:latin typeface="+mn-lt"/>
                <a:ea typeface="+mn-ea"/>
                <a:cs typeface="+mn-cs"/>
              </a:rPr>
              <a:t>to check for modifications at the server side.</a:t>
            </a:r>
          </a:p>
          <a:p>
            <a:pPr marL="0" lvl="0" indent="0" rtl="0" eaLnBrk="1" fontAlgn="t" hangingPunct="1">
              <a:buFont typeface="Arial" panose="020B0604020202020204" pitchFamily="34" charset="0"/>
              <a:buNone/>
            </a:pPr>
            <a:endParaRPr lang="en-GB" sz="1200" b="0" i="0" u="none" strike="noStrike" kern="1200" baseline="0" dirty="0">
              <a:solidFill>
                <a:schemeClr val="tx1"/>
              </a:solidFill>
              <a:effectLst/>
              <a:latin typeface="+mn-lt"/>
              <a:ea typeface="+mn-ea"/>
              <a:cs typeface="+mn-cs"/>
            </a:endParaRPr>
          </a:p>
          <a:p>
            <a:pPr marL="0" lvl="0" indent="0" rtl="0" eaLnBrk="1" fontAlgn="t" hangingPunct="1">
              <a:buFont typeface="Arial" panose="020B0604020202020204" pitchFamily="34" charset="0"/>
              <a:buNone/>
            </a:pPr>
            <a:r>
              <a:rPr lang="en-GB" sz="1200" b="0" i="0" u="none" strike="noStrike" kern="1200" baseline="0" dirty="0">
                <a:solidFill>
                  <a:schemeClr val="tx1"/>
                </a:solidFill>
                <a:effectLst/>
                <a:latin typeface="+mn-lt"/>
                <a:ea typeface="+mn-ea"/>
                <a:cs typeface="+mn-cs"/>
              </a:rPr>
              <a:t>The four most important operations for most applications are </a:t>
            </a:r>
            <a:r>
              <a:rPr lang="en-GB" sz="1200" b="1" i="0" u="none" strike="noStrike" kern="1200" baseline="0" dirty="0">
                <a:solidFill>
                  <a:schemeClr val="tx1"/>
                </a:solidFill>
                <a:effectLst/>
                <a:latin typeface="+mn-lt"/>
                <a:ea typeface="+mn-ea"/>
                <a:cs typeface="+mn-cs"/>
              </a:rPr>
              <a:t>GET</a:t>
            </a:r>
            <a:r>
              <a:rPr lang="en-GB" sz="1200" b="0" i="0" u="none" strike="noStrike" kern="1200" baseline="0" dirty="0">
                <a:solidFill>
                  <a:schemeClr val="tx1"/>
                </a:solidFill>
                <a:effectLst/>
                <a:latin typeface="+mn-lt"/>
                <a:ea typeface="+mn-ea"/>
                <a:cs typeface="+mn-cs"/>
              </a:rPr>
              <a:t>, </a:t>
            </a:r>
            <a:r>
              <a:rPr lang="en-GB" sz="1200" b="1" i="0" u="none" strike="noStrike" kern="1200" baseline="0" dirty="0">
                <a:solidFill>
                  <a:schemeClr val="tx1"/>
                </a:solidFill>
                <a:effectLst/>
                <a:latin typeface="+mn-lt"/>
                <a:ea typeface="+mn-ea"/>
                <a:cs typeface="+mn-cs"/>
              </a:rPr>
              <a:t>POST</a:t>
            </a:r>
            <a:r>
              <a:rPr lang="en-GB" sz="1200" b="0" i="0" u="none" strike="noStrike" kern="1200" baseline="0" dirty="0">
                <a:solidFill>
                  <a:schemeClr val="tx1"/>
                </a:solidFill>
                <a:effectLst/>
                <a:latin typeface="+mn-lt"/>
                <a:ea typeface="+mn-ea"/>
                <a:cs typeface="+mn-cs"/>
              </a:rPr>
              <a:t>, </a:t>
            </a:r>
            <a:r>
              <a:rPr lang="en-GB" sz="1200" b="1" i="0" u="none" strike="noStrike" kern="1200" baseline="0" dirty="0">
                <a:solidFill>
                  <a:schemeClr val="tx1"/>
                </a:solidFill>
                <a:effectLst/>
                <a:latin typeface="+mn-lt"/>
                <a:ea typeface="+mn-ea"/>
                <a:cs typeface="+mn-cs"/>
              </a:rPr>
              <a:t>PUT </a:t>
            </a:r>
            <a:r>
              <a:rPr lang="en-GB" sz="1200" b="0" i="0" u="none" strike="noStrike" kern="1200" baseline="0" dirty="0">
                <a:solidFill>
                  <a:schemeClr val="tx1"/>
                </a:solidFill>
                <a:effectLst/>
                <a:latin typeface="+mn-lt"/>
                <a:ea typeface="+mn-ea"/>
                <a:cs typeface="+mn-cs"/>
              </a:rPr>
              <a:t>and </a:t>
            </a:r>
            <a:r>
              <a:rPr lang="en-GB" sz="1200" b="1" i="0" u="none" strike="noStrike" kern="1200" baseline="0" dirty="0">
                <a:solidFill>
                  <a:schemeClr val="tx1"/>
                </a:solidFill>
                <a:effectLst/>
                <a:latin typeface="+mn-lt"/>
                <a:ea typeface="+mn-ea"/>
                <a:cs typeface="+mn-cs"/>
              </a:rPr>
              <a:t>DELETE</a:t>
            </a:r>
            <a:r>
              <a:rPr lang="en-GB" sz="1200" b="0" i="0" u="none" strike="noStrike" kern="1200" baseline="0" dirty="0">
                <a:solidFill>
                  <a:schemeClr val="tx1"/>
                </a:solidFill>
                <a:effectLst/>
                <a:latin typeface="+mn-lt"/>
                <a:ea typeface="+mn-ea"/>
                <a:cs typeface="+mn-cs"/>
              </a:rPr>
              <a:t>, the so-called "</a:t>
            </a:r>
            <a:r>
              <a:rPr lang="en-GB" sz="1200" b="1" i="0" u="none" strike="noStrike" kern="1200" baseline="0" dirty="0">
                <a:solidFill>
                  <a:schemeClr val="tx1"/>
                </a:solidFill>
                <a:effectLst/>
                <a:latin typeface="+mn-lt"/>
                <a:ea typeface="+mn-ea"/>
                <a:cs typeface="+mn-cs"/>
              </a:rPr>
              <a:t>CRUD operations</a:t>
            </a:r>
            <a:r>
              <a:rPr lang="en-GB" sz="1200" b="0" i="0" u="none" strike="noStrike" kern="1200" baseline="0" dirty="0">
                <a:solidFill>
                  <a:schemeClr val="tx1"/>
                </a:solidFill>
                <a:effectLst/>
                <a:latin typeface="+mn-lt"/>
                <a:ea typeface="+mn-ea"/>
                <a:cs typeface="+mn-cs"/>
              </a:rPr>
              <a:t>".</a:t>
            </a:r>
          </a:p>
          <a:p>
            <a:pPr marL="171450" lvl="0" indent="-171450" rtl="0" eaLnBrk="1" fontAlgn="t" hangingPunct="1">
              <a:buFont typeface="Arial" panose="020B0604020202020204" pitchFamily="34" charset="0"/>
              <a:buChar char="•"/>
            </a:pPr>
            <a:r>
              <a:rPr lang="en-GB" sz="1200" b="1" i="0" u="none" strike="noStrike" kern="1200" baseline="0" dirty="0">
                <a:solidFill>
                  <a:schemeClr val="tx1"/>
                </a:solidFill>
                <a:effectLst/>
                <a:latin typeface="+mn-lt"/>
                <a:ea typeface="+mn-ea"/>
                <a:cs typeface="+mn-cs"/>
              </a:rPr>
              <a:t>CRUD </a:t>
            </a:r>
            <a:r>
              <a:rPr lang="en-GB" sz="1200" b="0" i="0" u="none" strike="noStrike" kern="1200" baseline="0" dirty="0">
                <a:solidFill>
                  <a:schemeClr val="tx1"/>
                </a:solidFill>
                <a:effectLst/>
                <a:latin typeface="+mn-lt"/>
                <a:ea typeface="+mn-ea"/>
                <a:cs typeface="+mn-cs"/>
              </a:rPr>
              <a:t>is an abbreviation from "</a:t>
            </a:r>
            <a:r>
              <a:rPr lang="en-GB" sz="1200" b="1" i="0" u="none" strike="noStrike" kern="1200" baseline="0" dirty="0">
                <a:solidFill>
                  <a:schemeClr val="tx1"/>
                </a:solidFill>
                <a:effectLst/>
                <a:latin typeface="+mn-lt"/>
                <a:ea typeface="+mn-ea"/>
                <a:cs typeface="+mn-cs"/>
              </a:rPr>
              <a:t>create, read, update, delete</a:t>
            </a:r>
            <a:r>
              <a:rPr lang="en-GB" sz="1200" b="0" i="0" u="none" strike="noStrike" kern="1200" baseline="0" dirty="0">
                <a:solidFill>
                  <a:schemeClr val="tx1"/>
                </a:solidFill>
                <a:effectLst/>
                <a:latin typeface="+mn-lt"/>
                <a:ea typeface="+mn-ea"/>
                <a:cs typeface="+mn-cs"/>
              </a:rPr>
              <a:t>" and </a:t>
            </a:r>
            <a:r>
              <a:rPr lang="en-US" sz="1200" b="0" i="0" u="none" strike="noStrike" kern="1200" baseline="0" dirty="0">
                <a:solidFill>
                  <a:schemeClr val="tx1"/>
                </a:solidFill>
                <a:effectLst/>
                <a:latin typeface="+mn-lt"/>
                <a:ea typeface="+mn-ea"/>
                <a:cs typeface="+mn-cs"/>
              </a:rPr>
              <a:t>is usually </a:t>
            </a:r>
            <a:r>
              <a:rPr lang="en-GB" sz="1200" b="0" i="0" u="none" strike="noStrike" kern="1200" baseline="0" dirty="0">
                <a:solidFill>
                  <a:schemeClr val="tx1"/>
                </a:solidFill>
                <a:effectLst/>
                <a:latin typeface="+mn-lt"/>
                <a:ea typeface="+mn-ea"/>
                <a:cs typeface="+mn-cs"/>
              </a:rPr>
              <a:t>implemented by apps and APIs, which manage persistent data.</a:t>
            </a:r>
          </a:p>
          <a:p>
            <a:pPr marL="171450" lvl="0" indent="-171450" rtl="0" eaLnBrk="1" fontAlgn="t" hangingPunct="1">
              <a:buFont typeface="Arial" panose="020B0604020202020204" pitchFamily="34" charset="0"/>
              <a:buChar char="•"/>
            </a:pPr>
            <a:r>
              <a:rPr lang="en-GB" sz="1200" b="0" i="0" u="none" strike="noStrike" kern="1200" baseline="0" dirty="0">
                <a:solidFill>
                  <a:schemeClr val="tx1"/>
                </a:solidFill>
                <a:effectLst/>
                <a:latin typeface="+mn-lt"/>
                <a:ea typeface="+mn-ea"/>
                <a:cs typeface="+mn-cs"/>
              </a:rPr>
              <a:t>Most applications support at least these four </a:t>
            </a:r>
            <a:r>
              <a:rPr lang="en-GB" sz="1200" b="1" i="0" u="none" strike="noStrike" kern="1200" baseline="0" dirty="0">
                <a:solidFill>
                  <a:schemeClr val="tx1"/>
                </a:solidFill>
                <a:effectLst/>
                <a:latin typeface="+mn-lt"/>
                <a:ea typeface="+mn-ea"/>
                <a:cs typeface="+mn-cs"/>
              </a:rPr>
              <a:t>CRUD operations </a:t>
            </a:r>
            <a:r>
              <a:rPr lang="en-GB" sz="1200" b="0" i="0" u="none" strike="noStrike" kern="1200" baseline="0" dirty="0">
                <a:solidFill>
                  <a:schemeClr val="tx1"/>
                </a:solidFill>
                <a:effectLst/>
                <a:latin typeface="+mn-lt"/>
                <a:ea typeface="+mn-ea"/>
                <a:cs typeface="+mn-cs"/>
              </a:rPr>
              <a:t>for the objects they store, edit and manage.</a:t>
            </a:r>
          </a:p>
          <a:p>
            <a:pPr marL="171450" lvl="0" indent="-171450" rtl="0" eaLnBrk="1" fontAlgn="t" hangingPunct="1">
              <a:buFont typeface="Arial" panose="020B0604020202020204" pitchFamily="34" charset="0"/>
              <a:buChar char="•"/>
            </a:pPr>
            <a:r>
              <a:rPr lang="en-GB" sz="1200" b="0" i="0" u="none" strike="noStrike" kern="1200" baseline="0" dirty="0">
                <a:solidFill>
                  <a:schemeClr val="tx1"/>
                </a:solidFill>
                <a:effectLst/>
                <a:latin typeface="+mn-lt"/>
                <a:ea typeface="+mn-ea"/>
                <a:cs typeface="+mn-cs"/>
              </a:rPr>
              <a:t>For </a:t>
            </a:r>
            <a:r>
              <a:rPr lang="en-GB" sz="1200" b="1" i="0" u="none" strike="noStrike" kern="1200" baseline="0" dirty="0">
                <a:solidFill>
                  <a:schemeClr val="tx1"/>
                </a:solidFill>
                <a:effectLst/>
                <a:latin typeface="+mn-lt"/>
                <a:ea typeface="+mn-ea"/>
                <a:cs typeface="+mn-cs"/>
              </a:rPr>
              <a:t>example</a:t>
            </a:r>
            <a:r>
              <a:rPr lang="en-GB" sz="1200" b="0" i="0" u="none" strike="noStrike" kern="1200" baseline="0" dirty="0">
                <a:solidFill>
                  <a:schemeClr val="tx1"/>
                </a:solidFill>
                <a:effectLst/>
                <a:latin typeface="+mn-lt"/>
                <a:ea typeface="+mn-ea"/>
                <a:cs typeface="+mn-cs"/>
              </a:rPr>
              <a:t>, if you have a </a:t>
            </a:r>
            <a:r>
              <a:rPr lang="en-GB" sz="1200" b="1" i="0" u="none" strike="noStrike" kern="1200" baseline="0" dirty="0">
                <a:solidFill>
                  <a:schemeClr val="tx1"/>
                </a:solidFill>
                <a:effectLst/>
                <a:latin typeface="+mn-lt"/>
                <a:ea typeface="+mn-ea"/>
                <a:cs typeface="+mn-cs"/>
              </a:rPr>
              <a:t>phonebook app</a:t>
            </a:r>
            <a:r>
              <a:rPr lang="en-GB" sz="1200" b="0" i="0" u="none" strike="noStrike" kern="1200" baseline="0" dirty="0">
                <a:solidFill>
                  <a:schemeClr val="tx1"/>
                </a:solidFill>
                <a:effectLst/>
                <a:latin typeface="+mn-lt"/>
                <a:ea typeface="+mn-ea"/>
                <a:cs typeface="+mn-cs"/>
              </a:rPr>
              <a:t>, you will need at least the following basic operations: </a:t>
            </a:r>
            <a:r>
              <a:rPr lang="en-GB" sz="1200" b="1" i="0" u="none" strike="noStrike" kern="1200" baseline="0" dirty="0">
                <a:solidFill>
                  <a:schemeClr val="tx1"/>
                </a:solidFill>
                <a:effectLst/>
                <a:latin typeface="+mn-lt"/>
                <a:ea typeface="+mn-ea"/>
                <a:cs typeface="+mn-cs"/>
              </a:rPr>
              <a:t>view all</a:t>
            </a:r>
            <a:r>
              <a:rPr lang="en-GB" sz="1200" b="0" i="0" u="none" strike="noStrike" kern="1200" baseline="0" dirty="0">
                <a:solidFill>
                  <a:schemeClr val="tx1"/>
                </a:solidFill>
                <a:effectLst/>
                <a:latin typeface="+mn-lt"/>
                <a:ea typeface="+mn-ea"/>
                <a:cs typeface="+mn-cs"/>
              </a:rPr>
              <a:t> the entries from the phonebook, </a:t>
            </a:r>
            <a:r>
              <a:rPr lang="en-GB" sz="1200" b="1" i="0" u="none" strike="noStrike" kern="1200" baseline="0" dirty="0">
                <a:solidFill>
                  <a:schemeClr val="tx1"/>
                </a:solidFill>
                <a:effectLst/>
                <a:latin typeface="+mn-lt"/>
                <a:ea typeface="+mn-ea"/>
                <a:cs typeface="+mn-cs"/>
              </a:rPr>
              <a:t>view </a:t>
            </a:r>
            <a:r>
              <a:rPr lang="en-GB" sz="1200" b="0" i="0" u="none" strike="noStrike" kern="1200" baseline="0" dirty="0">
                <a:solidFill>
                  <a:schemeClr val="tx1"/>
                </a:solidFill>
                <a:effectLst/>
                <a:latin typeface="+mn-lt"/>
                <a:ea typeface="+mn-ea"/>
                <a:cs typeface="+mn-cs"/>
              </a:rPr>
              <a:t>certain phonebook entry, </a:t>
            </a:r>
            <a:r>
              <a:rPr lang="en-GB" sz="1200" b="1" i="0" u="none" strike="noStrike" kern="1200" baseline="0" dirty="0">
                <a:solidFill>
                  <a:schemeClr val="tx1"/>
                </a:solidFill>
                <a:effectLst/>
                <a:latin typeface="+mn-lt"/>
                <a:ea typeface="+mn-ea"/>
                <a:cs typeface="+mn-cs"/>
              </a:rPr>
              <a:t>add </a:t>
            </a:r>
            <a:r>
              <a:rPr lang="en-GB" sz="1200" b="0" i="0" u="none" strike="noStrike" kern="1200" baseline="0" dirty="0">
                <a:solidFill>
                  <a:schemeClr val="tx1"/>
                </a:solidFill>
                <a:effectLst/>
                <a:latin typeface="+mn-lt"/>
                <a:ea typeface="+mn-ea"/>
                <a:cs typeface="+mn-cs"/>
              </a:rPr>
              <a:t>a new phonebook entry, </a:t>
            </a:r>
            <a:r>
              <a:rPr lang="en-GB" sz="1200" b="1" i="0" u="none" strike="noStrike" kern="1200" baseline="0" dirty="0">
                <a:solidFill>
                  <a:schemeClr val="tx1"/>
                </a:solidFill>
                <a:effectLst/>
                <a:latin typeface="+mn-lt"/>
                <a:ea typeface="+mn-ea"/>
                <a:cs typeface="+mn-cs"/>
              </a:rPr>
              <a:t>modify</a:t>
            </a:r>
            <a:r>
              <a:rPr lang="en-GB" sz="1200" b="0" i="0" u="none" strike="noStrike" kern="1200" baseline="0" dirty="0">
                <a:solidFill>
                  <a:schemeClr val="tx1"/>
                </a:solidFill>
                <a:effectLst/>
                <a:latin typeface="+mn-lt"/>
                <a:ea typeface="+mn-ea"/>
                <a:cs typeface="+mn-cs"/>
              </a:rPr>
              <a:t> existing phonebook entry and </a:t>
            </a:r>
            <a:r>
              <a:rPr lang="en-GB" sz="1200" b="1" i="0" u="none" strike="noStrike" kern="1200" baseline="0" dirty="0">
                <a:solidFill>
                  <a:schemeClr val="tx1"/>
                </a:solidFill>
                <a:effectLst/>
                <a:latin typeface="+mn-lt"/>
                <a:ea typeface="+mn-ea"/>
                <a:cs typeface="+mn-cs"/>
              </a:rPr>
              <a:t>delete </a:t>
            </a:r>
            <a:r>
              <a:rPr lang="en-GB" sz="1200" b="0" i="0" u="none" strike="noStrike" kern="1200" baseline="0" dirty="0">
                <a:solidFill>
                  <a:schemeClr val="tx1"/>
                </a:solidFill>
                <a:effectLst/>
                <a:latin typeface="+mn-lt"/>
                <a:ea typeface="+mn-ea"/>
                <a:cs typeface="+mn-cs"/>
              </a:rPr>
              <a:t>a phonebook entry. These are essentially the classical </a:t>
            </a:r>
            <a:r>
              <a:rPr lang="en-GB" sz="1200" b="1" i="0" u="none" strike="noStrike" kern="1200" baseline="0" dirty="0">
                <a:solidFill>
                  <a:schemeClr val="tx1"/>
                </a:solidFill>
                <a:effectLst/>
                <a:latin typeface="+mn-lt"/>
                <a:ea typeface="+mn-ea"/>
                <a:cs typeface="+mn-cs"/>
              </a:rPr>
              <a:t>CRUD operations</a:t>
            </a:r>
            <a:r>
              <a:rPr lang="en-GB" sz="1200" b="0" i="0" u="none" strike="noStrike" kern="1200" baseline="0" dirty="0">
                <a:solidFill>
                  <a:schemeClr val="tx1"/>
                </a:solidFill>
                <a:effectLst/>
                <a:latin typeface="+mn-lt"/>
                <a:ea typeface="+mn-ea"/>
                <a:cs typeface="+mn-cs"/>
              </a:rPr>
              <a:t>.</a:t>
            </a:r>
          </a:p>
          <a:p>
            <a:pPr marL="0" lvl="0" indent="0" rtl="0" eaLnBrk="1" fontAlgn="t" hangingPunct="1">
              <a:buFont typeface="Arial" panose="020B0604020202020204" pitchFamily="34" charset="0"/>
              <a:buNone/>
            </a:pPr>
            <a:endParaRPr lang="en-GB" sz="1200" b="0" i="0" u="none" strike="noStrike" kern="1200" baseline="0" dirty="0">
              <a:solidFill>
                <a:schemeClr val="tx1"/>
              </a:solidFill>
              <a:effectLst/>
              <a:latin typeface="+mn-lt"/>
              <a:ea typeface="+mn-ea"/>
              <a:cs typeface="+mn-cs"/>
            </a:endParaRPr>
          </a:p>
          <a:p>
            <a:pPr marL="0" lvl="0" indent="0" rtl="0" eaLnBrk="1" fontAlgn="t" hangingPunct="1">
              <a:buFont typeface="Arial" panose="020B0604020202020204" pitchFamily="34" charset="0"/>
              <a:buNone/>
            </a:pPr>
            <a:r>
              <a:rPr lang="en-GB" sz="1200" b="0" i="0" u="none" strike="noStrike" kern="1200" baseline="0" dirty="0">
                <a:solidFill>
                  <a:schemeClr val="tx1"/>
                </a:solidFill>
                <a:effectLst/>
                <a:latin typeface="+mn-lt"/>
                <a:ea typeface="+mn-ea"/>
                <a:cs typeface="+mn-cs"/>
              </a:rPr>
              <a:t>HTTP support a few </a:t>
            </a:r>
            <a:r>
              <a:rPr lang="en-GB" sz="1200" b="1" i="0" u="none" strike="noStrike" kern="1200" baseline="0" dirty="0">
                <a:solidFill>
                  <a:schemeClr val="tx1"/>
                </a:solidFill>
                <a:effectLst/>
                <a:latin typeface="+mn-lt"/>
                <a:ea typeface="+mn-ea"/>
                <a:cs typeface="+mn-cs"/>
              </a:rPr>
              <a:t>more methods</a:t>
            </a:r>
            <a:r>
              <a:rPr lang="en-GB" sz="1200" b="0" i="0" u="none" strike="noStrike" kern="1200" baseline="0" dirty="0">
                <a:solidFill>
                  <a:schemeClr val="tx1"/>
                </a:solidFill>
                <a:effectLst/>
                <a:latin typeface="+mn-lt"/>
                <a:ea typeface="+mn-ea"/>
                <a:cs typeface="+mn-cs"/>
              </a:rPr>
              <a:t>, which are used rarely, in special situations:</a:t>
            </a:r>
          </a:p>
          <a:p>
            <a:pPr marL="171450" lvl="0" indent="-171450" rtl="0" eaLnBrk="1" fontAlgn="t" hangingPunct="1">
              <a:buFont typeface="Arial" panose="020B0604020202020204" pitchFamily="34" charset="0"/>
              <a:buChar char="•"/>
            </a:pPr>
            <a:r>
              <a:rPr lang="en-GB" sz="1200" b="1" i="0" u="none" strike="noStrike" kern="1200" baseline="0" dirty="0">
                <a:solidFill>
                  <a:schemeClr val="tx1"/>
                </a:solidFill>
                <a:effectLst/>
                <a:latin typeface="+mn-lt"/>
                <a:ea typeface="+mn-ea"/>
                <a:cs typeface="+mn-cs"/>
              </a:rPr>
              <a:t>CONNECT </a:t>
            </a:r>
            <a:r>
              <a:rPr lang="en-GB" sz="1200" b="0" i="0" u="none" strike="noStrike" kern="1200" baseline="0" dirty="0">
                <a:solidFill>
                  <a:schemeClr val="tx1"/>
                </a:solidFill>
                <a:effectLst/>
                <a:latin typeface="+mn-lt"/>
                <a:ea typeface="+mn-ea"/>
                <a:cs typeface="+mn-cs"/>
              </a:rPr>
              <a:t>is used to open a </a:t>
            </a:r>
            <a:r>
              <a:rPr lang="en-GB" sz="1200" b="1" i="0" u="none" strike="noStrike" kern="1200" baseline="0" dirty="0">
                <a:solidFill>
                  <a:schemeClr val="tx1"/>
                </a:solidFill>
                <a:effectLst/>
                <a:latin typeface="+mn-lt"/>
                <a:ea typeface="+mn-ea"/>
                <a:cs typeface="+mn-cs"/>
              </a:rPr>
              <a:t>two-way socket connection</a:t>
            </a:r>
            <a:r>
              <a:rPr lang="en-GB" sz="1200" b="0" i="0" u="none" strike="noStrike" kern="1200" baseline="0" dirty="0">
                <a:solidFill>
                  <a:schemeClr val="tx1"/>
                </a:solidFill>
                <a:effectLst/>
                <a:latin typeface="+mn-lt"/>
                <a:ea typeface="+mn-ea"/>
                <a:cs typeface="+mn-cs"/>
              </a:rPr>
              <a:t> to the remote Web server. A socket connection can overcome the limitations of the HTTP protocol and its request-response model through lower-level communication.</a:t>
            </a:r>
          </a:p>
          <a:p>
            <a:pPr marL="171450" lvl="0" indent="-171450" rtl="0" eaLnBrk="1" fontAlgn="t"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OPTIONS</a:t>
            </a:r>
            <a:r>
              <a:rPr lang="en-US" sz="1200" b="0" i="0" u="none" strike="noStrike" kern="1200" dirty="0">
                <a:solidFill>
                  <a:schemeClr val="tx1"/>
                </a:solidFill>
                <a:effectLst/>
                <a:latin typeface="+mn-lt"/>
                <a:ea typeface="+mn-ea"/>
                <a:cs typeface="+mn-cs"/>
              </a:rPr>
              <a:t> method is used </a:t>
            </a:r>
            <a:r>
              <a:rPr lang="en-US" sz="1200" b="0" i="0" kern="1200" dirty="0">
                <a:solidFill>
                  <a:schemeClr val="tx1"/>
                </a:solidFill>
                <a:effectLst/>
                <a:latin typeface="+mn-lt"/>
                <a:ea typeface="+mn-ea"/>
                <a:cs typeface="+mn-cs"/>
              </a:rPr>
              <a:t>to describe the communication </a:t>
            </a:r>
            <a:r>
              <a:rPr lang="en-US" sz="1200" b="1" i="0" kern="1200" dirty="0">
                <a:solidFill>
                  <a:schemeClr val="tx1"/>
                </a:solidFill>
                <a:effectLst/>
                <a:latin typeface="+mn-lt"/>
                <a:ea typeface="+mn-ea"/>
                <a:cs typeface="+mn-cs"/>
              </a:rPr>
              <a:t>options</a:t>
            </a:r>
            <a:r>
              <a:rPr lang="en-US" sz="1200" b="0" i="0" kern="1200" dirty="0">
                <a:solidFill>
                  <a:schemeClr val="tx1"/>
                </a:solidFill>
                <a:effectLst/>
                <a:latin typeface="+mn-lt"/>
                <a:ea typeface="+mn-ea"/>
                <a:cs typeface="+mn-cs"/>
              </a:rPr>
              <a:t> for specified resource. For </a:t>
            </a:r>
            <a:r>
              <a:rPr lang="en-US" sz="1200" b="1" i="0" kern="1200" dirty="0">
                <a:solidFill>
                  <a:schemeClr val="tx1"/>
                </a:solidFill>
                <a:effectLst/>
                <a:latin typeface="+mn-lt"/>
                <a:ea typeface="+mn-ea"/>
                <a:cs typeface="+mn-cs"/>
              </a:rPr>
              <a:t>example</a:t>
            </a:r>
            <a:r>
              <a:rPr lang="en-US" sz="1200" b="0" i="0" kern="1200" dirty="0">
                <a:solidFill>
                  <a:schemeClr val="tx1"/>
                </a:solidFill>
                <a:effectLst/>
                <a:latin typeface="+mn-lt"/>
                <a:ea typeface="+mn-ea"/>
                <a:cs typeface="+mn-cs"/>
              </a:rPr>
              <a:t>, in some situations, the Web client asks the Web server using an HTTP OPTIONS request if it is allowed from a security perspective to request a certain resource. This is called a "</a:t>
            </a:r>
            <a:r>
              <a:rPr lang="en-US" sz="1200" b="1" i="0" kern="1200" dirty="0">
                <a:solidFill>
                  <a:schemeClr val="tx1"/>
                </a:solidFill>
                <a:effectLst/>
                <a:latin typeface="+mn-lt"/>
                <a:ea typeface="+mn-ea"/>
                <a:cs typeface="+mn-cs"/>
              </a:rPr>
              <a:t>cross-origin request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CORS</a:t>
            </a:r>
            <a:r>
              <a:rPr lang="en-US" sz="1200" b="0" i="0" kern="1200" dirty="0">
                <a:solidFill>
                  <a:schemeClr val="tx1"/>
                </a:solidFill>
                <a:effectLst/>
                <a:latin typeface="+mn-lt"/>
                <a:ea typeface="+mn-ea"/>
                <a:cs typeface="+mn-cs"/>
              </a:rPr>
              <a:t>".</a:t>
            </a:r>
          </a:p>
          <a:p>
            <a:pPr marL="171450" lvl="0" indent="-171450" rtl="0" eaLnBrk="1" fontAlgn="t" hangingPunct="1">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TRACE </a:t>
            </a:r>
            <a:r>
              <a:rPr lang="en-US" sz="1200" b="0" i="0" kern="1200" dirty="0">
                <a:solidFill>
                  <a:schemeClr val="tx1"/>
                </a:solidFill>
                <a:effectLst/>
                <a:latin typeface="+mn-lt"/>
                <a:ea typeface="+mn-ea"/>
                <a:cs typeface="+mn-cs"/>
              </a:rPr>
              <a:t>method is designed for diagnostic purposes during the development and is used very rarely.</a:t>
            </a:r>
          </a:p>
          <a:p>
            <a:pPr marL="0" lvl="0" indent="0" rtl="0" eaLnBrk="1" fontAlgn="t"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73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17888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give a full </a:t>
            </a:r>
            <a:r>
              <a:rPr lang="en-US" b="1" dirty="0"/>
              <a:t>example of an HTTP request</a:t>
            </a:r>
            <a:r>
              <a:rPr lang="en-US" dirty="0"/>
              <a:t>. HTTP requests consist of request </a:t>
            </a:r>
            <a:r>
              <a:rPr lang="en-US" b="1" dirty="0"/>
              <a:t>line</a:t>
            </a:r>
            <a:r>
              <a:rPr lang="en-US" dirty="0"/>
              <a:t>, request </a:t>
            </a:r>
            <a:r>
              <a:rPr lang="en-US" b="1" dirty="0"/>
              <a:t>headers</a:t>
            </a:r>
            <a:r>
              <a:rPr lang="en-US" dirty="0"/>
              <a:t> and request </a:t>
            </a:r>
            <a:r>
              <a:rPr lang="en-US" b="1" dirty="0"/>
              <a:t>body</a:t>
            </a:r>
            <a:r>
              <a:rPr lang="en-US" dirty="0"/>
              <a:t>.</a:t>
            </a:r>
          </a:p>
          <a:p>
            <a:endParaRPr lang="en-US" dirty="0"/>
          </a:p>
          <a:p>
            <a:r>
              <a:rPr lang="en-US" dirty="0"/>
              <a:t>The request starts with the </a:t>
            </a:r>
            <a:r>
              <a:rPr lang="bg-BG" dirty="0"/>
              <a:t>"</a:t>
            </a:r>
            <a:r>
              <a:rPr lang="en-US" b="1" dirty="0"/>
              <a:t>HTTP request line</a:t>
            </a:r>
            <a:r>
              <a:rPr lang="bg-BG" dirty="0"/>
              <a:t>"</a:t>
            </a:r>
            <a:r>
              <a:rPr lang="en-US" dirty="0"/>
              <a:t>. This is the command we send to the server. This line says what </a:t>
            </a:r>
            <a:r>
              <a:rPr lang="en-US" b="1" dirty="0"/>
              <a:t>resource</a:t>
            </a:r>
            <a:r>
              <a:rPr lang="en-US" dirty="0"/>
              <a:t> we want to get or process.</a:t>
            </a:r>
          </a:p>
          <a:p>
            <a:pPr marL="171450" indent="-171450">
              <a:buFont typeface="Arial" panose="020B0604020202020204" pitchFamily="34" charset="0"/>
              <a:buChar char="•"/>
            </a:pPr>
            <a:r>
              <a:rPr lang="en-US" dirty="0"/>
              <a:t>The request line starts with the request </a:t>
            </a:r>
            <a:r>
              <a:rPr lang="en-US" b="1" dirty="0"/>
              <a:t>method </a:t>
            </a:r>
            <a:r>
              <a:rPr lang="en-US" dirty="0"/>
              <a:t>(in our example "GET</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followed by the </a:t>
            </a:r>
            <a:r>
              <a:rPr lang="en-US" b="1" dirty="0">
                <a:sym typeface="Wingdings" panose="05000000000000000000" pitchFamily="2" charset="2"/>
              </a:rPr>
              <a:t>request-URI</a:t>
            </a:r>
            <a:r>
              <a:rPr lang="en-US" dirty="0">
                <a:sym typeface="Wingdings" panose="05000000000000000000" pitchFamily="2" charset="2"/>
              </a:rPr>
              <a:t> (this is the resource path, relative to the server's root),</a:t>
            </a:r>
          </a:p>
          <a:p>
            <a:pPr marL="171450" indent="-171450">
              <a:buFont typeface="Arial" panose="020B0604020202020204" pitchFamily="34" charset="0"/>
              <a:buChar char="•"/>
            </a:pPr>
            <a:r>
              <a:rPr lang="en-US" dirty="0">
                <a:sym typeface="Wingdings" panose="05000000000000000000" pitchFamily="2" charset="2"/>
              </a:rPr>
              <a:t>followed by the </a:t>
            </a:r>
            <a:r>
              <a:rPr lang="en-US" b="1" dirty="0">
                <a:sym typeface="Wingdings" panose="05000000000000000000" pitchFamily="2" charset="2"/>
              </a:rPr>
              <a:t>HTTP version</a:t>
            </a:r>
            <a:r>
              <a:rPr lang="en-US" dirty="0">
                <a:sym typeface="Wingdings" panose="05000000000000000000" pitchFamily="2" charset="2"/>
              </a:rPr>
              <a:t> string (for example "HTTP/1.1"),</a:t>
            </a:r>
          </a:p>
          <a:p>
            <a:pPr marL="171450" indent="-171450">
              <a:buFont typeface="Arial" panose="020B0604020202020204" pitchFamily="34" charset="0"/>
              <a:buChar char="•"/>
            </a:pPr>
            <a:r>
              <a:rPr lang="en-US" dirty="0"/>
              <a:t>followed by a </a:t>
            </a:r>
            <a:r>
              <a:rPr lang="en-US" b="1" dirty="0"/>
              <a:t>new line</a:t>
            </a:r>
            <a:r>
              <a:rPr lang="en-US" dirty="0"/>
              <a:t> (</a:t>
            </a:r>
            <a:r>
              <a:rPr lang="en-US" b="1" dirty="0"/>
              <a:t>CR</a:t>
            </a:r>
            <a:r>
              <a:rPr lang="en-US" dirty="0"/>
              <a:t> + </a:t>
            </a:r>
            <a:r>
              <a:rPr lang="en-US" b="1" dirty="0"/>
              <a:t>LF</a:t>
            </a:r>
            <a:r>
              <a:rPr lang="en-US" dirty="0"/>
              <a:t>).</a:t>
            </a:r>
          </a:p>
          <a:p>
            <a:pPr marL="0" indent="0">
              <a:buFont typeface="Arial" panose="020B0604020202020204" pitchFamily="34" charset="0"/>
              <a:buNone/>
            </a:pPr>
            <a:r>
              <a:rPr lang="en-US" dirty="0"/>
              <a:t>In most computer systems the </a:t>
            </a:r>
            <a:r>
              <a:rPr lang="en-US" b="1" dirty="0"/>
              <a:t>new line </a:t>
            </a:r>
            <a:r>
              <a:rPr lang="en-US" dirty="0"/>
              <a:t>consists of two characters: </a:t>
            </a:r>
            <a:r>
              <a:rPr lang="en-US" b="1" dirty="0"/>
              <a:t>CR</a:t>
            </a:r>
            <a:r>
              <a:rPr lang="en-US" dirty="0"/>
              <a:t> (carriage return, the ASCII code 13) and </a:t>
            </a:r>
            <a:r>
              <a:rPr lang="en-US" b="1" dirty="0"/>
              <a:t>LF</a:t>
            </a:r>
            <a:r>
              <a:rPr lang="en-US" dirty="0"/>
              <a:t> (line feed, the ASCII code 10).</a:t>
            </a:r>
            <a:r>
              <a:rPr lang="bg-BG" dirty="0"/>
              <a:t> </a:t>
            </a:r>
            <a:r>
              <a:rPr lang="en-US" dirty="0"/>
              <a:t>This is the new line format used in the HTTP protocol.</a:t>
            </a:r>
          </a:p>
          <a:p>
            <a:pPr marL="0" indent="0">
              <a:buFont typeface="Arial" panose="020B0604020202020204" pitchFamily="34" charset="0"/>
              <a:buNone/>
            </a:pPr>
            <a:endParaRPr lang="en-US" dirty="0"/>
          </a:p>
          <a:p>
            <a:pPr marL="0" indent="0">
              <a:buFont typeface="Arial" panose="020B0604020202020204" pitchFamily="34" charset="0"/>
              <a:buNone/>
            </a:pPr>
            <a:r>
              <a:rPr lang="en-US" b="0" dirty="0"/>
              <a:t>Web browsers use </a:t>
            </a:r>
            <a:r>
              <a:rPr lang="en-US" b="1" dirty="0"/>
              <a:t>URLs</a:t>
            </a:r>
            <a:r>
              <a:rPr lang="en-US" b="0" dirty="0"/>
              <a:t>, but HTTP uses </a:t>
            </a:r>
            <a:r>
              <a:rPr lang="en-US" b="1" dirty="0"/>
              <a:t>URIs</a:t>
            </a:r>
            <a:r>
              <a:rPr lang="en-US" b="0" dirty="0"/>
              <a:t> to address the resources. What's the difference?</a:t>
            </a:r>
          </a:p>
          <a:p>
            <a:pPr marL="171450" indent="-171450">
              <a:buFont typeface="Arial" panose="020B0604020202020204" pitchFamily="34" charset="0"/>
              <a:buChar char="•"/>
            </a:pPr>
            <a:r>
              <a:rPr lang="en-US" b="1" dirty="0"/>
              <a:t>URL</a:t>
            </a:r>
            <a:r>
              <a:rPr lang="en-US" dirty="0"/>
              <a:t> stands for "</a:t>
            </a:r>
            <a:r>
              <a:rPr lang="en-US" b="1" i="1" dirty="0"/>
              <a:t>uniform resource locator</a:t>
            </a:r>
            <a:r>
              <a:rPr lang="en-US" dirty="0"/>
              <a:t>" and it describes a </a:t>
            </a:r>
            <a:r>
              <a:rPr lang="en-US" b="1" dirty="0"/>
              <a:t>full unique address for a resource </a:t>
            </a:r>
            <a:r>
              <a:rPr lang="en-US" dirty="0"/>
              <a:t>in Internet, which consists of </a:t>
            </a:r>
            <a:r>
              <a:rPr lang="en-US" b="1" dirty="0"/>
              <a:t>protocol</a:t>
            </a:r>
            <a:r>
              <a:rPr lang="en-US" dirty="0"/>
              <a:t> + </a:t>
            </a:r>
            <a:r>
              <a:rPr lang="en-US" b="1" dirty="0"/>
              <a:t>host </a:t>
            </a:r>
            <a:r>
              <a:rPr lang="bg-BG" dirty="0"/>
              <a:t>+</a:t>
            </a:r>
            <a:r>
              <a:rPr lang="en-US" dirty="0"/>
              <a:t> </a:t>
            </a:r>
            <a:r>
              <a:rPr lang="en-US" b="1" dirty="0"/>
              <a:t>resource path</a:t>
            </a:r>
            <a:r>
              <a:rPr lang="en-US" dirty="0"/>
              <a:t>, for example: </a:t>
            </a:r>
            <a:r>
              <a:rPr lang="en-US" b="1" dirty="0"/>
              <a:t>https://softuni.org/about</a:t>
            </a:r>
            <a:r>
              <a:rPr lang="en-US" dirty="0"/>
              <a:t>. The URL is what we type in the browser's location bar.</a:t>
            </a:r>
            <a:endParaRPr lang="bg-BG" dirty="0"/>
          </a:p>
          <a:p>
            <a:pPr marL="171450" indent="-171450">
              <a:buFont typeface="Arial" panose="020B0604020202020204" pitchFamily="34" charset="0"/>
              <a:buChar char="•"/>
            </a:pPr>
            <a:r>
              <a:rPr lang="en-US" b="1" dirty="0"/>
              <a:t>URI</a:t>
            </a:r>
            <a:r>
              <a:rPr lang="en-US" dirty="0"/>
              <a:t> stands for "</a:t>
            </a:r>
            <a:r>
              <a:rPr lang="en-US" b="1" i="1" dirty="0"/>
              <a:t>uniform resource identifier</a:t>
            </a:r>
            <a:r>
              <a:rPr lang="en-US" b="0" i="0" dirty="0"/>
              <a:t>" </a:t>
            </a:r>
            <a:r>
              <a:rPr lang="en-US" dirty="0"/>
              <a:t>and it holds a full or relative unique path to a resource, for example "</a:t>
            </a:r>
            <a:r>
              <a:rPr lang="en-US" b="1" dirty="0"/>
              <a:t>/about</a:t>
            </a:r>
            <a:r>
              <a:rPr lang="en-US" dirty="0"/>
              <a:t>".</a:t>
            </a:r>
          </a:p>
          <a:p>
            <a:pPr marL="171450" indent="-171450">
              <a:buFont typeface="Arial" panose="020B0604020202020204" pitchFamily="34" charset="0"/>
              <a:buChar char="•"/>
            </a:pPr>
            <a:r>
              <a:rPr lang="en-US" dirty="0"/>
              <a:t>When we request a resource over HTTP, we specify the </a:t>
            </a:r>
            <a:r>
              <a:rPr lang="en-US" b="1" dirty="0"/>
              <a:t>relative URI</a:t>
            </a:r>
            <a:r>
              <a:rPr lang="en-US" dirty="0"/>
              <a:t> of the resource in the </a:t>
            </a:r>
            <a:r>
              <a:rPr lang="en-US" b="1" dirty="0"/>
              <a:t>request</a:t>
            </a:r>
            <a:r>
              <a:rPr lang="en-US" dirty="0"/>
              <a:t> line and we specify the </a:t>
            </a:r>
            <a:r>
              <a:rPr lang="en-US" b="1" dirty="0"/>
              <a:t>host name</a:t>
            </a:r>
            <a:r>
              <a:rPr lang="en-US" dirty="0"/>
              <a:t> in the request </a:t>
            </a:r>
            <a:r>
              <a:rPr lang="en-US" b="1" dirty="0"/>
              <a:t>headers</a:t>
            </a:r>
            <a:r>
              <a:rPr lang="en-US" dirty="0"/>
              <a:t>. Both relative URI and host name come from the URL we want to access.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the next few lines, the </a:t>
            </a:r>
            <a:r>
              <a:rPr lang="en-US" b="1" dirty="0"/>
              <a:t>HTTP request headers</a:t>
            </a:r>
            <a:r>
              <a:rPr lang="en-US" b="0" dirty="0"/>
              <a:t> are given</a:t>
            </a:r>
            <a:r>
              <a:rPr lang="en-US" dirty="0"/>
              <a:t>. Headers specify specific </a:t>
            </a:r>
            <a:r>
              <a:rPr lang="en-US" b="1" dirty="0"/>
              <a:t>parameters</a:t>
            </a:r>
            <a:r>
              <a:rPr lang="en-US" dirty="0"/>
              <a:t> about the requested resource:</a:t>
            </a:r>
          </a:p>
          <a:p>
            <a:pPr marL="171450" indent="-171450">
              <a:buFont typeface="Arial" panose="020B0604020202020204" pitchFamily="34" charset="0"/>
              <a:buChar char="•"/>
            </a:pPr>
            <a:r>
              <a:rPr lang="en-US" dirty="0"/>
              <a:t>An important header is the "</a:t>
            </a:r>
            <a:r>
              <a:rPr lang="en-US" b="1" dirty="0"/>
              <a:t>Host</a:t>
            </a:r>
            <a:r>
              <a:rPr lang="en-US" b="0" dirty="0"/>
              <a:t>" header</a:t>
            </a:r>
            <a:r>
              <a:rPr lang="en-US" dirty="0"/>
              <a:t>, holding the requested resource. If we have several Web sites at the same Web server </a:t>
            </a:r>
            <a:r>
              <a:rPr lang="bg-BG" dirty="0"/>
              <a:t>(</a:t>
            </a:r>
            <a:r>
              <a:rPr lang="en-US" dirty="0"/>
              <a:t>for example </a:t>
            </a:r>
            <a:r>
              <a:rPr lang="en-US" b="1" dirty="0"/>
              <a:t>softuni.org</a:t>
            </a:r>
            <a:r>
              <a:rPr lang="en-US" dirty="0"/>
              <a:t> and </a:t>
            </a:r>
            <a:r>
              <a:rPr lang="en-US" b="1" dirty="0"/>
              <a:t>learn.softuni.org</a:t>
            </a:r>
            <a:r>
              <a:rPr lang="en-US" dirty="0"/>
              <a:t>), this "</a:t>
            </a:r>
            <a:r>
              <a:rPr lang="en-US" b="1" dirty="0"/>
              <a:t>Host</a:t>
            </a:r>
            <a:r>
              <a:rPr lang="en-US" dirty="0"/>
              <a:t>" header will</a:t>
            </a:r>
            <a:r>
              <a:rPr lang="bg-BG" dirty="0"/>
              <a:t> </a:t>
            </a:r>
            <a:r>
              <a:rPr lang="en-US" dirty="0"/>
              <a:t>tell the server which web site to access.</a:t>
            </a:r>
          </a:p>
          <a:p>
            <a:pPr marL="171450" indent="-171450">
              <a:buFont typeface="Arial" panose="020B0604020202020204" pitchFamily="34" charset="0"/>
              <a:buChar char="•"/>
            </a:pPr>
            <a:r>
              <a:rPr lang="en-US" dirty="0"/>
              <a:t>The </a:t>
            </a:r>
            <a:r>
              <a:rPr lang="en-US" b="1" dirty="0"/>
              <a:t>other headers </a:t>
            </a:r>
            <a:r>
              <a:rPr lang="en-US" dirty="0"/>
              <a:t>specify settings like what kind of content the client can accept and understands (for example only HTML or any content), what is the preferred language (such as English or Russian) that the client wants to use, what kind of compression the client understands (for example </a:t>
            </a:r>
            <a:r>
              <a:rPr lang="en-US" dirty="0" err="1"/>
              <a:t>gzip</a:t>
            </a:r>
            <a:r>
              <a:rPr lang="en-US" dirty="0"/>
              <a:t> and deflate), what are the client Web browser's brand and version (encoded as the so-called "</a:t>
            </a:r>
            <a:r>
              <a:rPr lang="en-US" b="1" i="1" dirty="0"/>
              <a:t>user agent</a:t>
            </a:r>
            <a:r>
              <a:rPr lang="en-US" dirty="0"/>
              <a:t>" identifier) and other parameters.</a:t>
            </a:r>
          </a:p>
          <a:p>
            <a:pPr marL="171450" indent="-171450">
              <a:buFont typeface="Arial" panose="020B0604020202020204" pitchFamily="34" charset="0"/>
              <a:buChar char="•"/>
            </a:pPr>
            <a:r>
              <a:rPr lang="en-US" dirty="0"/>
              <a:t>The headers section in the HTTP request </a:t>
            </a:r>
            <a:r>
              <a:rPr lang="en-US" b="1" dirty="0"/>
              <a:t>ends by an empty line </a:t>
            </a:r>
            <a:r>
              <a:rPr lang="en-US" dirty="0"/>
              <a:t>(CR + LF twice).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request headers, the </a:t>
            </a:r>
            <a:r>
              <a:rPr lang="en-US" b="1" dirty="0"/>
              <a:t>request body </a:t>
            </a:r>
            <a:r>
              <a:rPr lang="en-US" dirty="0"/>
              <a:t>comes.</a:t>
            </a:r>
          </a:p>
          <a:p>
            <a:pPr marL="171450" indent="-171450">
              <a:buFont typeface="Arial" panose="020B0604020202020204" pitchFamily="34" charset="0"/>
              <a:buChar char="•"/>
            </a:pPr>
            <a:r>
              <a:rPr lang="en-US" dirty="0"/>
              <a:t>It can hold anything, for example URL-encoded data or JSON object or binary data.</a:t>
            </a:r>
          </a:p>
          <a:p>
            <a:pPr marL="171450" indent="-171450">
              <a:buFont typeface="Arial" panose="020B0604020202020204" pitchFamily="34" charset="0"/>
              <a:buChar char="•"/>
            </a:pPr>
            <a:r>
              <a:rPr lang="en-US" dirty="0"/>
              <a:t>The request body can also be </a:t>
            </a:r>
            <a:r>
              <a:rPr lang="en-US" b="1" dirty="0"/>
              <a:t>empty</a:t>
            </a:r>
            <a:r>
              <a:rPr lang="en-US" dirty="0"/>
              <a:t>, which is typical for the HTTP GET requests.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77047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perform a </a:t>
            </a:r>
            <a:r>
              <a:rPr lang="en-US" b="1" dirty="0"/>
              <a:t>live example with Postman</a:t>
            </a:r>
            <a:r>
              <a:rPr lang="en-US" dirty="0"/>
              <a:t>. We want to open the URL:</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https://api.github.com/repos/dotnet/aspnetcore/issues/1</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open the "</a:t>
            </a:r>
            <a:r>
              <a:rPr lang="en-US" sz="1200" b="1" i="0" kern="1200" dirty="0">
                <a:solidFill>
                  <a:schemeClr val="tx1"/>
                </a:solidFill>
                <a:effectLst/>
                <a:latin typeface="+mn-lt"/>
                <a:ea typeface="+mn-ea"/>
                <a:cs typeface="+mn-cs"/>
              </a:rPr>
              <a:t>Postman</a:t>
            </a:r>
            <a:r>
              <a:rPr lang="en-US" sz="1200" b="0" i="0" kern="1200" dirty="0">
                <a:solidFill>
                  <a:schemeClr val="tx1"/>
                </a:solidFill>
                <a:effectLst/>
                <a:latin typeface="+mn-lt"/>
                <a:ea typeface="+mn-ea"/>
                <a:cs typeface="+mn-cs"/>
              </a:rPr>
              <a:t> REST Client" app.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create a new </a:t>
            </a:r>
            <a:r>
              <a:rPr lang="en-US" sz="1200" b="1" i="0" kern="1200" dirty="0">
                <a:solidFill>
                  <a:schemeClr val="tx1"/>
                </a:solidFill>
                <a:effectLst/>
                <a:latin typeface="+mn-lt"/>
                <a:ea typeface="+mn-ea"/>
                <a:cs typeface="+mn-cs"/>
              </a:rPr>
              <a:t>GET request </a:t>
            </a:r>
            <a:r>
              <a:rPr lang="en-US" sz="1200" b="0" i="0" kern="1200" dirty="0">
                <a:solidFill>
                  <a:schemeClr val="tx1"/>
                </a:solidFill>
                <a:effectLst/>
                <a:latin typeface="+mn-lt"/>
                <a:ea typeface="+mn-ea"/>
                <a:cs typeface="+mn-cs"/>
              </a:rPr>
              <a:t>and we enter the </a:t>
            </a:r>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we want to retrieve.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And then we click the </a:t>
            </a:r>
            <a:r>
              <a:rPr lang="en-US" sz="1200" b="1" i="0" kern="1200" dirty="0">
                <a:solidFill>
                  <a:schemeClr val="tx1"/>
                </a:solidFill>
                <a:effectLst/>
                <a:latin typeface="+mn-lt"/>
                <a:ea typeface="+mn-ea"/>
                <a:cs typeface="+mn-cs"/>
              </a:rPr>
              <a:t>[Send] button</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Postman executes the HTTP request and visualizes the HTTP response from the Web server. It is a JSON object describing the retrieved GitHub issue. </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75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790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review another </a:t>
            </a:r>
            <a:r>
              <a:rPr lang="en-US" b="1" dirty="0"/>
              <a:t>example</a:t>
            </a:r>
            <a:r>
              <a:rPr lang="en-US" dirty="0"/>
              <a:t>: a sample </a:t>
            </a:r>
            <a:r>
              <a:rPr lang="en-US" b="1" dirty="0"/>
              <a:t>HTTP POST request</a:t>
            </a:r>
            <a:r>
              <a:rPr lang="en-US" dirty="0"/>
              <a:t>.</a:t>
            </a:r>
          </a:p>
          <a:p>
            <a:pPr marL="171450" indent="-171450">
              <a:buFont typeface="Arial" panose="020B0604020202020204" pitchFamily="34" charset="0"/>
              <a:buChar char="•"/>
            </a:pPr>
            <a:r>
              <a:rPr lang="en-US" dirty="0"/>
              <a:t>We want to </a:t>
            </a:r>
            <a:r>
              <a:rPr lang="en-US" b="1" dirty="0"/>
              <a:t>create a new issue </a:t>
            </a:r>
            <a:r>
              <a:rPr lang="en-US" dirty="0"/>
              <a:t>at GitHub using </a:t>
            </a:r>
            <a:r>
              <a:rPr lang="en-US" b="1" dirty="0"/>
              <a:t>HTTP POST</a:t>
            </a:r>
            <a:r>
              <a:rPr lang="en-US" dirty="0"/>
              <a:t>.</a:t>
            </a:r>
          </a:p>
          <a:p>
            <a:pPr marL="171450" indent="-171450">
              <a:buFont typeface="Arial" panose="020B0604020202020204" pitchFamily="34" charset="0"/>
              <a:buChar char="•"/>
            </a:pPr>
            <a:r>
              <a:rPr lang="en-US" dirty="0"/>
              <a:t>But the GitHub API requires </a:t>
            </a:r>
            <a:r>
              <a:rPr lang="en-US" b="1" dirty="0"/>
              <a:t>authentication </a:t>
            </a:r>
            <a:r>
              <a:rPr lang="en-US" dirty="0"/>
              <a:t>to make changes, and this is complicated.</a:t>
            </a:r>
          </a:p>
          <a:p>
            <a:pPr marL="171450" indent="-171450">
              <a:buFont typeface="Arial" panose="020B0604020202020204" pitchFamily="34" charset="0"/>
              <a:buChar char="•"/>
            </a:pPr>
            <a:r>
              <a:rPr lang="en-US" dirty="0"/>
              <a:t>Instead of using the GitHub API, we shall send a similar request to the </a:t>
            </a:r>
            <a:r>
              <a:rPr lang="en-US" b="1" dirty="0"/>
              <a:t>Postman Echo Service</a:t>
            </a:r>
            <a:r>
              <a:rPr lang="en-US" dirty="0"/>
              <a:t>, which is a free service, designed for testing purposes. It simply returns the data posted to it.</a:t>
            </a:r>
          </a:p>
          <a:p>
            <a:endParaRPr lang="en-US" dirty="0"/>
          </a:p>
          <a:p>
            <a:r>
              <a:rPr lang="en-US" dirty="0"/>
              <a:t>The URL for the </a:t>
            </a:r>
            <a:r>
              <a:rPr lang="en-US" b="1" dirty="0"/>
              <a:t>Postman Echo Service for HTTP POST </a:t>
            </a:r>
            <a:r>
              <a:rPr lang="en-US" dirty="0"/>
              <a:t>is the following:</a:t>
            </a:r>
          </a:p>
          <a:p>
            <a:pPr marL="171450" indent="-171450">
              <a:buFont typeface="Arial" panose="020B0604020202020204" pitchFamily="34" charset="0"/>
              <a:buChar char="•"/>
            </a:pPr>
            <a:r>
              <a:rPr lang="en-US" dirty="0">
                <a:hlinkClick r:id="rId3"/>
              </a:rPr>
              <a:t>https://postman-echo.com/post</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Our </a:t>
            </a:r>
            <a:r>
              <a:rPr lang="en-US" b="1" dirty="0"/>
              <a:t>sample HTTP POST request </a:t>
            </a:r>
            <a:r>
              <a:rPr lang="en-US" dirty="0"/>
              <a:t>holds a </a:t>
            </a:r>
            <a:r>
              <a:rPr lang="en-US" b="1" dirty="0"/>
              <a:t>request line</a:t>
            </a:r>
            <a:r>
              <a:rPr lang="en-US" dirty="0"/>
              <a:t> + </a:t>
            </a:r>
            <a:r>
              <a:rPr lang="en-US" b="1" dirty="0"/>
              <a:t>headers </a:t>
            </a:r>
            <a:r>
              <a:rPr lang="en-US" dirty="0"/>
              <a:t>+ </a:t>
            </a:r>
            <a:r>
              <a:rPr lang="en-US" b="1" dirty="0"/>
              <a:t>body</a:t>
            </a:r>
            <a:r>
              <a:rPr lang="en-US" dirty="0"/>
              <a:t>.</a:t>
            </a:r>
          </a:p>
          <a:p>
            <a:pPr marL="171450" indent="-171450">
              <a:buFont typeface="Arial" panose="020B0604020202020204" pitchFamily="34" charset="0"/>
              <a:buChar char="•"/>
            </a:pPr>
            <a:r>
              <a:rPr lang="en-US" dirty="0"/>
              <a:t>The HTTP </a:t>
            </a:r>
            <a:r>
              <a:rPr lang="en-US" b="1" dirty="0"/>
              <a:t>request line</a:t>
            </a:r>
            <a:r>
              <a:rPr lang="en-US" dirty="0"/>
              <a:t> holds the method "</a:t>
            </a:r>
            <a:r>
              <a:rPr lang="en-US" b="1" dirty="0"/>
              <a:t>POST</a:t>
            </a:r>
            <a:r>
              <a:rPr lang="en-US" dirty="0"/>
              <a:t>" + the relative request-URI "</a:t>
            </a:r>
            <a:r>
              <a:rPr lang="en-US" b="1" dirty="0"/>
              <a:t>/post</a:t>
            </a:r>
            <a:r>
              <a:rPr lang="en-US" dirty="0"/>
              <a:t>" + "</a:t>
            </a:r>
            <a:r>
              <a:rPr lang="en-US" b="1" dirty="0"/>
              <a:t>HTTP/1.1</a:t>
            </a:r>
            <a:r>
              <a:rPr lang="en-US" dirty="0"/>
              <a:t>" (the protocol version).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headers</a:t>
            </a:r>
            <a:r>
              <a:rPr lang="en-US" dirty="0"/>
              <a:t> specify the </a:t>
            </a:r>
            <a:r>
              <a:rPr lang="en-US" b="1" dirty="0"/>
              <a:t>host</a:t>
            </a:r>
            <a:r>
              <a:rPr lang="en-US" dirty="0"/>
              <a:t> (which comes from the URL), in our case </a:t>
            </a:r>
            <a:r>
              <a:rPr lang="en-US" b="1" dirty="0"/>
              <a:t>postman-echo.com</a:t>
            </a:r>
            <a:r>
              <a:rPr lang="en-US" b="0" dirty="0"/>
              <a:t>, also the </a:t>
            </a:r>
            <a:r>
              <a:rPr lang="en-US" b="1" dirty="0"/>
              <a:t>content type</a:t>
            </a:r>
            <a:r>
              <a:rPr lang="en-US" b="0" dirty="0"/>
              <a:t>, which is "</a:t>
            </a:r>
            <a:r>
              <a:rPr lang="en-US" b="1" dirty="0"/>
              <a:t>application/json</a:t>
            </a:r>
            <a:r>
              <a:rPr lang="en-US" b="0" dirty="0"/>
              <a:t>", and a few other settings, like the size of the HTTP body in bytes (the "</a:t>
            </a:r>
            <a:r>
              <a:rPr lang="en-US" b="1" dirty="0"/>
              <a:t>content length</a:t>
            </a:r>
            <a:r>
              <a:rPr lang="en-US" b="0" dirty="0"/>
              <a:t>" header).</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t>
            </a:r>
            <a:r>
              <a:rPr lang="en-US" b="1" dirty="0"/>
              <a:t>request body </a:t>
            </a:r>
            <a:r>
              <a:rPr lang="en-US" b="0" dirty="0"/>
              <a:t>holds a JSON object, which describes the new GitHub issue (in a simplified form).</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0745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We can send the POST request from the previous slide using the </a:t>
            </a:r>
            <a:r>
              <a:rPr lang="en-US" b="1" dirty="0"/>
              <a:t>Postman HTTP client </a:t>
            </a:r>
            <a:r>
              <a:rPr lang="en-US" b="0" dirty="0"/>
              <a:t>tool:</a:t>
            </a:r>
          </a:p>
          <a:p>
            <a:pPr marL="171450" indent="-171450">
              <a:buFont typeface="Arial" panose="020B0604020202020204" pitchFamily="34" charset="0"/>
              <a:buChar char="•"/>
            </a:pPr>
            <a:r>
              <a:rPr lang="en-US" b="0" dirty="0"/>
              <a:t>We open </a:t>
            </a:r>
            <a:r>
              <a:rPr lang="en-US" b="1" dirty="0"/>
              <a:t>Postman</a:t>
            </a:r>
            <a:r>
              <a:rPr lang="en-US" b="0" dirty="0"/>
              <a:t> and create a </a:t>
            </a:r>
            <a:r>
              <a:rPr lang="en-US" b="1" dirty="0"/>
              <a:t>new request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select a method "</a:t>
            </a:r>
            <a:r>
              <a:rPr lang="en-US" b="1" dirty="0"/>
              <a:t>POST</a:t>
            </a:r>
            <a:r>
              <a:rPr lang="en-US" b="0" dirty="0"/>
              <a:t>" from the drop-down and we put the URL </a:t>
            </a:r>
            <a:r>
              <a:rPr lang="en-US" dirty="0">
                <a:hlinkClick r:id="rId3"/>
              </a:rPr>
              <a:t>https://postman-echo.com/post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put the </a:t>
            </a:r>
            <a:r>
              <a:rPr lang="en-US" b="1" dirty="0"/>
              <a:t>JSON </a:t>
            </a:r>
            <a:r>
              <a:rPr lang="en-US" dirty="0"/>
              <a:t>code from the previous slide in the "</a:t>
            </a:r>
            <a:r>
              <a:rPr lang="en-US" b="1" dirty="0"/>
              <a:t>request body</a:t>
            </a:r>
            <a:r>
              <a:rPr lang="en-US" dirty="0"/>
              <a:t>" tab and we </a:t>
            </a:r>
            <a:r>
              <a:rPr lang="en-US" b="1" dirty="0"/>
              <a:t>send the request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response </a:t>
            </a:r>
            <a:r>
              <a:rPr lang="en-US" dirty="0"/>
              <a:t>from the HTTP server is displayed below. It is a JSON object, which holds information about the request</a:t>
            </a:r>
            <a:r>
              <a:rPr lang="bg-BG" dirty="0"/>
              <a:t>.</a:t>
            </a:r>
            <a:endParaRPr lang="en-US"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01028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explain the </a:t>
            </a:r>
            <a:r>
              <a:rPr lang="en-US" b="1" dirty="0"/>
              <a:t>HTTP responses</a:t>
            </a:r>
            <a:r>
              <a:rPr lang="en-US" dirty="0"/>
              <a:t>, their response </a:t>
            </a:r>
            <a:r>
              <a:rPr lang="en-US" b="1" dirty="0"/>
              <a:t>status lines</a:t>
            </a:r>
            <a:r>
              <a:rPr lang="en-US" dirty="0"/>
              <a:t>, </a:t>
            </a:r>
            <a:r>
              <a:rPr lang="en-US" b="1" dirty="0"/>
              <a:t>headers </a:t>
            </a:r>
            <a:r>
              <a:rPr lang="en-US" dirty="0"/>
              <a:t>and </a:t>
            </a:r>
            <a:r>
              <a:rPr lang="en-US" b="1" dirty="0"/>
              <a:t>body </a:t>
            </a:r>
            <a:r>
              <a:rPr lang="en-US" dirty="0"/>
              <a:t>content in more detail.</a:t>
            </a:r>
          </a:p>
          <a:p>
            <a:endParaRPr lang="en-US" dirty="0"/>
          </a:p>
          <a:p>
            <a:r>
              <a:rPr lang="en-US" dirty="0"/>
              <a:t>Again, I recall that </a:t>
            </a:r>
            <a:r>
              <a:rPr lang="en-US" b="1" dirty="0"/>
              <a:t>the HTTP protocol </a:t>
            </a:r>
            <a:r>
              <a:rPr lang="en-US" dirty="0"/>
              <a:t>operates on the </a:t>
            </a:r>
            <a:r>
              <a:rPr lang="en-US" b="1" dirty="0"/>
              <a:t>"request-response" model</a:t>
            </a:r>
            <a:r>
              <a:rPr lang="en-US" dirty="0"/>
              <a:t>. The Web client sends </a:t>
            </a:r>
            <a:r>
              <a:rPr lang="en-US" b="1" dirty="0"/>
              <a:t>HTTP requests </a:t>
            </a:r>
            <a:r>
              <a:rPr lang="en-US" dirty="0"/>
              <a:t>to the Web server, and the Web server replies with an </a:t>
            </a:r>
            <a:r>
              <a:rPr lang="en-US" b="1" dirty="0"/>
              <a:t>HTTP response</a:t>
            </a:r>
            <a:r>
              <a:rPr lang="en-US" dirty="0"/>
              <a:t>. The request and the response messages follow a certain text-based format. Let's review what's inside the </a:t>
            </a:r>
            <a:r>
              <a:rPr lang="en-US" b="1" dirty="0"/>
              <a:t>HTTP responses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029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34</a:t>
            </a:fld>
            <a:endParaRPr lang="en-US" dirty="0"/>
          </a:p>
        </p:txBody>
      </p:sp>
      <p:sp>
        <p:nvSpPr>
          <p:cNvPr id="6"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71907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a:t>
            </a:r>
            <a:r>
              <a:rPr lang="en-US" b="1" dirty="0"/>
              <a:t>sample HTTP response</a:t>
            </a:r>
            <a:r>
              <a:rPr lang="en-US" dirty="0"/>
              <a:t>. It consists of 3 parts:</a:t>
            </a:r>
          </a:p>
          <a:p>
            <a:pPr marL="171450" indent="-171450">
              <a:buFont typeface="Arial" panose="020B0604020202020204" pitchFamily="34" charset="0"/>
              <a:buChar char="•"/>
            </a:pPr>
            <a:r>
              <a:rPr lang="en-US" dirty="0"/>
              <a:t>Response </a:t>
            </a:r>
            <a:r>
              <a:rPr lang="en-US" b="1" dirty="0"/>
              <a:t>status line</a:t>
            </a:r>
          </a:p>
          <a:p>
            <a:pPr marL="171450" indent="-171450">
              <a:buFont typeface="Arial" panose="020B0604020202020204" pitchFamily="34" charset="0"/>
              <a:buChar char="•"/>
            </a:pPr>
            <a:r>
              <a:rPr lang="en-US" dirty="0"/>
              <a:t>Response </a:t>
            </a:r>
            <a:r>
              <a:rPr lang="en-US" b="1" dirty="0"/>
              <a:t>headers</a:t>
            </a:r>
          </a:p>
          <a:p>
            <a:pPr marL="171450" indent="-171450">
              <a:buFont typeface="Arial" panose="020B0604020202020204" pitchFamily="34" charset="0"/>
              <a:buChar char="•"/>
            </a:pPr>
            <a:r>
              <a:rPr lang="en-US" dirty="0"/>
              <a:t>And response </a:t>
            </a:r>
            <a:r>
              <a:rPr lang="en-US" b="1" dirty="0"/>
              <a:t>body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HTTP response </a:t>
            </a:r>
            <a:r>
              <a:rPr lang="en-US" b="1" dirty="0"/>
              <a:t>status line</a:t>
            </a:r>
            <a:r>
              <a:rPr lang="en-US" dirty="0"/>
              <a:t> starts with the protocol version, followed by the response </a:t>
            </a:r>
            <a:r>
              <a:rPr lang="en-US" b="1" dirty="0"/>
              <a:t>status code</a:t>
            </a:r>
            <a:r>
              <a:rPr lang="en-US" dirty="0"/>
              <a:t>, followed by a human-readable text explanation of the status code.</a:t>
            </a:r>
          </a:p>
          <a:p>
            <a:pPr marL="171450" indent="-171450">
              <a:buFont typeface="Arial" panose="020B0604020202020204" pitchFamily="34" charset="0"/>
              <a:buChar char="•"/>
            </a:pPr>
            <a:r>
              <a:rPr lang="en-US" dirty="0"/>
              <a:t>The </a:t>
            </a:r>
            <a:r>
              <a:rPr lang="en-US" b="1" dirty="0"/>
              <a:t>status code </a:t>
            </a:r>
            <a:r>
              <a:rPr lang="en-US" dirty="0"/>
              <a:t>tells the client whether the requested operation was successful or not. It may report </a:t>
            </a:r>
            <a:r>
              <a:rPr lang="en-US" b="1" dirty="0"/>
              <a:t>success </a:t>
            </a:r>
            <a:r>
              <a:rPr lang="en-US" dirty="0"/>
              <a:t>(with status code 200) or </a:t>
            </a:r>
            <a:r>
              <a:rPr lang="en-US" b="1" dirty="0"/>
              <a:t>error </a:t>
            </a:r>
            <a:r>
              <a:rPr lang="en-US" dirty="0"/>
              <a:t>(with status code 400 or 500).</a:t>
            </a:r>
          </a:p>
          <a:p>
            <a:pPr marL="171450" indent="-171450">
              <a:buFont typeface="Arial" panose="020B0604020202020204" pitchFamily="34" charset="0"/>
              <a:buChar char="•"/>
            </a:pPr>
            <a:r>
              <a:rPr lang="en-US" dirty="0"/>
              <a:t>There are many status codes, specified in the HTTP standard, and we shall discuss them in detail later.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HTTP status line the HTTP </a:t>
            </a:r>
            <a:r>
              <a:rPr lang="en-US" b="1" dirty="0"/>
              <a:t>response headers</a:t>
            </a:r>
            <a:r>
              <a:rPr lang="en-US" dirty="0"/>
              <a:t> come.</a:t>
            </a:r>
          </a:p>
          <a:p>
            <a:pPr marL="171450" indent="-171450">
              <a:buFont typeface="Arial" panose="020B0604020202020204" pitchFamily="34" charset="0"/>
              <a:buChar char="•"/>
            </a:pPr>
            <a:r>
              <a:rPr lang="en-US" dirty="0"/>
              <a:t>Response headers provide </a:t>
            </a:r>
            <a:r>
              <a:rPr lang="en-US" b="1" dirty="0"/>
              <a:t>metadata </a:t>
            </a:r>
            <a:r>
              <a:rPr lang="en-US" dirty="0"/>
              <a:t>about the returned resource (or the returned error), such as content encoding, content size in bytes, content last-modify date and many others.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response headers and the empty line separator, the HTTP </a:t>
            </a:r>
            <a:r>
              <a:rPr lang="en-US" b="1" dirty="0"/>
              <a:t>response body</a:t>
            </a:r>
            <a:r>
              <a:rPr lang="en-US" dirty="0"/>
              <a:t> comes.</a:t>
            </a:r>
          </a:p>
          <a:p>
            <a:pPr marL="171450" indent="-171450">
              <a:buFont typeface="Arial" panose="020B0604020202020204" pitchFamily="34" charset="0"/>
              <a:buChar char="•"/>
            </a:pPr>
            <a:r>
              <a:rPr lang="en-US" dirty="0"/>
              <a:t>This is </a:t>
            </a:r>
            <a:r>
              <a:rPr lang="en-US" b="0" dirty="0"/>
              <a:t>the requested resource, the returned content.</a:t>
            </a:r>
          </a:p>
          <a:p>
            <a:pPr marL="171450" indent="-171450">
              <a:buFont typeface="Arial" panose="020B0604020202020204" pitchFamily="34" charset="0"/>
              <a:buChar char="•"/>
            </a:pPr>
            <a:r>
              <a:rPr lang="en-US" b="0" dirty="0"/>
              <a:t>It can be a text or a binary data or can be empty.</a:t>
            </a:r>
          </a:p>
          <a:p>
            <a:pPr marL="171450" indent="-171450">
              <a:buFont typeface="Arial" panose="020B0604020202020204" pitchFamily="34" charset="0"/>
              <a:buChar char="•"/>
            </a:pPr>
            <a:r>
              <a:rPr lang="en-US" b="0" dirty="0"/>
              <a:t>In our example the Web server returns an HTML page.</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19480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in more detail the HTTP response </a:t>
            </a:r>
            <a:r>
              <a:rPr lang="en-US" b="1" dirty="0"/>
              <a:t>status codes</a:t>
            </a:r>
            <a:r>
              <a:rPr lang="en-US" dirty="0"/>
              <a:t>.</a:t>
            </a:r>
          </a:p>
          <a:p>
            <a:pPr marL="171450" indent="-171450">
              <a:buFont typeface="Arial" panose="020B0604020202020204" pitchFamily="34" charset="0"/>
              <a:buChar char="•"/>
            </a:pPr>
            <a:r>
              <a:rPr lang="en-US" b="1" dirty="0"/>
              <a:t>HTTP status codes </a:t>
            </a:r>
            <a:r>
              <a:rPr lang="en-US" dirty="0"/>
              <a:t>are 3-digit integer numbers. The </a:t>
            </a:r>
            <a:r>
              <a:rPr lang="en-US" b="1" dirty="0"/>
              <a:t>first digit</a:t>
            </a:r>
            <a:r>
              <a:rPr lang="en-US" dirty="0"/>
              <a:t> serves for grouping the status codes.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Status codes starting with </a:t>
            </a:r>
            <a:r>
              <a:rPr lang="en-US" b="1" dirty="0"/>
              <a:t>2 </a:t>
            </a:r>
            <a:r>
              <a:rPr lang="en-US" dirty="0"/>
              <a:t>indicate a </a:t>
            </a:r>
            <a:r>
              <a:rPr lang="en-US" b="1" dirty="0"/>
              <a:t>successful</a:t>
            </a:r>
            <a:r>
              <a:rPr lang="en-US" dirty="0"/>
              <a:t> operation.</a:t>
            </a:r>
            <a:endParaRPr lang="bg-BG" dirty="0"/>
          </a:p>
          <a:p>
            <a:pPr marL="171450" lvl="0" indent="-171450">
              <a:buFont typeface="Arial" panose="020B0604020202020204" pitchFamily="34" charset="0"/>
              <a:buChar char="•"/>
            </a:pPr>
            <a:r>
              <a:rPr lang="en-US" dirty="0"/>
              <a:t>The most used HTTP response status code is "</a:t>
            </a:r>
            <a:r>
              <a:rPr lang="en-US" b="1" dirty="0"/>
              <a:t>200 OK</a:t>
            </a:r>
            <a:r>
              <a:rPr lang="en-US" dirty="0"/>
              <a:t>", which means that the requested resource has been successfully retrieved and returned. This is what the server returns when you open a news article successfully.</a:t>
            </a:r>
          </a:p>
          <a:p>
            <a:pPr marL="171450" lvl="0" indent="-171450">
              <a:buFont typeface="Arial" panose="020B0604020202020204" pitchFamily="34" charset="0"/>
              <a:buChar char="•"/>
            </a:pPr>
            <a:r>
              <a:rPr lang="en-US" dirty="0"/>
              <a:t>Status "</a:t>
            </a:r>
            <a:r>
              <a:rPr lang="en-US" b="1" dirty="0"/>
              <a:t>201 Created</a:t>
            </a:r>
            <a:r>
              <a:rPr lang="en-US" dirty="0"/>
              <a:t>" means that a new resource has been created successfully, for example, a new user is registered.</a:t>
            </a:r>
          </a:p>
          <a:p>
            <a:pPr marL="171450" lvl="0" indent="-171450">
              <a:buFont typeface="Arial" panose="020B0604020202020204" pitchFamily="34" charset="0"/>
              <a:buChar char="•"/>
            </a:pPr>
            <a:r>
              <a:rPr lang="en-US" dirty="0"/>
              <a:t>Status "</a:t>
            </a:r>
            <a:r>
              <a:rPr lang="en-US" b="1" dirty="0"/>
              <a:t>204 No content</a:t>
            </a:r>
            <a:r>
              <a:rPr lang="en-US" dirty="0"/>
              <a:t>" means that the request was successful, but there is nothing to return, for example, the message was sent successfully to a specific user.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Status codes starting with </a:t>
            </a:r>
            <a:r>
              <a:rPr lang="en-US" b="1" dirty="0"/>
              <a:t>3 </a:t>
            </a:r>
            <a:r>
              <a:rPr lang="en-US" dirty="0"/>
              <a:t>are used for </a:t>
            </a:r>
            <a:r>
              <a:rPr lang="en-US" b="1" dirty="0"/>
              <a:t>redirection</a:t>
            </a:r>
            <a:r>
              <a:rPr lang="en-US" dirty="0"/>
              <a:t> to another URL.</a:t>
            </a:r>
          </a:p>
          <a:p>
            <a:pPr marL="171450" lvl="0" indent="-171450">
              <a:buFont typeface="Arial" panose="020B0604020202020204" pitchFamily="34" charset="0"/>
              <a:buChar char="•"/>
            </a:pPr>
            <a:r>
              <a:rPr lang="en-US" dirty="0"/>
              <a:t>Status code "</a:t>
            </a:r>
            <a:r>
              <a:rPr lang="en-US" b="1" dirty="0"/>
              <a:t>301 Moved Permanently</a:t>
            </a:r>
            <a:r>
              <a:rPr lang="en-US" dirty="0"/>
              <a:t>" is used to permanent redirection to another URL. For example, when a Web site changes it domain name, the old domain name is permanently redirected to the new domain using a "</a:t>
            </a:r>
            <a:r>
              <a:rPr lang="en-US" b="1" dirty="0"/>
              <a:t>301 permanent redirect</a:t>
            </a:r>
            <a:r>
              <a:rPr lang="en-US" dirty="0"/>
              <a:t>".</a:t>
            </a:r>
          </a:p>
          <a:p>
            <a:pPr marL="171450" lvl="0" indent="-171450">
              <a:buFont typeface="Arial" panose="020B0604020202020204" pitchFamily="34" charset="0"/>
              <a:buChar char="•"/>
            </a:pPr>
            <a:r>
              <a:rPr lang="en-US" dirty="0"/>
              <a:t>The status code "</a:t>
            </a:r>
            <a:r>
              <a:rPr lang="en-US" b="1" dirty="0"/>
              <a:t>302 Found</a:t>
            </a:r>
            <a:r>
              <a:rPr lang="en-US" dirty="0"/>
              <a:t>" is used to temporarily redirect to another URL. For example, the "</a:t>
            </a:r>
            <a:r>
              <a:rPr lang="en-US" b="1" dirty="0"/>
              <a:t>/hot-offer</a:t>
            </a:r>
            <a:r>
              <a:rPr lang="en-US" dirty="0"/>
              <a:t>" location on a website may be redirected to a different offer each week.</a:t>
            </a:r>
          </a:p>
          <a:p>
            <a:pPr marL="171450" lvl="0" indent="-171450">
              <a:buFont typeface="Arial" panose="020B0604020202020204" pitchFamily="34" charset="0"/>
              <a:buChar char="•"/>
            </a:pPr>
            <a:r>
              <a:rPr lang="en-US" dirty="0"/>
              <a:t>Status code "</a:t>
            </a:r>
            <a:r>
              <a:rPr lang="en-US" b="1" dirty="0"/>
              <a:t>304 Not Modified</a:t>
            </a:r>
            <a:r>
              <a:rPr lang="en-US" dirty="0"/>
              <a:t>" is returned after a conditional HTTP GET, which says "</a:t>
            </a:r>
            <a:r>
              <a:rPr lang="en-US" i="1" dirty="0"/>
              <a:t>I have this resource from yesterday. Please return it only if you have a newer version</a:t>
            </a:r>
            <a:r>
              <a:rPr lang="en-US" dirty="0"/>
              <a:t>". This is a mechanism used by Web sites and Web browser for </a:t>
            </a:r>
            <a:r>
              <a:rPr lang="en-US" b="1" dirty="0"/>
              <a:t>caching</a:t>
            </a:r>
            <a:r>
              <a:rPr lang="en-US" dirty="0"/>
              <a:t> images and multimedia content that rarely change. The response from a conditional HTTP GET is "</a:t>
            </a:r>
            <a:r>
              <a:rPr lang="en-US" b="1" dirty="0"/>
              <a:t>304 Not Modified</a:t>
            </a:r>
            <a:r>
              <a:rPr lang="en-US" dirty="0"/>
              <a:t>" (no newer version) or "</a:t>
            </a:r>
            <a:r>
              <a:rPr lang="en-US" b="1" dirty="0"/>
              <a:t>200 OK</a:t>
            </a:r>
            <a:r>
              <a:rPr lang="en-US" dirty="0"/>
              <a:t>" (a newer version is found).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Status codes starting with </a:t>
            </a:r>
            <a:r>
              <a:rPr lang="en-US" b="1" dirty="0"/>
              <a:t>4 </a:t>
            </a:r>
            <a:r>
              <a:rPr lang="en-US" dirty="0"/>
              <a:t>indicate a </a:t>
            </a:r>
            <a:r>
              <a:rPr lang="en-US" b="1" dirty="0"/>
              <a:t>client error</a:t>
            </a:r>
            <a:r>
              <a:rPr lang="en-US" dirty="0"/>
              <a:t>, such as "bad request" or "not found".</a:t>
            </a:r>
          </a:p>
          <a:p>
            <a:pPr marL="171450" lvl="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400 </a:t>
            </a:r>
            <a:r>
              <a:rPr lang="en-US" sz="1200" b="1" i="0" u="none" strike="noStrike" kern="1200" dirty="0">
                <a:solidFill>
                  <a:schemeClr val="tx1"/>
                </a:solidFill>
                <a:effectLst/>
                <a:latin typeface="+mn-lt"/>
                <a:ea typeface="+mn-ea"/>
                <a:cs typeface="+mn-cs"/>
              </a:rPr>
              <a:t>Bad Request</a:t>
            </a:r>
            <a:r>
              <a:rPr lang="en-US" sz="1200" b="0" i="0" u="none" strike="noStrike" kern="1200" dirty="0">
                <a:solidFill>
                  <a:schemeClr val="tx1"/>
                </a:solidFill>
                <a:effectLst/>
                <a:latin typeface="+mn-lt"/>
                <a:ea typeface="+mn-ea"/>
                <a:cs typeface="+mn-cs"/>
              </a:rPr>
              <a:t>" means that the client has sent an invalid request. For example, to view a news article, the article ID should be specified. If the browser requests a news article without specifying an ID, the Web server should return "</a:t>
            </a:r>
            <a:r>
              <a:rPr lang="bg-BG" sz="1200" b="1" i="0" u="none" strike="noStrike" kern="1200" dirty="0">
                <a:solidFill>
                  <a:schemeClr val="tx1"/>
                </a:solidFill>
                <a:effectLst/>
                <a:latin typeface="+mn-lt"/>
                <a:ea typeface="+mn-ea"/>
                <a:cs typeface="+mn-cs"/>
              </a:rPr>
              <a:t>400 </a:t>
            </a:r>
            <a:r>
              <a:rPr lang="en-US" sz="1200" b="1" i="0" u="none" strike="noStrike" kern="1200" dirty="0">
                <a:solidFill>
                  <a:schemeClr val="tx1"/>
                </a:solidFill>
                <a:effectLst/>
                <a:latin typeface="+mn-lt"/>
                <a:ea typeface="+mn-ea"/>
                <a:cs typeface="+mn-cs"/>
              </a:rPr>
              <a:t>Bad Request</a:t>
            </a:r>
            <a:r>
              <a:rPr lang="en-US" sz="1200" b="0" i="0" u="none" strike="noStrike" kern="1200" dirty="0">
                <a:solidFill>
                  <a:schemeClr val="tx1"/>
                </a:solidFill>
                <a:effectLst/>
                <a:latin typeface="+mn-lt"/>
                <a:ea typeface="+mn-ea"/>
                <a:cs typeface="+mn-cs"/>
              </a:rPr>
              <a:t>".</a:t>
            </a:r>
            <a:endParaRPr lang="bg-BG" sz="1200" b="0" i="0" u="none" strike="noStrike" kern="1200" dirty="0">
              <a:solidFill>
                <a:schemeClr val="tx1"/>
              </a:solidFill>
              <a:effectLst/>
              <a:latin typeface="+mn-lt"/>
              <a:ea typeface="+mn-ea"/>
              <a:cs typeface="+mn-cs"/>
            </a:endParaRPr>
          </a:p>
          <a:p>
            <a:pPr marL="171450" lvl="0" indent="-171450" rtl="0" eaLnBrk="1" fontAlgn="t"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Status code </a:t>
            </a:r>
            <a:r>
              <a:rPr lang="bg-BG" sz="1200" b="0" i="0" u="none" strike="noStrike" kern="1200" dirty="0">
                <a:solidFill>
                  <a:schemeClr val="tx1"/>
                </a:solidFill>
                <a:effectLst/>
                <a:latin typeface="+mn-lt"/>
                <a:ea typeface="+mn-ea"/>
                <a:cs typeface="+mn-cs"/>
              </a:rPr>
              <a:t>"</a:t>
            </a:r>
            <a:r>
              <a:rPr lang="en-US" sz="1200" b="1" i="0" u="none" kern="1200" dirty="0">
                <a:solidFill>
                  <a:schemeClr val="tx1"/>
                </a:solidFill>
                <a:effectLst/>
                <a:latin typeface="+mn-lt"/>
                <a:ea typeface="+mn-ea"/>
                <a:cs typeface="+mn-cs"/>
              </a:rPr>
              <a:t>401 Unauthorized</a:t>
            </a:r>
            <a:r>
              <a:rPr lang="en-US" sz="1200" b="0" i="0" u="none" kern="1200" dirty="0">
                <a:solidFill>
                  <a:schemeClr val="tx1"/>
                </a:solidFill>
                <a:effectLst/>
                <a:latin typeface="+mn-lt"/>
                <a:ea typeface="+mn-ea"/>
                <a:cs typeface="+mn-cs"/>
              </a:rPr>
              <a:t>" is returned when the resource is available but can be accessed after authentication only. For example, a Web site could serve specific content to its registered users</a:t>
            </a:r>
            <a:r>
              <a:rPr lang="bg-BG" sz="1200" b="0" i="0" u="none" kern="1200" dirty="0">
                <a:solidFill>
                  <a:schemeClr val="tx1"/>
                </a:solidFill>
                <a:effectLst/>
                <a:latin typeface="+mn-lt"/>
                <a:ea typeface="+mn-ea"/>
                <a:cs typeface="+mn-cs"/>
              </a:rPr>
              <a:t>,</a:t>
            </a:r>
            <a:r>
              <a:rPr lang="en-US" sz="1200" b="0" i="0" u="none" kern="1200" dirty="0">
                <a:solidFill>
                  <a:schemeClr val="tx1"/>
                </a:solidFill>
                <a:effectLst/>
                <a:latin typeface="+mn-lt"/>
                <a:ea typeface="+mn-ea"/>
                <a:cs typeface="+mn-cs"/>
              </a:rPr>
              <a:t> after successful login.</a:t>
            </a:r>
          </a:p>
          <a:p>
            <a:pPr marL="171450" marR="0" lvl="0" indent="-171450" algn="l" defTabSz="914400" rtl="0" eaLnBrk="1" fontAlgn="t"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Status code </a:t>
            </a:r>
            <a:r>
              <a:rPr lang="bg-BG" sz="1200" b="0" i="0" u="none" strike="noStrike" kern="1200" dirty="0">
                <a:solidFill>
                  <a:schemeClr val="tx1"/>
                </a:solidFill>
                <a:effectLst/>
                <a:latin typeface="+mn-lt"/>
                <a:ea typeface="+mn-ea"/>
                <a:cs typeface="+mn-cs"/>
              </a:rPr>
              <a:t>"</a:t>
            </a:r>
            <a:r>
              <a:rPr lang="en-US" sz="1200" b="1" i="0" u="none" kern="1200" dirty="0">
                <a:solidFill>
                  <a:schemeClr val="tx1"/>
                </a:solidFill>
                <a:effectLst/>
                <a:latin typeface="+mn-lt"/>
                <a:ea typeface="+mn-ea"/>
                <a:cs typeface="+mn-cs"/>
              </a:rPr>
              <a:t>403 Forbidden</a:t>
            </a:r>
            <a:r>
              <a:rPr lang="en-US" sz="1200" b="0" i="0" u="none" kern="1200" dirty="0">
                <a:solidFill>
                  <a:schemeClr val="tx1"/>
                </a:solidFill>
                <a:effectLst/>
                <a:latin typeface="+mn-lt"/>
                <a:ea typeface="+mn-ea"/>
                <a:cs typeface="+mn-cs"/>
              </a:rPr>
              <a:t>" is returned when the resource is restricted for the current user. For example, the admin interface in many Web sites is available for users with role "Administrator" and for the other users the access is "</a:t>
            </a:r>
            <a:r>
              <a:rPr lang="en-US" sz="1200" b="1" i="0" u="none" kern="1200" dirty="0">
                <a:solidFill>
                  <a:schemeClr val="tx1"/>
                </a:solidFill>
                <a:effectLst/>
                <a:latin typeface="+mn-lt"/>
                <a:ea typeface="+mn-ea"/>
                <a:cs typeface="+mn-cs"/>
              </a:rPr>
              <a:t>403 Forbidden</a:t>
            </a:r>
            <a:r>
              <a:rPr lang="en-US" sz="1200" b="0" i="0" u="none" kern="1200" dirty="0">
                <a:solidFill>
                  <a:schemeClr val="tx1"/>
                </a:solidFill>
                <a:effectLst/>
                <a:latin typeface="+mn-lt"/>
                <a:ea typeface="+mn-ea"/>
                <a:cs typeface="+mn-cs"/>
              </a:rPr>
              <a:t>".</a:t>
            </a:r>
          </a:p>
          <a:p>
            <a:pPr marL="171450" marR="0" lvl="0" indent="-171450" algn="l" defTabSz="914400" rtl="0" eaLnBrk="1" fontAlgn="t"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chemeClr val="tx1"/>
                </a:solidFill>
                <a:effectLst/>
                <a:latin typeface="+mn-lt"/>
                <a:ea typeface="+mn-ea"/>
                <a:cs typeface="+mn-cs"/>
              </a:rPr>
              <a:t>Status code "</a:t>
            </a:r>
            <a:r>
              <a:rPr lang="en-US" sz="1200" b="1" i="0" u="none" kern="1200" dirty="0">
                <a:solidFill>
                  <a:schemeClr val="tx1"/>
                </a:solidFill>
                <a:effectLst/>
                <a:latin typeface="+mn-lt"/>
                <a:ea typeface="+mn-ea"/>
                <a:cs typeface="+mn-cs"/>
              </a:rPr>
              <a:t>404 Not Found</a:t>
            </a:r>
            <a:r>
              <a:rPr lang="en-US" sz="1200" b="0" i="0" u="none" kern="1200" dirty="0">
                <a:solidFill>
                  <a:schemeClr val="tx1"/>
                </a:solidFill>
                <a:effectLst/>
                <a:latin typeface="+mn-lt"/>
                <a:ea typeface="+mn-ea"/>
                <a:cs typeface="+mn-cs"/>
              </a:rPr>
              <a:t>" means that the requested resource is missing. This can happen when users type incorrect resource URI or after an existing resource is deleted from the server. The "Not Found" status code is used very often, and experienced Internet users know it very well.</a:t>
            </a:r>
          </a:p>
          <a:p>
            <a:pPr marL="171450" lvl="0" indent="-171450" rtl="0" eaLnBrk="1" fontAlgn="t" hangingPunct="1">
              <a:buFont typeface="Arial" panose="020B0604020202020204" pitchFamily="34" charset="0"/>
              <a:buChar char="•"/>
            </a:pPr>
            <a:r>
              <a:rPr lang="en-US" sz="1200" b="0" i="0" u="none" kern="1200" dirty="0">
                <a:solidFill>
                  <a:schemeClr val="tx1"/>
                </a:solidFill>
                <a:effectLst/>
                <a:latin typeface="+mn-lt"/>
                <a:ea typeface="+mn-ea"/>
                <a:cs typeface="+mn-cs"/>
              </a:rPr>
              <a:t>The status code "</a:t>
            </a:r>
            <a:r>
              <a:rPr lang="en-US" sz="1200" b="1" i="0" u="none" kern="1200" dirty="0">
                <a:solidFill>
                  <a:schemeClr val="tx1"/>
                </a:solidFill>
                <a:effectLst/>
                <a:latin typeface="+mn-lt"/>
                <a:ea typeface="+mn-ea"/>
                <a:cs typeface="+mn-cs"/>
              </a:rPr>
              <a:t>409 Conflict</a:t>
            </a:r>
            <a:r>
              <a:rPr lang="en-US" sz="1200" b="0" i="0" u="none" kern="1200" dirty="0">
                <a:solidFill>
                  <a:schemeClr val="tx1"/>
                </a:solidFill>
                <a:effectLst/>
                <a:latin typeface="+mn-lt"/>
                <a:ea typeface="+mn-ea"/>
                <a:cs typeface="+mn-cs"/>
              </a:rPr>
              <a:t>" is returned when the requested operation cannot be performed due to conflict. For example, when a new user is registered, if the specified username or email is already taken, the server may return "</a:t>
            </a:r>
            <a:r>
              <a:rPr lang="en-US" sz="1200" b="1" i="0" u="none" kern="1200" dirty="0">
                <a:solidFill>
                  <a:schemeClr val="tx1"/>
                </a:solidFill>
                <a:effectLst/>
                <a:latin typeface="+mn-lt"/>
                <a:ea typeface="+mn-ea"/>
                <a:cs typeface="+mn-cs"/>
              </a:rPr>
              <a:t>409 Conflict</a:t>
            </a:r>
            <a:r>
              <a:rPr lang="en-US" sz="1200" b="0" i="0" u="none" kern="1200" dirty="0">
                <a:solidFill>
                  <a:schemeClr val="tx1"/>
                </a:solidFill>
                <a:effectLst/>
                <a:latin typeface="+mn-lt"/>
                <a:ea typeface="+mn-ea"/>
                <a:cs typeface="+mn-cs"/>
              </a:rPr>
              <a:t>".</a:t>
            </a:r>
          </a:p>
          <a:p>
            <a:pPr marL="628650" lvl="1"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Status codes starting with </a:t>
            </a:r>
            <a:r>
              <a:rPr lang="en-US" b="1" dirty="0"/>
              <a:t>5 </a:t>
            </a:r>
            <a:r>
              <a:rPr lang="en-US" dirty="0"/>
              <a:t>indicate a </a:t>
            </a:r>
            <a:r>
              <a:rPr lang="en-US" b="1" dirty="0"/>
              <a:t>server error</a:t>
            </a:r>
            <a:r>
              <a:rPr lang="en-US" dirty="0"/>
              <a:t>, such as "service unavailable".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status code "</a:t>
            </a:r>
            <a:r>
              <a:rPr lang="en-US" b="1" dirty="0"/>
              <a:t>500 Internal Server Error</a:t>
            </a:r>
            <a:r>
              <a:rPr lang="en-US" dirty="0"/>
              <a:t>" means that the server crashed while processing your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most common server-side error message in the world of software development.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r>
              <a:rPr lang="en-US" b="1" dirty="0"/>
              <a:t>500 Internal Server Error</a:t>
            </a:r>
            <a:r>
              <a:rPr lang="en-US" dirty="0"/>
              <a:t>" is caused either by a bug of the software at the server side, or by an incorrect invocation made by the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if the client requests a user to be deleted, but this user has pending orders, the server may not be able to delete the user and may return "</a:t>
            </a:r>
            <a:r>
              <a:rPr lang="en-US" b="1" dirty="0"/>
              <a:t>500 Internal Server Error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501 Not Implemented</a:t>
            </a:r>
            <a:r>
              <a:rPr lang="en-US" sz="3200" b="0" kern="1200" dirty="0">
                <a:solidFill>
                  <a:schemeClr val="tx1"/>
                </a:solidFill>
                <a:effectLst/>
                <a:latin typeface="+mn-lt"/>
                <a:ea typeface="+mn-ea"/>
                <a:cs typeface="+mn-cs"/>
              </a:rPr>
              <a:t>" may be returned when certain functionality is not yet implemented by the server-side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503 Service Unavailable</a:t>
            </a:r>
            <a:r>
              <a:rPr lang="en-US" sz="3200" b="0" kern="1200" dirty="0">
                <a:solidFill>
                  <a:schemeClr val="tx1"/>
                </a:solidFill>
                <a:effectLst/>
                <a:latin typeface="+mn-lt"/>
                <a:ea typeface="+mn-ea"/>
                <a:cs typeface="+mn-cs"/>
              </a:rPr>
              <a:t>" may be returned when a component at the server side is not ready, for example if the database server is down.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kern="1200" dirty="0">
                <a:solidFill>
                  <a:schemeClr val="tx1"/>
                </a:solidFill>
                <a:effectLst/>
                <a:latin typeface="+mn-lt"/>
                <a:ea typeface="+mn-ea"/>
                <a:cs typeface="+mn-cs"/>
              </a:rPr>
              <a:t>There are tens of </a:t>
            </a:r>
            <a:r>
              <a:rPr lang="en-US" sz="3200" b="1" kern="1200" dirty="0">
                <a:solidFill>
                  <a:schemeClr val="tx1"/>
                </a:solidFill>
                <a:effectLst/>
                <a:latin typeface="+mn-lt"/>
                <a:ea typeface="+mn-ea"/>
                <a:cs typeface="+mn-cs"/>
              </a:rPr>
              <a:t>HTTP response status codes</a:t>
            </a:r>
            <a:r>
              <a:rPr lang="en-US" sz="3200" b="0" kern="1200" dirty="0">
                <a:solidFill>
                  <a:schemeClr val="tx1"/>
                </a:solidFill>
                <a:effectLst/>
                <a:latin typeface="+mn-lt"/>
                <a:ea typeface="+mn-ea"/>
                <a:cs typeface="+mn-cs"/>
              </a:rPr>
              <a:t>, but the most important are the ones that I explained briefly here. You can learn about the other status codes in the official </a:t>
            </a:r>
            <a:r>
              <a:rPr lang="en-US" sz="3200" b="1" kern="1200" dirty="0">
                <a:solidFill>
                  <a:schemeClr val="tx1"/>
                </a:solidFill>
                <a:effectLst/>
                <a:latin typeface="+mn-lt"/>
                <a:ea typeface="+mn-ea"/>
                <a:cs typeface="+mn-cs"/>
              </a:rPr>
              <a:t>HTTP 1.1 standard</a:t>
            </a:r>
            <a:r>
              <a:rPr lang="en-US" sz="3200" b="0" kern="1200" dirty="0">
                <a:solidFill>
                  <a:schemeClr val="tx1"/>
                </a:solidFill>
                <a:effectLst/>
                <a:latin typeface="+mn-lt"/>
                <a:ea typeface="+mn-ea"/>
                <a:cs typeface="+mn-cs"/>
              </a:rPr>
              <a:t>: the </a:t>
            </a:r>
            <a:r>
              <a:rPr lang="en-US" sz="3200" b="1" kern="1200" dirty="0">
                <a:solidFill>
                  <a:schemeClr val="tx1"/>
                </a:solidFill>
                <a:effectLst/>
                <a:latin typeface="+mn-lt"/>
                <a:ea typeface="+mn-ea"/>
                <a:cs typeface="+mn-cs"/>
              </a:rPr>
              <a:t>RFC 7231</a:t>
            </a:r>
            <a:r>
              <a:rPr lang="en-US" sz="3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80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3681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a:t>
            </a:r>
            <a:r>
              <a:rPr lang="en-US" b="1" dirty="0"/>
              <a:t>HTTP headers </a:t>
            </a:r>
            <a:r>
              <a:rPr lang="en-US" dirty="0"/>
              <a:t>play an important role in modern Web development. Now I want to focus on the </a:t>
            </a:r>
            <a:r>
              <a:rPr lang="en-US" sz="1200" dirty="0"/>
              <a:t>"</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and the "</a:t>
            </a:r>
            <a:r>
              <a:rPr lang="en-US" sz="1200" b="1" dirty="0">
                <a:solidFill>
                  <a:schemeClr val="bg1"/>
                </a:solidFill>
                <a:latin typeface="Consolas" panose="020B0609020204030204" pitchFamily="49" charset="0"/>
              </a:rPr>
              <a:t>Content-Disposition</a:t>
            </a:r>
            <a:r>
              <a:rPr lang="en-US" sz="1200" dirty="0"/>
              <a:t>" headers.</a:t>
            </a:r>
            <a:br>
              <a:rPr lang="en-US" sz="1200" dirty="0"/>
            </a:b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and the "</a:t>
            </a:r>
            <a:r>
              <a:rPr lang="en-US" sz="1200" b="1" dirty="0">
                <a:solidFill>
                  <a:schemeClr val="bg1"/>
                </a:solidFill>
                <a:latin typeface="Consolas" panose="020B0609020204030204" pitchFamily="49" charset="0"/>
              </a:rPr>
              <a:t>Content-Disposition</a:t>
            </a:r>
            <a:r>
              <a:rPr lang="en-US" sz="1200" dirty="0"/>
              <a:t>" </a:t>
            </a:r>
            <a:r>
              <a:rPr lang="en-US" sz="1200" b="1" dirty="0"/>
              <a:t>headers</a:t>
            </a:r>
            <a:r>
              <a:rPr lang="en-US" sz="1200" dirty="0"/>
              <a:t> specify how to process the data in the HTTP request or in the HTTP response body. These headers can be used both in the HTTP requests and in the HTTP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the header "</a:t>
            </a:r>
            <a:r>
              <a:rPr lang="en-US" sz="1200" b="1" dirty="0"/>
              <a:t>Content-Type: application/json</a:t>
            </a:r>
            <a:r>
              <a:rPr lang="en-US" sz="1200" dirty="0"/>
              <a:t>" specifies a JSON-encoded data (a JSON object). By default, the UTF-8 encoding is used.</a:t>
            </a:r>
            <a:endParaRPr lang="bg-BG" sz="12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noProof="1">
                <a:latin typeface="Consolas" pitchFamily="49" charset="0"/>
                <a:cs typeface="Consolas" pitchFamily="49" charset="0"/>
              </a:rPr>
              <a:t>Content-Type: </a:t>
            </a:r>
            <a:r>
              <a:rPr lang="en-US" sz="1200" b="1" noProof="1">
                <a:solidFill>
                  <a:schemeClr val="bg1"/>
                </a:solidFill>
                <a:latin typeface="Consolas" pitchFamily="49" charset="0"/>
                <a:cs typeface="Consolas" pitchFamily="49" charset="0"/>
              </a:rPr>
              <a:t>text/html</a:t>
            </a:r>
            <a:r>
              <a:rPr lang="en-US" sz="1200" b="1" noProof="1">
                <a:latin typeface="Consolas" pitchFamily="49" charset="0"/>
                <a:cs typeface="Consolas" pitchFamily="49" charset="0"/>
              </a:rPr>
              <a:t>; charset=utf-8</a:t>
            </a:r>
            <a:r>
              <a:rPr lang="en-US" sz="1200" dirty="0"/>
              <a:t>" specifies an HTML document with UTF-8 encoding. Note that the encoding (or the charset) specified in the HTTP headers has a </a:t>
            </a:r>
            <a:r>
              <a:rPr lang="en-US" sz="1200" b="1" dirty="0"/>
              <a:t>higher priority </a:t>
            </a:r>
            <a:r>
              <a:rPr lang="en-US" sz="1200" dirty="0"/>
              <a:t>than the encoding specified in the header of the HTML document (using the "</a:t>
            </a:r>
            <a:r>
              <a:rPr lang="en-US" sz="1200" b="0" i="0" kern="1200" dirty="0">
                <a:solidFill>
                  <a:schemeClr val="tx1"/>
                </a:solidFill>
                <a:effectLst/>
                <a:latin typeface="+mn-lt"/>
                <a:ea typeface="+mn-ea"/>
                <a:cs typeface="+mn-cs"/>
              </a:rPr>
              <a:t>meta charset" HTML tag).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example combines </a:t>
            </a:r>
            <a:r>
              <a:rPr lang="en-US" sz="1200" dirty="0"/>
              <a:t>the "</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and the "</a:t>
            </a:r>
            <a:r>
              <a:rPr lang="en-US" sz="1200" b="1" dirty="0">
                <a:solidFill>
                  <a:schemeClr val="bg1"/>
                </a:solidFill>
                <a:latin typeface="Consolas" panose="020B0609020204030204" pitchFamily="49" charset="0"/>
              </a:rPr>
              <a:t>Content-Disposition</a:t>
            </a:r>
            <a:r>
              <a:rPr lang="en-US" sz="1200" dirty="0"/>
              <a:t>" </a:t>
            </a:r>
            <a:r>
              <a:rPr lang="en-US" sz="1200" b="1" dirty="0"/>
              <a:t>headers</a:t>
            </a:r>
            <a:r>
              <a:rPr lang="en-US" sz="1200" dirty="0"/>
              <a:t> in the HTTP response to inform the Web browser that the returned resource is a </a:t>
            </a:r>
            <a:r>
              <a:rPr lang="en-US" sz="1200" b="1" dirty="0"/>
              <a:t>PDF document</a:t>
            </a:r>
            <a:r>
              <a:rPr lang="en-US" sz="1200" dirty="0"/>
              <a:t>, which has a file name "</a:t>
            </a:r>
            <a:r>
              <a:rPr lang="en-US" sz="1200" b="1" dirty="0"/>
              <a:t>Financial-Report-2020.pdf</a:t>
            </a:r>
            <a:r>
              <a:rPr lang="en-US" sz="1200" dirty="0"/>
              <a:t>" and should be downloaded as attachment (not open directly in the Web browser, but saved as an external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Most Web browsers will process the response from this example by downloading the file in the </a:t>
            </a:r>
            <a:r>
              <a:rPr lang="en-US" sz="1200" b="1" dirty="0"/>
              <a:t>[Downloads]</a:t>
            </a:r>
            <a:r>
              <a:rPr lang="en-US" sz="1200" dirty="0"/>
              <a:t> folder on the client device.</a:t>
            </a:r>
          </a:p>
          <a:p>
            <a:endParaRPr lang="en-US" dirty="0"/>
          </a:p>
          <a:p>
            <a:r>
              <a:rPr lang="en-US" dirty="0"/>
              <a:t>In the </a:t>
            </a:r>
            <a:r>
              <a:rPr lang="en-US" b="1" dirty="0"/>
              <a:t>HTTP requests</a:t>
            </a:r>
            <a:r>
              <a:rPr lang="en-US" dirty="0"/>
              <a:t> the </a:t>
            </a:r>
            <a:r>
              <a:rPr lang="en-US" sz="1200" dirty="0"/>
              <a:t>"</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header specifies what kind of data the client sends to the server, for example a JSON document or URL-encoded form data or a plain-text document or a JPEG image.</a:t>
            </a:r>
          </a:p>
          <a:p>
            <a:pPr marL="171450" indent="-171450">
              <a:buFont typeface="Arial" panose="020B0604020202020204" pitchFamily="34" charset="0"/>
              <a:buChar char="•"/>
            </a:pPr>
            <a:r>
              <a:rPr lang="en-US" sz="1200" dirty="0"/>
              <a:t>When the data is text-based, the "</a:t>
            </a:r>
            <a:r>
              <a:rPr lang="en-US" sz="1200" b="1" dirty="0"/>
              <a:t>charset</a:t>
            </a:r>
            <a:r>
              <a:rPr lang="en-US" sz="1200" dirty="0"/>
              <a:t>" </a:t>
            </a:r>
            <a:r>
              <a:rPr lang="en-US" sz="1200" b="0" dirty="0"/>
              <a:t>encoding </a:t>
            </a:r>
            <a:r>
              <a:rPr lang="en-US" sz="1200" dirty="0"/>
              <a:t>can also be specified (for example </a:t>
            </a:r>
            <a:r>
              <a:rPr lang="en-US" sz="1200" b="1" dirty="0"/>
              <a:t>UTF-8</a:t>
            </a:r>
            <a:r>
              <a:rPr lang="en-US" sz="1200" dirty="0"/>
              <a:t> or </a:t>
            </a:r>
            <a:r>
              <a:rPr lang="en-US" sz="1200" b="1" dirty="0"/>
              <a:t>windows-1251</a:t>
            </a:r>
            <a:r>
              <a:rPr lang="en-US" sz="1200" dirty="0"/>
              <a:t>) and this is highly recommended, because wrong encoding may result in broken and unreadable text stored in the database.</a:t>
            </a:r>
          </a:p>
          <a:p>
            <a:pPr marL="171450" indent="-171450">
              <a:buFont typeface="Arial" panose="020B0604020202020204" pitchFamily="34" charset="0"/>
              <a:buChar char="•"/>
            </a:pPr>
            <a:r>
              <a:rPr lang="en-US" sz="1200" dirty="0"/>
              <a:t>The value of the "</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is a </a:t>
            </a:r>
            <a:r>
              <a:rPr lang="en-US" sz="1200" b="1" dirty="0"/>
              <a:t>media type identifier </a:t>
            </a:r>
            <a:r>
              <a:rPr lang="en-US" sz="1200" dirty="0"/>
              <a:t>like "</a:t>
            </a:r>
            <a:r>
              <a:rPr lang="en-US" sz="1200" b="1" dirty="0"/>
              <a:t>text/html</a:t>
            </a:r>
            <a:r>
              <a:rPr lang="en-US" sz="1200" dirty="0"/>
              <a:t>", "</a:t>
            </a:r>
            <a:r>
              <a:rPr lang="en-US" sz="1200" b="1" dirty="0"/>
              <a:t>application/json</a:t>
            </a:r>
            <a:r>
              <a:rPr lang="en-US" sz="1200" dirty="0"/>
              <a:t>", "</a:t>
            </a:r>
            <a:r>
              <a:rPr lang="en-US" sz="1200" b="1" dirty="0"/>
              <a:t>image/jpeg</a:t>
            </a:r>
            <a:r>
              <a:rPr lang="en-US" sz="1200" dirty="0"/>
              <a:t>" and many others.</a:t>
            </a:r>
          </a:p>
          <a:p>
            <a:pPr marL="171450" indent="-171450">
              <a:buFont typeface="Arial" panose="020B0604020202020204" pitchFamily="34" charset="0"/>
              <a:buChar char="•"/>
            </a:pPr>
            <a:r>
              <a:rPr lang="en-US" sz="1200" dirty="0"/>
              <a:t>The list of officially standardized </a:t>
            </a:r>
            <a:r>
              <a:rPr lang="en-US" sz="1200" b="1" dirty="0"/>
              <a:t>media types</a:t>
            </a:r>
            <a:r>
              <a:rPr lang="en-US" sz="1200" dirty="0"/>
              <a:t> and their officially assigned </a:t>
            </a:r>
            <a:r>
              <a:rPr lang="en-US" sz="1200" b="1" dirty="0"/>
              <a:t>media type identifiers </a:t>
            </a:r>
            <a:r>
              <a:rPr lang="en-US" sz="1200" dirty="0"/>
              <a:t>are maintained by the Internet organization IANA at </a:t>
            </a:r>
            <a:r>
              <a:rPr lang="en-US" dirty="0">
                <a:hlinkClick r:id="rId3"/>
              </a:rPr>
              <a:t>https://iana.org/assignments/media-types</a:t>
            </a:r>
            <a:r>
              <a:rPr lang="en-US" dirty="0"/>
              <a:t>.</a:t>
            </a:r>
          </a:p>
          <a:p>
            <a:pPr marL="0" indent="0">
              <a:buFont typeface="Arial" panose="020B0604020202020204" pitchFamily="34" charset="0"/>
              <a:buNone/>
            </a:pPr>
            <a:endParaRPr lang="en-US" dirty="0"/>
          </a:p>
          <a:p>
            <a:r>
              <a:rPr lang="en-US" dirty="0"/>
              <a:t>In the </a:t>
            </a:r>
            <a:r>
              <a:rPr lang="en-US" b="1" dirty="0"/>
              <a:t>HTTP responses </a:t>
            </a:r>
            <a:r>
              <a:rPr lang="en-US" dirty="0"/>
              <a:t>the </a:t>
            </a:r>
            <a:r>
              <a:rPr lang="en-US" sz="1200" dirty="0"/>
              <a:t>"</a:t>
            </a:r>
            <a:r>
              <a:rPr lang="en-US" sz="1200" b="1" dirty="0">
                <a:solidFill>
                  <a:schemeClr val="bg1"/>
                </a:solidFill>
                <a:latin typeface="Consolas" panose="020B0609020204030204" pitchFamily="49" charset="0"/>
                <a:cs typeface="Consolas" panose="020B0609020204030204" pitchFamily="49" charset="0"/>
              </a:rPr>
              <a:t>Content-Type</a:t>
            </a:r>
            <a:r>
              <a:rPr lang="en-US" sz="1200" dirty="0"/>
              <a:t>" header specifies what kind of data the server returns to the client, for example an HTML document or a JPEG image.</a:t>
            </a:r>
          </a:p>
          <a:p>
            <a:pPr marL="171450" indent="-171450">
              <a:buFont typeface="Arial" panose="020B0604020202020204" pitchFamily="34" charset="0"/>
              <a:buChar char="•"/>
            </a:pPr>
            <a:r>
              <a:rPr lang="en-US" sz="1200" dirty="0"/>
              <a:t>When the data is text-based (like HTML or text document), the "</a:t>
            </a:r>
            <a:r>
              <a:rPr lang="en-US" sz="1200" b="1" dirty="0"/>
              <a:t>charset</a:t>
            </a:r>
            <a:r>
              <a:rPr lang="en-US" sz="1200" dirty="0"/>
              <a:t>" can also be specified (for example </a:t>
            </a:r>
            <a:r>
              <a:rPr lang="en-US" sz="1200" b="1" dirty="0"/>
              <a:t>UTF-8</a:t>
            </a:r>
            <a:r>
              <a:rPr lang="en-US" sz="1200" dirty="0"/>
              <a:t> or </a:t>
            </a:r>
            <a:r>
              <a:rPr lang="en-US" sz="1200" b="1" dirty="0"/>
              <a:t>windows-1251</a:t>
            </a:r>
            <a:r>
              <a:rPr lang="en-US" sz="1200" dirty="0"/>
              <a:t>). Specifying explicitly the character encoding is highly recommended and help visualizing correctly the returned document.</a:t>
            </a:r>
          </a:p>
          <a:p>
            <a:pPr marL="171450" indent="-171450">
              <a:buFont typeface="Arial" panose="020B0604020202020204" pitchFamily="34" charset="0"/>
              <a:buChar char="•"/>
            </a:pPr>
            <a:r>
              <a:rPr lang="en-US" sz="1200" dirty="0"/>
              <a:t>When Web browsers open a Web site, by default it uses the character encoding from the "</a:t>
            </a:r>
            <a:r>
              <a:rPr lang="en-US" sz="1200" b="1" dirty="0"/>
              <a:t>Content-Type</a:t>
            </a:r>
            <a:r>
              <a:rPr lang="en-US" sz="1200" dirty="0"/>
              <a:t>" response header.</a:t>
            </a:r>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2BF067CD-8E6B-4360-9AA8-C5DF2A48A6D1}" type="slidenum">
              <a:rPr lang="en-US" smtClean="0"/>
              <a:t>81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18887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small </a:t>
            </a:r>
            <a:r>
              <a:rPr lang="en-US" b="1" dirty="0"/>
              <a:t>HTTP conversation</a:t>
            </a:r>
            <a:r>
              <a:rPr lang="en-US" dirty="0"/>
              <a:t>, which consists of </a:t>
            </a:r>
            <a:r>
              <a:rPr lang="en-US" b="1" dirty="0"/>
              <a:t>HTTP request</a:t>
            </a:r>
            <a:r>
              <a:rPr lang="en-US" dirty="0"/>
              <a:t>, followed by an </a:t>
            </a:r>
            <a:r>
              <a:rPr lang="en-US" b="1" dirty="0"/>
              <a:t>HTTP response</a:t>
            </a:r>
            <a:r>
              <a:rPr lang="en-US" dirty="0"/>
              <a:t>.</a:t>
            </a:r>
          </a:p>
          <a:p>
            <a:endParaRPr lang="en-US" dirty="0"/>
          </a:p>
          <a:p>
            <a:r>
              <a:rPr lang="en-US" dirty="0"/>
              <a:t>The </a:t>
            </a:r>
            <a:r>
              <a:rPr lang="en-US" b="1" dirty="0"/>
              <a:t>HTTP request </a:t>
            </a:r>
            <a:r>
              <a:rPr lang="en-US" dirty="0"/>
              <a:t>used the </a:t>
            </a:r>
            <a:r>
              <a:rPr lang="en-US" b="1" dirty="0"/>
              <a:t>GET </a:t>
            </a:r>
            <a:r>
              <a:rPr lang="en-US" dirty="0"/>
              <a:t>method to download the resource at URL </a:t>
            </a:r>
            <a:r>
              <a:rPr lang="en-US" b="1" dirty="0"/>
              <a:t>https://softuni.org/trainings/courses</a:t>
            </a:r>
            <a:r>
              <a:rPr lang="en-US" dirty="0"/>
              <a:t>.</a:t>
            </a:r>
          </a:p>
          <a:p>
            <a:pPr marL="171450" indent="-171450">
              <a:buFont typeface="Arial" panose="020B0604020202020204" pitchFamily="34" charset="0"/>
              <a:buChar char="•"/>
            </a:pPr>
            <a:r>
              <a:rPr lang="en-US" dirty="0"/>
              <a:t>The relative request URI is "</a:t>
            </a:r>
            <a:r>
              <a:rPr lang="en-US" b="1" dirty="0"/>
              <a:t>/trainings/courses</a:t>
            </a:r>
            <a:r>
              <a:rPr lang="en-US" dirty="0"/>
              <a:t>".</a:t>
            </a:r>
          </a:p>
          <a:p>
            <a:pPr marL="171450" indent="-171450">
              <a:buFont typeface="Arial" panose="020B0604020202020204" pitchFamily="34" charset="0"/>
              <a:buChar char="•"/>
            </a:pPr>
            <a:r>
              <a:rPr lang="en-US" dirty="0"/>
              <a:t>The host comes from the URL and it is "</a:t>
            </a:r>
            <a:r>
              <a:rPr lang="en-US" b="1" dirty="0"/>
              <a:t>softuni.org</a:t>
            </a:r>
            <a:r>
              <a:rPr lang="en-US" dirty="0"/>
              <a:t>".</a:t>
            </a:r>
          </a:p>
          <a:p>
            <a:pPr marL="171450" indent="-171450">
              <a:buFont typeface="Arial" panose="020B0604020202020204" pitchFamily="34" charset="0"/>
              <a:buChar char="•"/>
            </a:pPr>
            <a:r>
              <a:rPr lang="en-US" dirty="0"/>
              <a:t>The user agent (which is the Web browser identifier) is et to be "</a:t>
            </a:r>
            <a:r>
              <a:rPr lang="en-US" b="1" dirty="0"/>
              <a:t>Mozilla/5.0</a:t>
            </a:r>
            <a:r>
              <a:rPr lang="en-US" dirty="0"/>
              <a:t>"</a:t>
            </a:r>
          </a:p>
          <a:p>
            <a:pPr marL="171450" indent="-171450">
              <a:buFont typeface="Arial" panose="020B0604020202020204" pitchFamily="34" charset="0"/>
              <a:buChar char="•"/>
            </a:pPr>
            <a:r>
              <a:rPr lang="en-US" dirty="0"/>
              <a:t>No other headers are sent. These are enough and the HTTP request is properly composed.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HTTP response </a:t>
            </a:r>
            <a:r>
              <a:rPr lang="en-US" dirty="0"/>
              <a:t>form the Web server returns:</a:t>
            </a:r>
          </a:p>
          <a:p>
            <a:pPr marL="171450" indent="-171450">
              <a:buFont typeface="Arial" panose="020B0604020202020204" pitchFamily="34" charset="0"/>
              <a:buChar char="•"/>
            </a:pPr>
            <a:r>
              <a:rPr lang="en-US" dirty="0"/>
              <a:t>Status code "</a:t>
            </a:r>
            <a:r>
              <a:rPr lang="en-US" b="1" dirty="0"/>
              <a:t>200 OK</a:t>
            </a:r>
            <a:r>
              <a:rPr lang="en-US" dirty="0"/>
              <a:t>", which means that the requested resource is found and will be returned in the response body.</a:t>
            </a:r>
          </a:p>
          <a:p>
            <a:pPr marL="171450" indent="-171450">
              <a:buFont typeface="Arial" panose="020B0604020202020204" pitchFamily="34" charset="0"/>
              <a:buChar char="•"/>
            </a:pPr>
            <a:r>
              <a:rPr lang="en-US" dirty="0"/>
              <a:t>The "</a:t>
            </a:r>
            <a:r>
              <a:rPr lang="en-US" b="1" dirty="0"/>
              <a:t>Date</a:t>
            </a:r>
            <a:r>
              <a:rPr lang="en-US" dirty="0"/>
              <a:t>" header shows the date and time at the Web server at the time when the HTTP response is created.</a:t>
            </a:r>
          </a:p>
          <a:p>
            <a:pPr marL="171450" indent="-171450">
              <a:buFont typeface="Arial" panose="020B0604020202020204" pitchFamily="34" charset="0"/>
              <a:buChar char="•"/>
            </a:pPr>
            <a:r>
              <a:rPr lang="en-US" dirty="0"/>
              <a:t>The "</a:t>
            </a:r>
            <a:r>
              <a:rPr lang="en-US" b="1" dirty="0"/>
              <a:t>Server</a:t>
            </a:r>
            <a:r>
              <a:rPr lang="en-US" dirty="0"/>
              <a:t>" header shows information about the server software used to process the HTTP request (the Web server). This is the </a:t>
            </a:r>
            <a:r>
              <a:rPr lang="en-US" b="1" dirty="0"/>
              <a:t>Microsoft's Web server</a:t>
            </a:r>
            <a:r>
              <a:rPr lang="en-US" dirty="0"/>
              <a:t>, used by the ASP.NET app behind the Web site </a:t>
            </a:r>
            <a:r>
              <a:rPr lang="en-US" b="1" dirty="0"/>
              <a:t>sofuni.org</a:t>
            </a:r>
            <a:r>
              <a:rPr lang="en-US" dirty="0"/>
              <a:t>.</a:t>
            </a:r>
          </a:p>
          <a:p>
            <a:pPr marL="171450" indent="-171450">
              <a:buFont typeface="Arial" panose="020B0604020202020204" pitchFamily="34" charset="0"/>
              <a:buChar char="•"/>
            </a:pPr>
            <a:r>
              <a:rPr lang="en-US" dirty="0"/>
              <a:t>The "</a:t>
            </a:r>
            <a:r>
              <a:rPr lang="en-US" b="1" dirty="0"/>
              <a:t>Last-Modified</a:t>
            </a:r>
            <a:r>
              <a:rPr lang="en-US" dirty="0"/>
              <a:t>" header indicates the last modification date and time of the returned resource.</a:t>
            </a:r>
          </a:p>
          <a:p>
            <a:pPr marL="171450" indent="-171450">
              <a:buFont typeface="Arial" panose="020B0604020202020204" pitchFamily="34" charset="0"/>
              <a:buChar char="•"/>
            </a:pPr>
            <a:r>
              <a:rPr lang="en-US" dirty="0"/>
              <a:t>The header "</a:t>
            </a:r>
            <a:r>
              <a:rPr lang="en-US" b="1" dirty="0"/>
              <a:t>Content-Length</a:t>
            </a:r>
            <a:r>
              <a:rPr lang="en-US" dirty="0"/>
              <a:t>" indicates the size of the returned resource (in bytes). Using this value, the Web browser could visualize a download </a:t>
            </a:r>
            <a:r>
              <a:rPr lang="en-US" b="1" dirty="0"/>
              <a:t>progress bar</a:t>
            </a:r>
            <a:r>
              <a:rPr lang="en-US" dirty="0"/>
              <a:t> (with increasing percentages over the time) for large files or documents.</a:t>
            </a:r>
          </a:p>
          <a:p>
            <a:pPr marL="171450" indent="-171450">
              <a:buFont typeface="Arial" panose="020B0604020202020204" pitchFamily="34" charset="0"/>
              <a:buChar char="•"/>
            </a:pPr>
            <a:r>
              <a:rPr lang="en-US" dirty="0"/>
              <a:t>After the headers, an </a:t>
            </a:r>
            <a:r>
              <a:rPr lang="en-US" b="1" dirty="0"/>
              <a:t>empty line </a:t>
            </a:r>
            <a:r>
              <a:rPr lang="en-US" dirty="0"/>
              <a:t>comes and then the requested resource is returned in the </a:t>
            </a:r>
            <a:r>
              <a:rPr lang="en-US" b="1" dirty="0"/>
              <a:t>HTTP response body</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small example illustrated </a:t>
            </a:r>
            <a:r>
              <a:rPr lang="en-US" b="1" dirty="0"/>
              <a:t>what happens when an Internet user opens a Web site</a:t>
            </a:r>
            <a:r>
              <a:rPr lang="en-US" b="0" dirty="0"/>
              <a:t>. The browser executes a sequence of steps:</a:t>
            </a:r>
          </a:p>
          <a:p>
            <a:pPr marL="171450" indent="-171450">
              <a:buFont typeface="Arial" panose="020B0604020202020204" pitchFamily="34" charset="0"/>
              <a:buChar char="•"/>
            </a:pPr>
            <a:r>
              <a:rPr lang="en-US" dirty="0"/>
              <a:t>From the URL, the Web server's </a:t>
            </a:r>
            <a:r>
              <a:rPr lang="en-US" b="1" dirty="0"/>
              <a:t>IP address </a:t>
            </a:r>
            <a:r>
              <a:rPr lang="en-US" dirty="0"/>
              <a:t>is extracted, and the browser establishes a TCP socket connection with the Web server. If HTTPS is used, a TLS security layer is initialized, and an encrypted channel is established.</a:t>
            </a:r>
          </a:p>
          <a:p>
            <a:pPr marL="171450" indent="-171450">
              <a:buFont typeface="Arial" panose="020B0604020202020204" pitchFamily="34" charset="0"/>
              <a:buChar char="•"/>
            </a:pPr>
            <a:r>
              <a:rPr lang="en-US" dirty="0"/>
              <a:t>Using the connection with the Web server, the browser sends a </a:t>
            </a:r>
            <a:r>
              <a:rPr lang="en-US" b="1" dirty="0"/>
              <a:t>sequence of HTTP requests </a:t>
            </a:r>
            <a:r>
              <a:rPr lang="en-US" dirty="0"/>
              <a:t>and visualizes the </a:t>
            </a:r>
            <a:r>
              <a:rPr lang="en-US" b="1" dirty="0"/>
              <a:t>HTTP responses</a:t>
            </a:r>
            <a:r>
              <a:rPr lang="en-US" dirty="0"/>
              <a:t> from the Web server.</a:t>
            </a:r>
          </a:p>
          <a:p>
            <a:pPr marL="171450" indent="-171450">
              <a:buFont typeface="Arial" panose="020B0604020202020204" pitchFamily="34" charset="0"/>
              <a:buChar char="•"/>
            </a:pPr>
            <a:r>
              <a:rPr lang="en-US" dirty="0"/>
              <a:t>Usually, the first downloaded resource is the </a:t>
            </a:r>
            <a:r>
              <a:rPr lang="en-US" b="1" dirty="0"/>
              <a:t>HTML document</a:t>
            </a:r>
            <a:r>
              <a:rPr lang="en-US" dirty="0"/>
              <a:t>, corresponding to the site's URL.</a:t>
            </a:r>
          </a:p>
          <a:p>
            <a:pPr marL="171450" indent="-171450">
              <a:buFont typeface="Arial" panose="020B0604020202020204" pitchFamily="34" charset="0"/>
              <a:buChar char="•"/>
            </a:pPr>
            <a:r>
              <a:rPr lang="en-US" dirty="0"/>
              <a:t>The returned HTML document is processed by the browser, and all </a:t>
            </a:r>
            <a:r>
              <a:rPr lang="en-US" b="1" dirty="0"/>
              <a:t>styles</a:t>
            </a:r>
            <a:r>
              <a:rPr lang="en-US" dirty="0"/>
              <a:t>, </a:t>
            </a:r>
            <a:r>
              <a:rPr lang="en-US" b="1" dirty="0"/>
              <a:t>scripts</a:t>
            </a:r>
            <a:r>
              <a:rPr lang="en-US" dirty="0"/>
              <a:t>, </a:t>
            </a:r>
            <a:r>
              <a:rPr lang="en-US" b="1" dirty="0"/>
              <a:t>images</a:t>
            </a:r>
            <a:r>
              <a:rPr lang="en-US" dirty="0"/>
              <a:t> and other referenced resources are extracted. For each referenced resource, a </a:t>
            </a:r>
            <a:r>
              <a:rPr lang="en-US" b="1" dirty="0"/>
              <a:t>separate HTTP request </a:t>
            </a:r>
            <a:r>
              <a:rPr lang="en-US" dirty="0"/>
              <a:t>is sent to the Web server over the already established connection.</a:t>
            </a:r>
          </a:p>
          <a:p>
            <a:pPr marL="171450" indent="-171450">
              <a:buFont typeface="Arial" panose="020B0604020202020204" pitchFamily="34" charset="0"/>
              <a:buChar char="•"/>
            </a:pPr>
            <a:r>
              <a:rPr lang="en-US" dirty="0"/>
              <a:t>When the resources are loaded, </a:t>
            </a:r>
            <a:r>
              <a:rPr lang="en-US" b="1" dirty="0"/>
              <a:t>the HTML document is rendered</a:t>
            </a:r>
            <a:r>
              <a:rPr lang="bg-BG" b="0" dirty="0"/>
              <a:t>, </a:t>
            </a:r>
            <a:r>
              <a:rPr lang="en-US" b="0" dirty="0"/>
              <a:t>using </a:t>
            </a:r>
            <a:r>
              <a:rPr lang="en-US" dirty="0"/>
              <a:t>these resources (scripts, styles and images) and the user can see and use the Web site.</a:t>
            </a:r>
          </a:p>
          <a:p>
            <a:pPr marL="0" indent="0">
              <a:buFont typeface="Arial" panose="020B0604020202020204" pitchFamily="34" charset="0"/>
              <a:buNone/>
            </a:pPr>
            <a:r>
              <a:rPr lang="en-US" dirty="0"/>
              <a:t>A typical business Web site today makes </a:t>
            </a:r>
            <a:r>
              <a:rPr lang="en-US" b="1" dirty="0"/>
              <a:t>50-100 HTTP requests </a:t>
            </a:r>
            <a:r>
              <a:rPr lang="en-US" b="0" dirty="0"/>
              <a:t>to load and display its front page. You can see these requests by using the </a:t>
            </a:r>
            <a:r>
              <a:rPr lang="en-US" b="1" dirty="0"/>
              <a:t>Chrome network monitoring tool</a:t>
            </a:r>
            <a:r>
              <a:rPr lang="en-US" b="0" dirty="0"/>
              <a:t> or other HTTP traffic analyzer tool.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7987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browsers and other apps use </a:t>
            </a:r>
            <a:r>
              <a:rPr lang="en-US" b="1" dirty="0"/>
              <a:t>URL addresses</a:t>
            </a:r>
            <a:r>
              <a:rPr lang="en-US" dirty="0"/>
              <a:t> to access Web sites and server-side resources from the Web.</a:t>
            </a:r>
          </a:p>
          <a:p>
            <a:endParaRPr lang="en-US" dirty="0"/>
          </a:p>
          <a:p>
            <a:r>
              <a:rPr lang="en-US" dirty="0"/>
              <a:t>Now it's time to explain in greater detail the structure of </a:t>
            </a:r>
            <a:r>
              <a:rPr lang="en-US" b="1" dirty="0"/>
              <a:t>URL addresses </a:t>
            </a:r>
            <a:r>
              <a:rPr lang="en-US" b="0" dirty="0"/>
              <a:t>and their parts: the protocol identifier, the host name or IP address, the optional port number, the resource path, the query string and others.</a:t>
            </a:r>
          </a:p>
          <a:p>
            <a:endParaRPr lang="en-US" b="0" dirty="0"/>
          </a:p>
          <a:p>
            <a:r>
              <a:rPr lang="en-US" sz="1200" b="1" i="0" kern="1200" dirty="0">
                <a:solidFill>
                  <a:schemeClr val="tx1"/>
                </a:solidFill>
                <a:effectLst/>
                <a:latin typeface="+mn-lt"/>
                <a:ea typeface="+mn-ea"/>
                <a:cs typeface="+mn-cs"/>
              </a:rPr>
              <a:t>Uniform Resource Locator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a:t>
            </a:r>
            <a:r>
              <a:rPr lang="en-US" b="0" dirty="0"/>
              <a:t> is an essential part of the World Wide Web technology, and developers need to know very well their structure and functionality. Let's learn more about URLs.</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83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33401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Uniform Resource Locator (URL)</a:t>
            </a:r>
            <a:r>
              <a:rPr lang="bg-BG" sz="1200" dirty="0"/>
              <a:t> </a:t>
            </a:r>
            <a:r>
              <a:rPr lang="en-US" sz="1200" dirty="0"/>
              <a:t>identifiers are unique addresses in Internet, used to identify resources, Web sites and documents on the Web.</a:t>
            </a: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a:t>
            </a:r>
            <a:r>
              <a:rPr lang="en-US" sz="1200" b="1" dirty="0">
                <a:solidFill>
                  <a:schemeClr val="bg1"/>
                </a:solidFill>
                <a:latin typeface="Consolas" pitchFamily="49" charset="0"/>
                <a:cs typeface="Consolas" pitchFamily="49" charset="0"/>
              </a:rPr>
              <a:t>URL </a:t>
            </a:r>
            <a:r>
              <a:rPr lang="en-US" sz="1200" b="0" dirty="0">
                <a:solidFill>
                  <a:schemeClr val="bg1"/>
                </a:solidFill>
                <a:latin typeface="Consolas" pitchFamily="49" charset="0"/>
                <a:cs typeface="Consolas" pitchFamily="49" charset="0"/>
              </a:rPr>
              <a:t>is what we type in the browser address bar, for example: </a:t>
            </a:r>
            <a:r>
              <a:rPr lang="en-US" sz="1200" b="1" dirty="0">
                <a:solidFill>
                  <a:schemeClr val="bg1"/>
                </a:solidFill>
                <a:latin typeface="Consolas" pitchFamily="49" charset="0"/>
                <a:cs typeface="Consolas" pitchFamily="49" charset="0"/>
              </a:rPr>
              <a:t>https://softuni.org</a:t>
            </a:r>
            <a:r>
              <a:rPr lang="en-US" sz="1200" b="0" dirty="0">
                <a:solidFill>
                  <a:schemeClr val="bg1"/>
                </a:solidFill>
                <a:latin typeface="Consolas" pitchFamily="49" charset="0"/>
                <a:cs typeface="Consolas" pitchFamily="49" charset="0"/>
              </a:rPr>
              <a:t>.</a:t>
            </a: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URL string contains the </a:t>
            </a:r>
            <a:r>
              <a:rPr lang="en-US" sz="1200" b="1" dirty="0">
                <a:solidFill>
                  <a:schemeClr val="bg1"/>
                </a:solidFill>
                <a:latin typeface="Consolas" pitchFamily="49" charset="0"/>
                <a:cs typeface="Consolas" pitchFamily="49" charset="0"/>
              </a:rPr>
              <a:t>hostname </a:t>
            </a:r>
            <a:r>
              <a:rPr lang="en-US" sz="1200" b="0" dirty="0">
                <a:solidFill>
                  <a:schemeClr val="bg1"/>
                </a:solidFill>
                <a:latin typeface="Consolas" pitchFamily="49" charset="0"/>
                <a:cs typeface="Consolas" pitchFamily="49" charset="0"/>
              </a:rPr>
              <a:t>and </a:t>
            </a:r>
            <a:r>
              <a:rPr lang="en-US" sz="1200" b="1" dirty="0">
                <a:solidFill>
                  <a:schemeClr val="bg1"/>
                </a:solidFill>
                <a:latin typeface="Consolas" pitchFamily="49" charset="0"/>
                <a:cs typeface="Consolas" pitchFamily="49" charset="0"/>
              </a:rPr>
              <a:t>path to the resource</a:t>
            </a:r>
            <a:r>
              <a:rPr lang="en-US" sz="1200" b="0" dirty="0">
                <a:solidFill>
                  <a:schemeClr val="bg1"/>
                </a:solidFill>
                <a:latin typeface="Consolas" pitchFamily="49" charset="0"/>
                <a:cs typeface="Consolas" pitchFamily="49" charset="0"/>
              </a:rPr>
              <a:t>, and sometimes it can include more elements like </a:t>
            </a:r>
            <a:r>
              <a:rPr lang="en-US" sz="1200" b="1" dirty="0">
                <a:solidFill>
                  <a:schemeClr val="bg1"/>
                </a:solidFill>
                <a:latin typeface="Consolas" pitchFamily="49" charset="0"/>
                <a:cs typeface="Consolas" pitchFamily="49" charset="0"/>
              </a:rPr>
              <a:t>port</a:t>
            </a:r>
            <a:r>
              <a:rPr lang="en-US" sz="1200" b="0" dirty="0">
                <a:solidFill>
                  <a:schemeClr val="bg1"/>
                </a:solidFill>
                <a:latin typeface="Consolas" pitchFamily="49" charset="0"/>
                <a:cs typeface="Consolas" pitchFamily="49" charset="0"/>
              </a:rPr>
              <a:t> and </a:t>
            </a:r>
            <a:r>
              <a:rPr lang="en-US" sz="1200" b="1" dirty="0">
                <a:solidFill>
                  <a:schemeClr val="bg1"/>
                </a:solidFill>
                <a:latin typeface="Consolas" pitchFamily="49" charset="0"/>
                <a:cs typeface="Consolas" pitchFamily="49" charset="0"/>
              </a:rPr>
              <a:t>query string</a:t>
            </a:r>
            <a:r>
              <a:rPr lang="en-US" sz="1200" b="0" dirty="0">
                <a:solidFill>
                  <a:schemeClr val="bg1"/>
                </a:solidFill>
                <a:latin typeface="Consolas" pitchFamily="49" charset="0"/>
                <a:cs typeface="Consolas" pitchFamily="49" charset="0"/>
              </a:rPr>
              <a:t>.</a:t>
            </a:r>
          </a:p>
          <a:p>
            <a:pPr marL="180000" indent="0">
              <a:buClr>
                <a:schemeClr val="tx1"/>
              </a:buClr>
              <a:buFont typeface="Arial" panose="020B0604020202020204" pitchFamily="34" charset="0"/>
              <a:buNone/>
            </a:pPr>
            <a:endParaRPr lang="en-US" sz="1200" b="1" dirty="0">
              <a:solidFill>
                <a:schemeClr val="bg1"/>
              </a:solidFill>
              <a:latin typeface="Consolas" pitchFamily="49" charset="0"/>
              <a:cs typeface="Consolas" pitchFamily="49" charset="0"/>
            </a:endParaRPr>
          </a:p>
          <a:p>
            <a:pPr marL="0" indent="0">
              <a:buClr>
                <a:schemeClr val="tx1"/>
              </a:buClr>
              <a:buFont typeface="Arial" panose="020B0604020202020204" pitchFamily="34" charset="0"/>
              <a:buNone/>
            </a:pPr>
            <a:r>
              <a:rPr lang="en-US" sz="1200" b="0" dirty="0">
                <a:solidFill>
                  <a:schemeClr val="bg1"/>
                </a:solidFill>
                <a:latin typeface="Consolas" pitchFamily="49" charset="0"/>
                <a:cs typeface="Consolas" pitchFamily="49" charset="0"/>
              </a:rPr>
              <a:t>The URL address has the following form (like it is shown on the slide):</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1" noProof="1">
                <a:solidFill>
                  <a:schemeClr val="bg1"/>
                </a:solidFill>
                <a:latin typeface="Consolas" pitchFamily="49" charset="0"/>
                <a:cs typeface="Consolas" pitchFamily="49" charset="0"/>
              </a:rPr>
              <a:t>http://mysite.com:8080/demo/index.php?id=27&amp;lang=en#lectures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b="0" noProof="1">
                <a:solidFill>
                  <a:schemeClr val="bg1"/>
                </a:solidFill>
                <a:latin typeface="Consolas" pitchFamily="49" charset="0"/>
                <a:cs typeface="Consolas" pitchFamily="49" charset="0"/>
              </a:rPr>
              <a:t>In this example the URL uses the "</a:t>
            </a:r>
            <a:r>
              <a:rPr lang="en-US" sz="1200" b="1" noProof="1">
                <a:solidFill>
                  <a:schemeClr val="bg1"/>
                </a:solidFill>
                <a:latin typeface="Consolas" pitchFamily="49" charset="0"/>
                <a:cs typeface="Consolas" pitchFamily="49" charset="0"/>
              </a:rPr>
              <a:t>http</a:t>
            </a:r>
            <a:r>
              <a:rPr lang="en-US" sz="1200" b="0" noProof="1">
                <a:solidFill>
                  <a:schemeClr val="bg1"/>
                </a:solidFill>
                <a:latin typeface="Consolas" pitchFamily="49" charset="0"/>
                <a:cs typeface="Consolas" pitchFamily="49" charset="0"/>
              </a:rPr>
              <a:t>" </a:t>
            </a:r>
            <a:r>
              <a:rPr lang="en-US" sz="1200" b="1" noProof="1">
                <a:solidFill>
                  <a:schemeClr val="bg1"/>
                </a:solidFill>
                <a:latin typeface="Consolas" pitchFamily="49" charset="0"/>
                <a:cs typeface="Consolas" pitchFamily="49" charset="0"/>
              </a:rPr>
              <a:t>protocol</a:t>
            </a:r>
            <a:r>
              <a:rPr lang="en-US" sz="1200" b="0" noProof="1">
                <a:solidFill>
                  <a:schemeClr val="bg1"/>
                </a:solidFill>
                <a:latin typeface="Consolas" pitchFamily="49" charset="0"/>
                <a:cs typeface="Consolas" pitchFamily="49" charset="0"/>
              </a:rPr>
              <a:t>, the </a:t>
            </a:r>
            <a:r>
              <a:rPr lang="en-US" sz="1200" b="1" noProof="1">
                <a:solidFill>
                  <a:schemeClr val="bg1"/>
                </a:solidFill>
                <a:latin typeface="Consolas" pitchFamily="49" charset="0"/>
                <a:cs typeface="Consolas" pitchFamily="49" charset="0"/>
              </a:rPr>
              <a:t>host </a:t>
            </a:r>
            <a:r>
              <a:rPr lang="en-US" sz="1200" b="0" noProof="1">
                <a:solidFill>
                  <a:schemeClr val="bg1"/>
                </a:solidFill>
                <a:latin typeface="Consolas" pitchFamily="49" charset="0"/>
                <a:cs typeface="Consolas" pitchFamily="49" charset="0"/>
              </a:rPr>
              <a:t>name is "</a:t>
            </a:r>
            <a:r>
              <a:rPr lang="en-US" sz="1200" b="1" noProof="1">
                <a:solidFill>
                  <a:schemeClr val="bg1"/>
                </a:solidFill>
                <a:latin typeface="Consolas" pitchFamily="49" charset="0"/>
                <a:cs typeface="Consolas" pitchFamily="49" charset="0"/>
              </a:rPr>
              <a:t>mysite.com</a:t>
            </a:r>
            <a:r>
              <a:rPr lang="en-US" sz="1200" b="0" noProof="1">
                <a:solidFill>
                  <a:schemeClr val="bg1"/>
                </a:solidFill>
                <a:latin typeface="Consolas" pitchFamily="49" charset="0"/>
                <a:cs typeface="Consolas" pitchFamily="49" charset="0"/>
              </a:rPr>
              <a:t>", the connection </a:t>
            </a:r>
            <a:r>
              <a:rPr lang="en-US" sz="1200" b="1" noProof="1">
                <a:solidFill>
                  <a:schemeClr val="bg1"/>
                </a:solidFill>
                <a:latin typeface="Consolas" pitchFamily="49" charset="0"/>
                <a:cs typeface="Consolas" pitchFamily="49" charset="0"/>
              </a:rPr>
              <a:t>port</a:t>
            </a:r>
            <a:r>
              <a:rPr lang="en-US" sz="1200" b="0" noProof="1">
                <a:solidFill>
                  <a:schemeClr val="bg1"/>
                </a:solidFill>
                <a:latin typeface="Consolas" pitchFamily="49" charset="0"/>
                <a:cs typeface="Consolas" pitchFamily="49" charset="0"/>
              </a:rPr>
              <a:t> is </a:t>
            </a:r>
            <a:r>
              <a:rPr lang="en-US" sz="1200" b="1" noProof="1">
                <a:solidFill>
                  <a:schemeClr val="bg1"/>
                </a:solidFill>
                <a:latin typeface="Consolas" pitchFamily="49" charset="0"/>
                <a:cs typeface="Consolas" pitchFamily="49" charset="0"/>
              </a:rPr>
              <a:t>8080</a:t>
            </a:r>
            <a:r>
              <a:rPr lang="en-US" sz="1200" b="0" noProof="1">
                <a:solidFill>
                  <a:schemeClr val="bg1"/>
                </a:solidFill>
                <a:latin typeface="Consolas" pitchFamily="49" charset="0"/>
                <a:cs typeface="Consolas" pitchFamily="49" charset="0"/>
              </a:rPr>
              <a:t>, the resource </a:t>
            </a:r>
            <a:r>
              <a:rPr lang="en-US" sz="1200" b="1" noProof="1">
                <a:solidFill>
                  <a:schemeClr val="bg1"/>
                </a:solidFill>
                <a:latin typeface="Consolas" pitchFamily="49" charset="0"/>
                <a:cs typeface="Consolas" pitchFamily="49" charset="0"/>
              </a:rPr>
              <a:t>path</a:t>
            </a:r>
            <a:r>
              <a:rPr lang="en-US" sz="1200" b="0" noProof="1">
                <a:solidFill>
                  <a:schemeClr val="bg1"/>
                </a:solidFill>
                <a:latin typeface="Consolas" pitchFamily="49" charset="0"/>
                <a:cs typeface="Consolas" pitchFamily="49" charset="0"/>
              </a:rPr>
              <a:t> is "</a:t>
            </a:r>
            <a:r>
              <a:rPr lang="en-US" sz="1200" b="1" noProof="1">
                <a:solidFill>
                  <a:schemeClr val="bg1"/>
                </a:solidFill>
                <a:latin typeface="Consolas" pitchFamily="49" charset="0"/>
                <a:cs typeface="Consolas" pitchFamily="49" charset="0"/>
              </a:rPr>
              <a:t>/demo/index.php</a:t>
            </a:r>
            <a:r>
              <a:rPr lang="en-US" sz="1200" b="0" noProof="1">
                <a:solidFill>
                  <a:schemeClr val="bg1"/>
                </a:solidFill>
                <a:latin typeface="Consolas" pitchFamily="49" charset="0"/>
                <a:cs typeface="Consolas" pitchFamily="49" charset="0"/>
              </a:rPr>
              <a:t>", the </a:t>
            </a:r>
            <a:r>
              <a:rPr lang="en-US" sz="1200" b="1" noProof="1">
                <a:solidFill>
                  <a:schemeClr val="bg1"/>
                </a:solidFill>
                <a:latin typeface="Consolas" pitchFamily="49" charset="0"/>
                <a:cs typeface="Consolas" pitchFamily="49" charset="0"/>
              </a:rPr>
              <a:t>query string</a:t>
            </a:r>
            <a:r>
              <a:rPr lang="en-US" sz="1200" b="0" noProof="1">
                <a:solidFill>
                  <a:schemeClr val="bg1"/>
                </a:solidFill>
                <a:latin typeface="Consolas" pitchFamily="49" charset="0"/>
                <a:cs typeface="Consolas" pitchFamily="49" charset="0"/>
              </a:rPr>
              <a:t> is "</a:t>
            </a:r>
            <a:r>
              <a:rPr lang="en-US" sz="1200" b="1" noProof="1">
                <a:solidFill>
                  <a:schemeClr val="bg1"/>
                </a:solidFill>
                <a:latin typeface="Consolas" pitchFamily="49" charset="0"/>
                <a:cs typeface="Consolas" pitchFamily="49" charset="0"/>
              </a:rPr>
              <a:t>?id=27&amp;lang=en</a:t>
            </a:r>
            <a:r>
              <a:rPr lang="en-US" sz="1200" b="0" noProof="1">
                <a:solidFill>
                  <a:schemeClr val="bg1"/>
                </a:solidFill>
                <a:latin typeface="Consolas" pitchFamily="49" charset="0"/>
                <a:cs typeface="Consolas" pitchFamily="49" charset="0"/>
              </a:rPr>
              <a:t>" and the </a:t>
            </a:r>
            <a:r>
              <a:rPr lang="en-US" sz="1200" b="1" noProof="1">
                <a:solidFill>
                  <a:schemeClr val="bg1"/>
                </a:solidFill>
                <a:latin typeface="Consolas" pitchFamily="49" charset="0"/>
                <a:cs typeface="Consolas" pitchFamily="49" charset="0"/>
              </a:rPr>
              <a:t>fragment</a:t>
            </a:r>
            <a:r>
              <a:rPr lang="en-US" sz="1200" b="0" noProof="1">
                <a:solidFill>
                  <a:schemeClr val="bg1"/>
                </a:solidFill>
                <a:latin typeface="Consolas" pitchFamily="49" charset="0"/>
                <a:cs typeface="Consolas" pitchFamily="49" charset="0"/>
              </a:rPr>
              <a:t> is "</a:t>
            </a:r>
            <a:r>
              <a:rPr lang="en-US" sz="1200" b="1" noProof="1">
                <a:solidFill>
                  <a:schemeClr val="bg1"/>
                </a:solidFill>
                <a:latin typeface="Consolas" pitchFamily="49" charset="0"/>
                <a:cs typeface="Consolas" pitchFamily="49" charset="0"/>
              </a:rPr>
              <a:t>#lectures</a:t>
            </a:r>
            <a:r>
              <a:rPr lang="en-US" sz="1200" b="0" noProof="1">
                <a:solidFill>
                  <a:schemeClr val="bg1"/>
                </a:solidFill>
                <a:latin typeface="Consolas" pitchFamily="49" charset="0"/>
                <a:cs typeface="Consolas" pitchFamily="49" charset="0"/>
              </a:rPr>
              <a:t>".</a:t>
            </a:r>
            <a:endParaRPr lang="en-US" sz="1200" b="1" noProof="1">
              <a:solidFill>
                <a:schemeClr val="bg1"/>
              </a:solidFill>
              <a:latin typeface="Consolas" pitchFamily="49" charset="0"/>
              <a:cs typeface="Consolas" pitchFamily="49" charset="0"/>
            </a:endParaRPr>
          </a:p>
          <a:p>
            <a:pPr marL="0" indent="0">
              <a:buClr>
                <a:schemeClr val="tx1"/>
              </a:buClr>
              <a:buFont typeface="Arial" panose="020B0604020202020204" pitchFamily="34" charset="0"/>
              <a:buNone/>
            </a:pPr>
            <a:endParaRPr lang="en-US" sz="1200" b="0" dirty="0">
              <a:solidFill>
                <a:schemeClr val="bg1"/>
              </a:solidFill>
              <a:latin typeface="Consolas" pitchFamily="49" charset="0"/>
              <a:cs typeface="Consolas" pitchFamily="49" charset="0"/>
            </a:endParaRPr>
          </a:p>
          <a:p>
            <a:pPr marL="0" indent="0">
              <a:buClr>
                <a:schemeClr val="tx1"/>
              </a:buClr>
              <a:buFont typeface="Arial" panose="020B0604020202020204" pitchFamily="34" charset="0"/>
              <a:buNone/>
            </a:pPr>
            <a:r>
              <a:rPr lang="en-US" sz="1200" b="0" noProof="1">
                <a:solidFill>
                  <a:schemeClr val="bg1"/>
                </a:solidFill>
                <a:latin typeface="Consolas" pitchFamily="49" charset="0"/>
                <a:cs typeface="Consolas" pitchFamily="49" charset="0"/>
              </a:rPr>
              <a:t>These are the </a:t>
            </a:r>
            <a:r>
              <a:rPr lang="en-US" sz="1200" b="1" noProof="1">
                <a:solidFill>
                  <a:schemeClr val="bg1"/>
                </a:solidFill>
                <a:latin typeface="Consolas" pitchFamily="49" charset="0"/>
                <a:cs typeface="Consolas" pitchFamily="49" charset="0"/>
              </a:rPr>
              <a:t>parts of the URL</a:t>
            </a:r>
            <a:r>
              <a:rPr lang="en-US" sz="1200" b="0" noProof="1">
                <a:solidFill>
                  <a:schemeClr val="bg1"/>
                </a:solidFill>
                <a:latin typeface="Consolas" pitchFamily="49" charset="0"/>
                <a:cs typeface="Consolas" pitchFamily="49" charset="0"/>
              </a:rPr>
              <a:t>. Let's discuss them in detail.</a:t>
            </a:r>
            <a:endParaRPr lang="en-US" sz="1200" b="0" dirty="0">
              <a:solidFill>
                <a:schemeClr val="bg1"/>
              </a:solidFill>
              <a:latin typeface="Consolas" pitchFamily="49" charset="0"/>
              <a:cs typeface="Consolas" pitchFamily="49" charset="0"/>
            </a:endParaRP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a:t>
            </a:r>
            <a:r>
              <a:rPr lang="en-US" sz="1200" b="1" dirty="0">
                <a:solidFill>
                  <a:schemeClr val="bg1"/>
                </a:solidFill>
                <a:latin typeface="Consolas" pitchFamily="49" charset="0"/>
                <a:cs typeface="Consolas" pitchFamily="49" charset="0"/>
              </a:rPr>
              <a:t>network</a:t>
            </a:r>
            <a:r>
              <a:rPr lang="en-US" sz="1200" dirty="0"/>
              <a:t> </a:t>
            </a:r>
            <a:r>
              <a:rPr lang="en-US" sz="1200" b="1" dirty="0">
                <a:solidFill>
                  <a:schemeClr val="bg1"/>
                </a:solidFill>
                <a:latin typeface="Consolas" pitchFamily="49" charset="0"/>
                <a:cs typeface="Consolas" pitchFamily="49" charset="0"/>
              </a:rPr>
              <a:t>protocol</a:t>
            </a:r>
            <a:r>
              <a:rPr lang="en-US" sz="1200" b="0" dirty="0">
                <a:solidFill>
                  <a:schemeClr val="bg1"/>
                </a:solidFill>
                <a:latin typeface="Consolas" pitchFamily="49" charset="0"/>
                <a:cs typeface="Consolas" pitchFamily="49" charset="0"/>
              </a:rPr>
              <a:t> is the protocol used to talk to the server.</a:t>
            </a:r>
            <a:endParaRPr lang="en-US" sz="1200" dirty="0"/>
          </a:p>
          <a:p>
            <a:pPr marL="817200" lvl="1" indent="-180000">
              <a:buClr>
                <a:schemeClr val="tx1"/>
              </a:buClr>
              <a:buFont typeface="Arial" panose="020B0604020202020204" pitchFamily="34" charset="0"/>
              <a:buChar char="•"/>
            </a:pPr>
            <a:r>
              <a:rPr lang="en-US" sz="1200" dirty="0"/>
              <a:t>It can be </a:t>
            </a:r>
            <a:r>
              <a:rPr lang="en-US" sz="1200" b="1" dirty="0"/>
              <a:t>http</a:t>
            </a:r>
            <a:r>
              <a:rPr lang="en-US" sz="1200" dirty="0"/>
              <a:t>, </a:t>
            </a:r>
            <a:r>
              <a:rPr lang="en-US" sz="1200" b="1" dirty="0"/>
              <a:t>https</a:t>
            </a:r>
            <a:r>
              <a:rPr lang="en-US" sz="1200" dirty="0"/>
              <a:t>, </a:t>
            </a:r>
            <a:r>
              <a:rPr lang="en-US" sz="1200" b="1" dirty="0"/>
              <a:t>ftp</a:t>
            </a:r>
            <a:r>
              <a:rPr lang="en-US" sz="1200" b="0" dirty="0"/>
              <a:t>, </a:t>
            </a:r>
            <a:r>
              <a:rPr lang="en-US" sz="1200" b="1" dirty="0"/>
              <a:t>sftp</a:t>
            </a:r>
            <a:r>
              <a:rPr lang="en-US" sz="1200" b="0" dirty="0"/>
              <a:t>, </a:t>
            </a:r>
            <a:r>
              <a:rPr lang="en-US" sz="1200" b="1" dirty="0" err="1"/>
              <a:t>rtmp</a:t>
            </a:r>
            <a:r>
              <a:rPr lang="en-US" sz="1200" dirty="0"/>
              <a:t>, </a:t>
            </a:r>
            <a:r>
              <a:rPr lang="en-US" sz="1200" b="1" dirty="0" err="1"/>
              <a:t>rtmps</a:t>
            </a:r>
            <a:r>
              <a:rPr lang="en-US" sz="1200" dirty="0"/>
              <a:t> or other. All these are protocols used to access remote resources, such as files, documents and streaming media.</a:t>
            </a:r>
          </a:p>
          <a:p>
            <a:pPr marL="817200" lvl="1" indent="-180000">
              <a:buClr>
                <a:schemeClr val="tx1"/>
              </a:buClr>
              <a:buFont typeface="Arial" panose="020B0604020202020204" pitchFamily="34" charset="0"/>
              <a:buChar char="•"/>
            </a:pPr>
            <a:r>
              <a:rPr lang="en-US" sz="1200" dirty="0"/>
              <a:t>Modern Web sites use </a:t>
            </a:r>
            <a:r>
              <a:rPr lang="en-US" sz="1200" b="1" dirty="0"/>
              <a:t>https</a:t>
            </a:r>
            <a:r>
              <a:rPr lang="en-US" sz="1200" dirty="0"/>
              <a:t> (which is HTTP over a secure channel).</a:t>
            </a:r>
          </a:p>
          <a:p>
            <a:pPr marL="817200" lvl="1" indent="-180000">
              <a:buClr>
                <a:schemeClr val="tx1"/>
              </a:buClr>
              <a:buFont typeface="Arial" panose="020B0604020202020204" pitchFamily="34" charset="0"/>
              <a:buChar char="•"/>
            </a:pPr>
            <a:r>
              <a:rPr lang="en-US" sz="1200" dirty="0"/>
              <a:t>Older Web sites use plain </a:t>
            </a:r>
            <a:r>
              <a:rPr lang="en-US" sz="1200" b="1" dirty="0"/>
              <a:t>http</a:t>
            </a:r>
            <a:r>
              <a:rPr lang="en-US" sz="1200" dirty="0"/>
              <a:t>.</a:t>
            </a: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next part of the URL is the </a:t>
            </a:r>
            <a:r>
              <a:rPr lang="en-US" sz="1200" b="1" dirty="0">
                <a:solidFill>
                  <a:schemeClr val="bg1"/>
                </a:solidFill>
                <a:latin typeface="Consolas" pitchFamily="49" charset="0"/>
                <a:cs typeface="Consolas" pitchFamily="49" charset="0"/>
              </a:rPr>
              <a:t>host</a:t>
            </a:r>
            <a:r>
              <a:rPr lang="en-US" sz="1200" dirty="0"/>
              <a:t>.</a:t>
            </a:r>
          </a:p>
          <a:p>
            <a:pPr marL="817200" lvl="1" indent="-180000">
              <a:buClr>
                <a:schemeClr val="tx1"/>
              </a:buClr>
              <a:buFont typeface="Arial" panose="020B0604020202020204" pitchFamily="34" charset="0"/>
              <a:buChar char="•"/>
            </a:pPr>
            <a:r>
              <a:rPr lang="en-US" sz="1200" dirty="0"/>
              <a:t>Some examples are: </a:t>
            </a:r>
            <a:r>
              <a:rPr lang="en-US" sz="1200" b="1" noProof="1">
                <a:solidFill>
                  <a:schemeClr val="bg1"/>
                </a:solidFill>
                <a:latin typeface="Consolas" pitchFamily="49" charset="0"/>
                <a:cs typeface="Consolas" pitchFamily="49" charset="0"/>
              </a:rPr>
              <a:t>softuni.org</a:t>
            </a:r>
            <a:r>
              <a:rPr lang="en-US" sz="1200" b="0" noProof="1">
                <a:solidFill>
                  <a:schemeClr val="bg1"/>
                </a:solidFill>
                <a:latin typeface="Consolas" pitchFamily="49" charset="0"/>
                <a:cs typeface="Consolas" pitchFamily="49" charset="0"/>
              </a:rPr>
              <a:t> (simple domain name)</a:t>
            </a:r>
            <a:r>
              <a:rPr lang="en-US" sz="1200" dirty="0"/>
              <a:t>, </a:t>
            </a:r>
            <a:r>
              <a:rPr lang="en-US" sz="1200" b="1" dirty="0">
                <a:solidFill>
                  <a:schemeClr val="bg1"/>
                </a:solidFill>
                <a:latin typeface="Consolas" pitchFamily="49" charset="0"/>
                <a:cs typeface="Consolas" pitchFamily="49" charset="0"/>
              </a:rPr>
              <a:t>mail.google.com</a:t>
            </a:r>
            <a:r>
              <a:rPr lang="en-US" sz="1200" b="0" dirty="0">
                <a:solidFill>
                  <a:schemeClr val="bg1"/>
                </a:solidFill>
                <a:latin typeface="Consolas" pitchFamily="49" charset="0"/>
                <a:cs typeface="Consolas" pitchFamily="49" charset="0"/>
              </a:rPr>
              <a:t>, </a:t>
            </a:r>
            <a:r>
              <a:rPr lang="en-US" sz="1200" b="1" i="0" kern="1200" dirty="0">
                <a:solidFill>
                  <a:schemeClr val="tx1"/>
                </a:solidFill>
                <a:effectLst/>
                <a:latin typeface="+mn-lt"/>
                <a:ea typeface="+mn-ea"/>
                <a:cs typeface="+mn-cs"/>
              </a:rPr>
              <a:t>static.xx.fbcdn.net</a:t>
            </a:r>
            <a:r>
              <a:rPr lang="en-US" sz="1200" b="0" i="0" kern="1200" dirty="0">
                <a:solidFill>
                  <a:schemeClr val="tx1"/>
                </a:solidFill>
                <a:effectLst/>
                <a:latin typeface="+mn-lt"/>
                <a:ea typeface="+mn-ea"/>
                <a:cs typeface="+mn-cs"/>
              </a:rPr>
              <a:t> </a:t>
            </a:r>
            <a:r>
              <a:rPr lang="bg-BG" sz="1200" b="0" dirty="0">
                <a:solidFill>
                  <a:schemeClr val="bg1"/>
                </a:solidFill>
                <a:latin typeface="Consolas" pitchFamily="49" charset="0"/>
                <a:cs typeface="Consolas" pitchFamily="49" charset="0"/>
              </a:rPr>
              <a:t>(</a:t>
            </a:r>
            <a:r>
              <a:rPr lang="en-US" sz="1200" b="0" dirty="0">
                <a:solidFill>
                  <a:schemeClr val="bg1"/>
                </a:solidFill>
                <a:latin typeface="Consolas" pitchFamily="49" charset="0"/>
                <a:cs typeface="Consolas" pitchFamily="49" charset="0"/>
              </a:rPr>
              <a:t>subdomain)</a:t>
            </a:r>
            <a:r>
              <a:rPr lang="en-US" sz="1200" dirty="0"/>
              <a:t>, </a:t>
            </a:r>
            <a:r>
              <a:rPr lang="en-US" sz="1200" b="1" dirty="0">
                <a:solidFill>
                  <a:schemeClr val="bg1"/>
                </a:solidFill>
                <a:latin typeface="Consolas" pitchFamily="49" charset="0"/>
                <a:cs typeface="Consolas" pitchFamily="49" charset="0"/>
              </a:rPr>
              <a:t>127.0.0.1</a:t>
            </a:r>
            <a:r>
              <a:rPr lang="en-US" sz="1200" b="0" dirty="0">
                <a:solidFill>
                  <a:schemeClr val="bg1"/>
                </a:solidFill>
                <a:latin typeface="Consolas" pitchFamily="49" charset="0"/>
                <a:cs typeface="Consolas" pitchFamily="49" charset="0"/>
              </a:rPr>
              <a:t> (IP address)</a:t>
            </a:r>
            <a:r>
              <a:rPr lang="en-US" sz="1200" dirty="0"/>
              <a:t>, </a:t>
            </a:r>
            <a:r>
              <a:rPr lang="en-US" sz="1200" b="1" dirty="0">
                <a:solidFill>
                  <a:schemeClr val="bg1"/>
                </a:solidFill>
                <a:latin typeface="Consolas" pitchFamily="49" charset="0"/>
                <a:cs typeface="Consolas" pitchFamily="49" charset="0"/>
              </a:rPr>
              <a:t>web</a:t>
            </a:r>
            <a:r>
              <a:rPr lang="en-US" sz="1200" b="0" dirty="0">
                <a:solidFill>
                  <a:schemeClr val="bg1"/>
                </a:solidFill>
                <a:latin typeface="Consolas" pitchFamily="49" charset="0"/>
                <a:cs typeface="Consolas" pitchFamily="49" charset="0"/>
              </a:rPr>
              <a:t> (hostname in the local network)</a:t>
            </a:r>
            <a:r>
              <a:rPr lang="en-US" sz="1200" dirty="0"/>
              <a:t>, </a:t>
            </a:r>
            <a:r>
              <a:rPr lang="en-US" b="1" dirty="0"/>
              <a:t>::1</a:t>
            </a:r>
            <a:r>
              <a:rPr lang="en-US" dirty="0"/>
              <a:t> (IPv6 address).</a:t>
            </a:r>
          </a:p>
          <a:p>
            <a:pPr marL="817200" lvl="1" indent="-180000">
              <a:buClr>
                <a:schemeClr val="tx1"/>
              </a:buClr>
              <a:buFont typeface="Arial" panose="020B0604020202020204" pitchFamily="34" charset="0"/>
              <a:buChar char="•"/>
            </a:pPr>
            <a:r>
              <a:rPr lang="en-US" dirty="0"/>
              <a:t>The host is the </a:t>
            </a:r>
            <a:r>
              <a:rPr lang="en-US" b="1" dirty="0"/>
              <a:t>server </a:t>
            </a:r>
            <a:r>
              <a:rPr lang="en-US" dirty="0"/>
              <a:t>name or </a:t>
            </a:r>
            <a:r>
              <a:rPr lang="en-US" b="1" dirty="0"/>
              <a:t>IP </a:t>
            </a:r>
            <a:r>
              <a:rPr lang="en-US" dirty="0"/>
              <a:t>address, which runs the server software, used to access the specified resource, typically the Web server.</a:t>
            </a:r>
          </a:p>
          <a:p>
            <a:pPr marL="817200" lvl="1" indent="-180000">
              <a:buClr>
                <a:schemeClr val="tx1"/>
              </a:buClr>
              <a:buFont typeface="Arial" panose="020B0604020202020204" pitchFamily="34" charset="0"/>
              <a:buChar char="•"/>
            </a:pPr>
            <a:r>
              <a:rPr lang="en-US" dirty="0"/>
              <a:t>The </a:t>
            </a:r>
            <a:r>
              <a:rPr lang="en-US" b="1" dirty="0"/>
              <a:t>host</a:t>
            </a:r>
            <a:r>
              <a:rPr lang="en-US" dirty="0"/>
              <a:t> together with the </a:t>
            </a:r>
            <a:r>
              <a:rPr lang="en-US" b="1" dirty="0"/>
              <a:t>port </a:t>
            </a:r>
            <a:r>
              <a:rPr lang="en-US" dirty="0"/>
              <a:t>define the </a:t>
            </a:r>
            <a:r>
              <a:rPr lang="en-US" b="1" dirty="0"/>
              <a:t>endpoint </a:t>
            </a:r>
            <a:r>
              <a:rPr lang="en-US" dirty="0"/>
              <a:t>for establishing the connection with the server.</a:t>
            </a:r>
            <a:endParaRPr lang="en-US" sz="1200" dirty="0"/>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next part in the URL is the </a:t>
            </a:r>
            <a:r>
              <a:rPr lang="en-US" sz="1200" b="1" dirty="0">
                <a:solidFill>
                  <a:schemeClr val="bg1"/>
                </a:solidFill>
                <a:latin typeface="Consolas" pitchFamily="49" charset="0"/>
                <a:cs typeface="Consolas" pitchFamily="49" charset="0"/>
              </a:rPr>
              <a:t>port</a:t>
            </a:r>
            <a:r>
              <a:rPr lang="en-US" sz="1200" dirty="0"/>
              <a:t> number.</a:t>
            </a:r>
          </a:p>
          <a:p>
            <a:pPr marL="817200" lvl="1" indent="-180000">
              <a:buClr>
                <a:schemeClr val="tx1"/>
              </a:buClr>
              <a:buFont typeface="Arial" panose="020B0604020202020204" pitchFamily="34" charset="0"/>
              <a:buChar char="•"/>
            </a:pPr>
            <a:r>
              <a:rPr lang="en-US" sz="1200" dirty="0"/>
              <a:t>If not specified, the default port for the </a:t>
            </a:r>
            <a:r>
              <a:rPr lang="en-US" sz="1200" b="1" dirty="0"/>
              <a:t>http</a:t>
            </a:r>
            <a:r>
              <a:rPr lang="en-US" sz="1200" dirty="0"/>
              <a:t> protocol is </a:t>
            </a:r>
            <a:r>
              <a:rPr lang="en-US" sz="1200" b="1" dirty="0">
                <a:solidFill>
                  <a:schemeClr val="bg1"/>
                </a:solidFill>
              </a:rPr>
              <a:t>80</a:t>
            </a:r>
            <a:r>
              <a:rPr lang="en-US" sz="1200" dirty="0"/>
              <a:t> and for the </a:t>
            </a:r>
            <a:r>
              <a:rPr lang="en-US" sz="1200" b="1" dirty="0"/>
              <a:t>https</a:t>
            </a:r>
            <a:r>
              <a:rPr lang="en-US" sz="1200" dirty="0"/>
              <a:t> protocol is </a:t>
            </a:r>
            <a:r>
              <a:rPr lang="en-US" sz="1200" b="1" dirty="0"/>
              <a:t>443</a:t>
            </a:r>
            <a:r>
              <a:rPr lang="en-US" sz="1200" dirty="0"/>
              <a:t>.</a:t>
            </a:r>
          </a:p>
          <a:p>
            <a:pPr marL="817200" lvl="1" indent="-180000">
              <a:buClr>
                <a:schemeClr val="tx1"/>
              </a:buClr>
              <a:buFont typeface="Arial" panose="020B0604020202020204" pitchFamily="34" charset="0"/>
              <a:buChar char="•"/>
            </a:pPr>
            <a:r>
              <a:rPr lang="en-US" sz="1200" dirty="0"/>
              <a:t>The port number is an </a:t>
            </a:r>
            <a:r>
              <a:rPr lang="en-US" sz="1200" b="1" dirty="0"/>
              <a:t>integer</a:t>
            </a:r>
            <a:r>
              <a:rPr lang="en-US" sz="1200" dirty="0"/>
              <a:t> number in the range [0…65535].</a:t>
            </a:r>
            <a:endParaRPr lang="bg-BG" sz="1200" dirty="0"/>
          </a:p>
          <a:p>
            <a:pPr marL="817200" lvl="1" indent="-180000">
              <a:buClr>
                <a:schemeClr val="tx1"/>
              </a:buClr>
              <a:buFont typeface="Arial" panose="020B0604020202020204" pitchFamily="34" charset="0"/>
              <a:buChar char="•"/>
            </a:pPr>
            <a:r>
              <a:rPr lang="en-US" sz="1200" dirty="0"/>
              <a:t>The port comes from the underlying </a:t>
            </a:r>
            <a:r>
              <a:rPr lang="en-US" sz="1200" b="1" dirty="0"/>
              <a:t>TCP protocol</a:t>
            </a:r>
            <a:r>
              <a:rPr lang="en-US" sz="1200" dirty="0"/>
              <a:t>, which operates using port numbers.</a:t>
            </a: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next part of the URL is the </a:t>
            </a:r>
            <a:r>
              <a:rPr lang="en-US" sz="1200" b="1" dirty="0">
                <a:solidFill>
                  <a:schemeClr val="bg1"/>
                </a:solidFill>
                <a:latin typeface="Consolas" pitchFamily="49" charset="0"/>
                <a:cs typeface="Consolas" pitchFamily="49" charset="0"/>
              </a:rPr>
              <a:t>path</a:t>
            </a:r>
            <a:r>
              <a:rPr lang="en-US" sz="1200" b="0" dirty="0">
                <a:solidFill>
                  <a:schemeClr val="bg1"/>
                </a:solidFill>
                <a:latin typeface="Consolas" pitchFamily="49" charset="0"/>
                <a:cs typeface="Consolas" pitchFamily="49" charset="0"/>
              </a:rPr>
              <a:t>.</a:t>
            </a:r>
          </a:p>
          <a:p>
            <a:pPr marL="817200" lvl="1" indent="-180000">
              <a:buClr>
                <a:schemeClr val="tx1"/>
              </a:buClr>
              <a:buFont typeface="Arial" panose="020B0604020202020204" pitchFamily="34" charset="0"/>
              <a:buChar char="•"/>
            </a:pPr>
            <a:r>
              <a:rPr lang="en-US" sz="1200" b="0" dirty="0">
                <a:solidFill>
                  <a:schemeClr val="bg1"/>
                </a:solidFill>
                <a:latin typeface="Consolas" pitchFamily="49" charset="0"/>
              </a:rPr>
              <a:t>Here are some examples are: </a:t>
            </a:r>
            <a:r>
              <a:rPr lang="en-US" sz="1200" b="1" dirty="0">
                <a:solidFill>
                  <a:schemeClr val="bg1"/>
                </a:solidFill>
                <a:latin typeface="Consolas" pitchFamily="49" charset="0"/>
              </a:rPr>
              <a:t>/</a:t>
            </a:r>
            <a:r>
              <a:rPr lang="en-US" sz="1200" b="0" dirty="0">
                <a:solidFill>
                  <a:schemeClr val="bg1"/>
                </a:solidFill>
                <a:latin typeface="Consolas" pitchFamily="49" charset="0"/>
              </a:rPr>
              <a:t>, </a:t>
            </a:r>
            <a:r>
              <a:rPr lang="en-US" sz="1200" b="1" dirty="0">
                <a:solidFill>
                  <a:schemeClr val="bg1"/>
                </a:solidFill>
                <a:latin typeface="Consolas" pitchFamily="49" charset="0"/>
                <a:cs typeface="Consolas" pitchFamily="49" charset="0"/>
              </a:rPr>
              <a:t>/forum</a:t>
            </a:r>
            <a:r>
              <a:rPr lang="en-US" sz="1200" b="0" dirty="0"/>
              <a:t>, </a:t>
            </a:r>
            <a:r>
              <a:rPr lang="en-US" sz="1200" b="1" dirty="0">
                <a:solidFill>
                  <a:schemeClr val="bg1"/>
                </a:solidFill>
              </a:rPr>
              <a:t>/gallery/</a:t>
            </a:r>
            <a:r>
              <a:rPr lang="en-US" sz="1200" b="1" noProof="1">
                <a:solidFill>
                  <a:schemeClr val="bg1"/>
                </a:solidFill>
                <a:latin typeface="Consolas" pitchFamily="49" charset="0"/>
                <a:cs typeface="Consolas" pitchFamily="49" charset="0"/>
              </a:rPr>
              <a:t>index.php</a:t>
            </a:r>
            <a:r>
              <a:rPr lang="en-US" sz="1200" b="0" dirty="0"/>
              <a:t>, </a:t>
            </a:r>
            <a:r>
              <a:rPr lang="en-US" sz="1200" b="1" dirty="0">
                <a:solidFill>
                  <a:schemeClr val="bg1"/>
                </a:solidFill>
              </a:rPr>
              <a:t>/admin/modules/forum/</a:t>
            </a:r>
            <a:r>
              <a:rPr lang="en-US" sz="1200" b="1" noProof="1">
                <a:solidFill>
                  <a:schemeClr val="bg1"/>
                </a:solidFill>
                <a:latin typeface="Consolas" pitchFamily="49" charset="0"/>
                <a:cs typeface="Consolas" pitchFamily="49" charset="0"/>
              </a:rPr>
              <a:t>styles/forum.css</a:t>
            </a:r>
            <a:endParaRPr lang="en-US" sz="1200" b="0" noProof="1">
              <a:solidFill>
                <a:schemeClr val="bg1"/>
              </a:solidFill>
              <a:latin typeface="Consolas" pitchFamily="49" charset="0"/>
              <a:cs typeface="Consolas" pitchFamily="49" charset="0"/>
            </a:endParaRPr>
          </a:p>
          <a:p>
            <a:pPr marL="817200" lvl="1" indent="-180000">
              <a:buClr>
                <a:schemeClr val="tx1"/>
              </a:buClr>
              <a:buFont typeface="Arial" panose="020B0604020202020204" pitchFamily="34" charset="0"/>
              <a:buChar char="•"/>
            </a:pPr>
            <a:r>
              <a:rPr lang="en-US" sz="1200" b="0" noProof="1">
                <a:solidFill>
                  <a:schemeClr val="bg1"/>
                </a:solidFill>
                <a:latin typeface="Consolas" pitchFamily="49" charset="0"/>
              </a:rPr>
              <a:t>This is the </a:t>
            </a:r>
            <a:r>
              <a:rPr lang="en-US" sz="1200" b="1" noProof="1">
                <a:solidFill>
                  <a:schemeClr val="bg1"/>
                </a:solidFill>
                <a:latin typeface="Consolas" pitchFamily="49" charset="0"/>
              </a:rPr>
              <a:t>path to the requested resource</a:t>
            </a:r>
            <a:r>
              <a:rPr lang="en-US" sz="1200" b="0" noProof="1">
                <a:solidFill>
                  <a:schemeClr val="bg1"/>
                </a:solidFill>
                <a:latin typeface="Consolas" pitchFamily="49" charset="0"/>
              </a:rPr>
              <a:t>, relative to the server root.</a:t>
            </a:r>
          </a:p>
          <a:p>
            <a:pPr marL="817200" lvl="1" indent="-180000">
              <a:buClr>
                <a:schemeClr val="tx1"/>
              </a:buClr>
              <a:buFont typeface="Arial" panose="020B0604020202020204" pitchFamily="34" charset="0"/>
              <a:buChar char="•"/>
            </a:pPr>
            <a:r>
              <a:rPr lang="en-US" sz="1200" b="0" dirty="0"/>
              <a:t>If we request a </a:t>
            </a:r>
            <a:r>
              <a:rPr lang="en-US" sz="1200" b="1" dirty="0"/>
              <a:t>file </a:t>
            </a:r>
            <a:r>
              <a:rPr lang="en-US" sz="1200" b="0" dirty="0"/>
              <a:t>from the Web server, this will be </a:t>
            </a:r>
            <a:r>
              <a:rPr lang="en-US" sz="1200" b="1" dirty="0"/>
              <a:t>the full path to the file</a:t>
            </a:r>
            <a:r>
              <a:rPr lang="en-US" sz="1200" b="0" dirty="0"/>
              <a:t>, relative to the server root folder.</a:t>
            </a:r>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a:t>
            </a:r>
            <a:r>
              <a:rPr lang="en-US" sz="1200" b="1" dirty="0">
                <a:solidFill>
                  <a:schemeClr val="bg1"/>
                </a:solidFill>
                <a:latin typeface="Consolas" pitchFamily="49" charset="0"/>
                <a:cs typeface="Consolas" pitchFamily="49" charset="0"/>
              </a:rPr>
              <a:t>query</a:t>
            </a:r>
            <a:r>
              <a:rPr lang="en-US" sz="1200" dirty="0"/>
              <a:t> </a:t>
            </a:r>
            <a:r>
              <a:rPr lang="en-US" sz="1200" b="1" dirty="0">
                <a:solidFill>
                  <a:schemeClr val="bg1"/>
                </a:solidFill>
                <a:latin typeface="Consolas" pitchFamily="49" charset="0"/>
                <a:cs typeface="Consolas" pitchFamily="49" charset="0"/>
              </a:rPr>
              <a:t>string</a:t>
            </a:r>
            <a:r>
              <a:rPr lang="en-US" sz="1200" dirty="0"/>
              <a:t> is optional part of the URL, which follows after the path.</a:t>
            </a:r>
          </a:p>
          <a:p>
            <a:pPr marL="817200" lvl="1" indent="-180000">
              <a:buClr>
                <a:schemeClr val="tx1"/>
              </a:buClr>
              <a:buFont typeface="Arial" panose="020B0604020202020204" pitchFamily="34" charset="0"/>
              <a:buChar char="•"/>
            </a:pPr>
            <a:r>
              <a:rPr lang="en-US" sz="1200" dirty="0"/>
              <a:t>Example of query string is given on the slide: </a:t>
            </a:r>
            <a:r>
              <a:rPr lang="en-US" sz="1200" b="1" dirty="0">
                <a:solidFill>
                  <a:schemeClr val="bg1"/>
                </a:solidFill>
                <a:latin typeface="Consolas" pitchFamily="49" charset="0"/>
                <a:cs typeface="Consolas" pitchFamily="49" charset="0"/>
              </a:rPr>
              <a:t>?</a:t>
            </a:r>
            <a:r>
              <a:rPr lang="en-US" sz="1200" b="1" noProof="1">
                <a:solidFill>
                  <a:schemeClr val="bg1"/>
                </a:solidFill>
                <a:latin typeface="Consolas" pitchFamily="49" charset="0"/>
                <a:cs typeface="Consolas" pitchFamily="49" charset="0"/>
              </a:rPr>
              <a:t>id=27&amp;lang=en</a:t>
            </a:r>
            <a:r>
              <a:rPr lang="en-US" sz="1200" b="0" noProof="1">
                <a:solidFill>
                  <a:schemeClr val="bg1"/>
                </a:solidFill>
                <a:latin typeface="Consolas" pitchFamily="49" charset="0"/>
                <a:cs typeface="Consolas" pitchFamily="49" charset="0"/>
              </a:rPr>
              <a:t>.</a:t>
            </a:r>
          </a:p>
          <a:p>
            <a:pPr marL="817200" lvl="1" indent="-180000">
              <a:buClr>
                <a:schemeClr val="tx1"/>
              </a:buClr>
              <a:buFont typeface="Arial" panose="020B0604020202020204" pitchFamily="34" charset="0"/>
              <a:buChar char="•"/>
            </a:pPr>
            <a:r>
              <a:rPr lang="en-US" sz="1200" b="0" noProof="1">
                <a:solidFill>
                  <a:schemeClr val="bg1"/>
                </a:solidFill>
                <a:latin typeface="Consolas" pitchFamily="49" charset="0"/>
              </a:rPr>
              <a:t>The </a:t>
            </a:r>
            <a:r>
              <a:rPr lang="en-US" sz="1200" b="1" noProof="1">
                <a:solidFill>
                  <a:schemeClr val="bg1"/>
                </a:solidFill>
                <a:latin typeface="Consolas" pitchFamily="49" charset="0"/>
              </a:rPr>
              <a:t>query string </a:t>
            </a:r>
            <a:r>
              <a:rPr lang="en-US" sz="1200" b="0" noProof="1">
                <a:solidFill>
                  <a:schemeClr val="bg1"/>
                </a:solidFill>
                <a:latin typeface="Consolas" pitchFamily="49" charset="0"/>
              </a:rPr>
              <a:t>holds </a:t>
            </a:r>
            <a:r>
              <a:rPr lang="en-US" sz="1200" b="1" noProof="1">
                <a:solidFill>
                  <a:schemeClr val="bg1"/>
                </a:solidFill>
                <a:latin typeface="Consolas" pitchFamily="49" charset="0"/>
              </a:rPr>
              <a:t>parameters </a:t>
            </a:r>
            <a:r>
              <a:rPr lang="en-US" sz="1200" b="0" noProof="1">
                <a:solidFill>
                  <a:schemeClr val="bg1"/>
                </a:solidFill>
                <a:latin typeface="Consolas" pitchFamily="49" charset="0"/>
              </a:rPr>
              <a:t>passed in the URL. It is separated from the path by the "</a:t>
            </a:r>
            <a:r>
              <a:rPr lang="en-US" sz="1200" b="1" noProof="1">
                <a:solidFill>
                  <a:schemeClr val="bg1"/>
                </a:solidFill>
                <a:latin typeface="Consolas" pitchFamily="49" charset="0"/>
              </a:rPr>
              <a:t>questionmark</a:t>
            </a:r>
            <a:r>
              <a:rPr lang="en-US" sz="1200" b="0" noProof="1">
                <a:solidFill>
                  <a:schemeClr val="bg1"/>
                </a:solidFill>
                <a:latin typeface="Consolas" pitchFamily="49" charset="0"/>
              </a:rPr>
              <a:t>" symbol.</a:t>
            </a:r>
          </a:p>
          <a:p>
            <a:pPr marL="817200" lvl="1" indent="-180000">
              <a:buClr>
                <a:schemeClr val="tx1"/>
              </a:buClr>
              <a:buFont typeface="Arial" panose="020B0604020202020204" pitchFamily="34" charset="0"/>
              <a:buChar char="•"/>
            </a:pPr>
            <a:r>
              <a:rPr lang="en-US" sz="1200" b="0" noProof="1">
                <a:solidFill>
                  <a:schemeClr val="bg1"/>
                </a:solidFill>
                <a:latin typeface="Consolas" pitchFamily="49" charset="0"/>
              </a:rPr>
              <a:t>Each parameter has the form </a:t>
            </a:r>
            <a:r>
              <a:rPr lang="en-US" sz="1200" b="1" noProof="1">
                <a:solidFill>
                  <a:schemeClr val="bg1"/>
                </a:solidFill>
                <a:latin typeface="Consolas" pitchFamily="49" charset="0"/>
              </a:rPr>
              <a:t>name=value</a:t>
            </a:r>
            <a:r>
              <a:rPr lang="en-US" sz="1200" b="0" noProof="1">
                <a:solidFill>
                  <a:schemeClr val="bg1"/>
                </a:solidFill>
                <a:latin typeface="Consolas" pitchFamily="49" charset="0"/>
              </a:rPr>
              <a:t>. Parameters are separated from each other by the "</a:t>
            </a:r>
            <a:r>
              <a:rPr lang="en-US" sz="1200" b="1" noProof="1">
                <a:solidFill>
                  <a:schemeClr val="bg1"/>
                </a:solidFill>
                <a:latin typeface="Consolas" pitchFamily="49" charset="0"/>
              </a:rPr>
              <a:t>ampersand</a:t>
            </a:r>
            <a:r>
              <a:rPr lang="en-US" sz="1200" b="0" noProof="1">
                <a:solidFill>
                  <a:schemeClr val="bg1"/>
                </a:solidFill>
                <a:latin typeface="Consolas" pitchFamily="49" charset="0"/>
              </a:rPr>
              <a:t>" symbol.</a:t>
            </a:r>
            <a:endParaRPr lang="en-US" sz="1200" dirty="0"/>
          </a:p>
          <a:p>
            <a:pPr marL="360000" indent="-180000">
              <a:buClr>
                <a:schemeClr val="tx1"/>
              </a:buClr>
              <a:buFont typeface="Arial" panose="020B0604020202020204" pitchFamily="34" charset="0"/>
              <a:buChar char="•"/>
            </a:pPr>
            <a:r>
              <a:rPr lang="en-US" sz="1200" b="0" dirty="0">
                <a:solidFill>
                  <a:schemeClr val="bg1"/>
                </a:solidFill>
                <a:latin typeface="Consolas" pitchFamily="49" charset="0"/>
                <a:cs typeface="Consolas" pitchFamily="49" charset="0"/>
              </a:rPr>
              <a:t>The </a:t>
            </a:r>
            <a:r>
              <a:rPr lang="en-US" sz="1200" b="1" dirty="0">
                <a:solidFill>
                  <a:schemeClr val="bg1"/>
                </a:solidFill>
                <a:latin typeface="Consolas" pitchFamily="49" charset="0"/>
                <a:cs typeface="Consolas" pitchFamily="49" charset="0"/>
              </a:rPr>
              <a:t>fragment</a:t>
            </a:r>
            <a:r>
              <a:rPr lang="en-US" sz="1200" dirty="0"/>
              <a:t> part is the last optional part in the URL. It follows after the "</a:t>
            </a:r>
            <a:r>
              <a:rPr lang="en-US" sz="1200" b="1" dirty="0"/>
              <a:t>hash</a:t>
            </a:r>
            <a:r>
              <a:rPr lang="en-US" sz="1200" dirty="0"/>
              <a:t>" symbol.</a:t>
            </a:r>
          </a:p>
          <a:p>
            <a:pPr marL="817200" lvl="1" indent="-180000">
              <a:buClr>
                <a:schemeClr val="tx1"/>
              </a:buClr>
              <a:buFont typeface="Arial" panose="020B0604020202020204" pitchFamily="34" charset="0"/>
              <a:buChar char="•"/>
            </a:pPr>
            <a:r>
              <a:rPr lang="en-US" sz="1200" dirty="0"/>
              <a:t>For example, the URL can end by "</a:t>
            </a:r>
            <a:r>
              <a:rPr lang="en-US" sz="1200" b="1" dirty="0">
                <a:solidFill>
                  <a:schemeClr val="bg1"/>
                </a:solidFill>
                <a:latin typeface="Consolas" pitchFamily="49" charset="0"/>
                <a:cs typeface="Consolas" pitchFamily="49" charset="0"/>
              </a:rPr>
              <a:t>#slides</a:t>
            </a:r>
            <a:r>
              <a:rPr lang="en-US" sz="1200" b="0" dirty="0">
                <a:solidFill>
                  <a:schemeClr val="bg1"/>
                </a:solidFill>
                <a:latin typeface="Consolas" pitchFamily="49" charset="0"/>
                <a:cs typeface="Consolas" pitchFamily="49" charset="0"/>
              </a:rPr>
              <a:t>"</a:t>
            </a:r>
            <a:r>
              <a:rPr lang="en-US" sz="1200" dirty="0"/>
              <a:t>, which instructs the Web browser to navigate to the section "</a:t>
            </a:r>
            <a:r>
              <a:rPr lang="en-US" sz="1200" b="1" dirty="0"/>
              <a:t>slides</a:t>
            </a:r>
            <a:r>
              <a:rPr lang="en-US" sz="1200" dirty="0"/>
              <a:t>" in the loaded document.</a:t>
            </a:r>
          </a:p>
          <a:p>
            <a:pPr marL="360000" lvl="0" indent="-180000">
              <a:buClr>
                <a:schemeClr val="tx1"/>
              </a:buClr>
              <a:buFont typeface="Arial" panose="020B0604020202020204" pitchFamily="34" charset="0"/>
              <a:buChar char="•"/>
            </a:pPr>
            <a:r>
              <a:rPr lang="en-US" sz="1200" dirty="0"/>
              <a:t>A rarely used URL format can also include </a:t>
            </a:r>
            <a:r>
              <a:rPr lang="en-US" sz="1200" b="1" dirty="0"/>
              <a:t>authentication data</a:t>
            </a:r>
            <a:r>
              <a:rPr lang="en-US" sz="1200" dirty="0"/>
              <a:t>, sent through the "</a:t>
            </a:r>
            <a:r>
              <a:rPr lang="en-US" sz="1200" b="1" dirty="0"/>
              <a:t>Authorization</a:t>
            </a:r>
            <a:r>
              <a:rPr lang="en-US" sz="1200" dirty="0"/>
              <a:t>" HTTP header.</a:t>
            </a:r>
          </a:p>
          <a:p>
            <a:pPr marL="817200" lvl="1" indent="-180000">
              <a:buClr>
                <a:schemeClr val="tx1"/>
              </a:buClr>
              <a:buFont typeface="Arial" panose="020B0604020202020204" pitchFamily="34" charset="0"/>
              <a:buChar char="•"/>
            </a:pPr>
            <a:r>
              <a:rPr lang="en-US" sz="1200" dirty="0"/>
              <a:t>Example of such URL is: </a:t>
            </a:r>
            <a:r>
              <a:rPr lang="en-US" sz="1200" b="1" i="0" kern="1200" dirty="0">
                <a:solidFill>
                  <a:schemeClr val="tx1"/>
                </a:solidFill>
                <a:effectLst/>
                <a:latin typeface="+mn-lt"/>
                <a:ea typeface="+mn-ea"/>
                <a:cs typeface="+mn-cs"/>
              </a:rPr>
              <a:t>http://username:password@example.com/</a:t>
            </a:r>
            <a:endParaRPr lang="en-US" sz="1200" b="1"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33262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t>The </a:t>
            </a:r>
            <a:r>
              <a:rPr lang="en-US" b="1" dirty="0"/>
              <a:t>query string </a:t>
            </a:r>
            <a:r>
              <a:rPr lang="en-US" b="0" dirty="0"/>
              <a:t>in the URL </a:t>
            </a:r>
            <a:r>
              <a:rPr lang="en-US" dirty="0"/>
              <a:t>contains data that is </a:t>
            </a:r>
            <a:r>
              <a:rPr lang="en-US" b="1" dirty="0">
                <a:solidFill>
                  <a:schemeClr val="bg1"/>
                </a:solidFill>
              </a:rPr>
              <a:t>not part</a:t>
            </a:r>
            <a:r>
              <a:rPr lang="en-US" dirty="0"/>
              <a:t> of the path structure.</a:t>
            </a:r>
          </a:p>
          <a:p>
            <a:pPr>
              <a:lnSpc>
                <a:spcPct val="110000"/>
              </a:lnSpc>
            </a:pPr>
            <a:endParaRPr lang="en-US" dirty="0"/>
          </a:p>
          <a:p>
            <a:pPr>
              <a:lnSpc>
                <a:spcPct val="110000"/>
              </a:lnSpc>
            </a:pPr>
            <a:r>
              <a:rPr lang="en-US" dirty="0"/>
              <a:t>For example, let's take this URL:</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noProof="1">
                <a:latin typeface="Consolas" pitchFamily="49" charset="0"/>
                <a:cs typeface="Consolas" pitchFamily="49" charset="0"/>
              </a:rPr>
              <a:t>http://example.com/path/to/page</a:t>
            </a:r>
            <a:r>
              <a:rPr lang="en-US" sz="1200" b="1" noProof="1">
                <a:solidFill>
                  <a:schemeClr val="accent1">
                    <a:lumMod val="75000"/>
                  </a:schemeClr>
                </a:solidFill>
                <a:latin typeface="Consolas" pitchFamily="49" charset="0"/>
                <a:cs typeface="Consolas" pitchFamily="49" charset="0"/>
              </a:rPr>
              <a:t>?</a:t>
            </a:r>
            <a:r>
              <a:rPr lang="en-US" sz="1200" b="1" noProof="1">
                <a:latin typeface="Consolas" pitchFamily="49" charset="0"/>
                <a:cs typeface="Consolas" pitchFamily="49" charset="0"/>
              </a:rPr>
              <a:t>name=tom</a:t>
            </a:r>
            <a:r>
              <a:rPr lang="en-US" sz="1200" b="1" noProof="1">
                <a:solidFill>
                  <a:schemeClr val="accent1">
                    <a:lumMod val="75000"/>
                  </a:schemeClr>
                </a:solidFill>
                <a:latin typeface="Consolas" pitchFamily="49" charset="0"/>
                <a:cs typeface="Consolas" pitchFamily="49" charset="0"/>
              </a:rPr>
              <a:t>&amp;</a:t>
            </a:r>
            <a:r>
              <a:rPr lang="en-US" sz="1200" b="1" noProof="1">
                <a:latin typeface="Consolas" pitchFamily="49" charset="0"/>
                <a:cs typeface="Consolas" pitchFamily="49" charset="0"/>
              </a:rPr>
              <a:t>color=purple</a:t>
            </a:r>
          </a:p>
          <a:p>
            <a:pPr>
              <a:lnSpc>
                <a:spcPct val="110000"/>
              </a:lnSpc>
            </a:pPr>
            <a:r>
              <a:rPr lang="en-US" dirty="0"/>
              <a:t>The query string in this URL is: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noProof="1">
                <a:solidFill>
                  <a:schemeClr val="accent1">
                    <a:lumMod val="75000"/>
                  </a:schemeClr>
                </a:solidFill>
                <a:latin typeface="Consolas" pitchFamily="49" charset="0"/>
                <a:cs typeface="Consolas" pitchFamily="49" charset="0"/>
              </a:rPr>
              <a:t>?</a:t>
            </a:r>
            <a:r>
              <a:rPr lang="en-US" sz="1200" b="1" noProof="1">
                <a:latin typeface="Consolas" pitchFamily="49" charset="0"/>
                <a:cs typeface="Consolas" pitchFamily="49" charset="0"/>
              </a:rPr>
              <a:t>name=tom</a:t>
            </a:r>
            <a:r>
              <a:rPr lang="en-US" sz="1200" b="1" noProof="1">
                <a:solidFill>
                  <a:schemeClr val="accent1">
                    <a:lumMod val="75000"/>
                  </a:schemeClr>
                </a:solidFill>
                <a:latin typeface="Consolas" pitchFamily="49" charset="0"/>
                <a:cs typeface="Consolas" pitchFamily="49" charset="0"/>
              </a:rPr>
              <a:t>&amp;</a:t>
            </a:r>
            <a:r>
              <a:rPr lang="en-US" sz="1200" b="1" noProof="1">
                <a:latin typeface="Consolas" pitchFamily="49" charset="0"/>
                <a:cs typeface="Consolas" pitchFamily="49" charset="0"/>
              </a:rPr>
              <a:t>color=purple</a:t>
            </a:r>
          </a:p>
          <a:p>
            <a:pPr marL="0" indent="0">
              <a:lnSpc>
                <a:spcPct val="110000"/>
              </a:lnSpc>
              <a:buFont typeface="Arial" panose="020B0604020202020204" pitchFamily="34" charset="0"/>
              <a:buNone/>
            </a:pPr>
            <a:endParaRPr lang="en-US" dirty="0"/>
          </a:p>
          <a:p>
            <a:pPr marL="0" indent="0">
              <a:lnSpc>
                <a:spcPct val="110000"/>
              </a:lnSpc>
              <a:buFont typeface="Arial" panose="020B0604020202020204" pitchFamily="34" charset="0"/>
              <a:buNone/>
            </a:pPr>
            <a:r>
              <a:rPr lang="en-US" dirty="0"/>
              <a:t>The </a:t>
            </a:r>
            <a:r>
              <a:rPr lang="en-US" b="1" dirty="0"/>
              <a:t>query string </a:t>
            </a:r>
            <a:r>
              <a:rPr lang="en-US" dirty="0"/>
              <a:t>is commonly used in searches and dynamic pages.</a:t>
            </a:r>
          </a:p>
          <a:p>
            <a:pPr marL="171450" indent="-171450">
              <a:lnSpc>
                <a:spcPct val="110000"/>
              </a:lnSpc>
              <a:buFont typeface="Arial" panose="020B0604020202020204" pitchFamily="34" charset="0"/>
              <a:buChar char="•"/>
            </a:pPr>
            <a:r>
              <a:rPr lang="en-US" dirty="0"/>
              <a:t>For example: </a:t>
            </a:r>
            <a:r>
              <a:rPr lang="en-US" dirty="0">
                <a:hlinkClick r:id="rId3"/>
              </a:rPr>
              <a:t>https://nakov.com/?s=book</a:t>
            </a:r>
            <a:endParaRPr lang="en-US" dirty="0"/>
          </a:p>
          <a:p>
            <a:pPr marL="0" indent="0">
              <a:lnSpc>
                <a:spcPct val="110000"/>
              </a:lnSpc>
              <a:buFont typeface="Arial" panose="020B0604020202020204" pitchFamily="34" charset="0"/>
              <a:buNone/>
            </a:pPr>
            <a:endParaRPr lang="en-US" dirty="0"/>
          </a:p>
          <a:p>
            <a:pPr>
              <a:lnSpc>
                <a:spcPct val="110000"/>
              </a:lnSpc>
            </a:pPr>
            <a:r>
              <a:rPr lang="en-US" dirty="0"/>
              <a:t>The </a:t>
            </a:r>
            <a:r>
              <a:rPr lang="en-US" b="1" dirty="0"/>
              <a:t>query string </a:t>
            </a:r>
            <a:r>
              <a:rPr lang="en-US" dirty="0"/>
              <a:t>is the part of the </a:t>
            </a:r>
            <a:r>
              <a:rPr lang="en-US" dirty="0">
                <a:latin typeface="Consolas" panose="020B0609020204030204" pitchFamily="49" charset="0"/>
                <a:cs typeface="Consolas" panose="020B0609020204030204" pitchFamily="49" charset="0"/>
              </a:rPr>
              <a:t>URL</a:t>
            </a:r>
            <a:r>
              <a:rPr lang="en-US" dirty="0"/>
              <a:t> after the question mark (</a:t>
            </a:r>
            <a:r>
              <a:rPr lang="en-US" b="1" dirty="0">
                <a:solidFill>
                  <a:schemeClr val="bg1"/>
                </a:solidFill>
                <a:latin typeface="Consolas" panose="020B0609020204030204" pitchFamily="49" charset="0"/>
                <a:cs typeface="Consolas" panose="020B0609020204030204" pitchFamily="49" charset="0"/>
              </a:rPr>
              <a:t>?</a:t>
            </a:r>
            <a:r>
              <a:rPr lang="en-US" dirty="0"/>
              <a:t>) symbol and it is optional. Most URLs don't have query string.</a:t>
            </a:r>
          </a:p>
          <a:p>
            <a:pPr>
              <a:lnSpc>
                <a:spcPct val="110000"/>
              </a:lnSpc>
            </a:pPr>
            <a:endParaRPr lang="en-US" dirty="0"/>
          </a:p>
          <a:p>
            <a:pPr marL="0" marR="0" lvl="0" indent="0" algn="l" defTabSz="914400" rtl="0" eaLnBrk="1" fontAlgn="auto" latinLnBrk="0" hangingPunct="1">
              <a:lnSpc>
                <a:spcPct val="110000"/>
              </a:lnSpc>
              <a:spcBef>
                <a:spcPts val="0"/>
              </a:spcBef>
              <a:spcAft>
                <a:spcPts val="0"/>
              </a:spcAft>
              <a:buClrTx/>
              <a:buSzTx/>
              <a:buFontTx/>
              <a:buNone/>
              <a:tabLst/>
              <a:defRPr/>
            </a:pPr>
            <a:r>
              <a:rPr lang="en-US" b="1" dirty="0"/>
              <a:t>Parameters </a:t>
            </a:r>
            <a:r>
              <a:rPr lang="en-US" dirty="0"/>
              <a:t>in the query string have the "</a:t>
            </a:r>
            <a:r>
              <a:rPr lang="en-US" b="1" dirty="0">
                <a:solidFill>
                  <a:schemeClr val="bg1"/>
                </a:solidFill>
                <a:latin typeface="Consolas" panose="020B0609020204030204" pitchFamily="49" charset="0"/>
              </a:rPr>
              <a:t>name=value</a:t>
            </a:r>
            <a:r>
              <a:rPr lang="bg-BG" b="0" dirty="0">
                <a:solidFill>
                  <a:schemeClr val="bg1"/>
                </a:solidFill>
                <a:latin typeface="Consolas" panose="020B0609020204030204" pitchFamily="49" charset="0"/>
              </a:rPr>
              <a:t>"</a:t>
            </a:r>
            <a:r>
              <a:rPr lang="en-US" dirty="0"/>
              <a:t> format. Names and values, which hold special characters are </a:t>
            </a:r>
            <a:r>
              <a:rPr lang="en-US" b="1" dirty="0"/>
              <a:t>URL-encoded</a:t>
            </a:r>
            <a:r>
              <a:rPr lang="en-US" dirty="0"/>
              <a:t>. Example: </a:t>
            </a:r>
            <a:r>
              <a:rPr lang="en-US" dirty="0">
                <a:hlinkClick r:id="rId4"/>
              </a:rPr>
              <a:t>https://nakov.com/?s=Svetlin%20Nakov</a:t>
            </a:r>
            <a:r>
              <a:rPr lang="en-US" dirty="0"/>
              <a:t>. We shall learn about the URL encoding later.</a:t>
            </a:r>
          </a:p>
          <a:p>
            <a:pPr>
              <a:lnSpc>
                <a:spcPct val="110000"/>
              </a:lnSpc>
            </a:pPr>
            <a:endParaRPr lang="en-US" dirty="0"/>
          </a:p>
          <a:p>
            <a:pPr>
              <a:lnSpc>
                <a:spcPct val="110000"/>
              </a:lnSpc>
            </a:pPr>
            <a:r>
              <a:rPr lang="en-US" dirty="0"/>
              <a:t>Multiple</a:t>
            </a:r>
            <a:r>
              <a:rPr lang="bg-BG" dirty="0"/>
              <a:t> </a:t>
            </a:r>
            <a:r>
              <a:rPr lang="en-US" dirty="0"/>
              <a:t>parameters are separated by the </a:t>
            </a:r>
            <a:r>
              <a:rPr lang="en-US" b="1" dirty="0">
                <a:solidFill>
                  <a:schemeClr val="bg1"/>
                </a:solidFill>
              </a:rPr>
              <a:t>&amp;</a:t>
            </a:r>
            <a:r>
              <a:rPr lang="en-US" dirty="0"/>
              <a:t> delimiter, like it is shown at the above example, where the query string is </a:t>
            </a:r>
            <a:r>
              <a:rPr lang="en-US" b="1" dirty="0"/>
              <a:t>?name=</a:t>
            </a:r>
            <a:r>
              <a:rPr lang="en-US" b="1" dirty="0" err="1"/>
              <a:t>tom&amp;color</a:t>
            </a:r>
            <a:r>
              <a:rPr lang="en-US" b="1" dirty="0"/>
              <a:t>=purple</a:t>
            </a:r>
            <a:r>
              <a:rPr lang="en-US" dirty="0"/>
              <a:t>. This query string holds two pairs of parameters:</a:t>
            </a:r>
          </a:p>
          <a:p>
            <a:pPr marL="171450" indent="-171450">
              <a:lnSpc>
                <a:spcPct val="110000"/>
              </a:lnSpc>
              <a:buFont typeface="Arial" panose="020B0604020202020204" pitchFamily="34" charset="0"/>
              <a:buChar char="•"/>
            </a:pPr>
            <a:r>
              <a:rPr lang="en-US" b="1" dirty="0"/>
              <a:t>name=tom</a:t>
            </a:r>
          </a:p>
          <a:p>
            <a:pPr marL="171450" indent="-171450">
              <a:lnSpc>
                <a:spcPct val="110000"/>
              </a:lnSpc>
              <a:buFont typeface="Arial" panose="020B0604020202020204" pitchFamily="34" charset="0"/>
              <a:buChar char="•"/>
            </a:pPr>
            <a:r>
              <a:rPr lang="en-US" b="1" dirty="0"/>
              <a:t>color=purple</a:t>
            </a:r>
          </a:p>
          <a:p>
            <a:pPr marL="0" indent="0">
              <a:lnSpc>
                <a:spcPct val="110000"/>
              </a:lnSpc>
              <a:buFont typeface="Arial" panose="020B0604020202020204" pitchFamily="34" charset="0"/>
              <a:buNone/>
            </a:pPr>
            <a:endParaRPr lang="en-US" b="1"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85</a:t>
            </a:fld>
            <a:endParaRPr lang="en-US" dirty="0"/>
          </a:p>
        </p:txBody>
      </p:sp>
      <p:sp>
        <p:nvSpPr>
          <p:cNvPr id="6" name="Footer Placeholder 7">
            <a:extLst>
              <a:ext uri="{FF2B5EF4-FFF2-40B4-BE49-F238E27FC236}">
                <a16:creationId xmlns:a16="http://schemas.microsoft.com/office/drawing/2014/main" xmlns="" id="{F06E30EB-960D-46C8-89AB-E7BF23AA8A5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5"/>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704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a:t>
            </a:r>
            <a:r>
              <a:rPr lang="en-US" b="1" dirty="0"/>
              <a:t>query string parameters </a:t>
            </a:r>
            <a:r>
              <a:rPr lang="en-US" dirty="0"/>
              <a:t>need to hold </a:t>
            </a:r>
            <a:r>
              <a:rPr lang="en-US" b="1" dirty="0"/>
              <a:t>special characters</a:t>
            </a:r>
            <a:r>
              <a:rPr lang="en-US" dirty="0"/>
              <a:t> like the "</a:t>
            </a:r>
            <a:r>
              <a:rPr lang="en-US" b="1" dirty="0"/>
              <a:t>=</a:t>
            </a:r>
            <a:r>
              <a:rPr lang="en-US" dirty="0"/>
              <a:t>" symbol or the "</a:t>
            </a:r>
            <a:r>
              <a:rPr lang="en-US" b="1" dirty="0"/>
              <a:t>?</a:t>
            </a:r>
            <a:r>
              <a:rPr lang="en-US" dirty="0"/>
              <a:t>" symbol. To maintain this, the query string need </a:t>
            </a:r>
            <a:r>
              <a:rPr lang="en-US" b="1" dirty="0"/>
              <a:t>character escaping</a:t>
            </a:r>
            <a:r>
              <a:rPr lang="en-US" dirty="0"/>
              <a:t>, which means that some special characters are replaced by sequences of other characters. This is called "</a:t>
            </a:r>
            <a:r>
              <a:rPr lang="en-US" b="1" dirty="0"/>
              <a:t>URL encoding</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URLs are </a:t>
            </a:r>
            <a:r>
              <a:rPr lang="en-US" b="1" dirty="0"/>
              <a:t>encoded </a:t>
            </a:r>
            <a:r>
              <a:rPr lang="en-US" dirty="0"/>
              <a:t>according to </a:t>
            </a:r>
            <a:r>
              <a:rPr lang="en-US" b="1" dirty="0">
                <a:hlinkClick r:id="rId3"/>
              </a:rPr>
              <a:t>RFC 1738</a:t>
            </a:r>
            <a:r>
              <a:rPr lang="en-US" b="1" dirty="0"/>
              <a:t> </a:t>
            </a:r>
            <a:r>
              <a:rPr lang="en-US" b="0" dirty="0"/>
              <a:t>standard, which describes the </a:t>
            </a:r>
            <a:r>
              <a:rPr lang="en-US" sz="1200" b="1" kern="1200" dirty="0">
                <a:solidFill>
                  <a:schemeClr val="tx1"/>
                </a:solidFill>
                <a:effectLst/>
                <a:latin typeface="+mn-lt"/>
                <a:ea typeface="+mn-ea"/>
                <a:cs typeface="+mn-cs"/>
              </a:rPr>
              <a:t>Uniform Resource Locators</a:t>
            </a:r>
            <a:r>
              <a:rPr lang="en-US" sz="1200" b="0" kern="1200" dirty="0">
                <a:solidFill>
                  <a:schemeClr val="tx1"/>
                </a:solidFill>
                <a:effectLst/>
                <a:latin typeface="+mn-lt"/>
                <a:ea typeface="+mn-ea"/>
                <a:cs typeface="+mn-cs"/>
              </a:rPr>
              <a:t> (or URLs).</a:t>
            </a:r>
            <a:endParaRPr lang="en-US" b="0" dirty="0"/>
          </a:p>
          <a:p>
            <a:endParaRPr lang="en-US" b="0" dirty="0"/>
          </a:p>
          <a:p>
            <a:r>
              <a:rPr lang="en-US" b="1" dirty="0"/>
              <a:t>Normal URL characters </a:t>
            </a:r>
            <a:r>
              <a:rPr lang="en-US" dirty="0"/>
              <a:t>(such as digits and Latin letters) have no special meaning in the URLs and are </a:t>
            </a:r>
            <a:r>
              <a:rPr lang="en-US" b="1" dirty="0"/>
              <a:t>not encoded</a:t>
            </a:r>
            <a:r>
              <a:rPr lang="en-US" dirty="0"/>
              <a:t>.</a:t>
            </a:r>
          </a:p>
          <a:p>
            <a:endParaRPr lang="en-US" dirty="0"/>
          </a:p>
          <a:p>
            <a:r>
              <a:rPr lang="en-US" b="1" dirty="0"/>
              <a:t>Reserved URL characters </a:t>
            </a:r>
            <a:r>
              <a:rPr lang="en-US" dirty="0"/>
              <a:t>– have a </a:t>
            </a:r>
            <a:r>
              <a:rPr lang="en-US" b="1" dirty="0">
                <a:solidFill>
                  <a:schemeClr val="bg1"/>
                </a:solidFill>
              </a:rPr>
              <a:t>special meaning</a:t>
            </a:r>
            <a:r>
              <a:rPr lang="en-US" b="0" dirty="0">
                <a:solidFill>
                  <a:schemeClr val="bg1"/>
                </a:solidFill>
              </a:rPr>
              <a:t> in the URLs and are encoded, in order to be part of the URL without breaking it.</a:t>
            </a:r>
          </a:p>
          <a:p>
            <a:pPr marL="171450" indent="-171450">
              <a:buFont typeface="Arial" panose="020B0604020202020204" pitchFamily="34" charset="0"/>
              <a:buChar char="•"/>
            </a:pPr>
            <a:r>
              <a:rPr lang="en-US" b="0" dirty="0">
                <a:solidFill>
                  <a:schemeClr val="bg1"/>
                </a:solidFill>
              </a:rPr>
              <a:t>The reserved characters are the most punctuation marks and many others. Some of them are shown on the slide.</a:t>
            </a:r>
            <a:endParaRPr lang="en-US" b="1" dirty="0">
              <a:solidFill>
                <a:schemeClr val="bg1"/>
              </a:solidFill>
            </a:endParaRPr>
          </a:p>
          <a:p>
            <a:endParaRPr lang="en-US" b="1" dirty="0">
              <a:solidFill>
                <a:schemeClr val="bg1"/>
              </a:solidFill>
            </a:endParaRPr>
          </a:p>
          <a:p>
            <a:r>
              <a:rPr lang="en-US" dirty="0"/>
              <a:t>Reserved characters are </a:t>
            </a:r>
            <a:r>
              <a:rPr lang="en-US" b="1" dirty="0">
                <a:solidFill>
                  <a:schemeClr val="bg1"/>
                </a:solidFill>
              </a:rPr>
              <a:t>escaped</a:t>
            </a:r>
            <a:r>
              <a:rPr lang="en-US" dirty="0"/>
              <a:t> (or URL encoded) by using the so called "</a:t>
            </a:r>
            <a:r>
              <a:rPr lang="en-US" b="1" dirty="0">
                <a:solidFill>
                  <a:schemeClr val="bg1"/>
                </a:solidFill>
              </a:rPr>
              <a:t>percent</a:t>
            </a:r>
            <a:r>
              <a:rPr lang="en-US" dirty="0"/>
              <a:t> </a:t>
            </a:r>
            <a:r>
              <a:rPr lang="en-US" b="1" dirty="0">
                <a:solidFill>
                  <a:schemeClr val="bg1"/>
                </a:solidFill>
              </a:rPr>
              <a:t>encoding</a:t>
            </a:r>
            <a:r>
              <a:rPr lang="en-US" b="0" dirty="0">
                <a:solidFill>
                  <a:schemeClr val="bg1"/>
                </a:solidFill>
              </a:rPr>
              <a:t>", which uses the "</a:t>
            </a:r>
            <a:r>
              <a:rPr lang="en-US" b="1" dirty="0">
                <a:solidFill>
                  <a:schemeClr val="bg1"/>
                </a:solidFill>
              </a:rPr>
              <a:t>%</a:t>
            </a:r>
            <a:r>
              <a:rPr lang="en-US" b="0" dirty="0">
                <a:solidFill>
                  <a:schemeClr val="bg1"/>
                </a:solidFill>
              </a:rPr>
              <a:t>" symbol plus the </a:t>
            </a:r>
            <a:r>
              <a:rPr lang="en-US" b="1" dirty="0">
                <a:solidFill>
                  <a:schemeClr val="bg1"/>
                </a:solidFill>
              </a:rPr>
              <a:t>hex code</a:t>
            </a:r>
            <a:r>
              <a:rPr lang="en-US" b="0" dirty="0">
                <a:solidFill>
                  <a:schemeClr val="bg1"/>
                </a:solidFill>
              </a:rPr>
              <a:t> of the character (in its UTF-8 representation).</a:t>
            </a:r>
            <a:r>
              <a:rPr lang="bg-BG" b="0" dirty="0">
                <a:solidFill>
                  <a:schemeClr val="bg1"/>
                </a:solidFill>
              </a:rPr>
              <a:t> </a:t>
            </a:r>
            <a:r>
              <a:rPr lang="en-US" b="0" dirty="0">
                <a:solidFill>
                  <a:schemeClr val="bg1"/>
                </a:solidFill>
              </a:rPr>
              <a:t>Example of reserved character is the character "</a:t>
            </a:r>
            <a:r>
              <a:rPr lang="en-US" b="1" dirty="0">
                <a:solidFill>
                  <a:schemeClr val="bg1"/>
                </a:solidFill>
              </a:rPr>
              <a:t>?</a:t>
            </a:r>
            <a:r>
              <a:rPr lang="en-US" b="0" dirty="0">
                <a:solidFill>
                  <a:schemeClr val="bg1"/>
                </a:solidFill>
              </a:rPr>
              <a:t>", which is encoded as "</a:t>
            </a:r>
            <a:r>
              <a:rPr lang="en-US" b="1" dirty="0">
                <a:solidFill>
                  <a:schemeClr val="bg1"/>
                </a:solidFill>
              </a:rPr>
              <a:t>%3F</a:t>
            </a:r>
            <a:r>
              <a:rPr lang="en-US" b="0" dirty="0">
                <a:solidFill>
                  <a:schemeClr val="bg1"/>
                </a:solidFill>
              </a:rPr>
              <a:t>".</a:t>
            </a:r>
            <a:endParaRPr lang="en-US" b="1" dirty="0">
              <a:solidFill>
                <a:schemeClr val="bg1"/>
              </a:solidFill>
            </a:endParaRPr>
          </a:p>
          <a:p>
            <a:pPr marL="442912" lvl="1" indent="0">
              <a:buNone/>
            </a:pPr>
            <a:endParaRPr lang="en-US" dirty="0"/>
          </a:p>
          <a:p>
            <a:pPr lvl="0">
              <a:buClr>
                <a:schemeClr val="tx1"/>
              </a:buClr>
            </a:pPr>
            <a:r>
              <a:rPr lang="en-US" b="0" dirty="0">
                <a:solidFill>
                  <a:schemeClr val="bg1"/>
                </a:solidFill>
              </a:rPr>
              <a:t>The </a:t>
            </a:r>
            <a:r>
              <a:rPr lang="en-US" b="1" dirty="0">
                <a:solidFill>
                  <a:schemeClr val="bg1"/>
                </a:solidFill>
              </a:rPr>
              <a:t>space</a:t>
            </a:r>
            <a:r>
              <a:rPr lang="en-US" dirty="0"/>
              <a:t> is also a reserved character in the URLs and it can be encoded in two different forms: as "</a:t>
            </a:r>
            <a:r>
              <a:rPr lang="en-US" b="1" dirty="0">
                <a:solidFill>
                  <a:schemeClr val="bg1"/>
                </a:solidFill>
              </a:rPr>
              <a:t>+</a:t>
            </a:r>
            <a:r>
              <a:rPr lang="en-US" dirty="0"/>
              <a:t>" or "</a:t>
            </a:r>
            <a:r>
              <a:rPr lang="en-US" b="1" dirty="0">
                <a:solidFill>
                  <a:schemeClr val="bg1"/>
                </a:solidFill>
              </a:rPr>
              <a:t>%20</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21671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dirty="0"/>
              <a:t>Most non-letter and non-digit characters are escaped in the "</a:t>
            </a:r>
            <a:r>
              <a:rPr lang="en-US" b="1" dirty="0">
                <a:solidFill>
                  <a:schemeClr val="bg1"/>
                </a:solidFill>
                <a:latin typeface="Consolas" panose="020B0609020204030204" pitchFamily="49" charset="0"/>
              </a:rPr>
              <a:t>%</a:t>
            </a:r>
            <a:r>
              <a:rPr lang="en-US" b="1" dirty="0"/>
              <a:t> hex code</a:t>
            </a:r>
            <a:r>
              <a:rPr lang="en-US" dirty="0"/>
              <a:t>" format.</a:t>
            </a:r>
          </a:p>
          <a:p>
            <a:pPr>
              <a:lnSpc>
                <a:spcPct val="100000"/>
              </a:lnSpc>
              <a:spcBef>
                <a:spcPts val="0"/>
              </a:spcBef>
            </a:pPr>
            <a:endParaRPr lang="en-US" dirty="0"/>
          </a:p>
          <a:p>
            <a:pPr>
              <a:lnSpc>
                <a:spcPct val="100000"/>
              </a:lnSpc>
              <a:spcBef>
                <a:spcPts val="0"/>
              </a:spcBef>
            </a:pPr>
            <a:r>
              <a:rPr lang="en-US" dirty="0"/>
              <a:t>Examples are given below:</a:t>
            </a: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space </a:t>
            </a:r>
            <a:r>
              <a:rPr lang="en-GB" sz="1200" b="0" i="0" u="none" strike="noStrike" kern="1200" dirty="0">
                <a:solidFill>
                  <a:schemeClr val="tx1"/>
                </a:solidFill>
                <a:effectLst/>
                <a:latin typeface="+mn-lt"/>
                <a:ea typeface="+mn-ea"/>
                <a:cs typeface="+mn-cs"/>
              </a:rPr>
              <a:t>is encoded as </a:t>
            </a:r>
            <a:r>
              <a:rPr lang="en-GB" sz="1200" b="1" i="0" u="none" strike="noStrike" kern="1200" dirty="0">
                <a:solidFill>
                  <a:schemeClr val="tx1"/>
                </a:solidFill>
                <a:effectLst/>
                <a:latin typeface="+mn-lt"/>
                <a:ea typeface="+mn-ea"/>
                <a:cs typeface="+mn-cs"/>
              </a:rPr>
              <a:t>%20</a:t>
            </a:r>
            <a:r>
              <a:rPr lang="en-GB"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quote</a:t>
            </a:r>
            <a:r>
              <a:rPr lang="en-GB" sz="1200" b="0" i="0" u="none" strike="noStrike" kern="1200" dirty="0">
                <a:solidFill>
                  <a:schemeClr val="tx1"/>
                </a:solidFill>
                <a:effectLst/>
                <a:latin typeface="+mn-lt"/>
                <a:ea typeface="+mn-ea"/>
                <a:cs typeface="+mn-cs"/>
              </a:rPr>
              <a:t> is encoded as </a:t>
            </a:r>
            <a:r>
              <a:rPr lang="en-GB" sz="1200" b="1" i="0" u="none" strike="noStrike" kern="1200" dirty="0">
                <a:solidFill>
                  <a:schemeClr val="tx1"/>
                </a:solidFill>
                <a:effectLst/>
                <a:latin typeface="+mn-lt"/>
                <a:ea typeface="+mn-ea"/>
                <a:cs typeface="+mn-cs"/>
              </a:rPr>
              <a:t>%22</a:t>
            </a:r>
            <a:r>
              <a:rPr lang="en-GB"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hash</a:t>
            </a:r>
            <a:r>
              <a:rPr lang="en-GB" sz="1200" b="0" i="0" u="none" strike="noStrike" kern="1200" dirty="0">
                <a:solidFill>
                  <a:schemeClr val="tx1"/>
                </a:solidFill>
                <a:effectLst/>
                <a:latin typeface="+mn-lt"/>
                <a:ea typeface="+mn-ea"/>
                <a:cs typeface="+mn-cs"/>
              </a:rPr>
              <a:t> is encoded as </a:t>
            </a:r>
            <a:r>
              <a:rPr lang="en-GB" sz="1200" b="1" i="0" u="none" strike="noStrike" kern="1200" dirty="0">
                <a:solidFill>
                  <a:schemeClr val="tx1"/>
                </a:solidFill>
                <a:effectLst/>
                <a:latin typeface="+mn-lt"/>
                <a:ea typeface="+mn-ea"/>
                <a:cs typeface="+mn-cs"/>
              </a:rPr>
              <a:t>%23</a:t>
            </a:r>
            <a:r>
              <a:rPr lang="en-GB"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dollar</a:t>
            </a:r>
            <a:r>
              <a:rPr lang="en-GB" sz="1200" b="0" i="0" u="none" strike="noStrike" kern="1200" dirty="0">
                <a:solidFill>
                  <a:schemeClr val="tx1"/>
                </a:solidFill>
                <a:effectLst/>
                <a:latin typeface="+mn-lt"/>
                <a:ea typeface="+mn-ea"/>
                <a:cs typeface="+mn-cs"/>
              </a:rPr>
              <a:t> is encoded as </a:t>
            </a:r>
            <a:r>
              <a:rPr lang="en-GB" sz="1200" b="1" i="0" u="none" strike="noStrike" kern="1200" dirty="0">
                <a:solidFill>
                  <a:schemeClr val="tx1"/>
                </a:solidFill>
                <a:effectLst/>
                <a:latin typeface="+mn-lt"/>
                <a:ea typeface="+mn-ea"/>
                <a:cs typeface="+mn-cs"/>
              </a:rPr>
              <a:t>%24</a:t>
            </a:r>
            <a:r>
              <a:rPr lang="en-GB"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t" hangingPunct="1">
              <a:buFont typeface="Arial" panose="020B0604020202020204" pitchFamily="34" charset="0"/>
              <a:buNone/>
            </a:pPr>
            <a:r>
              <a:rPr lang="en-US" sz="1200" b="0" i="0" u="none" strike="noStrike" kern="1200" dirty="0">
                <a:solidFill>
                  <a:schemeClr val="tx1"/>
                </a:solidFill>
                <a:effectLst/>
                <a:latin typeface="+mn-lt"/>
                <a:ea typeface="+mn-ea"/>
                <a:cs typeface="+mn-cs"/>
              </a:rPr>
              <a:t>More examples:</a:t>
            </a:r>
          </a:p>
          <a:p>
            <a:pPr marL="171450" indent="-171450" rtl="0" eaLnBrk="1" fontAlgn="t"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percentage </a:t>
            </a:r>
            <a:r>
              <a:rPr lang="en-US" sz="1200" b="0" i="0" u="none" strike="noStrike" kern="1200" dirty="0">
                <a:solidFill>
                  <a:schemeClr val="tx1"/>
                </a:solidFill>
                <a:effectLst/>
                <a:latin typeface="+mn-lt"/>
                <a:ea typeface="+mn-ea"/>
                <a:cs typeface="+mn-cs"/>
              </a:rPr>
              <a:t>is encoded as </a:t>
            </a:r>
            <a:r>
              <a:rPr lang="en-US" sz="1200" b="1" i="0" u="none" strike="noStrike" kern="1200" dirty="0">
                <a:solidFill>
                  <a:schemeClr val="tx1"/>
                </a:solidFill>
                <a:effectLst/>
                <a:latin typeface="+mn-lt"/>
                <a:ea typeface="+mn-ea"/>
                <a:cs typeface="+mn-cs"/>
              </a:rPr>
              <a:t>%25</a:t>
            </a:r>
            <a:r>
              <a:rPr lang="en-US"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ampersand </a:t>
            </a:r>
            <a:r>
              <a:rPr lang="en-US" sz="1200" b="0" i="0" u="none" strike="noStrike" kern="1200" dirty="0">
                <a:solidFill>
                  <a:schemeClr val="tx1"/>
                </a:solidFill>
                <a:effectLst/>
                <a:latin typeface="+mn-lt"/>
                <a:ea typeface="+mn-ea"/>
                <a:cs typeface="+mn-cs"/>
              </a:rPr>
              <a:t>is encoded as </a:t>
            </a:r>
            <a:r>
              <a:rPr lang="en-US" sz="1200" b="1" i="0" u="none" strike="noStrike" kern="1200" dirty="0">
                <a:solidFill>
                  <a:schemeClr val="tx1"/>
                </a:solidFill>
                <a:effectLst/>
                <a:latin typeface="+mn-lt"/>
                <a:ea typeface="+mn-ea"/>
                <a:cs typeface="+mn-cs"/>
              </a:rPr>
              <a:t>%26</a:t>
            </a:r>
            <a:r>
              <a:rPr lang="en-US" sz="1200" b="0" i="0" u="none" strike="noStrike" kern="1200" dirty="0">
                <a:solidFill>
                  <a:schemeClr val="tx1"/>
                </a:solidFill>
                <a:effectLst/>
                <a:latin typeface="+mn-lt"/>
                <a:ea typeface="+mn-ea"/>
                <a:cs typeface="+mn-cs"/>
              </a:rPr>
              <a:t>.</a:t>
            </a:r>
          </a:p>
          <a:p>
            <a:pPr marL="171450" indent="-171450" rtl="0" eaLnBrk="1" fontAlgn="t"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Cyrillic letter </a:t>
            </a:r>
            <a:r>
              <a:rPr lang="en-US" sz="1200" b="0"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sht</a:t>
            </a:r>
            <a:r>
              <a:rPr lang="en-US" sz="1200" b="0" i="0" u="none" strike="noStrike" kern="1200" dirty="0">
                <a:solidFill>
                  <a:schemeClr val="tx1"/>
                </a:solidFill>
                <a:effectLst/>
                <a:latin typeface="+mn-lt"/>
                <a:ea typeface="+mn-ea"/>
                <a:cs typeface="+mn-cs"/>
              </a:rPr>
              <a:t>" is encoded as </a:t>
            </a:r>
            <a:r>
              <a:rPr lang="en-GB" sz="1200" b="1" i="0" u="none" strike="noStrike" kern="1200" dirty="0">
                <a:solidFill>
                  <a:schemeClr val="tx1"/>
                </a:solidFill>
                <a:effectLst/>
                <a:latin typeface="+mn-lt"/>
                <a:ea typeface="+mn-ea"/>
                <a:cs typeface="+mn-cs"/>
              </a:rPr>
              <a:t>%D1%89</a:t>
            </a:r>
            <a:r>
              <a:rPr lang="en-GB" sz="1200" b="0" i="0" u="none" strike="noStrike" kern="1200" dirty="0">
                <a:solidFill>
                  <a:schemeClr val="tx1"/>
                </a:solidFill>
                <a:effectLst/>
                <a:latin typeface="+mn-lt"/>
                <a:ea typeface="+mn-ea"/>
                <a:cs typeface="+mn-cs"/>
              </a:rPr>
              <a:t>. It consists of 2 hex codes in the UTF-8 charset.</a:t>
            </a:r>
          </a:p>
          <a:p>
            <a:pPr marL="171450" marR="0" lvl="0" indent="-171450" algn="l" defTabSz="914400" rtl="0" eaLnBrk="1" fontAlgn="t"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Chinese letter </a:t>
            </a:r>
            <a:r>
              <a:rPr lang="en-GB" sz="1200" b="0" i="0" u="none" strike="noStrike"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Ài</a:t>
            </a:r>
            <a:r>
              <a:rPr lang="en-GB" sz="1200" b="0" i="0" u="none" strike="noStrike" kern="1200" dirty="0">
                <a:solidFill>
                  <a:schemeClr val="tx1"/>
                </a:solidFill>
                <a:effectLst/>
                <a:latin typeface="+mn-lt"/>
                <a:ea typeface="+mn-ea"/>
                <a:cs typeface="+mn-cs"/>
              </a:rPr>
              <a:t>" (love in Chinese) is encoded as </a:t>
            </a:r>
            <a:r>
              <a:rPr lang="en-GB" sz="1200" b="1" dirty="0"/>
              <a:t>%E7%88%B1</a:t>
            </a:r>
            <a:r>
              <a:rPr lang="en-GB" sz="1200" dirty="0"/>
              <a:t>.</a:t>
            </a:r>
            <a:endParaRPr lang="en-US" sz="1200" b="0" i="0" u="none" strike="noStrike" kern="1200" dirty="0">
              <a:solidFill>
                <a:schemeClr val="tx1"/>
              </a:solidFill>
              <a:effectLst/>
              <a:latin typeface="+mn-lt"/>
              <a:ea typeface="+mn-ea"/>
              <a:cs typeface="+mn-cs"/>
            </a:endParaRPr>
          </a:p>
          <a:p>
            <a:pPr marL="0" indent="0" rtl="0" eaLnBrk="1" fontAlgn="t"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more interesting </a:t>
            </a:r>
            <a:r>
              <a:rPr lang="en-US" b="1" dirty="0"/>
              <a:t>example </a:t>
            </a:r>
            <a:r>
              <a:rPr lang="en-US" dirty="0"/>
              <a:t>is shown at the slide. It combines Cyrillic letters, Chinese letters and Latin letters, which after URL encoding take the form shown on the screen. During the URL encoding </a:t>
            </a:r>
            <a:r>
              <a:rPr lang="en-US" sz="1200" b="1" dirty="0">
                <a:solidFill>
                  <a:schemeClr val="bg2"/>
                </a:solidFill>
              </a:rPr>
              <a:t>each non-standard char </a:t>
            </a:r>
            <a:r>
              <a:rPr lang="en-US" sz="1200" b="0" dirty="0">
                <a:solidFill>
                  <a:schemeClr val="bg2"/>
                </a:solidFill>
              </a:rPr>
              <a:t>is converted to its corresponding UTF-8 bytes, represented as hex digits with the percentage as prefix.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0" noProof="1">
              <a:solidFill>
                <a:schemeClr val="bg2"/>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87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65629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concept of URL-encoding, some </a:t>
            </a:r>
            <a:r>
              <a:rPr lang="en-US" b="1" dirty="0"/>
              <a:t>valid and invalid URLs </a:t>
            </a:r>
            <a:r>
              <a:rPr lang="en-US" dirty="0"/>
              <a:t>are shown as examples.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screen we can see some valid URLs.</a:t>
            </a:r>
          </a:p>
          <a:p>
            <a:pPr>
              <a:lnSpc>
                <a:spcPct val="100000"/>
              </a:lnSpc>
            </a:pPr>
            <a:endParaRPr lang="en-US" dirty="0"/>
          </a:p>
          <a:p>
            <a:pPr>
              <a:lnSpc>
                <a:spcPct val="100000"/>
              </a:lnSpc>
              <a:spcBef>
                <a:spcPts val="1800"/>
              </a:spcBef>
            </a:pPr>
            <a:r>
              <a:rPr lang="en-US" dirty="0"/>
              <a:t>And now we can see some invalid URLs.</a:t>
            </a:r>
          </a:p>
          <a:p>
            <a:pPr marL="171450" indent="-171450">
              <a:lnSpc>
                <a:spcPct val="100000"/>
              </a:lnSpc>
              <a:spcBef>
                <a:spcPts val="1800"/>
              </a:spcBef>
              <a:buFont typeface="Arial" panose="020B0604020202020204" pitchFamily="34" charset="0"/>
              <a:buChar char="•"/>
            </a:pPr>
            <a:r>
              <a:rPr lang="en-US" dirty="0"/>
              <a:t>At the first example, the </a:t>
            </a:r>
            <a:r>
              <a:rPr lang="en-US" b="1" dirty="0"/>
              <a:t>space</a:t>
            </a:r>
            <a:r>
              <a:rPr lang="en-US" dirty="0"/>
              <a:t> should be encoded as "</a:t>
            </a:r>
            <a:r>
              <a:rPr lang="en-US" b="1" dirty="0"/>
              <a:t>+</a:t>
            </a:r>
            <a:r>
              <a:rPr lang="en-US" dirty="0"/>
              <a:t>" or "</a:t>
            </a:r>
            <a:r>
              <a:rPr lang="en-US" b="1" dirty="0"/>
              <a:t>%20</a:t>
            </a:r>
            <a:r>
              <a:rPr lang="en-US" dirty="0"/>
              <a:t>".</a:t>
            </a:r>
          </a:p>
          <a:p>
            <a:pPr marL="171450" indent="-171450">
              <a:lnSpc>
                <a:spcPct val="100000"/>
              </a:lnSpc>
              <a:spcBef>
                <a:spcPts val="1800"/>
              </a:spcBef>
              <a:buFont typeface="Arial" panose="020B0604020202020204" pitchFamily="34" charset="0"/>
              <a:buChar char="•"/>
            </a:pPr>
            <a:r>
              <a:rPr lang="en-US" dirty="0"/>
              <a:t>At the second example the Cyrillic letters should be encoded as </a:t>
            </a:r>
            <a:r>
              <a:rPr lang="en-US" sz="1200" b="1" noProof="1">
                <a:solidFill>
                  <a:schemeClr val="bg2"/>
                </a:solidFill>
                <a:effectLst>
                  <a:outerShdw blurRad="38100" dist="38100" dir="2700000" algn="tl">
                    <a:srgbClr val="000000">
                      <a:alpha val="43137"/>
                    </a:srgbClr>
                  </a:outerShdw>
                </a:effectLst>
                <a:cs typeface="Consolas" pitchFamily="49" charset="0"/>
              </a:rPr>
              <a:t>%D0%BA%D0%BE%D0%B4</a:t>
            </a:r>
            <a:r>
              <a:rPr lang="en-US" sz="1200" b="0" noProof="1">
                <a:solidFill>
                  <a:schemeClr val="bg2"/>
                </a:solidFill>
                <a:effectLst>
                  <a:outerShdw blurRad="38100" dist="38100" dir="2700000" algn="tl">
                    <a:srgbClr val="000000">
                      <a:alpha val="43137"/>
                    </a:srgbClr>
                  </a:outerShdw>
                </a:effectLst>
                <a:cs typeface="Consolas" pitchFamily="49"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2BF067CD-8E6B-4360-9AA8-C5DF2A48A6D1}" type="slidenum">
              <a:rPr lang="en-US" smtClean="0"/>
              <a:t>88</a:t>
            </a:fld>
            <a:endParaRPr lang="en-US"/>
          </a:p>
        </p:txBody>
      </p:sp>
      <p:sp>
        <p:nvSpPr>
          <p:cNvPr id="7" name="Footer Placeholder 7">
            <a:extLst>
              <a:ext uri="{FF2B5EF4-FFF2-40B4-BE49-F238E27FC236}">
                <a16:creationId xmlns:a16="http://schemas.microsoft.com/office/drawing/2014/main" xmlns="" id="{14BFD161-7025-4467-A8E1-0CD7A4E6F23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7120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35</a:t>
            </a:fld>
            <a:endParaRPr lang="en-US" dirty="0"/>
          </a:p>
        </p:txBody>
      </p:sp>
      <p:sp>
        <p:nvSpPr>
          <p:cNvPr id="6"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58938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lesson about the </a:t>
            </a:r>
            <a:r>
              <a:rPr lang="en-US" b="1" dirty="0"/>
              <a:t>HTTP protocol</a:t>
            </a:r>
            <a:r>
              <a:rPr lang="en-US" dirty="0"/>
              <a:t>. Let's </a:t>
            </a:r>
            <a:r>
              <a:rPr lang="en-US" b="1" dirty="0"/>
              <a:t>summarize </a:t>
            </a:r>
            <a:r>
              <a:rPr lang="en-US" dirty="0"/>
              <a:t>what we learned from this lesson.</a:t>
            </a:r>
          </a:p>
          <a:p>
            <a:endParaRPr lang="en-US" dirty="0"/>
          </a:p>
          <a:p>
            <a:pPr marL="0" indent="0">
              <a:spcBef>
                <a:spcPts val="300"/>
              </a:spcBef>
              <a:spcAft>
                <a:spcPts val="300"/>
              </a:spcAft>
              <a:buClr>
                <a:schemeClr val="bg2"/>
              </a:buClr>
              <a:buFont typeface="Wingdings" panose="05000000000000000000" pitchFamily="2" charset="2"/>
              <a:buNone/>
            </a:pPr>
            <a:r>
              <a:rPr lang="en-US" sz="3200" b="1" dirty="0">
                <a:solidFill>
                  <a:schemeClr val="bg1">
                    <a:lumMod val="60000"/>
                    <a:lumOff val="40000"/>
                  </a:schemeClr>
                </a:solidFill>
              </a:rPr>
              <a:t>HTTP </a:t>
            </a:r>
            <a:r>
              <a:rPr lang="en-US" sz="3200" b="0" dirty="0">
                <a:solidFill>
                  <a:schemeClr val="bg1">
                    <a:lumMod val="60000"/>
                    <a:lumOff val="40000"/>
                  </a:schemeClr>
                </a:solidFill>
              </a:rPr>
              <a:t>is an abbreviation from "</a:t>
            </a:r>
            <a:r>
              <a:rPr lang="en-US" sz="3200" b="1" dirty="0">
                <a:solidFill>
                  <a:schemeClr val="bg1">
                    <a:lumMod val="60000"/>
                    <a:lumOff val="40000"/>
                  </a:schemeClr>
                </a:solidFill>
              </a:rPr>
              <a:t>H</a:t>
            </a:r>
            <a:r>
              <a:rPr lang="en-US" sz="3200" b="1" dirty="0">
                <a:solidFill>
                  <a:schemeClr val="bg2"/>
                </a:solidFill>
              </a:rPr>
              <a:t>yper </a:t>
            </a:r>
            <a:r>
              <a:rPr lang="en-US" sz="3200" b="1" dirty="0">
                <a:solidFill>
                  <a:schemeClr val="bg1">
                    <a:lumMod val="60000"/>
                    <a:lumOff val="40000"/>
                  </a:schemeClr>
                </a:solidFill>
              </a:rPr>
              <a:t>T</a:t>
            </a:r>
            <a:r>
              <a:rPr lang="en-US" sz="3200" b="1" dirty="0">
                <a:solidFill>
                  <a:schemeClr val="bg2"/>
                </a:solidFill>
              </a:rPr>
              <a:t>ext </a:t>
            </a:r>
            <a:r>
              <a:rPr lang="en-US" sz="3200" b="1" dirty="0">
                <a:solidFill>
                  <a:schemeClr val="bg1">
                    <a:lumMod val="60000"/>
                    <a:lumOff val="40000"/>
                  </a:schemeClr>
                </a:solidFill>
              </a:rPr>
              <a:t>T</a:t>
            </a:r>
            <a:r>
              <a:rPr lang="en-US" sz="3200" b="1" dirty="0">
                <a:solidFill>
                  <a:schemeClr val="bg2"/>
                </a:solidFill>
              </a:rPr>
              <a:t>ransfer </a:t>
            </a:r>
            <a:r>
              <a:rPr lang="en-US" sz="3200" b="1" dirty="0">
                <a:solidFill>
                  <a:schemeClr val="bg1">
                    <a:lumMod val="60000"/>
                    <a:lumOff val="40000"/>
                  </a:schemeClr>
                </a:solidFill>
              </a:rPr>
              <a:t>P</a:t>
            </a:r>
            <a:r>
              <a:rPr lang="en-US" sz="3200" b="1" dirty="0">
                <a:solidFill>
                  <a:schemeClr val="bg2"/>
                </a:solidFill>
              </a:rPr>
              <a:t>rotocol</a:t>
            </a:r>
            <a:r>
              <a:rPr lang="en-US" sz="3200" b="0" dirty="0">
                <a:solidFill>
                  <a:schemeClr val="bg2"/>
                </a:solidFill>
              </a:rPr>
              <a:t>".</a:t>
            </a:r>
            <a:endParaRPr lang="en-US" sz="3200" b="1" dirty="0">
              <a:solidFill>
                <a:schemeClr val="bg2"/>
              </a:solidFill>
            </a:endParaRPr>
          </a:p>
          <a:p>
            <a:pPr marL="0" indent="0">
              <a:spcBef>
                <a:spcPts val="300"/>
              </a:spcBef>
              <a:spcAft>
                <a:spcPts val="300"/>
              </a:spcAft>
              <a:buClr>
                <a:schemeClr val="bg2"/>
              </a:buClr>
              <a:buFont typeface="Wingdings" panose="05000000000000000000" pitchFamily="2" charset="2"/>
              <a:buNone/>
            </a:pPr>
            <a:endParaRPr lang="en-US" sz="3200" b="1" dirty="0">
              <a:solidFill>
                <a:schemeClr val="bg2"/>
              </a:solidFill>
            </a:endParaRPr>
          </a:p>
          <a:p>
            <a:pPr marL="0" indent="0">
              <a:spcBef>
                <a:spcPts val="300"/>
              </a:spcBef>
              <a:spcAft>
                <a:spcPts val="300"/>
              </a:spcAft>
              <a:buClr>
                <a:schemeClr val="bg2"/>
              </a:buClr>
              <a:buFont typeface="Wingdings" panose="05000000000000000000" pitchFamily="2" charset="2"/>
              <a:buNone/>
            </a:pPr>
            <a:r>
              <a:rPr lang="en-US" sz="3200" b="1" dirty="0">
                <a:solidFill>
                  <a:schemeClr val="bg2"/>
                </a:solidFill>
              </a:rPr>
              <a:t>HTTP </a:t>
            </a:r>
            <a:r>
              <a:rPr lang="en-US" sz="3200" b="0" dirty="0">
                <a:solidFill>
                  <a:schemeClr val="bg2"/>
                </a:solidFill>
              </a:rPr>
              <a:t>is a </a:t>
            </a:r>
            <a:r>
              <a:rPr lang="en-US" sz="3200" dirty="0">
                <a:solidFill>
                  <a:schemeClr val="bg2"/>
                </a:solidFill>
              </a:rPr>
              <a:t>text-based client-server protocol for the Internet</a:t>
            </a:r>
            <a:r>
              <a:rPr lang="bg-BG" sz="3200" dirty="0">
                <a:solidFill>
                  <a:schemeClr val="bg2"/>
                </a:solidFill>
              </a:rPr>
              <a:t>, </a:t>
            </a:r>
            <a:r>
              <a:rPr lang="en-US" sz="3200" dirty="0">
                <a:solidFill>
                  <a:schemeClr val="bg2"/>
                </a:solidFill>
              </a:rPr>
              <a:t>used by millions of Web developer.</a:t>
            </a:r>
          </a:p>
          <a:p>
            <a:pPr marL="0" indent="0">
              <a:spcBef>
                <a:spcPts val="300"/>
              </a:spcBef>
              <a:spcAft>
                <a:spcPts val="300"/>
              </a:spcAft>
              <a:buClr>
                <a:schemeClr val="bg2"/>
              </a:buClr>
              <a:buFont typeface="Wingdings" panose="05000000000000000000" pitchFamily="2" charset="2"/>
              <a:buNone/>
            </a:pPr>
            <a:endParaRPr lang="en-US" sz="3200" dirty="0">
              <a:solidFill>
                <a:schemeClr val="bg2"/>
              </a:solidFill>
            </a:endParaRPr>
          </a:p>
          <a:p>
            <a:pPr marL="0" indent="0">
              <a:spcBef>
                <a:spcPts val="300"/>
              </a:spcBef>
              <a:spcAft>
                <a:spcPts val="300"/>
              </a:spcAft>
              <a:buClr>
                <a:schemeClr val="bg2"/>
              </a:buClr>
              <a:buFont typeface="Wingdings" panose="05000000000000000000" pitchFamily="2" charset="2"/>
              <a:buNone/>
            </a:pPr>
            <a:r>
              <a:rPr lang="en-US" sz="3200" b="1" dirty="0">
                <a:solidFill>
                  <a:schemeClr val="bg2"/>
                </a:solidFill>
              </a:rPr>
              <a:t>HTTP </a:t>
            </a:r>
            <a:r>
              <a:rPr lang="en-US" sz="3200" dirty="0">
                <a:solidFill>
                  <a:schemeClr val="bg2"/>
                </a:solidFill>
              </a:rPr>
              <a:t>works with message pairs: </a:t>
            </a:r>
            <a:r>
              <a:rPr lang="en-US" sz="3200" b="1" dirty="0">
                <a:solidFill>
                  <a:schemeClr val="bg2"/>
                </a:solidFill>
              </a:rPr>
              <a:t>request</a:t>
            </a:r>
            <a:r>
              <a:rPr lang="en-US" sz="3200" dirty="0">
                <a:solidFill>
                  <a:schemeClr val="bg2"/>
                </a:solidFill>
              </a:rPr>
              <a:t> and </a:t>
            </a:r>
            <a:r>
              <a:rPr lang="en-US" sz="3200" b="1" dirty="0">
                <a:solidFill>
                  <a:schemeClr val="bg2"/>
                </a:solidFill>
              </a:rPr>
              <a:t>response</a:t>
            </a:r>
            <a:r>
              <a:rPr lang="en-US" sz="3200" dirty="0">
                <a:solidFill>
                  <a:schemeClr val="bg2"/>
                </a:solidFill>
              </a:rPr>
              <a:t>.</a:t>
            </a:r>
          </a:p>
          <a:p>
            <a:pPr marL="0" indent="0">
              <a:spcBef>
                <a:spcPts val="300"/>
              </a:spcBef>
              <a:spcAft>
                <a:spcPts val="300"/>
              </a:spcAft>
              <a:buClr>
                <a:schemeClr val="bg2"/>
              </a:buClr>
              <a:buFont typeface="Wingdings" panose="05000000000000000000" pitchFamily="2" charset="2"/>
              <a:buNone/>
            </a:pPr>
            <a:endParaRPr lang="en-US" sz="3200" dirty="0">
              <a:solidFill>
                <a:schemeClr val="bg2"/>
              </a:solidFill>
            </a:endParaRPr>
          </a:p>
          <a:p>
            <a:pPr marL="0" indent="0">
              <a:spcBef>
                <a:spcPts val="300"/>
              </a:spcBef>
              <a:spcAft>
                <a:spcPts val="300"/>
              </a:spcAft>
              <a:buClr>
                <a:schemeClr val="bg2"/>
              </a:buClr>
              <a:buFont typeface="Wingdings" panose="05000000000000000000" pitchFamily="2" charset="2"/>
              <a:buNone/>
            </a:pPr>
            <a:r>
              <a:rPr lang="en-US" sz="3200" dirty="0">
                <a:solidFill>
                  <a:schemeClr val="bg2"/>
                </a:solidFill>
              </a:rPr>
              <a:t>The HTTP </a:t>
            </a:r>
            <a:r>
              <a:rPr lang="en-US" sz="3200" b="1" dirty="0">
                <a:solidFill>
                  <a:schemeClr val="bg1">
                    <a:lumMod val="60000"/>
                    <a:lumOff val="40000"/>
                  </a:schemeClr>
                </a:solidFill>
              </a:rPr>
              <a:t>request</a:t>
            </a:r>
            <a:r>
              <a:rPr lang="en-US" sz="3200" dirty="0">
                <a:solidFill>
                  <a:schemeClr val="bg2"/>
                </a:solidFill>
              </a:rPr>
              <a:t> consists of </a:t>
            </a:r>
            <a:r>
              <a:rPr lang="en-US" sz="3200" b="1" dirty="0">
                <a:solidFill>
                  <a:schemeClr val="bg2"/>
                </a:solidFill>
              </a:rPr>
              <a:t>method </a:t>
            </a:r>
            <a:r>
              <a:rPr lang="en-US" sz="3200" dirty="0">
                <a:solidFill>
                  <a:schemeClr val="bg2"/>
                </a:solidFill>
              </a:rPr>
              <a:t>+ </a:t>
            </a:r>
            <a:r>
              <a:rPr lang="en-US" sz="3200" b="1" dirty="0">
                <a:solidFill>
                  <a:schemeClr val="bg2"/>
                </a:solidFill>
              </a:rPr>
              <a:t>headers </a:t>
            </a:r>
            <a:r>
              <a:rPr lang="en-US" sz="3200" dirty="0">
                <a:solidFill>
                  <a:schemeClr val="bg2"/>
                </a:solidFill>
              </a:rPr>
              <a:t>+ </a:t>
            </a:r>
            <a:r>
              <a:rPr lang="en-US" sz="3200" b="1" dirty="0">
                <a:solidFill>
                  <a:schemeClr val="bg2"/>
                </a:solidFill>
              </a:rPr>
              <a:t>body</a:t>
            </a:r>
            <a:r>
              <a:rPr lang="en-US" sz="3200" dirty="0">
                <a:solidFill>
                  <a:schemeClr val="bg2"/>
                </a:solidFill>
              </a:rPr>
              <a:t>.</a:t>
            </a:r>
          </a:p>
          <a:p>
            <a:pPr marL="360000" indent="-180000">
              <a:spcBef>
                <a:spcPts val="300"/>
              </a:spcBef>
              <a:spcAft>
                <a:spcPts val="300"/>
              </a:spcAft>
              <a:buClr>
                <a:schemeClr val="bg2"/>
              </a:buClr>
              <a:buFont typeface="Arial" panose="020B0604020202020204" pitchFamily="34" charset="0"/>
              <a:buChar char="•"/>
            </a:pPr>
            <a:r>
              <a:rPr lang="en-US" sz="3200" dirty="0">
                <a:solidFill>
                  <a:schemeClr val="bg2"/>
                </a:solidFill>
              </a:rPr>
              <a:t>The </a:t>
            </a:r>
            <a:r>
              <a:rPr lang="en-US" sz="3200" b="1" dirty="0">
                <a:solidFill>
                  <a:schemeClr val="bg2"/>
                </a:solidFill>
              </a:rPr>
              <a:t>method</a:t>
            </a:r>
            <a:r>
              <a:rPr lang="en-US" sz="3200" dirty="0">
                <a:solidFill>
                  <a:schemeClr val="bg2"/>
                </a:solidFill>
              </a:rPr>
              <a:t> can be </a:t>
            </a:r>
            <a:r>
              <a:rPr lang="en-US" sz="3200" b="1" dirty="0">
                <a:solidFill>
                  <a:schemeClr val="bg2"/>
                </a:solidFill>
              </a:rPr>
              <a:t>GET</a:t>
            </a:r>
            <a:r>
              <a:rPr lang="en-US" sz="3200" dirty="0">
                <a:solidFill>
                  <a:schemeClr val="bg2"/>
                </a:solidFill>
              </a:rPr>
              <a:t>, </a:t>
            </a:r>
            <a:r>
              <a:rPr lang="en-US" sz="3200" b="1" dirty="0">
                <a:solidFill>
                  <a:schemeClr val="bg2"/>
                </a:solidFill>
              </a:rPr>
              <a:t>POST</a:t>
            </a:r>
            <a:r>
              <a:rPr lang="en-US" sz="3200" dirty="0">
                <a:solidFill>
                  <a:schemeClr val="bg2"/>
                </a:solidFill>
              </a:rPr>
              <a:t> or other.</a:t>
            </a:r>
          </a:p>
          <a:p>
            <a:pPr marL="360000" indent="-180000">
              <a:spcBef>
                <a:spcPts val="300"/>
              </a:spcBef>
              <a:spcAft>
                <a:spcPts val="300"/>
              </a:spcAft>
              <a:buClr>
                <a:schemeClr val="bg2"/>
              </a:buClr>
              <a:buFont typeface="Arial" panose="020B0604020202020204" pitchFamily="34" charset="0"/>
              <a:buChar char="•"/>
            </a:pPr>
            <a:r>
              <a:rPr lang="en-US" sz="3200" dirty="0">
                <a:solidFill>
                  <a:schemeClr val="bg2"/>
                </a:solidFill>
              </a:rPr>
              <a:t>The </a:t>
            </a:r>
            <a:r>
              <a:rPr lang="en-US" sz="3200" b="1" dirty="0">
                <a:solidFill>
                  <a:schemeClr val="bg2"/>
                </a:solidFill>
              </a:rPr>
              <a:t>request headers</a:t>
            </a:r>
            <a:r>
              <a:rPr lang="en-US" sz="3200" dirty="0">
                <a:solidFill>
                  <a:schemeClr val="bg2"/>
                </a:solidFill>
              </a:rPr>
              <a:t> specify some additional instructions about the request like the </a:t>
            </a:r>
            <a:r>
              <a:rPr lang="en-US" sz="3200" b="1" dirty="0">
                <a:solidFill>
                  <a:schemeClr val="bg2"/>
                </a:solidFill>
              </a:rPr>
              <a:t>content type </a:t>
            </a:r>
            <a:r>
              <a:rPr lang="en-US" sz="3200" dirty="0">
                <a:solidFill>
                  <a:schemeClr val="bg2"/>
                </a:solidFill>
              </a:rPr>
              <a:t>of the data sent with the request.</a:t>
            </a:r>
          </a:p>
          <a:p>
            <a:pPr marL="360000" indent="-180000">
              <a:spcBef>
                <a:spcPts val="300"/>
              </a:spcBef>
              <a:spcAft>
                <a:spcPts val="300"/>
              </a:spcAft>
              <a:buClr>
                <a:schemeClr val="bg2"/>
              </a:buClr>
              <a:buFont typeface="Arial" panose="020B0604020202020204" pitchFamily="34" charset="0"/>
              <a:buChar char="•"/>
            </a:pPr>
            <a:r>
              <a:rPr lang="en-US" sz="3200" dirty="0">
                <a:solidFill>
                  <a:schemeClr val="bg2"/>
                </a:solidFill>
              </a:rPr>
              <a:t>The </a:t>
            </a:r>
            <a:r>
              <a:rPr lang="en-US" sz="3200" b="1" dirty="0">
                <a:solidFill>
                  <a:schemeClr val="bg2"/>
                </a:solidFill>
              </a:rPr>
              <a:t>request body </a:t>
            </a:r>
            <a:r>
              <a:rPr lang="en-US" sz="3200" dirty="0">
                <a:solidFill>
                  <a:schemeClr val="bg2"/>
                </a:solidFill>
              </a:rPr>
              <a:t>holds the payload of the request, for example the submitted HTML form data.</a:t>
            </a:r>
          </a:p>
          <a:p>
            <a:pPr marL="0" indent="0">
              <a:spcBef>
                <a:spcPts val="300"/>
              </a:spcBef>
              <a:spcAft>
                <a:spcPts val="300"/>
              </a:spcAft>
              <a:buClr>
                <a:schemeClr val="bg2"/>
              </a:buClr>
              <a:buFont typeface="Wingdings" panose="05000000000000000000" pitchFamily="2" charset="2"/>
              <a:buNone/>
            </a:pPr>
            <a:endParaRPr lang="en-US" sz="3200" b="1" dirty="0">
              <a:solidFill>
                <a:schemeClr val="bg2"/>
              </a:solidFill>
            </a:endParaRPr>
          </a:p>
          <a:p>
            <a:pPr marL="0" indent="0">
              <a:spcBef>
                <a:spcPts val="300"/>
              </a:spcBef>
              <a:spcAft>
                <a:spcPts val="300"/>
              </a:spcAft>
              <a:buClr>
                <a:schemeClr val="bg2"/>
              </a:buClr>
              <a:buFont typeface="Wingdings" panose="05000000000000000000" pitchFamily="2" charset="2"/>
              <a:buNone/>
            </a:pPr>
            <a:r>
              <a:rPr lang="en-US" sz="3200" b="0" dirty="0">
                <a:solidFill>
                  <a:schemeClr val="bg2"/>
                </a:solidFill>
              </a:rPr>
              <a:t>The HTTP </a:t>
            </a:r>
            <a:r>
              <a:rPr lang="en-US" sz="3200" b="1" dirty="0">
                <a:solidFill>
                  <a:schemeClr val="bg2"/>
                </a:solidFill>
              </a:rPr>
              <a:t>r</a:t>
            </a:r>
            <a:r>
              <a:rPr lang="en-US" sz="3200" b="1" dirty="0">
                <a:solidFill>
                  <a:schemeClr val="bg1">
                    <a:lumMod val="60000"/>
                    <a:lumOff val="40000"/>
                  </a:schemeClr>
                </a:solidFill>
              </a:rPr>
              <a:t>esponse</a:t>
            </a:r>
            <a:r>
              <a:rPr lang="en-US" sz="3200" dirty="0">
                <a:solidFill>
                  <a:schemeClr val="bg2"/>
                </a:solidFill>
              </a:rPr>
              <a:t> consists of status </a:t>
            </a:r>
            <a:r>
              <a:rPr lang="en-US" sz="3200" b="1" dirty="0">
                <a:solidFill>
                  <a:schemeClr val="bg2"/>
                </a:solidFill>
              </a:rPr>
              <a:t>code</a:t>
            </a:r>
            <a:r>
              <a:rPr lang="en-US" sz="3200" dirty="0">
                <a:solidFill>
                  <a:schemeClr val="bg2"/>
                </a:solidFill>
              </a:rPr>
              <a:t> + </a:t>
            </a:r>
            <a:r>
              <a:rPr lang="en-US" sz="3200" b="1" dirty="0">
                <a:solidFill>
                  <a:schemeClr val="bg2"/>
                </a:solidFill>
              </a:rPr>
              <a:t>headers</a:t>
            </a:r>
            <a:r>
              <a:rPr lang="en-US" sz="3200" dirty="0">
                <a:solidFill>
                  <a:schemeClr val="bg2"/>
                </a:solidFill>
              </a:rPr>
              <a:t> + </a:t>
            </a:r>
            <a:r>
              <a:rPr lang="en-US" sz="3200" b="1" dirty="0">
                <a:solidFill>
                  <a:schemeClr val="bg2"/>
                </a:solidFill>
              </a:rPr>
              <a:t>body</a:t>
            </a:r>
            <a:r>
              <a:rPr lang="en-US" sz="3200" dirty="0">
                <a:solidFill>
                  <a:schemeClr val="bg2"/>
                </a:solidFill>
              </a:rPr>
              <a:t>.</a:t>
            </a:r>
          </a:p>
          <a:p>
            <a:pPr marL="360000" marR="0" lvl="0" indent="-180000" algn="l" defTabSz="914400" rtl="0" eaLnBrk="1" fontAlgn="auto" latinLnBrk="0" hangingPunct="1">
              <a:lnSpc>
                <a:spcPct val="100000"/>
              </a:lnSpc>
              <a:spcBef>
                <a:spcPts val="300"/>
              </a:spcBef>
              <a:spcAft>
                <a:spcPts val="300"/>
              </a:spcAft>
              <a:buClr>
                <a:srgbClr val="E7E6E6"/>
              </a:buClr>
              <a:buSzTx/>
              <a:buFont typeface="Arial" panose="020B0604020202020204" pitchFamily="34" charset="0"/>
              <a:buChar char="•"/>
              <a:tabLst/>
              <a:defRPr/>
            </a:pPr>
            <a:r>
              <a:rPr kumimoji="0" lang="en-US" sz="3200" b="0" i="0" u="none" strike="noStrike" kern="1200" cap="none" spc="0" normalizeH="0" baseline="0" noProof="0" dirty="0">
                <a:ln>
                  <a:noFill/>
                </a:ln>
                <a:solidFill>
                  <a:srgbClr val="E7E6E6"/>
                </a:solidFill>
                <a:effectLst/>
                <a:uLnTx/>
                <a:uFillTx/>
                <a:latin typeface="+mn-lt"/>
                <a:ea typeface="+mn-ea"/>
                <a:cs typeface="+mn-cs"/>
              </a:rPr>
              <a:t>The </a:t>
            </a:r>
            <a:r>
              <a:rPr kumimoji="0" lang="en-US" sz="3200" b="1" i="0" u="none" strike="noStrike" kern="1200" cap="none" spc="0" normalizeH="0" baseline="0" noProof="0" dirty="0">
                <a:ln>
                  <a:noFill/>
                </a:ln>
                <a:solidFill>
                  <a:srgbClr val="E7E6E6"/>
                </a:solidFill>
                <a:effectLst/>
                <a:uLnTx/>
                <a:uFillTx/>
                <a:latin typeface="+mn-lt"/>
                <a:ea typeface="+mn-ea"/>
                <a:cs typeface="+mn-cs"/>
              </a:rPr>
              <a:t>status code</a:t>
            </a:r>
            <a:r>
              <a:rPr kumimoji="0" lang="en-US" sz="3200" b="0" i="0" u="none" strike="noStrike" kern="1200" cap="none" spc="0" normalizeH="0" baseline="0" noProof="0" dirty="0">
                <a:ln>
                  <a:noFill/>
                </a:ln>
                <a:solidFill>
                  <a:srgbClr val="E7E6E6"/>
                </a:solidFill>
                <a:effectLst/>
                <a:uLnTx/>
                <a:uFillTx/>
                <a:latin typeface="+mn-lt"/>
                <a:ea typeface="+mn-ea"/>
                <a:cs typeface="+mn-cs"/>
              </a:rPr>
              <a:t> indicates a success or error. "200 OK" means success. "500 Internal Server Error" means error.</a:t>
            </a:r>
          </a:p>
          <a:p>
            <a:pPr marL="360000" marR="0" lvl="0" indent="-180000" algn="l" defTabSz="914400" rtl="0" eaLnBrk="1" fontAlgn="auto" latinLnBrk="0" hangingPunct="1">
              <a:lnSpc>
                <a:spcPct val="100000"/>
              </a:lnSpc>
              <a:spcBef>
                <a:spcPts val="300"/>
              </a:spcBef>
              <a:spcAft>
                <a:spcPts val="300"/>
              </a:spcAft>
              <a:buClr>
                <a:srgbClr val="E7E6E6"/>
              </a:buClr>
              <a:buSzTx/>
              <a:buFont typeface="Arial" panose="020B0604020202020204" pitchFamily="34" charset="0"/>
              <a:buChar char="•"/>
              <a:tabLst/>
              <a:defRPr/>
            </a:pPr>
            <a:r>
              <a:rPr lang="en-US" sz="3200" dirty="0">
                <a:solidFill>
                  <a:schemeClr val="bg2"/>
                </a:solidFill>
              </a:rPr>
              <a:t>The </a:t>
            </a:r>
            <a:r>
              <a:rPr lang="en-US" sz="3200" b="1" dirty="0">
                <a:solidFill>
                  <a:schemeClr val="bg2"/>
                </a:solidFill>
              </a:rPr>
              <a:t>response headers</a:t>
            </a:r>
            <a:r>
              <a:rPr lang="en-US" sz="3200" dirty="0">
                <a:solidFill>
                  <a:schemeClr val="bg2"/>
                </a:solidFill>
              </a:rPr>
              <a:t> specify some additional instructions about the response like the </a:t>
            </a:r>
            <a:r>
              <a:rPr lang="en-US" sz="3200" b="1" dirty="0">
                <a:solidFill>
                  <a:schemeClr val="bg2"/>
                </a:solidFill>
              </a:rPr>
              <a:t>content type </a:t>
            </a:r>
            <a:r>
              <a:rPr lang="en-US" sz="3200" b="0" dirty="0">
                <a:solidFill>
                  <a:schemeClr val="bg2"/>
                </a:solidFill>
              </a:rPr>
              <a:t>and </a:t>
            </a:r>
            <a:r>
              <a:rPr lang="en-US" sz="3200" b="1" dirty="0">
                <a:solidFill>
                  <a:schemeClr val="bg2"/>
                </a:solidFill>
              </a:rPr>
              <a:t>character encoding </a:t>
            </a:r>
            <a:r>
              <a:rPr lang="en-US" sz="3200" dirty="0">
                <a:solidFill>
                  <a:schemeClr val="bg2"/>
                </a:solidFill>
              </a:rPr>
              <a:t>of the data sent with the response.</a:t>
            </a:r>
          </a:p>
          <a:p>
            <a:pPr marL="360000" marR="0" lvl="0" indent="-180000" algn="l" defTabSz="914400" rtl="0" eaLnBrk="1" fontAlgn="auto" latinLnBrk="0" hangingPunct="1">
              <a:lnSpc>
                <a:spcPct val="100000"/>
              </a:lnSpc>
              <a:spcBef>
                <a:spcPts val="300"/>
              </a:spcBef>
              <a:spcAft>
                <a:spcPts val="300"/>
              </a:spcAft>
              <a:buClr>
                <a:srgbClr val="E7E6E6"/>
              </a:buClr>
              <a:buSzTx/>
              <a:buFont typeface="Arial" panose="020B0604020202020204" pitchFamily="34" charset="0"/>
              <a:buChar char="•"/>
              <a:tabLst/>
              <a:defRPr/>
            </a:pPr>
            <a:r>
              <a:rPr lang="en-US" sz="3200" dirty="0">
                <a:solidFill>
                  <a:schemeClr val="bg2"/>
                </a:solidFill>
              </a:rPr>
              <a:t>The </a:t>
            </a:r>
            <a:r>
              <a:rPr lang="en-US" sz="3200" b="1" dirty="0">
                <a:solidFill>
                  <a:schemeClr val="bg2"/>
                </a:solidFill>
              </a:rPr>
              <a:t>response body </a:t>
            </a:r>
            <a:r>
              <a:rPr lang="en-US" sz="3200" dirty="0">
                <a:solidFill>
                  <a:schemeClr val="bg2"/>
                </a:solidFill>
              </a:rPr>
              <a:t>holds the payload of the response, for example an HTML document.</a:t>
            </a:r>
            <a:endParaRPr kumimoji="0" lang="en-US" sz="3200" b="0" i="0" u="none" strike="noStrike" kern="1200" cap="none" spc="0" normalizeH="0" baseline="0" noProof="0" dirty="0">
              <a:ln>
                <a:noFill/>
              </a:ln>
              <a:solidFill>
                <a:srgbClr val="E7E6E6"/>
              </a:solidFill>
              <a:effectLst/>
              <a:uLnTx/>
              <a:uFillTx/>
              <a:latin typeface="+mn-lt"/>
              <a:ea typeface="+mn-ea"/>
              <a:cs typeface="+mn-cs"/>
            </a:endParaRPr>
          </a:p>
          <a:p>
            <a:pPr marL="0" indent="0">
              <a:spcBef>
                <a:spcPts val="300"/>
              </a:spcBef>
              <a:spcAft>
                <a:spcPts val="300"/>
              </a:spcAft>
              <a:buClr>
                <a:schemeClr val="bg2"/>
              </a:buClr>
              <a:buFont typeface="Wingdings" panose="05000000000000000000" pitchFamily="2" charset="2"/>
              <a:buNone/>
            </a:pPr>
            <a:endParaRPr lang="en-US" sz="3200" dirty="0">
              <a:solidFill>
                <a:schemeClr val="bg2"/>
              </a:solidFill>
            </a:endParaRPr>
          </a:p>
          <a:p>
            <a:pPr marL="0" indent="0">
              <a:spcBef>
                <a:spcPts val="300"/>
              </a:spcBef>
              <a:spcAft>
                <a:spcPts val="300"/>
              </a:spcAft>
              <a:buFont typeface="Wingdings" panose="05000000000000000000" pitchFamily="2" charset="2"/>
              <a:buNone/>
            </a:pPr>
            <a:r>
              <a:rPr lang="en-US" sz="3200" dirty="0">
                <a:solidFill>
                  <a:schemeClr val="bg2"/>
                </a:solidFill>
              </a:rPr>
              <a:t>The </a:t>
            </a:r>
            <a:r>
              <a:rPr lang="en-US" sz="3200" b="1" dirty="0">
                <a:solidFill>
                  <a:schemeClr val="bg1">
                    <a:lumMod val="60000"/>
                    <a:lumOff val="40000"/>
                  </a:schemeClr>
                </a:solidFill>
              </a:rPr>
              <a:t>URL</a:t>
            </a:r>
            <a:r>
              <a:rPr lang="en-US" sz="3200" dirty="0">
                <a:solidFill>
                  <a:schemeClr val="bg2"/>
                </a:solidFill>
              </a:rPr>
              <a:t> addresses consist of several parts: </a:t>
            </a:r>
            <a:r>
              <a:rPr lang="en-US" sz="3000" b="1" dirty="0">
                <a:solidFill>
                  <a:schemeClr val="bg1">
                    <a:lumMod val="60000"/>
                    <a:lumOff val="40000"/>
                  </a:schemeClr>
                </a:solidFill>
              </a:rPr>
              <a:t>protocol</a:t>
            </a:r>
            <a:r>
              <a:rPr lang="en-US" sz="3000" dirty="0">
                <a:solidFill>
                  <a:schemeClr val="bg2"/>
                </a:solidFill>
              </a:rPr>
              <a:t>, </a:t>
            </a:r>
            <a:r>
              <a:rPr lang="en-US" sz="3000" b="1" dirty="0">
                <a:solidFill>
                  <a:schemeClr val="bg1">
                    <a:lumMod val="60000"/>
                    <a:lumOff val="40000"/>
                  </a:schemeClr>
                </a:solidFill>
              </a:rPr>
              <a:t>host</a:t>
            </a:r>
            <a:r>
              <a:rPr lang="en-US" sz="3000" dirty="0">
                <a:solidFill>
                  <a:schemeClr val="bg2"/>
                </a:solidFill>
              </a:rPr>
              <a:t>, </a:t>
            </a:r>
            <a:r>
              <a:rPr lang="en-US" sz="3000" b="1" dirty="0">
                <a:solidFill>
                  <a:schemeClr val="bg1">
                    <a:lumMod val="60000"/>
                    <a:lumOff val="40000"/>
                  </a:schemeClr>
                </a:solidFill>
              </a:rPr>
              <a:t>port</a:t>
            </a:r>
            <a:r>
              <a:rPr lang="en-US" sz="3000" dirty="0">
                <a:solidFill>
                  <a:schemeClr val="bg2"/>
                </a:solidFill>
              </a:rPr>
              <a:t>, </a:t>
            </a:r>
            <a:r>
              <a:rPr lang="en-US" sz="3000" b="1" dirty="0">
                <a:solidFill>
                  <a:schemeClr val="bg1">
                    <a:lumMod val="60000"/>
                    <a:lumOff val="40000"/>
                  </a:schemeClr>
                </a:solidFill>
              </a:rPr>
              <a:t>path</a:t>
            </a:r>
            <a:r>
              <a:rPr lang="en-US" sz="3000" dirty="0">
                <a:solidFill>
                  <a:schemeClr val="bg2"/>
                </a:solidFill>
              </a:rPr>
              <a:t>, </a:t>
            </a:r>
            <a:r>
              <a:rPr lang="en-US" sz="3000" b="1" dirty="0">
                <a:solidFill>
                  <a:schemeClr val="bg1">
                    <a:lumMod val="60000"/>
                    <a:lumOff val="40000"/>
                  </a:schemeClr>
                </a:solidFill>
              </a:rPr>
              <a:t>query</a:t>
            </a:r>
            <a:r>
              <a:rPr lang="en-US" sz="3000" b="1" dirty="0">
                <a:solidFill>
                  <a:schemeClr val="bg1"/>
                </a:solidFill>
              </a:rPr>
              <a:t> </a:t>
            </a:r>
            <a:r>
              <a:rPr lang="en-US" sz="3000" b="1" dirty="0">
                <a:solidFill>
                  <a:schemeClr val="bg1">
                    <a:lumMod val="60000"/>
                    <a:lumOff val="40000"/>
                  </a:schemeClr>
                </a:solidFill>
              </a:rPr>
              <a:t>string</a:t>
            </a:r>
            <a:r>
              <a:rPr lang="en-US" sz="3000" dirty="0">
                <a:solidFill>
                  <a:schemeClr val="bg2"/>
                </a:solidFill>
              </a:rPr>
              <a:t> and </a:t>
            </a:r>
            <a:r>
              <a:rPr lang="en-US" sz="3000" b="1" dirty="0">
                <a:solidFill>
                  <a:schemeClr val="bg1">
                    <a:lumMod val="60000"/>
                    <a:lumOff val="40000"/>
                  </a:schemeClr>
                </a:solidFill>
              </a:rPr>
              <a:t>fragment</a:t>
            </a:r>
            <a:r>
              <a:rPr lang="en-US" sz="3000" b="0" dirty="0">
                <a:solidFill>
                  <a:schemeClr val="bg1">
                    <a:lumMod val="60000"/>
                    <a:lumOff val="40000"/>
                  </a:schemeClr>
                </a:solidFill>
              </a:rPr>
              <a:t>. Some of them are mandatory, some are optional. Most URLs consist of protocol + host + resource path, for example: </a:t>
            </a:r>
            <a:r>
              <a:rPr lang="en-US" sz="3000" b="1" dirty="0">
                <a:solidFill>
                  <a:schemeClr val="bg1">
                    <a:lumMod val="60000"/>
                    <a:lumOff val="40000"/>
                  </a:schemeClr>
                </a:solidFill>
              </a:rPr>
              <a:t>https://softuni.org</a:t>
            </a:r>
            <a:r>
              <a:rPr lang="en-US" sz="3000" b="0" dirty="0">
                <a:solidFill>
                  <a:schemeClr val="bg1">
                    <a:lumMod val="60000"/>
                    <a:lumOff val="40000"/>
                  </a:schemeClr>
                </a:solidFill>
              </a:rPr>
              <a:t>. The </a:t>
            </a:r>
            <a:r>
              <a:rPr lang="en-US" sz="3000" b="1" dirty="0">
                <a:solidFill>
                  <a:schemeClr val="bg1">
                    <a:lumMod val="60000"/>
                    <a:lumOff val="40000"/>
                  </a:schemeClr>
                </a:solidFill>
              </a:rPr>
              <a:t>query string</a:t>
            </a:r>
            <a:r>
              <a:rPr lang="en-US" sz="3000" b="0" dirty="0">
                <a:solidFill>
                  <a:schemeClr val="bg1">
                    <a:lumMod val="60000"/>
                    <a:lumOff val="40000"/>
                  </a:schemeClr>
                </a:solidFill>
              </a:rPr>
              <a:t> is the part after the "</a:t>
            </a:r>
            <a:r>
              <a:rPr lang="en-US" sz="3000" b="1" dirty="0">
                <a:solidFill>
                  <a:schemeClr val="bg1">
                    <a:lumMod val="60000"/>
                    <a:lumOff val="40000"/>
                  </a:schemeClr>
                </a:solidFill>
              </a:rPr>
              <a:t>?</a:t>
            </a:r>
            <a:r>
              <a:rPr lang="en-US" sz="3000" b="0" dirty="0">
                <a:solidFill>
                  <a:schemeClr val="bg1">
                    <a:lumMod val="60000"/>
                    <a:lumOff val="40000"/>
                  </a:schemeClr>
                </a:solidFill>
              </a:rPr>
              <a:t>" symbol. It is optional. It holds a sequence of </a:t>
            </a:r>
            <a:r>
              <a:rPr lang="en-US" sz="3000" b="1" dirty="0">
                <a:solidFill>
                  <a:schemeClr val="bg1">
                    <a:lumMod val="60000"/>
                    <a:lumOff val="40000"/>
                  </a:schemeClr>
                </a:solidFill>
              </a:rPr>
              <a:t>name-value pairs</a:t>
            </a:r>
            <a:r>
              <a:rPr lang="en-US" sz="3000" b="0" dirty="0">
                <a:solidFill>
                  <a:schemeClr val="bg1">
                    <a:lumMod val="60000"/>
                    <a:lumOff val="40000"/>
                  </a:schemeClr>
                </a:solidFill>
              </a:rPr>
              <a:t>, URL encoded.</a:t>
            </a:r>
            <a:endParaRPr lang="en-US" sz="2800" dirty="0">
              <a:solidFill>
                <a:schemeClr val="bg2"/>
              </a:solidFill>
            </a:endParaRPr>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89</a:t>
            </a:fld>
            <a:endParaRPr lang="en-US" dirty="0"/>
          </a:p>
        </p:txBody>
      </p:sp>
      <p:sp>
        <p:nvSpPr>
          <p:cNvPr id="6" name="Footer Placeholder 7">
            <a:extLst>
              <a:ext uri="{FF2B5EF4-FFF2-40B4-BE49-F238E27FC236}">
                <a16:creationId xmlns:a16="http://schemas.microsoft.com/office/drawing/2014/main" xmlns="" id="{73D18C5F-EE1E-44DA-AF47-ECC14854AAA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04526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any </a:t>
            </a:r>
            <a:r>
              <a:rPr lang="en-US" b="1" dirty="0"/>
              <a:t>questions</a:t>
            </a:r>
            <a:r>
              <a:rPr lang="en-US" dirty="0"/>
              <a:t>, please feel free to ask.</a:t>
            </a:r>
          </a:p>
          <a:p>
            <a:endParaRPr lang="en-US" dirty="0"/>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90</a:t>
            </a:fld>
            <a:endParaRPr lang="en-US" dirty="0"/>
          </a:p>
        </p:txBody>
      </p:sp>
      <p:sp>
        <p:nvSpPr>
          <p:cNvPr id="6" name="Footer Placeholder 7">
            <a:extLst>
              <a:ext uri="{FF2B5EF4-FFF2-40B4-BE49-F238E27FC236}">
                <a16:creationId xmlns:a16="http://schemas.microsoft.com/office/drawing/2014/main" xmlns="" id="{69D76180-A44E-4DD2-AA3E-0B2C9A0718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55296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91</a:t>
            </a:fld>
            <a:endParaRPr lang="en-US" dirty="0"/>
          </a:p>
        </p:txBody>
      </p:sp>
      <p:sp>
        <p:nvSpPr>
          <p:cNvPr id="6" name="Footer Placeholder 7">
            <a:extLst>
              <a:ext uri="{FF2B5EF4-FFF2-40B4-BE49-F238E27FC236}">
                <a16:creationId xmlns:a16="http://schemas.microsoft.com/office/drawing/2014/main" xmlns="" id="{0F754DF2-BF97-491D-9A03-AB6249B3BB0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079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92</a:t>
            </a:fld>
            <a:endParaRPr lang="en-US" dirty="0"/>
          </a:p>
        </p:txBody>
      </p:sp>
      <p:sp>
        <p:nvSpPr>
          <p:cNvPr id="7" name="Footer Placeholder 7">
            <a:extLst>
              <a:ext uri="{FF2B5EF4-FFF2-40B4-BE49-F238E27FC236}">
                <a16:creationId xmlns:a16="http://schemas.microsoft.com/office/drawing/2014/main" xmlns="" id="{E4F538C8-64EA-4314-8716-FE878C100A9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1163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94</a:t>
            </a:fld>
            <a:endParaRPr lang="en-US" dirty="0"/>
          </a:p>
        </p:txBody>
      </p:sp>
      <p:sp>
        <p:nvSpPr>
          <p:cNvPr id="6" name="Footer Placeholder 7">
            <a:extLst>
              <a:ext uri="{FF2B5EF4-FFF2-40B4-BE49-F238E27FC236}">
                <a16:creationId xmlns:a16="http://schemas.microsoft.com/office/drawing/2014/main" xmlns="" id="{ADAF8952-E48A-4E5C-8BD5-F70AE110352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109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95</a:t>
            </a:fld>
            <a:endParaRPr lang="en-US" dirty="0"/>
          </a:p>
        </p:txBody>
      </p:sp>
      <p:sp>
        <p:nvSpPr>
          <p:cNvPr id="6" name="Footer Placeholder 7">
            <a:extLst>
              <a:ext uri="{FF2B5EF4-FFF2-40B4-BE49-F238E27FC236}">
                <a16:creationId xmlns:a16="http://schemas.microsoft.com/office/drawing/2014/main" xmlns="" id="{96D83A63-EA65-4A6B-A9BD-75AB1DD9445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09027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123</a:t>
            </a:fld>
            <a:endParaRPr lang="en-US" dirty="0"/>
          </a:p>
        </p:txBody>
      </p:sp>
      <p:sp>
        <p:nvSpPr>
          <p:cNvPr id="6" name="Footer Placeholder 7">
            <a:extLst>
              <a:ext uri="{FF2B5EF4-FFF2-40B4-BE49-F238E27FC236}">
                <a16:creationId xmlns:a16="http://schemas.microsoft.com/office/drawing/2014/main" xmlns="" id="{8A3F0D92-38C9-4DE6-BF76-63F7C25632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68030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124</a:t>
            </a:fld>
            <a:endParaRPr lang="en-US" dirty="0"/>
          </a:p>
        </p:txBody>
      </p:sp>
      <p:sp>
        <p:nvSpPr>
          <p:cNvPr id="6" name="Footer Placeholder 7">
            <a:extLst>
              <a:ext uri="{FF2B5EF4-FFF2-40B4-BE49-F238E27FC236}">
                <a16:creationId xmlns:a16="http://schemas.microsoft.com/office/drawing/2014/main" xmlns="" id="{2BBA6757-8222-47A2-95ED-71E10293D06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4098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125</a:t>
            </a:fld>
            <a:endParaRPr lang="en-US" dirty="0"/>
          </a:p>
        </p:txBody>
      </p:sp>
      <p:sp>
        <p:nvSpPr>
          <p:cNvPr id="4" name="Footer Placeholder 3">
            <a:extLst>
              <a:ext uri="{FF2B5EF4-FFF2-40B4-BE49-F238E27FC236}">
                <a16:creationId xmlns:a16="http://schemas.microsoft.com/office/drawing/2014/main" xmlns=""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126</a:t>
            </a:fld>
            <a:endParaRPr lang="en-US" dirty="0"/>
          </a:p>
        </p:txBody>
      </p:sp>
      <p:sp>
        <p:nvSpPr>
          <p:cNvPr id="4" name="Footer Placeholder 3">
            <a:extLst>
              <a:ext uri="{FF2B5EF4-FFF2-40B4-BE49-F238E27FC236}">
                <a16:creationId xmlns:a16="http://schemas.microsoft.com/office/drawing/2014/main" xmlns=""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36</a:t>
            </a:fld>
            <a:endParaRPr lang="en-US" dirty="0"/>
          </a:p>
        </p:txBody>
      </p:sp>
      <p:sp>
        <p:nvSpPr>
          <p:cNvPr id="7"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29041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127</a:t>
            </a:fld>
            <a:endParaRPr lang="en-US" dirty="0"/>
          </a:p>
        </p:txBody>
      </p:sp>
      <p:sp>
        <p:nvSpPr>
          <p:cNvPr id="7" name="Footer Placeholder 7">
            <a:extLst>
              <a:ext uri="{FF2B5EF4-FFF2-40B4-BE49-F238E27FC236}">
                <a16:creationId xmlns:a16="http://schemas.microsoft.com/office/drawing/2014/main" xmlns="" id="{1AD493CC-2A5F-4127-B809-5E1C9BA3250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67114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129</a:t>
            </a:fld>
            <a:endParaRPr lang="en-US" dirty="0"/>
          </a:p>
        </p:txBody>
      </p:sp>
      <p:sp>
        <p:nvSpPr>
          <p:cNvPr id="6" name="Footer Placeholder 7">
            <a:extLst>
              <a:ext uri="{FF2B5EF4-FFF2-40B4-BE49-F238E27FC236}">
                <a16:creationId xmlns:a16="http://schemas.microsoft.com/office/drawing/2014/main" xmlns="" id="{0F77A41B-782C-4C59-A621-C9CB52FE986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86209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2BF067CD-8E6B-4360-9AA8-C5DF2A48A6D1}" type="slidenum">
              <a:rPr lang="en-US" smtClean="0"/>
              <a:t>131</a:t>
            </a:fld>
            <a:endParaRPr lang="en-US" dirty="0"/>
          </a:p>
        </p:txBody>
      </p:sp>
      <p:sp>
        <p:nvSpPr>
          <p:cNvPr id="5" name="Footer Placeholder 7">
            <a:extLst>
              <a:ext uri="{FF2B5EF4-FFF2-40B4-BE49-F238E27FC236}">
                <a16:creationId xmlns:a16="http://schemas.microsoft.com/office/drawing/2014/main" xmlns="" id="{03E57D01-BAC9-4529-83B5-F69B38329F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04181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067CD-8E6B-4360-9AA8-C5DF2A48A6D1}" type="slidenum">
              <a:rPr lang="en-US" smtClean="0"/>
              <a:t>136</a:t>
            </a:fld>
            <a:endParaRPr lang="en-US" dirty="0"/>
          </a:p>
        </p:txBody>
      </p:sp>
      <p:sp>
        <p:nvSpPr>
          <p:cNvPr id="5" name="Footer Placeholder 7">
            <a:extLst>
              <a:ext uri="{FF2B5EF4-FFF2-40B4-BE49-F238E27FC236}">
                <a16:creationId xmlns:a16="http://schemas.microsoft.com/office/drawing/2014/main" xmlns="" id="{09397ED0-D162-42FC-A376-82C366C4B10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60875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067CD-8E6B-4360-9AA8-C5DF2A48A6D1}" type="slidenum">
              <a:rPr lang="en-US" smtClean="0"/>
              <a:t>137</a:t>
            </a:fld>
            <a:endParaRPr lang="en-US" dirty="0"/>
          </a:p>
        </p:txBody>
      </p:sp>
      <p:sp>
        <p:nvSpPr>
          <p:cNvPr id="5" name="Footer Placeholder 7">
            <a:extLst>
              <a:ext uri="{FF2B5EF4-FFF2-40B4-BE49-F238E27FC236}">
                <a16:creationId xmlns:a16="http://schemas.microsoft.com/office/drawing/2014/main" xmlns="" id="{9AFCC0EF-9EA6-4DFC-B909-EB7FE220A2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141135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goes to note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149</a:t>
            </a:fld>
            <a:endParaRPr lang="en-US" dirty="0"/>
          </a:p>
        </p:txBody>
      </p:sp>
      <p:sp>
        <p:nvSpPr>
          <p:cNvPr id="6" name="Footer Placeholder 7">
            <a:extLst>
              <a:ext uri="{FF2B5EF4-FFF2-40B4-BE49-F238E27FC236}">
                <a16:creationId xmlns:a16="http://schemas.microsoft.com/office/drawing/2014/main" xmlns="" id="{2CE7720C-06FE-4854-803F-10FF79267E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797593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150</a:t>
            </a:fld>
            <a:endParaRPr lang="en-US" dirty="0"/>
          </a:p>
        </p:txBody>
      </p:sp>
      <p:sp>
        <p:nvSpPr>
          <p:cNvPr id="6" name="Footer Placeholder 7">
            <a:extLst>
              <a:ext uri="{FF2B5EF4-FFF2-40B4-BE49-F238E27FC236}">
                <a16:creationId xmlns:a16="http://schemas.microsoft.com/office/drawing/2014/main" xmlns="" id="{0D2EC9E1-EA60-44E4-A77C-0EBC834303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76779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goes to note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154</a:t>
            </a:fld>
            <a:endParaRPr lang="en-US" dirty="0"/>
          </a:p>
        </p:txBody>
      </p:sp>
      <p:sp>
        <p:nvSpPr>
          <p:cNvPr id="6" name="Footer Placeholder 7">
            <a:extLst>
              <a:ext uri="{FF2B5EF4-FFF2-40B4-BE49-F238E27FC236}">
                <a16:creationId xmlns:a16="http://schemas.microsoft.com/office/drawing/2014/main" xmlns="" id="{55F80DC6-AD73-44F9-8998-9723B80E0CA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745946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155</a:t>
            </a:fld>
            <a:endParaRPr lang="en-US" dirty="0"/>
          </a:p>
        </p:txBody>
      </p:sp>
      <p:sp>
        <p:nvSpPr>
          <p:cNvPr id="6" name="Footer Placeholder 7">
            <a:extLst>
              <a:ext uri="{FF2B5EF4-FFF2-40B4-BE49-F238E27FC236}">
                <a16:creationId xmlns:a16="http://schemas.microsoft.com/office/drawing/2014/main" xmlns="" id="{98554970-9363-40CB-B877-E05898DA74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881150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goes to note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156</a:t>
            </a:fld>
            <a:endParaRPr lang="en-US" dirty="0"/>
          </a:p>
        </p:txBody>
      </p:sp>
      <p:sp>
        <p:nvSpPr>
          <p:cNvPr id="6" name="Footer Placeholder 7">
            <a:extLst>
              <a:ext uri="{FF2B5EF4-FFF2-40B4-BE49-F238E27FC236}">
                <a16:creationId xmlns:a16="http://schemas.microsoft.com/office/drawing/2014/main" xmlns="" id="{CD7CF3DB-C49B-434E-A728-2D4BD0977C1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92737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7">
            <a:extLst>
              <a:ext uri="{FF2B5EF4-FFF2-40B4-BE49-F238E27FC236}">
                <a16:creationId xmlns:a16="http://schemas.microsoft.com/office/drawing/2014/main" xmlns="" id="{DBED9DB9-C712-4E4B-A213-BBF52583393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7411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157</a:t>
            </a:fld>
            <a:endParaRPr lang="en-US" dirty="0"/>
          </a:p>
        </p:txBody>
      </p:sp>
      <p:sp>
        <p:nvSpPr>
          <p:cNvPr id="6" name="Footer Placeholder 7">
            <a:extLst>
              <a:ext uri="{FF2B5EF4-FFF2-40B4-BE49-F238E27FC236}">
                <a16:creationId xmlns:a16="http://schemas.microsoft.com/office/drawing/2014/main" xmlns="" id="{4C48D68E-4165-4E1E-BD64-B828EF65A69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89178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067CD-8E6B-4360-9AA8-C5DF2A48A6D1}" type="slidenum">
              <a:rPr lang="en-US" smtClean="0"/>
              <a:t>159</a:t>
            </a:fld>
            <a:endParaRPr lang="en-US" dirty="0"/>
          </a:p>
        </p:txBody>
      </p:sp>
      <p:sp>
        <p:nvSpPr>
          <p:cNvPr id="5" name="Footer Placeholder 7">
            <a:extLst>
              <a:ext uri="{FF2B5EF4-FFF2-40B4-BE49-F238E27FC236}">
                <a16:creationId xmlns:a16="http://schemas.microsoft.com/office/drawing/2014/main" xmlns="" id="{F3527C1C-4EFD-4F1A-A3E0-F548EC335C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6781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160</a:t>
            </a:fld>
            <a:endParaRPr lang="en-US" dirty="0"/>
          </a:p>
        </p:txBody>
      </p:sp>
      <p:sp>
        <p:nvSpPr>
          <p:cNvPr id="6" name="Footer Placeholder 7">
            <a:extLst>
              <a:ext uri="{FF2B5EF4-FFF2-40B4-BE49-F238E27FC236}">
                <a16:creationId xmlns:a16="http://schemas.microsoft.com/office/drawing/2014/main" xmlns="" id="{F1829310-371C-48B8-8E29-A9B0A53F6FF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60296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161</a:t>
            </a:fld>
            <a:endParaRPr lang="en-US" dirty="0"/>
          </a:p>
        </p:txBody>
      </p:sp>
      <p:sp>
        <p:nvSpPr>
          <p:cNvPr id="6" name="Footer Placeholder 7">
            <a:extLst>
              <a:ext uri="{FF2B5EF4-FFF2-40B4-BE49-F238E27FC236}">
                <a16:creationId xmlns:a16="http://schemas.microsoft.com/office/drawing/2014/main" xmlns="" id="{5738871C-DE36-498D-8986-335CA129809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18455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162</a:t>
            </a:fld>
            <a:endParaRPr lang="en-US" dirty="0"/>
          </a:p>
        </p:txBody>
      </p:sp>
      <p:sp>
        <p:nvSpPr>
          <p:cNvPr id="7" name="Footer Placeholder 7">
            <a:extLst>
              <a:ext uri="{FF2B5EF4-FFF2-40B4-BE49-F238E27FC236}">
                <a16:creationId xmlns:a16="http://schemas.microsoft.com/office/drawing/2014/main" xmlns="" id="{D48AF04F-2EBB-40E1-B08C-32A18D7F2E5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01714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163</a:t>
            </a:fld>
            <a:endParaRPr lang="en-US" dirty="0"/>
          </a:p>
        </p:txBody>
      </p:sp>
      <p:sp>
        <p:nvSpPr>
          <p:cNvPr id="6" name="Footer Placeholder 7">
            <a:extLst>
              <a:ext uri="{FF2B5EF4-FFF2-40B4-BE49-F238E27FC236}">
                <a16:creationId xmlns:a16="http://schemas.microsoft.com/office/drawing/2014/main" xmlns="" id="{6E57AEB1-F4F5-44D8-BAF9-C1F4E72853D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580770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164</a:t>
            </a:fld>
            <a:endParaRPr lang="en-US" dirty="0"/>
          </a:p>
        </p:txBody>
      </p:sp>
      <p:sp>
        <p:nvSpPr>
          <p:cNvPr id="7" name="Footer Placeholder 7">
            <a:extLst>
              <a:ext uri="{FF2B5EF4-FFF2-40B4-BE49-F238E27FC236}">
                <a16:creationId xmlns:a16="http://schemas.microsoft.com/office/drawing/2014/main" xmlns="" id="{577770F6-02AB-4958-8969-6C9651F3EB9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46819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4" name="Footer Placeholder 7">
            <a:extLst>
              <a:ext uri="{FF2B5EF4-FFF2-40B4-BE49-F238E27FC236}">
                <a16:creationId xmlns:a16="http://schemas.microsoft.com/office/drawing/2014/main" xmlns="" id="{AA01624B-DFD4-49F8-9824-B1F80420C69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157343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166</a:t>
            </a:fld>
            <a:endParaRPr lang="en-US" dirty="0"/>
          </a:p>
        </p:txBody>
      </p:sp>
      <p:sp>
        <p:nvSpPr>
          <p:cNvPr id="7" name="Footer Placeholder 7">
            <a:extLst>
              <a:ext uri="{FF2B5EF4-FFF2-40B4-BE49-F238E27FC236}">
                <a16:creationId xmlns:a16="http://schemas.microsoft.com/office/drawing/2014/main" xmlns="" id="{FB070552-366E-4FAB-BD0E-3AACBC805F7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48866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167</a:t>
            </a:fld>
            <a:endParaRPr lang="en-US" dirty="0"/>
          </a:p>
        </p:txBody>
      </p:sp>
      <p:sp>
        <p:nvSpPr>
          <p:cNvPr id="6" name="Footer Placeholder 7">
            <a:extLst>
              <a:ext uri="{FF2B5EF4-FFF2-40B4-BE49-F238E27FC236}">
                <a16:creationId xmlns:a16="http://schemas.microsoft.com/office/drawing/2014/main" xmlns="" id="{BE693D26-DBF3-424E-B278-21781CC20E1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6554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38</a:t>
            </a:fld>
            <a:endParaRPr lang="en-US" dirty="0"/>
          </a:p>
        </p:txBody>
      </p:sp>
      <p:sp>
        <p:nvSpPr>
          <p:cNvPr id="6" name="Footer Placeholder 7">
            <a:extLst>
              <a:ext uri="{FF2B5EF4-FFF2-40B4-BE49-F238E27FC236}">
                <a16:creationId xmlns:a16="http://schemas.microsoft.com/office/drawing/2014/main" xmlns="" id="{14DA39FA-6DB3-40FD-B079-165A802863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415896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p:spPr>
        <p:txBody>
          <a:bodyPr/>
          <a:lstStyle/>
          <a:p>
            <a:r>
              <a:rPr lang="en-US" dirty="0"/>
              <a:t>*</a:t>
            </a:r>
          </a:p>
        </p:txBody>
      </p:sp>
      <p:sp>
        <p:nvSpPr>
          <p:cNvPr id="124931" name="Rectangle 3"/>
          <p:cNvSpPr>
            <a:spLocks noGrp="1" noChangeArrowheads="1"/>
          </p:cNvSpPr>
          <p:nvPr>
            <p:ph type="dt" sz="quarter" idx="1"/>
          </p:nvPr>
        </p:nvSpPr>
        <p:spPr>
          <a:noFill/>
        </p:spPr>
        <p:txBody>
          <a:bodyPr/>
          <a:lstStyle/>
          <a:p>
            <a:r>
              <a:rPr lang="en-US" dirty="0"/>
              <a:t>07/16/96</a:t>
            </a:r>
          </a:p>
        </p:txBody>
      </p:sp>
      <p:sp>
        <p:nvSpPr>
          <p:cNvPr id="124933" name="Rectangle 7"/>
          <p:cNvSpPr>
            <a:spLocks noGrp="1" noChangeArrowheads="1"/>
          </p:cNvSpPr>
          <p:nvPr>
            <p:ph type="sldNum" sz="quarter" idx="5"/>
          </p:nvPr>
        </p:nvSpPr>
        <p:spPr>
          <a:noFill/>
        </p:spPr>
        <p:txBody>
          <a:bodyPr/>
          <a:lstStyle/>
          <a:p>
            <a:fld id="{93D6C2C7-E0D4-4827-A427-1B6276AB8C32}" type="slidenum">
              <a:rPr lang="en-US" smtClean="0"/>
              <a:pPr/>
              <a:t>178</a:t>
            </a:fld>
            <a:r>
              <a:rPr lang="en-US" dirty="0"/>
              <a:t>##</a:t>
            </a:r>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xfrm>
            <a:off x="687874" y="4415321"/>
            <a:ext cx="5506066" cy="4183164"/>
          </a:xfrm>
          <a:noFill/>
          <a:ln/>
        </p:spPr>
        <p:txBody>
          <a:bodyPr/>
          <a:lstStyle/>
          <a:p>
            <a:pPr eaLnBrk="1" hangingPunct="1"/>
            <a:endParaRPr lang="bg-BG" dirty="0"/>
          </a:p>
        </p:txBody>
      </p:sp>
      <p:sp>
        <p:nvSpPr>
          <p:cNvPr id="8" name="Footer Placeholder 7">
            <a:extLst>
              <a:ext uri="{FF2B5EF4-FFF2-40B4-BE49-F238E27FC236}">
                <a16:creationId xmlns:a16="http://schemas.microsoft.com/office/drawing/2014/main" xmlns="" id="{A2CC9002-421B-4386-8CA3-C850E480941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90385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p:spPr>
        <p:txBody>
          <a:bodyPr/>
          <a:lstStyle/>
          <a:p>
            <a:r>
              <a:rPr lang="en-US" dirty="0"/>
              <a:t>*</a:t>
            </a:r>
          </a:p>
        </p:txBody>
      </p:sp>
      <p:sp>
        <p:nvSpPr>
          <p:cNvPr id="125955" name="Rectangle 3"/>
          <p:cNvSpPr>
            <a:spLocks noGrp="1" noChangeArrowheads="1"/>
          </p:cNvSpPr>
          <p:nvPr>
            <p:ph type="dt" sz="quarter" idx="1"/>
          </p:nvPr>
        </p:nvSpPr>
        <p:spPr>
          <a:noFill/>
        </p:spPr>
        <p:txBody>
          <a:bodyPr/>
          <a:lstStyle/>
          <a:p>
            <a:r>
              <a:rPr lang="en-US" dirty="0"/>
              <a:t>07/16/96</a:t>
            </a:r>
          </a:p>
        </p:txBody>
      </p:sp>
      <p:sp>
        <p:nvSpPr>
          <p:cNvPr id="125957" name="Rectangle 7"/>
          <p:cNvSpPr>
            <a:spLocks noGrp="1" noChangeArrowheads="1"/>
          </p:cNvSpPr>
          <p:nvPr>
            <p:ph type="sldNum" sz="quarter" idx="5"/>
          </p:nvPr>
        </p:nvSpPr>
        <p:spPr>
          <a:noFill/>
        </p:spPr>
        <p:txBody>
          <a:bodyPr/>
          <a:lstStyle/>
          <a:p>
            <a:fld id="{F7BF9CC9-1B2A-4399-8316-DA6D7236D2E0}" type="slidenum">
              <a:rPr lang="en-US" smtClean="0"/>
              <a:pPr/>
              <a:t>179</a:t>
            </a:fld>
            <a:r>
              <a:rPr lang="en-US" dirty="0"/>
              <a:t>##</a:t>
            </a: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xfrm>
            <a:off x="687874" y="4415321"/>
            <a:ext cx="5506066" cy="4183164"/>
          </a:xfrm>
          <a:noFill/>
          <a:ln/>
        </p:spPr>
        <p:txBody>
          <a:bodyPr/>
          <a:lstStyle/>
          <a:p>
            <a:pPr eaLnBrk="1" hangingPunct="1"/>
            <a:endParaRPr lang="bg-BG" dirty="0"/>
          </a:p>
        </p:txBody>
      </p:sp>
      <p:sp>
        <p:nvSpPr>
          <p:cNvPr id="8" name="Footer Placeholder 7">
            <a:extLst>
              <a:ext uri="{FF2B5EF4-FFF2-40B4-BE49-F238E27FC236}">
                <a16:creationId xmlns:a16="http://schemas.microsoft.com/office/drawing/2014/main" xmlns="" id="{5D51487D-F84F-49FE-B217-7B8019093FF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301530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E65F1CA9-65DC-416B-8882-B3A5E415CE67}"/>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199</a:t>
            </a:fld>
            <a:endParaRPr lang="en-US" dirty="0"/>
          </a:p>
        </p:txBody>
      </p:sp>
      <p:sp>
        <p:nvSpPr>
          <p:cNvPr id="6" name="Footer Placeholder 7">
            <a:extLst>
              <a:ext uri="{FF2B5EF4-FFF2-40B4-BE49-F238E27FC236}">
                <a16:creationId xmlns:a16="http://schemas.microsoft.com/office/drawing/2014/main" xmlns="" id="{B4970513-6507-46CA-8BA1-7ABAABB7DC6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887215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200</a:t>
            </a:fld>
            <a:endParaRPr lang="en-US" dirty="0"/>
          </a:p>
        </p:txBody>
      </p:sp>
      <p:sp>
        <p:nvSpPr>
          <p:cNvPr id="6" name="Footer Placeholder 7">
            <a:extLst>
              <a:ext uri="{FF2B5EF4-FFF2-40B4-BE49-F238E27FC236}">
                <a16:creationId xmlns:a16="http://schemas.microsoft.com/office/drawing/2014/main" xmlns="" id="{99F3DE07-BFAE-41D1-9683-7B95CF16379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97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Slide Number Placeholder 5">
            <a:extLst>
              <a:ext uri="{FF2B5EF4-FFF2-40B4-BE49-F238E27FC236}">
                <a16:creationId xmlns:a16="http://schemas.microsoft.com/office/drawing/2014/main" xmlns="" id="{175F0223-87E3-4C05-91AA-A011DFE044FF}"/>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201</a:t>
            </a:fld>
            <a:endParaRPr lang="en-US" dirty="0"/>
          </a:p>
        </p:txBody>
      </p:sp>
      <p:sp>
        <p:nvSpPr>
          <p:cNvPr id="6" name="Footer Placeholder 7">
            <a:extLst>
              <a:ext uri="{FF2B5EF4-FFF2-40B4-BE49-F238E27FC236}">
                <a16:creationId xmlns:a16="http://schemas.microsoft.com/office/drawing/2014/main" xmlns="" id="{20A99577-57FD-4986-9A73-29AC2E4ACBC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29940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Slide Number Placeholder 5">
            <a:extLst>
              <a:ext uri="{FF2B5EF4-FFF2-40B4-BE49-F238E27FC236}">
                <a16:creationId xmlns:a16="http://schemas.microsoft.com/office/drawing/2014/main" xmlns="" id="{354D6516-9CC1-4493-A2E3-B2CCC2456BB3}"/>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202</a:t>
            </a:fld>
            <a:endParaRPr lang="en-US" dirty="0"/>
          </a:p>
        </p:txBody>
      </p:sp>
      <p:sp>
        <p:nvSpPr>
          <p:cNvPr id="6" name="Footer Placeholder 7">
            <a:extLst>
              <a:ext uri="{FF2B5EF4-FFF2-40B4-BE49-F238E27FC236}">
                <a16:creationId xmlns:a16="http://schemas.microsoft.com/office/drawing/2014/main" xmlns="" id="{163F0633-B31B-4939-B113-0F7B19A4534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740884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203</a:t>
            </a:fld>
            <a:endParaRPr lang="en-US" dirty="0"/>
          </a:p>
        </p:txBody>
      </p:sp>
      <p:sp>
        <p:nvSpPr>
          <p:cNvPr id="7" name="Footer Placeholder 7">
            <a:extLst>
              <a:ext uri="{FF2B5EF4-FFF2-40B4-BE49-F238E27FC236}">
                <a16:creationId xmlns:a16="http://schemas.microsoft.com/office/drawing/2014/main" xmlns="" id="{D1C7323C-47F8-4B16-8398-64CCD933AAD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62111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204</a:t>
            </a:fld>
            <a:endParaRPr lang="en-US" dirty="0"/>
          </a:p>
        </p:txBody>
      </p:sp>
      <p:sp>
        <p:nvSpPr>
          <p:cNvPr id="6" name="Footer Placeholder 7">
            <a:extLst>
              <a:ext uri="{FF2B5EF4-FFF2-40B4-BE49-F238E27FC236}">
                <a16:creationId xmlns:a16="http://schemas.microsoft.com/office/drawing/2014/main" xmlns="" id="{55CE8971-CB52-46D2-89E3-3D0D1472298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754092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206</a:t>
            </a:fld>
            <a:endParaRPr lang="en-US" dirty="0"/>
          </a:p>
        </p:txBody>
      </p:sp>
      <p:sp>
        <p:nvSpPr>
          <p:cNvPr id="6" name="Footer Placeholder 7">
            <a:extLst>
              <a:ext uri="{FF2B5EF4-FFF2-40B4-BE49-F238E27FC236}">
                <a16:creationId xmlns:a16="http://schemas.microsoft.com/office/drawing/2014/main" xmlns="" id="{89ECCA83-3632-4DBB-9AAF-E4B2014F43C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560740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207</a:t>
            </a:fld>
            <a:endParaRPr lang="en-US" dirty="0"/>
          </a:p>
        </p:txBody>
      </p:sp>
      <p:sp>
        <p:nvSpPr>
          <p:cNvPr id="6" name="Footer Placeholder 7">
            <a:extLst>
              <a:ext uri="{FF2B5EF4-FFF2-40B4-BE49-F238E27FC236}">
                <a16:creationId xmlns:a16="http://schemas.microsoft.com/office/drawing/2014/main" xmlns="" id="{2CB93D35-5EE5-4BD5-B137-A76CD3F62B2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4668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39</a:t>
            </a:fld>
            <a:endParaRPr lang="en-US" dirty="0"/>
          </a:p>
        </p:txBody>
      </p:sp>
      <p:sp>
        <p:nvSpPr>
          <p:cNvPr id="6" name="Footer Placeholder 7">
            <a:extLst>
              <a:ext uri="{FF2B5EF4-FFF2-40B4-BE49-F238E27FC236}">
                <a16:creationId xmlns:a16="http://schemas.microsoft.com/office/drawing/2014/main" xmlns="" id="{E6CC53E5-CF1B-4393-8B8A-7EF8768B55C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72873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243</a:t>
            </a:fld>
            <a:endParaRPr lang="en-US" dirty="0"/>
          </a:p>
        </p:txBody>
      </p:sp>
      <p:sp>
        <p:nvSpPr>
          <p:cNvPr id="6" name="Footer Placeholder 7">
            <a:extLst>
              <a:ext uri="{FF2B5EF4-FFF2-40B4-BE49-F238E27FC236}">
                <a16:creationId xmlns:a16="http://schemas.microsoft.com/office/drawing/2014/main" xmlns="" id="{07CBAECD-581A-4464-89AD-FD81C046756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21103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5">
            <a:extLst>
              <a:ext uri="{FF2B5EF4-FFF2-40B4-BE49-F238E27FC236}">
                <a16:creationId xmlns:a16="http://schemas.microsoft.com/office/drawing/2014/main" xmlns=""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244</a:t>
            </a:fld>
            <a:endParaRPr lang="en-US" dirty="0"/>
          </a:p>
        </p:txBody>
      </p:sp>
      <p:sp>
        <p:nvSpPr>
          <p:cNvPr id="6" name="Footer Placeholder 7">
            <a:extLst>
              <a:ext uri="{FF2B5EF4-FFF2-40B4-BE49-F238E27FC236}">
                <a16:creationId xmlns:a16="http://schemas.microsoft.com/office/drawing/2014/main" xmlns="" id="{81EF60E6-0517-401A-81B2-716C9FB02D2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701994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5">
            <a:extLst>
              <a:ext uri="{FF2B5EF4-FFF2-40B4-BE49-F238E27FC236}">
                <a16:creationId xmlns:a16="http://schemas.microsoft.com/office/drawing/2014/main" xmlns=""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245</a:t>
            </a:fld>
            <a:endParaRPr lang="en-US" dirty="0"/>
          </a:p>
        </p:txBody>
      </p:sp>
      <p:sp>
        <p:nvSpPr>
          <p:cNvPr id="6" name="Footer Placeholder 7">
            <a:extLst>
              <a:ext uri="{FF2B5EF4-FFF2-40B4-BE49-F238E27FC236}">
                <a16:creationId xmlns:a16="http://schemas.microsoft.com/office/drawing/2014/main" xmlns="" id="{0347336E-97B1-44D4-985B-D52D6E3D1BA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112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xmlns=""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246</a:t>
            </a:fld>
            <a:endParaRPr lang="en-US" dirty="0"/>
          </a:p>
        </p:txBody>
      </p:sp>
      <p:sp>
        <p:nvSpPr>
          <p:cNvPr id="7" name="Footer Placeholder 7">
            <a:extLst>
              <a:ext uri="{FF2B5EF4-FFF2-40B4-BE49-F238E27FC236}">
                <a16:creationId xmlns:a16="http://schemas.microsoft.com/office/drawing/2014/main" xmlns="" id="{5C80F5A6-D646-4CBC-9620-74C0520D2E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3411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247</a:t>
            </a:fld>
            <a:endParaRPr lang="en-US" dirty="0"/>
          </a:p>
        </p:txBody>
      </p:sp>
      <p:sp>
        <p:nvSpPr>
          <p:cNvPr id="8" name="Footer Placeholder 7">
            <a:extLst>
              <a:ext uri="{FF2B5EF4-FFF2-40B4-BE49-F238E27FC236}">
                <a16:creationId xmlns:a16="http://schemas.microsoft.com/office/drawing/2014/main" xmlns=""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248</a:t>
            </a:fld>
            <a:endParaRPr lang="en-US" dirty="0"/>
          </a:p>
        </p:txBody>
      </p:sp>
      <p:sp>
        <p:nvSpPr>
          <p:cNvPr id="7" name="Footer Placeholder 7">
            <a:extLst>
              <a:ext uri="{FF2B5EF4-FFF2-40B4-BE49-F238E27FC236}">
                <a16:creationId xmlns:a16="http://schemas.microsoft.com/office/drawing/2014/main" xmlns=""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249</a:t>
            </a:fld>
            <a:endParaRPr lang="en-US" dirty="0"/>
          </a:p>
        </p:txBody>
      </p:sp>
      <p:sp>
        <p:nvSpPr>
          <p:cNvPr id="7" name="Footer Placeholder 7">
            <a:extLst>
              <a:ext uri="{FF2B5EF4-FFF2-40B4-BE49-F238E27FC236}">
                <a16:creationId xmlns:a16="http://schemas.microsoft.com/office/drawing/2014/main" xmlns=""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250</a:t>
            </a:fld>
            <a:endParaRPr lang="en-US" dirty="0"/>
          </a:p>
        </p:txBody>
      </p:sp>
      <p:sp>
        <p:nvSpPr>
          <p:cNvPr id="7" name="Footer Placeholder 7">
            <a:extLst>
              <a:ext uri="{FF2B5EF4-FFF2-40B4-BE49-F238E27FC236}">
                <a16:creationId xmlns:a16="http://schemas.microsoft.com/office/drawing/2014/main" xmlns=""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 xmlns:a16="http://schemas.microsoft.com/office/drawing/2014/main" id="{C4D6B2A2-DFF0-4712-BFEC-6676BEC99FE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 xmlns:a16="http://schemas.microsoft.com/office/drawing/2014/main" id="{F2315EB3-3FE4-4D3B-921E-5F209CEC13C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233CBB95-791E-4630-B3D9-FADFCE7BCF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rPr>
              <a:t>https://about.softuni.bg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 xmlns:a16="http://schemas.microsoft.com/office/drawing/2014/main" id="{67FC4D2E-913D-432A-B658-F0D82839FA5E}"/>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 xmlns:a16="http://schemas.microsoft.com/office/drawing/2014/main" id="{F4604840-E810-44B7-9FF1-3B28CD68B75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58AB1944-B146-4E89-B2D9-426EB610F3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xmlns=""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235548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B1D3B425-B9BF-43ED-9DEC-C05002FBA2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 xmlns:a16="http://schemas.microsoft.com/office/drawing/2014/main" id="{5573C101-930B-47AC-967A-A64513DFFDEE}"/>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 xmlns:a16="http://schemas.microsoft.com/office/drawing/2014/main" id="{EFEBB553-EACE-4B4F-8B4F-7629FDD910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 xmlns:a16="http://schemas.microsoft.com/office/drawing/2014/main" id="{8C01D7AF-7CBD-46E1-99F3-8EB60E838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14F779A7-4A91-448B-BEFA-956C70A1C2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 xmlns:a16="http://schemas.microsoft.com/office/drawing/2014/main" id="{19A67BB9-D880-4EAD-B90E-89C4219BFC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 xmlns:a16="http://schemas.microsoft.com/office/drawing/2014/main" id="{5BE90A63-DDD9-4B3B-A234-DF69B9BC812F}"/>
              </a:ext>
            </a:extLst>
          </p:cNvPr>
          <p:cNvPicPr>
            <a:picLocks noChangeAspect="1"/>
          </p:cNvPicPr>
          <p:nvPr userDrawn="1"/>
        </p:nvPicPr>
        <p:blipFill rotWithShape="1">
          <a:blip r:embed="rId15"/>
          <a:srcRect b="1672"/>
          <a:stretch/>
        </p:blipFill>
        <p:spPr>
          <a:xfrm>
            <a:off x="0" y="1"/>
            <a:ext cx="12192000" cy="6857999"/>
          </a:xfrm>
          <a:prstGeom prst="rect">
            <a:avLst/>
          </a:prstGeom>
        </p:spPr>
      </p:pic>
      <p:sp>
        <p:nvSpPr>
          <p:cNvPr id="11" name="Slide Body Text">
            <a:extLst>
              <a:ext uri="{FF2B5EF4-FFF2-40B4-BE49-F238E27FC236}">
                <a16:creationId xmlns=""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 id="2147483692" r:id="rId1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softuni.bg/" TargetMode="External"/><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2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19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www.postbank.bg/" TargetMode="External"/><Relationship Id="rId18" Type="http://schemas.openxmlformats.org/officeDocument/2006/relationships/image" Target="../media/image150.png"/><Relationship Id="rId26" Type="http://schemas.openxmlformats.org/officeDocument/2006/relationships/image" Target="../media/image154.png"/><Relationship Id="rId3" Type="http://schemas.openxmlformats.org/officeDocument/2006/relationships/hyperlink" Target="https://www.superhosting.bg/?gclid=CjwKCAjw5fzrBRASEiwAD2OSV2HM9vD3KXFwexq_hE27VNo1Gx0yBWBbYg7Ef677GKVaQu7Vn2bX7hoCIkoQAvD_BwE" TargetMode="External"/><Relationship Id="rId21" Type="http://schemas.openxmlformats.org/officeDocument/2006/relationships/hyperlink" Target="http://www.telenor.bg/" TargetMode="External"/><Relationship Id="rId7" Type="http://schemas.openxmlformats.org/officeDocument/2006/relationships/hyperlink" Target="http://www.infragistics.com/" TargetMode="External"/><Relationship Id="rId12" Type="http://schemas.openxmlformats.org/officeDocument/2006/relationships/image" Target="../media/image148.png"/><Relationship Id="rId17" Type="http://schemas.openxmlformats.org/officeDocument/2006/relationships/hyperlink" Target="https://netpeak.bg/" TargetMode="External"/><Relationship Id="rId25" Type="http://schemas.openxmlformats.org/officeDocument/2006/relationships/hyperlink" Target="http://www.xs-software.com/" TargetMode="External"/><Relationship Id="rId2" Type="http://schemas.openxmlformats.org/officeDocument/2006/relationships/notesSlide" Target="../notesSlides/notesSlide84.xml"/><Relationship Id="rId16" Type="http://schemas.openxmlformats.org/officeDocument/2006/relationships/image" Target="../media/image49.png"/><Relationship Id="rId20"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46.jpeg"/><Relationship Id="rId11" Type="http://schemas.openxmlformats.org/officeDocument/2006/relationships/hyperlink" Target="https://motion-software.com/" TargetMode="External"/><Relationship Id="rId24" Type="http://schemas.openxmlformats.org/officeDocument/2006/relationships/image" Target="../media/image153.png"/><Relationship Id="rId5" Type="http://schemas.openxmlformats.org/officeDocument/2006/relationships/hyperlink" Target="https://stemo.bg/en/" TargetMode="External"/><Relationship Id="rId15" Type="http://schemas.openxmlformats.org/officeDocument/2006/relationships/hyperlink" Target="http://smartit.bg/" TargetMode="External"/><Relationship Id="rId23" Type="http://schemas.openxmlformats.org/officeDocument/2006/relationships/hyperlink" Target="https://www.sbtech.com/" TargetMode="External"/><Relationship Id="rId10" Type="http://schemas.openxmlformats.org/officeDocument/2006/relationships/image" Target="../media/image147.png"/><Relationship Id="rId19" Type="http://schemas.openxmlformats.org/officeDocument/2006/relationships/hyperlink" Target="https://www.softwaregroup.com/" TargetMode="External"/><Relationship Id="rId4" Type="http://schemas.openxmlformats.org/officeDocument/2006/relationships/image" Target="../media/image145.png"/><Relationship Id="rId9" Type="http://schemas.openxmlformats.org/officeDocument/2006/relationships/hyperlink" Target="https://www.indeavr.com/en" TargetMode="External"/><Relationship Id="rId14" Type="http://schemas.openxmlformats.org/officeDocument/2006/relationships/image" Target="../media/image149.png"/><Relationship Id="rId22" Type="http://schemas.openxmlformats.org/officeDocument/2006/relationships/image" Target="../media/image152.png"/></Relationships>
</file>

<file path=ppt/slides/_rels/slide202.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155.jpeg"/><Relationship Id="rId7" Type="http://schemas.openxmlformats.org/officeDocument/2006/relationships/image" Target="../media/image157.jpe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156.png"/><Relationship Id="rId4" Type="http://schemas.openxmlformats.org/officeDocument/2006/relationships/hyperlink" Target="https://www.onebitsoftware.net/" TargetMode="External"/><Relationship Id="rId9" Type="http://schemas.openxmlformats.org/officeDocument/2006/relationships/image" Target="../media/image158.gif"/></Relationships>
</file>

<file path=ppt/slides/_rels/slide2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246.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24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68.jpeg"/><Relationship Id="rId4" Type="http://schemas.openxmlformats.org/officeDocument/2006/relationships/image" Target="../media/image167.jpe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microsoft.com/office/2007/relationships/hdphoto" Target="../media/hdphoto8.wdp"/></Relationships>
</file>

<file path=ppt/slides/_rels/slide2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253.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254.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173.png"/></Relationships>
</file>

<file path=ppt/slides/_rels/slide255.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74.png"/></Relationships>
</file>

<file path=ppt/slides/_rels/slide2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8.xml"/><Relationship Id="rId1" Type="http://schemas.openxmlformats.org/officeDocument/2006/relationships/slideLayout" Target="../slideLayouts/slideLayout13.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microsoft.com/office/2007/relationships/hdphoto" Target="../media/hdphoto10.wdp"/></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180.png"/><Relationship Id="rId4" Type="http://schemas.openxmlformats.org/officeDocument/2006/relationships/hyperlink" Target="https://repl.it/@nakov/inheritance-oop-cs"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13.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hyperlink" Target="https://repl.it/@nakov/first-class-function-js" TargetMode="Externa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hyperlink" Target="https://repl.it/@nakov/higher-order-functions-js" TargetMode="External"/></Relationships>
</file>

<file path=ppt/slides/_rels/slide27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183.png"/><Relationship Id="rId4" Type="http://schemas.microsoft.com/office/2007/relationships/hdphoto" Target="../media/hdphoto11.wdp"/></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184.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278.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279.xml.rels><?xml version="1.0" encoding="UTF-8" standalone="yes"?>
<Relationships xmlns="http://schemas.openxmlformats.org/package/2006/relationships"><Relationship Id="rId3" Type="http://schemas.openxmlformats.org/officeDocument/2006/relationships/hyperlink" Target="https://jqueryui.com/datepicker/" TargetMode="External"/><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7.xml"/><Relationship Id="rId1" Type="http://schemas.openxmlformats.org/officeDocument/2006/relationships/slideLayout" Target="../slideLayouts/slideLayout13.xml"/><Relationship Id="rId4" Type="http://schemas.openxmlformats.org/officeDocument/2006/relationships/hyperlink" Target="https://repl.it/@nakov/jquery-ui-datepicker-example" TargetMode="Externa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hyperlink" Target="https://en.wikipedia.org/wiki/Internet_protocol_suite" TargetMode="External"/></Relationships>
</file>

<file path=ppt/slides/_rels/slide2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visualstudio.microsoft.com/vs" TargetMode="Externa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33.xml"/><Relationship Id="rId1" Type="http://schemas.openxmlformats.org/officeDocument/2006/relationships/slideLayout" Target="../slideLayouts/slideLayout3.xml"/><Relationship Id="rId6" Type="http://schemas.openxmlformats.org/officeDocument/2006/relationships/image" Target="../media/image197.png"/><Relationship Id="rId5" Type="http://schemas.openxmlformats.org/officeDocument/2006/relationships/hyperlink" Target="https://www.investing.com/crypto/" TargetMode="External"/><Relationship Id="rId4" Type="http://schemas.openxmlformats.org/officeDocument/2006/relationships/image" Target="../media/image196.jpeg"/></Relationships>
</file>

<file path=ppt/slides/_rels/slide291.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98.png"/></Relationships>
</file>

<file path=ppt/slides/_rels/slide29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135.xml"/><Relationship Id="rId1" Type="http://schemas.openxmlformats.org/officeDocument/2006/relationships/slideLayout" Target="../slideLayouts/slideLayout13.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194.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137.xml"/><Relationship Id="rId1" Type="http://schemas.openxmlformats.org/officeDocument/2006/relationships/slideLayout" Target="../slideLayouts/slideLayout13.xml"/><Relationship Id="rId4" Type="http://schemas.openxmlformats.org/officeDocument/2006/relationships/image" Target="../media/image199.png"/></Relationships>
</file>

<file path=ppt/slides/_rels/slide298.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9.xml"/><Relationship Id="rId1" Type="http://schemas.openxmlformats.org/officeDocument/2006/relationships/slideLayout" Target="../slideLayouts/slideLayout13.xml"/><Relationship Id="rId4" Type="http://schemas.openxmlformats.org/officeDocument/2006/relationships/hyperlink" Target="https://repl.it/@nakov/fetch-example-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jetbrains.com/idea" TargetMode="Externa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microsoft.com/office/2007/relationships/hdphoto" Target="../media/hdphoto12.wdp"/></Relationships>
</file>

<file path=ppt/slides/_rels/slide3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3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05.png"/><Relationship Id="rId7" Type="http://schemas.openxmlformats.org/officeDocument/2006/relationships/image" Target="../media/image208.png"/><Relationship Id="rId2" Type="http://schemas.openxmlformats.org/officeDocument/2006/relationships/notesSlide" Target="../notesSlides/notesSlide144.xml"/><Relationship Id="rId1" Type="http://schemas.openxmlformats.org/officeDocument/2006/relationships/slideLayout" Target="../slideLayouts/slideLayout3.xml"/><Relationship Id="rId6" Type="http://schemas.microsoft.com/office/2007/relationships/hdphoto" Target="../media/hdphoto14.wdp"/><Relationship Id="rId11" Type="http://schemas.openxmlformats.org/officeDocument/2006/relationships/image" Target="../media/image211.png"/><Relationship Id="rId5" Type="http://schemas.openxmlformats.org/officeDocument/2006/relationships/image" Target="../media/image207.png"/><Relationship Id="rId10" Type="http://schemas.openxmlformats.org/officeDocument/2006/relationships/image" Target="../media/image210.jpeg"/><Relationship Id="rId4" Type="http://schemas.openxmlformats.org/officeDocument/2006/relationships/image" Target="../media/image206.png"/><Relationship Id="rId9" Type="http://schemas.openxmlformats.org/officeDocument/2006/relationships/image" Target="../media/image209.png"/></Relationships>
</file>

<file path=ppt/slides/_rels/slide3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ode.visualstudio.com/" TargetMode="Externa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168.jpe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15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3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15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314.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jetbrains.com/pycharm" TargetMode="Externa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repl.it/" TargetMode="Externa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33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3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16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40.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65.xml"/><Relationship Id="rId1" Type="http://schemas.openxmlformats.org/officeDocument/2006/relationships/slideLayout" Target="../slideLayouts/slideLayout1.xml"/><Relationship Id="rId5" Type="http://schemas.openxmlformats.org/officeDocument/2006/relationships/image" Target="../media/image168.jpeg"/><Relationship Id="rId4" Type="http://schemas.openxmlformats.org/officeDocument/2006/relationships/image" Target="../media/image167.jpeg"/></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hyperlink" Target="https://platform.html5.org/" TargetMode="External"/><Relationship Id="rId2" Type="http://schemas.openxmlformats.org/officeDocument/2006/relationships/notesSlide" Target="../notesSlides/notesSlide171.xml"/><Relationship Id="rId1" Type="http://schemas.openxmlformats.org/officeDocument/2006/relationships/slideLayout" Target="../slideLayouts/slideLayout3.xml"/><Relationship Id="rId4" Type="http://schemas.openxmlformats.org/officeDocument/2006/relationships/image" Target="../media/image217.png"/></Relationships>
</file>

<file path=ppt/slides/_rels/slide34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3.xml"/><Relationship Id="rId1" Type="http://schemas.openxmlformats.org/officeDocument/2006/relationships/slideLayout" Target="../slideLayouts/slideLayout13.xml"/><Relationship Id="rId4" Type="http://schemas.openxmlformats.org/officeDocument/2006/relationships/hyperlink" Target="https://repl.it/@nakov/summator-js-dom" TargetMode="External"/></Relationships>
</file>

<file path=ppt/slides/_rels/slide3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4.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5.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3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hyperlink" Target="https://repl.it/@nakov/RESTful-API-js" TargetMode="External"/><Relationship Id="rId2" Type="http://schemas.openxmlformats.org/officeDocument/2006/relationships/notesSlide" Target="../notesSlides/notesSlide175.xml"/><Relationship Id="rId1" Type="http://schemas.openxmlformats.org/officeDocument/2006/relationships/slideLayout" Target="../slideLayouts/slideLayout13.xml"/><Relationship Id="rId6" Type="http://schemas.microsoft.com/office/2007/relationships/hdphoto" Target="../media/hdphoto17.wdp"/><Relationship Id="rId5" Type="http://schemas.openxmlformats.org/officeDocument/2006/relationships/image" Target="../media/image223.png"/><Relationship Id="rId4" Type="http://schemas.openxmlformats.org/officeDocument/2006/relationships/hyperlink" Target="https://repl.it/@nakov/RESTful-API-client-example" TargetMode="External"/></Relationships>
</file>

<file path=ppt/slides/_rels/slide35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76.xml"/><Relationship Id="rId1" Type="http://schemas.openxmlformats.org/officeDocument/2006/relationships/slideLayout" Target="../slideLayouts/slideLayout3.xml"/><Relationship Id="rId6" Type="http://schemas.openxmlformats.org/officeDocument/2006/relationships/image" Target="../media/image227.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7.xml"/><Relationship Id="rId1" Type="http://schemas.openxmlformats.org/officeDocument/2006/relationships/slideLayout" Target="../slideLayouts/slideLayout13.xml"/><Relationship Id="rId4" Type="http://schemas.openxmlformats.org/officeDocument/2006/relationships/hyperlink" Target="https://repl.it/@nakov/Handlebars-example-J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360.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78.xml"/><Relationship Id="rId1" Type="http://schemas.openxmlformats.org/officeDocument/2006/relationships/slideLayout" Target="../slideLayouts/slideLayout3.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36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364.xml.rels><?xml version="1.0" encoding="UTF-8" standalone="yes"?>
<Relationships xmlns="http://schemas.openxmlformats.org/package/2006/relationships"><Relationship Id="rId3" Type="http://schemas.openxmlformats.org/officeDocument/2006/relationships/hyperlink" Target="https://repl.it/@nakov/routing-with-sammy-js" TargetMode="External"/><Relationship Id="rId2" Type="http://schemas.openxmlformats.org/officeDocument/2006/relationships/notesSlide" Target="../notesSlides/notesSlide179.xml"/><Relationship Id="rId1" Type="http://schemas.openxmlformats.org/officeDocument/2006/relationships/slideLayout" Target="../slideLayouts/slideLayout13.xml"/><Relationship Id="rId4" Type="http://schemas.openxmlformats.org/officeDocument/2006/relationships/image" Target="../media/image243.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36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6.xml"/><Relationship Id="rId1" Type="http://schemas.openxmlformats.org/officeDocument/2006/relationships/slideLayout" Target="../slideLayouts/slideLayout13.xml"/><Relationship Id="rId5" Type="http://schemas.openxmlformats.org/officeDocument/2006/relationships/image" Target="../media/image251.png"/><Relationship Id="rId4" Type="http://schemas.openxmlformats.org/officeDocument/2006/relationships/hyperlink" Target="https://repl.it/@nakov/react-js-example" TargetMode="External"/></Relationships>
</file>

<file path=ppt/slides/_rels/slide37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88.xml"/><Relationship Id="rId1" Type="http://schemas.openxmlformats.org/officeDocument/2006/relationships/slideLayout" Target="../slideLayouts/slideLayout13.xml"/><Relationship Id="rId4" Type="http://schemas.openxmlformats.org/officeDocument/2006/relationships/hyperlink" Target="https://snack.expo.io/@nakov/summator-react-native" TargetMode="External"/></Relationships>
</file>

<file path=ppt/slides/_rels/slide37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1.xml"/><Relationship Id="rId1" Type="http://schemas.openxmlformats.org/officeDocument/2006/relationships/slideLayout" Target="../slideLayouts/slideLayout3.xml"/><Relationship Id="rId5" Type="http://schemas.openxmlformats.org/officeDocument/2006/relationships/image" Target="../media/image257.png"/><Relationship Id="rId4" Type="http://schemas.microsoft.com/office/2007/relationships/hdphoto" Target="../media/hdphoto18.wdp"/></Relationships>
</file>

<file path=ppt/slides/_rels/slide37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8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93.xml"/><Relationship Id="rId1" Type="http://schemas.openxmlformats.org/officeDocument/2006/relationships/slideLayout" Target="../slideLayouts/slideLayout13.xml"/><Relationship Id="rId6" Type="http://schemas.openxmlformats.org/officeDocument/2006/relationships/image" Target="../media/image258.png"/><Relationship Id="rId5" Type="http://schemas.openxmlformats.org/officeDocument/2006/relationships/hyperlink" Target="https://www.w3schools.com/sql/" TargetMode="External"/><Relationship Id="rId4" Type="http://schemas.microsoft.com/office/2007/relationships/hdphoto" Target="../media/hdphoto19.wdp"/></Relationships>
</file>

<file path=ppt/slides/_rels/slide381.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hyperlink" Target="https://repl.it/@nakov/jaydata-orm-example" TargetMode="External"/><Relationship Id="rId2" Type="http://schemas.openxmlformats.org/officeDocument/2006/relationships/notesSlide" Target="../notesSlides/notesSlide195.xml"/><Relationship Id="rId1" Type="http://schemas.openxmlformats.org/officeDocument/2006/relationships/slideLayout" Target="../slideLayouts/slideLayout13.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8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hyperlink" Target="https://repl.it/@nakov/MVC-express-pug-example" TargetMode="External"/><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39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01.xml"/><Relationship Id="rId1" Type="http://schemas.openxmlformats.org/officeDocument/2006/relationships/slideLayout" Target="../slideLayouts/slideLayout3.xml"/><Relationship Id="rId4" Type="http://schemas.openxmlformats.org/officeDocument/2006/relationships/hyperlink" Target="http://localhost:8080/" TargetMode="External"/></Relationships>
</file>

<file path=ppt/slides/_rels/slide395.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02.xml"/><Relationship Id="rId1" Type="http://schemas.openxmlformats.org/officeDocument/2006/relationships/slideLayout" Target="../slideLayouts/slideLayout13.xml"/><Relationship Id="rId5" Type="http://schemas.microsoft.com/office/2007/relationships/hdphoto" Target="../media/hdphoto20.wdp"/><Relationship Id="rId4" Type="http://schemas.openxmlformats.org/officeDocument/2006/relationships/image" Target="../media/image273.png"/></Relationships>
</file>

<file path=ppt/slides/_rels/slide39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275.png"/></Relationships>
</file>

<file path=ppt/slides/_rels/slide397.xml.rels><?xml version="1.0" encoding="UTF-8" standalone="yes"?>
<Relationships xmlns="http://schemas.openxmlformats.org/package/2006/relationships"><Relationship Id="rId3" Type="http://schemas.openxmlformats.org/officeDocument/2006/relationships/hyperlink" Target="https://repl.it/@nakov/bash-shell-example" TargetMode="External"/><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5.png"/></Relationships>
</file>

<file path=ppt/slides/_rels/slide39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motion-software.com/" TargetMode="External"/><Relationship Id="rId18" Type="http://schemas.openxmlformats.org/officeDocument/2006/relationships/image" Target="../media/image52.png"/><Relationship Id="rId26" Type="http://schemas.openxmlformats.org/officeDocument/2006/relationships/image" Target="../media/image56.jfif"/><Relationship Id="rId3" Type="http://schemas.openxmlformats.org/officeDocument/2006/relationships/hyperlink" Target="http://www.infragistics.com/" TargetMode="External"/><Relationship Id="rId21" Type="http://schemas.openxmlformats.org/officeDocument/2006/relationships/hyperlink" Target="https://www.tek-experts.com/" TargetMode="External"/><Relationship Id="rId7" Type="http://schemas.openxmlformats.org/officeDocument/2006/relationships/hyperlink" Target="https://www.sbtech.com/" TargetMode="External"/><Relationship Id="rId12" Type="http://schemas.openxmlformats.org/officeDocument/2006/relationships/image" Target="../media/image49.png"/><Relationship Id="rId17" Type="http://schemas.openxmlformats.org/officeDocument/2006/relationships/hyperlink" Target="https://www.xs-software.com/" TargetMode="External"/><Relationship Id="rId25" Type="http://schemas.openxmlformats.org/officeDocument/2006/relationships/hyperlink" Target="https://www.softwaregroup.com/" TargetMode="External"/><Relationship Id="rId2" Type="http://schemas.openxmlformats.org/officeDocument/2006/relationships/notesSlide" Target="../notesSlides/notesSlide10.xml"/><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46.jfif"/><Relationship Id="rId11" Type="http://schemas.openxmlformats.org/officeDocument/2006/relationships/hyperlink" Target="http://smartit.bg/" TargetMode="External"/><Relationship Id="rId24" Type="http://schemas.openxmlformats.org/officeDocument/2006/relationships/image" Target="../media/image55.png"/><Relationship Id="rId5" Type="http://schemas.openxmlformats.org/officeDocument/2006/relationships/hyperlink" Target="https://www.indeavr.com/en" TargetMode="External"/><Relationship Id="rId15" Type="http://schemas.openxmlformats.org/officeDocument/2006/relationships/hyperlink" Target="https://coca-colahellenic.com/" TargetMode="External"/><Relationship Id="rId23" Type="http://schemas.openxmlformats.org/officeDocument/2006/relationships/hyperlink" Target="https://www.telenor.bg/" TargetMode="External"/><Relationship Id="rId10" Type="http://schemas.openxmlformats.org/officeDocument/2006/relationships/image" Target="../media/image48.png"/><Relationship Id="rId19" Type="http://schemas.openxmlformats.org/officeDocument/2006/relationships/hyperlink" Target="https://www.zuehlke.com/" TargetMode="External"/><Relationship Id="rId4" Type="http://schemas.openxmlformats.org/officeDocument/2006/relationships/image" Target="../media/image45.png"/><Relationship Id="rId9" Type="http://schemas.openxmlformats.org/officeDocument/2006/relationships/hyperlink" Target="http://www.postbank.bg/" TargetMode="External"/><Relationship Id="rId14" Type="http://schemas.openxmlformats.org/officeDocument/2006/relationships/image" Target="../media/image50.jpeg"/><Relationship Id="rId22" Type="http://schemas.openxmlformats.org/officeDocument/2006/relationships/image" Target="../media/image54.png"/><Relationship Id="rId27" Type="http://schemas.openxmlformats.org/officeDocument/2006/relationships/image" Target="../media/image57.png"/></Relationships>
</file>

<file path=ppt/slides/_rels/slide40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3" Type="http://schemas.openxmlformats.org/officeDocument/2006/relationships/hyperlink" Target="https://www.tinkercad.com/things/hjgbxEoS5TX" TargetMode="External"/><Relationship Id="rId2" Type="http://schemas.openxmlformats.org/officeDocument/2006/relationships/notesSlide" Target="../notesSlides/notesSlide209.xml"/><Relationship Id="rId1" Type="http://schemas.openxmlformats.org/officeDocument/2006/relationships/slideLayout" Target="../slideLayouts/slideLayout13.xml"/><Relationship Id="rId4" Type="http://schemas.openxmlformats.org/officeDocument/2006/relationships/image" Target="../media/image279.png"/></Relationships>
</file>

<file path=ppt/slides/_rels/slide40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3" Type="http://schemas.openxmlformats.org/officeDocument/2006/relationships/hyperlink" Target="https://github.com/twbs/bootstrap/issues" TargetMode="External"/><Relationship Id="rId2" Type="http://schemas.openxmlformats.org/officeDocument/2006/relationships/notesSlide" Target="../notesSlides/notesSlide213.xml"/><Relationship Id="rId1" Type="http://schemas.openxmlformats.org/officeDocument/2006/relationships/slideLayout" Target="../slideLayouts/slideLayout13.xml"/><Relationship Id="rId4" Type="http://schemas.openxmlformats.org/officeDocument/2006/relationships/image" Target="../media/image282.png"/></Relationships>
</file>

<file path=ppt/slides/_rels/slide40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285.png"/></Relationships>
</file>

<file path=ppt/slides/_rels/slide409.xml.rels><?xml version="1.0" encoding="UTF-8" standalone="yes"?>
<Relationships xmlns="http://schemas.openxmlformats.org/package/2006/relationships"><Relationship Id="rId3" Type="http://schemas.openxmlformats.org/officeDocument/2006/relationships/hyperlink" Target="https://repl.it/@nakov/mocha-unit-test-example-js" TargetMode="External"/><Relationship Id="rId2" Type="http://schemas.openxmlformats.org/officeDocument/2006/relationships/notesSlide" Target="../notesSlides/notesSlide216.xml"/><Relationship Id="rId1" Type="http://schemas.openxmlformats.org/officeDocument/2006/relationships/slideLayout" Target="../slideLayouts/slideLayout13.xml"/><Relationship Id="rId4" Type="http://schemas.openxmlformats.org/officeDocument/2006/relationships/image" Target="../media/image285.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7.xml"/><Relationship Id="rId1" Type="http://schemas.openxmlformats.org/officeDocument/2006/relationships/slideLayout" Target="../slideLayouts/slideLayout3.xml"/><Relationship Id="rId6" Type="http://schemas.microsoft.com/office/2007/relationships/hdphoto" Target="../media/hdphoto21.wdp"/><Relationship Id="rId5" Type="http://schemas.openxmlformats.org/officeDocument/2006/relationships/image" Target="../media/image288.png"/><Relationship Id="rId4" Type="http://schemas.openxmlformats.org/officeDocument/2006/relationships/image" Target="../media/image287.png"/></Relationships>
</file>

<file path=ppt/slides/_rels/slide411.xml.rels><?xml version="1.0" encoding="UTF-8" standalone="yes"?>
<Relationships xmlns="http://schemas.openxmlformats.org/package/2006/relationships"><Relationship Id="rId3" Type="http://schemas.openxmlformats.org/officeDocument/2006/relationships/hyperlink" Target="https://github.com/SoftUni/playground" TargetMode="External"/><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9.xml"/><Relationship Id="rId1" Type="http://schemas.openxmlformats.org/officeDocument/2006/relationships/slideLayout" Target="../slideLayouts/slideLayout13.xml"/><Relationship Id="rId4" Type="http://schemas.openxmlformats.org/officeDocument/2006/relationships/hyperlink" Target="https://github.com/SoftUni/playground" TargetMode="External"/></Relationships>
</file>

<file path=ppt/slides/_rels/slide4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3" Type="http://schemas.openxmlformats.org/officeDocument/2006/relationships/hyperlink" Target="https://trello.com/b/HPpU2eCV/company-web-site" TargetMode="External"/><Relationship Id="rId2" Type="http://schemas.openxmlformats.org/officeDocument/2006/relationships/notesSlide" Target="../notesSlides/notesSlide221.xml"/><Relationship Id="rId1" Type="http://schemas.openxmlformats.org/officeDocument/2006/relationships/slideLayout" Target="../slideLayouts/slideLayout13.xml"/><Relationship Id="rId4" Type="http://schemas.openxmlformats.org/officeDocument/2006/relationships/image" Target="../media/image291.png"/></Relationships>
</file>

<file path=ppt/slides/_rels/slide4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1.xml"/></Relationships>
</file>

<file path=ppt/slides/_rels/slide417.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224.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4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22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4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1.xml"/></Relationships>
</file>

<file path=ppt/slides/_rels/slide451.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230.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4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23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453.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32.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45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9.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9.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microsoft.com/office/2007/relationships/hdphoto" Target="../media/hdphoto23.wdp"/></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3" Type="http://schemas.openxmlformats.org/officeDocument/2006/relationships/hyperlink" Target="https://h-schmidt.net/FloatConverter/IEEE754.html" TargetMode="External"/><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3" Type="http://schemas.openxmlformats.org/officeDocument/2006/relationships/hyperlink" Target="https://unicode.org/" TargetMode="External"/><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1.xml"/></Relationships>
</file>

<file path=ppt/slides/_rels/slide49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hyperlink" Target="http://www.xs-software.com/" TargetMode="External"/><Relationship Id="rId18" Type="http://schemas.openxmlformats.org/officeDocument/2006/relationships/image" Target="../media/image305.png"/><Relationship Id="rId26" Type="http://schemas.openxmlformats.org/officeDocument/2006/relationships/image" Target="../media/image145.png"/><Relationship Id="rId3" Type="http://schemas.openxmlformats.org/officeDocument/2006/relationships/hyperlink" Target="http://www.infragistics.com/" TargetMode="External"/><Relationship Id="rId21" Type="http://schemas.openxmlformats.org/officeDocument/2006/relationships/hyperlink" Target="https://motion-software.com/" TargetMode="External"/><Relationship Id="rId7" Type="http://schemas.openxmlformats.org/officeDocument/2006/relationships/hyperlink" Target="https://netpeak.bg/" TargetMode="External"/><Relationship Id="rId12" Type="http://schemas.openxmlformats.org/officeDocument/2006/relationships/image" Target="../media/image152.png"/><Relationship Id="rId17" Type="http://schemas.openxmlformats.org/officeDocument/2006/relationships/hyperlink" Target="http://www.postbank.bg/" TargetMode="External"/><Relationship Id="rId25" Type="http://schemas.openxmlformats.org/officeDocument/2006/relationships/hyperlink" Target="https://www.superhosting.bg/?gclid=CjwKCAjw5fzrBRASEiwAD2OSV2HM9vD3KXFwexq_hE27VNo1Gx0yBWBbYg7Ef677GKVaQu7Vn2bX7hoCIkoQAvD_BwE" TargetMode="External"/><Relationship Id="rId2" Type="http://schemas.openxmlformats.org/officeDocument/2006/relationships/notesSlide" Target="../notesSlides/notesSlide270.xml"/><Relationship Id="rId16" Type="http://schemas.openxmlformats.org/officeDocument/2006/relationships/image" Target="../media/image304.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02.png"/><Relationship Id="rId11" Type="http://schemas.openxmlformats.org/officeDocument/2006/relationships/hyperlink" Target="http://www.telenor.bg/" TargetMode="External"/><Relationship Id="rId24" Type="http://schemas.openxmlformats.org/officeDocument/2006/relationships/image" Target="../media/image146.jpeg"/><Relationship Id="rId5" Type="http://schemas.openxmlformats.org/officeDocument/2006/relationships/hyperlink" Target="https://www.indeavr.com/en" TargetMode="External"/><Relationship Id="rId15" Type="http://schemas.openxmlformats.org/officeDocument/2006/relationships/hyperlink" Target="https://www.sbtech.com/" TargetMode="External"/><Relationship Id="rId23" Type="http://schemas.openxmlformats.org/officeDocument/2006/relationships/hyperlink" Target="https://stemo.bg/en/" TargetMode="External"/><Relationship Id="rId10" Type="http://schemas.openxmlformats.org/officeDocument/2006/relationships/image" Target="../media/image303.png"/><Relationship Id="rId19" Type="http://schemas.openxmlformats.org/officeDocument/2006/relationships/hyperlink" Target="http://smartit.bg/" TargetMode="External"/><Relationship Id="rId4" Type="http://schemas.openxmlformats.org/officeDocument/2006/relationships/image" Target="../media/image45.png"/><Relationship Id="rId9" Type="http://schemas.openxmlformats.org/officeDocument/2006/relationships/hyperlink" Target="https://www.softwaregroup.com/" TargetMode="External"/><Relationship Id="rId14" Type="http://schemas.openxmlformats.org/officeDocument/2006/relationships/image" Target="../media/image154.png"/><Relationship Id="rId22" Type="http://schemas.openxmlformats.org/officeDocument/2006/relationships/image" Target="../media/image148.png"/></Relationships>
</file>

<file path=ppt/slides/_rels/slide492.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306.jpeg"/><Relationship Id="rId7" Type="http://schemas.openxmlformats.org/officeDocument/2006/relationships/image" Target="../media/image308.jpeg"/><Relationship Id="rId2" Type="http://schemas.openxmlformats.org/officeDocument/2006/relationships/notesSlide" Target="../notesSlides/notesSlide271.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307.png"/><Relationship Id="rId4" Type="http://schemas.openxmlformats.org/officeDocument/2006/relationships/hyperlink" Target="https://www.onebitsoftware.net/" TargetMode="External"/><Relationship Id="rId9" Type="http://schemas.openxmlformats.org/officeDocument/2006/relationships/image" Target="../media/image158.gif"/></Relationships>
</file>

<file path=ppt/slides/_rels/slide493.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27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4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27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49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0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softuni.bg/courses/programming-fundamentals-csharp-java-js-pyth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facebook.com/groups/SoftUniPythonCommunity"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527.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278.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5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279.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5.wdp"/></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s://www.getpostman.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hyperlink" Target="https://postwoman.io/" TargetMode="External"/><Relationship Id="rId4" Type="http://schemas.openxmlformats.org/officeDocument/2006/relationships/hyperlink" Target="https://insomnia.res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repl.it/@nakov/http-form-example" TargetMode="Externa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hyperlink" Target="https://repl.it/@nakov/http-get-example"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repl.it/@nakov/http-post-exampl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repl.it/@nakov/http-post-example-name-ag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10" Type="http://schemas.microsoft.com/office/2007/relationships/hdphoto" Target="../media/hdphoto6.wdp"/><Relationship Id="rId4" Type="http://schemas.openxmlformats.org/officeDocument/2006/relationships/image" Target="../media/image90.png"/><Relationship Id="rId9" Type="http://schemas.openxmlformats.org/officeDocument/2006/relationships/image" Target="../media/image9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postman-echo.com/pos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iana.org/assignments/media-type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tools.ietf.org/html/rfc173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softuni.b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jetbrains.com/pycharm/download"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554182" y="1258272"/>
            <a:ext cx="11083636" cy="694373"/>
          </a:xfrm>
        </p:spPr>
        <p:txBody>
          <a:bodyPr>
            <a:normAutofit/>
          </a:bodyPr>
          <a:lstStyle/>
          <a:p>
            <a:r>
              <a:rPr lang="en-US" dirty="0"/>
              <a:t>Java, C#, Python and JavaScript</a:t>
            </a:r>
          </a:p>
        </p:txBody>
      </p:sp>
      <p:sp>
        <p:nvSpPr>
          <p:cNvPr id="5" name="Title 4"/>
          <p:cNvSpPr>
            <a:spLocks noGrp="1"/>
          </p:cNvSpPr>
          <p:nvPr>
            <p:ph type="title"/>
          </p:nvPr>
        </p:nvSpPr>
        <p:spPr/>
        <p:txBody>
          <a:bodyPr/>
          <a:lstStyle/>
          <a:p>
            <a:r>
              <a:rPr lang="en-US" dirty="0"/>
              <a:t>Language Comparison</a:t>
            </a:r>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a:xfrm>
            <a:off x="553082" y="5336486"/>
            <a:ext cx="2980696" cy="460181"/>
          </a:xfrm>
        </p:spPr>
        <p:txBody>
          <a:bodyPr/>
          <a:lstStyle/>
          <a:p>
            <a:r>
              <a:rPr lang="en-US" dirty="0"/>
              <a:t>Technical Trainers</a:t>
            </a:r>
          </a:p>
        </p:txBody>
      </p:sp>
      <p:pic>
        <p:nvPicPr>
          <p:cNvPr id="23" name="Picture 22">
            <a:extLst>
              <a:ext uri="{FF2B5EF4-FFF2-40B4-BE49-F238E27FC236}">
                <a16:creationId xmlns="" xmlns:a16="http://schemas.microsoft.com/office/drawing/2014/main" id="{C0D3D29C-BAF5-4006-8125-0CCBDDF50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2048" y="2800445"/>
            <a:ext cx="2212117" cy="551743"/>
          </a:xfrm>
          <a:prstGeom prst="rect">
            <a:avLst/>
          </a:prstGeom>
        </p:spPr>
      </p:pic>
      <p:pic>
        <p:nvPicPr>
          <p:cNvPr id="16" name="Picture 4" descr="&amp;Rcy;&amp;iecy;&amp;zcy;&amp;ucy;&amp;lcy;&amp;tcy;&amp;acy;&amp;tcy; &amp;scy; &amp;icy;&amp;zcy;&amp;ocy;&amp;bcy;&amp;rcy;&amp;acy;&amp;zhcy;&amp;iecy;&amp;ncy;&amp;icy;&amp;iecy; &amp;zcy;&amp;acy; javascript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7370" y="3076316"/>
            <a:ext cx="1457003" cy="1457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devstickers.com/assets/img/pro/2p4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086" y="2334937"/>
            <a:ext cx="1925914" cy="19259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 xmlns:a16="http://schemas.microsoft.com/office/drawing/2014/main" id="{66D3A40F-8FD0-4E7B-95AA-2B3C5E88E3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676" y="3228639"/>
            <a:ext cx="1804939" cy="1797916"/>
          </a:xfrm>
          <a:prstGeom prst="rect">
            <a:avLst/>
          </a:prstGeom>
        </p:spPr>
      </p:pic>
      <p:pic>
        <p:nvPicPr>
          <p:cNvPr id="19" name="Picture 2" descr="http://therealdanvega.com/wp-content/uploads/2016/01/jav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81000" y="2140803"/>
            <a:ext cx="2247189" cy="2247189"/>
          </a:xfrm>
          <a:prstGeom prst="rect">
            <a:avLst/>
          </a:prstGeom>
          <a:noFill/>
          <a:effectLst>
            <a:outerShdw blurRad="63500" sx="102000" sy="102000" algn="ctr" rotWithShape="0">
              <a:schemeClr val="bg2">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a:xfrm>
            <a:off x="191941" y="1196125"/>
            <a:ext cx="11815018" cy="5201066"/>
          </a:xfrm>
        </p:spPr>
        <p:txBody>
          <a:bodyPr/>
          <a:lstStyle/>
          <a:p>
            <a:r>
              <a:rPr lang="en-US" b="1" dirty="0"/>
              <a:t>Python</a:t>
            </a:r>
            <a:r>
              <a:rPr lang="en-US" dirty="0"/>
              <a:t> has no keyword for declaring a variable</a:t>
            </a:r>
          </a:p>
          <a:p>
            <a:pPr lvl="1"/>
            <a:r>
              <a:rPr lang="en-US" dirty="0"/>
              <a:t>Variables </a:t>
            </a:r>
            <a:r>
              <a:rPr lang="en-US" b="1" dirty="0"/>
              <a:t>do not need to be declared </a:t>
            </a:r>
            <a:r>
              <a:rPr lang="en-US" dirty="0"/>
              <a:t>with any particular type</a:t>
            </a:r>
          </a:p>
          <a:p>
            <a:r>
              <a:rPr lang="en-US" dirty="0"/>
              <a:t>Examples of using variables in Python:</a:t>
            </a:r>
          </a:p>
          <a:p>
            <a:endParaRPr lang="en-US" dirty="0"/>
          </a:p>
        </p:txBody>
      </p:sp>
      <p:sp>
        <p:nvSpPr>
          <p:cNvPr id="4" name="Title 3"/>
          <p:cNvSpPr>
            <a:spLocks noGrp="1"/>
          </p:cNvSpPr>
          <p:nvPr>
            <p:ph type="title"/>
          </p:nvPr>
        </p:nvSpPr>
        <p:spPr/>
        <p:txBody>
          <a:bodyPr/>
          <a:lstStyle/>
          <a:p>
            <a:r>
              <a:rPr lang="en-US" dirty="0"/>
              <a:t>Declaring Variables in Python</a:t>
            </a:r>
            <a:endParaRPr lang="bg-BG" dirty="0"/>
          </a:p>
        </p:txBody>
      </p:sp>
      <p:sp>
        <p:nvSpPr>
          <p:cNvPr id="9" name="Rectangle 8"/>
          <p:cNvSpPr>
            <a:spLocks noChangeArrowheads="1"/>
          </p:cNvSpPr>
          <p:nvPr/>
        </p:nvSpPr>
        <p:spPr bwMode="auto">
          <a:xfrm>
            <a:off x="685800" y="3455677"/>
            <a:ext cx="4645200"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latin typeface="Consolas" pitchFamily="49" charset="0"/>
              </a:rPr>
              <a:t>first_number = </a:t>
            </a:r>
            <a:r>
              <a:rPr lang="en-US" sz="2800" b="1" noProof="1">
                <a:solidFill>
                  <a:schemeClr val="bg1"/>
                </a:solidFill>
                <a:latin typeface="Consolas" pitchFamily="49" charset="0"/>
              </a:rPr>
              <a:t>5</a:t>
            </a:r>
          </a:p>
          <a:p>
            <a:pPr defTabSz="1218438" latinLnBrk="1">
              <a:spcBef>
                <a:spcPts val="600"/>
              </a:spcBef>
              <a:spcAft>
                <a:spcPts val="600"/>
              </a:spcAft>
            </a:pPr>
            <a:r>
              <a:rPr lang="en-US" sz="2800" b="1" noProof="1">
                <a:latin typeface="Consolas" pitchFamily="49" charset="0"/>
              </a:rPr>
              <a:t>name = </a:t>
            </a:r>
            <a:r>
              <a:rPr lang="en-US" sz="2800" b="1" noProof="1">
                <a:solidFill>
                  <a:schemeClr val="bg1"/>
                </a:solidFill>
                <a:latin typeface="Consolas" pitchFamily="49" charset="0"/>
              </a:rPr>
              <a:t>"Peter"</a:t>
            </a:r>
          </a:p>
          <a:p>
            <a:pPr defTabSz="1218438" latinLnBrk="1">
              <a:spcBef>
                <a:spcPts val="600"/>
              </a:spcBef>
              <a:spcAft>
                <a:spcPts val="600"/>
              </a:spcAft>
            </a:pPr>
            <a:r>
              <a:rPr lang="en-US" sz="2800" b="1" noProof="1">
                <a:latin typeface="Consolas" pitchFamily="49" charset="0"/>
              </a:rPr>
              <a:t>is_passed = </a:t>
            </a:r>
            <a:r>
              <a:rPr lang="en-US" sz="2800" b="1" noProof="1">
                <a:solidFill>
                  <a:schemeClr val="bg1"/>
                </a:solidFill>
                <a:latin typeface="Consolas" pitchFamily="49" charset="0"/>
              </a:rPr>
              <a:t>False</a:t>
            </a:r>
          </a:p>
          <a:p>
            <a:pPr defTabSz="1218438" latinLnBrk="1">
              <a:spcBef>
                <a:spcPts val="600"/>
              </a:spcBef>
              <a:spcAft>
                <a:spcPts val="600"/>
              </a:spcAft>
            </a:pPr>
            <a:r>
              <a:rPr lang="en-US" sz="2800" b="1" noProof="1">
                <a:latin typeface="Consolas" pitchFamily="49" charset="0"/>
              </a:rPr>
              <a:t>math_grade = </a:t>
            </a:r>
            <a:r>
              <a:rPr lang="en-US" sz="2800" b="1" noProof="1">
                <a:solidFill>
                  <a:schemeClr val="bg1"/>
                </a:solidFill>
                <a:latin typeface="Consolas" pitchFamily="49" charset="0"/>
              </a:rPr>
              <a:t>5.49</a:t>
            </a:r>
            <a:endParaRPr lang="bg-BG" sz="2800" b="1" noProof="1">
              <a:solidFill>
                <a:schemeClr val="bg1"/>
              </a:solidFill>
              <a:latin typeface="Consolas" pitchFamily="49" charset="0"/>
            </a:endParaRPr>
          </a:p>
        </p:txBody>
      </p:sp>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a:t>
            </a:fld>
            <a:endParaRPr lang="en-US" noProof="0" dirty="0"/>
          </a:p>
        </p:txBody>
      </p:sp>
    </p:spTree>
    <p:extLst>
      <p:ext uri="{BB962C8B-B14F-4D97-AF65-F5344CB8AC3E}">
        <p14:creationId xmlns:p14="http://schemas.microsoft.com/office/powerpoint/2010/main" val="178193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373166" y="2225886"/>
            <a:ext cx="1887834" cy="618219"/>
          </a:xfrm>
        </p:spPr>
        <p:txBody>
          <a:bodyPr/>
          <a:lstStyle/>
          <a:p>
            <a:pPr>
              <a:lnSpc>
                <a:spcPct val="100000"/>
              </a:lnSpc>
              <a:spcBef>
                <a:spcPts val="600"/>
              </a:spcBef>
              <a:spcAft>
                <a:spcPts val="600"/>
              </a:spcAft>
            </a:pPr>
            <a:r>
              <a:rPr lang="en-US" sz="2600" dirty="0"/>
              <a:t>age = 25</a:t>
            </a:r>
            <a:endParaRPr lang="bg-BG" sz="2600" dirty="0"/>
          </a:p>
        </p:txBody>
      </p:sp>
      <p:sp>
        <p:nvSpPr>
          <p:cNvPr id="2" name="Text Placeholder 1"/>
          <p:cNvSpPr>
            <a:spLocks noGrp="1"/>
          </p:cNvSpPr>
          <p:nvPr>
            <p:ph type="body" sz="quarter" idx="10"/>
          </p:nvPr>
        </p:nvSpPr>
        <p:spPr/>
        <p:txBody>
          <a:bodyPr>
            <a:normAutofit fontScale="92500" lnSpcReduction="20000"/>
          </a:bodyPr>
          <a:lstStyle/>
          <a:p>
            <a:pPr marL="457200" indent="-457200">
              <a:lnSpc>
                <a:spcPct val="115000"/>
              </a:lnSpc>
              <a:buFont typeface="Wingdings" panose="05000000000000000000" pitchFamily="2" charset="2"/>
              <a:buChar char="§"/>
            </a:pPr>
            <a:r>
              <a:rPr lang="en-US" sz="3500" dirty="0"/>
              <a:t>Variables – they are way to </a:t>
            </a:r>
            <a:r>
              <a:rPr lang="en-US" sz="3500" b="1" dirty="0">
                <a:solidFill>
                  <a:schemeClr val="bg1"/>
                </a:solidFill>
              </a:rPr>
              <a:t>store information</a:t>
            </a:r>
            <a:r>
              <a:rPr lang="en-US" sz="3500" b="1" dirty="0"/>
              <a:t> </a:t>
            </a:r>
            <a:r>
              <a:rPr lang="en-US" sz="3500" dirty="0"/>
              <a:t>and are </a:t>
            </a:r>
            <a:br>
              <a:rPr lang="en-US" sz="3500" dirty="0"/>
            </a:br>
            <a:r>
              <a:rPr lang="en-US" sz="3500" dirty="0"/>
              <a:t>characterized by </a:t>
            </a:r>
            <a:r>
              <a:rPr lang="en-US" sz="3500" b="1" dirty="0">
                <a:solidFill>
                  <a:schemeClr val="bg1"/>
                </a:solidFill>
              </a:rPr>
              <a:t>name</a:t>
            </a:r>
            <a:r>
              <a:rPr lang="en-US" sz="3500" dirty="0"/>
              <a:t>, </a:t>
            </a:r>
            <a:r>
              <a:rPr lang="en-US" sz="3500" b="1" dirty="0">
                <a:solidFill>
                  <a:schemeClr val="bg1"/>
                </a:solidFill>
              </a:rPr>
              <a:t>type</a:t>
            </a:r>
            <a:r>
              <a:rPr lang="en-US" sz="3500" dirty="0"/>
              <a:t> and </a:t>
            </a:r>
            <a:r>
              <a:rPr lang="en-US" sz="3500" b="1" dirty="0">
                <a:solidFill>
                  <a:schemeClr val="bg1"/>
                </a:solidFill>
              </a:rPr>
              <a:t>value</a:t>
            </a:r>
            <a:endParaRPr lang="en-US" sz="3500" dirty="0">
              <a:solidFill>
                <a:schemeClr val="bg1"/>
              </a:solidFill>
            </a:endParaRPr>
          </a:p>
          <a:p>
            <a:pPr>
              <a:lnSpc>
                <a:spcPct val="115000"/>
              </a:lnSpc>
            </a:pPr>
            <a:endParaRPr lang="en-US" sz="3500" dirty="0"/>
          </a:p>
          <a:p>
            <a:pPr>
              <a:lnSpc>
                <a:spcPct val="115000"/>
              </a:lnSpc>
            </a:pPr>
            <a:endParaRPr lang="en-US" sz="3500" dirty="0"/>
          </a:p>
          <a:p>
            <a:pPr marL="457200" indent="-457200">
              <a:lnSpc>
                <a:spcPct val="115000"/>
              </a:lnSpc>
              <a:buFont typeface="Wingdings" panose="05000000000000000000" pitchFamily="2" charset="2"/>
              <a:buChar char="§"/>
            </a:pPr>
            <a:r>
              <a:rPr lang="en-US" sz="3500" dirty="0"/>
              <a:t>Data types – variables are used to hold different data types</a:t>
            </a:r>
          </a:p>
          <a:p>
            <a:pPr marL="1066419" lvl="1" indent="-457200">
              <a:lnSpc>
                <a:spcPct val="115000"/>
              </a:lnSpc>
              <a:buClr>
                <a:schemeClr val="tx1"/>
              </a:buClr>
              <a:buFont typeface="Wingdings" panose="05000000000000000000" pitchFamily="2" charset="2"/>
              <a:buChar char="§"/>
            </a:pPr>
            <a:r>
              <a:rPr lang="en-US" b="1" dirty="0">
                <a:solidFill>
                  <a:schemeClr val="bg1"/>
                </a:solidFill>
              </a:rPr>
              <a:t>int</a:t>
            </a:r>
            <a:r>
              <a:rPr lang="en-US" dirty="0"/>
              <a:t> - integer number : </a:t>
            </a:r>
            <a:r>
              <a:rPr lang="en-US" b="1" dirty="0"/>
              <a:t>1, 2, 3, 4, …</a:t>
            </a:r>
          </a:p>
          <a:p>
            <a:pPr marL="1066419" lvl="1" indent="-457200">
              <a:lnSpc>
                <a:spcPct val="115000"/>
              </a:lnSpc>
              <a:buClr>
                <a:schemeClr val="tx1"/>
              </a:buClr>
              <a:buFont typeface="Wingdings" panose="05000000000000000000" pitchFamily="2" charset="2"/>
              <a:buChar char="§"/>
            </a:pPr>
            <a:r>
              <a:rPr lang="en-US" b="1" dirty="0">
                <a:solidFill>
                  <a:schemeClr val="bg1"/>
                </a:solidFill>
              </a:rPr>
              <a:t>float</a:t>
            </a:r>
            <a:r>
              <a:rPr lang="en-US" b="1" dirty="0"/>
              <a:t> </a:t>
            </a:r>
            <a:r>
              <a:rPr lang="en-US" dirty="0"/>
              <a:t>-</a:t>
            </a:r>
            <a:r>
              <a:rPr lang="en-US" b="1" dirty="0"/>
              <a:t> </a:t>
            </a:r>
            <a:r>
              <a:rPr lang="en-US" dirty="0"/>
              <a:t>real number : </a:t>
            </a:r>
            <a:r>
              <a:rPr lang="en-US" b="1" dirty="0"/>
              <a:t>0.5, 3.14, -0.5, …</a:t>
            </a:r>
          </a:p>
          <a:p>
            <a:pPr marL="1066419" lvl="1" indent="-457200">
              <a:lnSpc>
                <a:spcPct val="115000"/>
              </a:lnSpc>
              <a:buClr>
                <a:schemeClr val="tx1"/>
              </a:buClr>
              <a:buFont typeface="Wingdings" panose="05000000000000000000" pitchFamily="2" charset="2"/>
              <a:buChar char="§"/>
            </a:pPr>
            <a:r>
              <a:rPr lang="en-US" b="1" dirty="0">
                <a:solidFill>
                  <a:schemeClr val="bg1"/>
                </a:solidFill>
              </a:rPr>
              <a:t>str</a:t>
            </a:r>
            <a:r>
              <a:rPr lang="en-US" b="1" dirty="0"/>
              <a:t> </a:t>
            </a:r>
            <a:r>
              <a:rPr lang="en-US" dirty="0"/>
              <a:t>- string and chars : </a:t>
            </a:r>
            <a:r>
              <a:rPr lang="en-US" b="1" dirty="0"/>
              <a:t>"a", "Hello", …</a:t>
            </a:r>
          </a:p>
          <a:p>
            <a:pPr marL="1066419" lvl="1" indent="-457200">
              <a:lnSpc>
                <a:spcPct val="115000"/>
              </a:lnSpc>
              <a:buClr>
                <a:schemeClr val="tx1"/>
              </a:buClr>
              <a:buFont typeface="Wingdings" panose="05000000000000000000" pitchFamily="2" charset="2"/>
              <a:buChar char="§"/>
            </a:pPr>
            <a:r>
              <a:rPr lang="en-US" b="1" dirty="0">
                <a:solidFill>
                  <a:schemeClr val="bg1"/>
                </a:solidFill>
              </a:rPr>
              <a:t>bool</a:t>
            </a:r>
            <a:r>
              <a:rPr lang="en-US" b="1" dirty="0"/>
              <a:t> </a:t>
            </a:r>
            <a:r>
              <a:rPr lang="en-US" dirty="0"/>
              <a:t>- boolean: </a:t>
            </a:r>
            <a:r>
              <a:rPr lang="en-US" b="1" dirty="0"/>
              <a:t>True</a:t>
            </a:r>
            <a:r>
              <a:rPr lang="en-US" dirty="0"/>
              <a:t>, </a:t>
            </a:r>
            <a:r>
              <a:rPr lang="en-US" b="1" dirty="0"/>
              <a:t>False</a:t>
            </a:r>
          </a:p>
        </p:txBody>
      </p:sp>
      <p:sp>
        <p:nvSpPr>
          <p:cNvPr id="4" name="Title 3"/>
          <p:cNvSpPr>
            <a:spLocks noGrp="1"/>
          </p:cNvSpPr>
          <p:nvPr>
            <p:ph type="title"/>
          </p:nvPr>
        </p:nvSpPr>
        <p:spPr/>
        <p:txBody>
          <a:bodyPr/>
          <a:lstStyle/>
          <a:p>
            <a:r>
              <a:rPr lang="en-US" dirty="0"/>
              <a:t>Basic Syntax</a:t>
            </a:r>
          </a:p>
        </p:txBody>
      </p:sp>
      <p:sp>
        <p:nvSpPr>
          <p:cNvPr id="5" name="Rounded Rectangular Callout 4"/>
          <p:cNvSpPr/>
          <p:nvPr/>
        </p:nvSpPr>
        <p:spPr bwMode="auto">
          <a:xfrm>
            <a:off x="2901000" y="2940693"/>
            <a:ext cx="1524000" cy="523312"/>
          </a:xfrm>
          <a:prstGeom prst="wedgeRoundRectCallout">
            <a:avLst>
              <a:gd name="adj1" fmla="val -34042"/>
              <a:gd name="adj2" fmla="val -6632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Value</a:t>
            </a:r>
          </a:p>
        </p:txBody>
      </p:sp>
      <p:sp>
        <p:nvSpPr>
          <p:cNvPr id="6" name="Rounded Rectangular Callout 5"/>
          <p:cNvSpPr/>
          <p:nvPr/>
        </p:nvSpPr>
        <p:spPr bwMode="auto">
          <a:xfrm>
            <a:off x="918520" y="2940693"/>
            <a:ext cx="1524000" cy="523312"/>
          </a:xfrm>
          <a:prstGeom prst="wedgeRoundRectCallout">
            <a:avLst>
              <a:gd name="adj1" fmla="val -12022"/>
              <a:gd name="adj2" fmla="val -7517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Name</a:t>
            </a:r>
          </a:p>
        </p:txBody>
      </p:sp>
      <p:sp>
        <p:nvSpPr>
          <p:cNvPr id="7" name="Slide Number">
            <a:extLst>
              <a:ext uri="{FF2B5EF4-FFF2-40B4-BE49-F238E27FC236}">
                <a16:creationId xmlns:a16="http://schemas.microsoft.com/office/drawing/2014/main" xmlns="" id="{3E66EA29-48B9-4A46-AFA1-5C0EC60FBB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100</a:t>
            </a:fld>
            <a:endParaRPr lang="en-US" dirty="0"/>
          </a:p>
        </p:txBody>
      </p:sp>
    </p:spTree>
    <p:extLst>
      <p:ext uri="{BB962C8B-B14F-4D97-AF65-F5344CB8AC3E}">
        <p14:creationId xmlns:p14="http://schemas.microsoft.com/office/powerpoint/2010/main" val="2140359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xmlns="" id="{1C98305E-1202-4703-8FC8-C0A806235302}"/>
              </a:ext>
            </a:extLst>
          </p:cNvPr>
          <p:cNvSpPr>
            <a:spLocks noGrp="1"/>
          </p:cNvSpPr>
          <p:nvPr>
            <p:ph type="subTitle" sz="quarter" idx="11"/>
          </p:nvPr>
        </p:nvSpPr>
        <p:spPr/>
        <p:txBody>
          <a:bodyPr/>
          <a:lstStyle/>
          <a:p>
            <a:r>
              <a:rPr lang="en-US"/>
              <a:t>Conditional Code Execution</a:t>
            </a:r>
          </a:p>
        </p:txBody>
      </p:sp>
      <p:sp>
        <p:nvSpPr>
          <p:cNvPr id="5" name="Title 4">
            <a:extLst>
              <a:ext uri="{FF2B5EF4-FFF2-40B4-BE49-F238E27FC236}">
                <a16:creationId xmlns:a16="http://schemas.microsoft.com/office/drawing/2014/main" xmlns="" id="{5550F72D-9335-46FC-83B6-53A1579D7C0F}"/>
              </a:ext>
            </a:extLst>
          </p:cNvPr>
          <p:cNvSpPr>
            <a:spLocks noGrp="1"/>
          </p:cNvSpPr>
          <p:nvPr>
            <p:ph type="title" sz="quarter" idx="10"/>
          </p:nvPr>
        </p:nvSpPr>
        <p:spPr/>
        <p:txBody>
          <a:bodyPr/>
          <a:lstStyle/>
          <a:p>
            <a:r>
              <a:rPr lang="en-US" dirty="0"/>
              <a:t>Conditional Statements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952" y="1584000"/>
            <a:ext cx="2438095" cy="2438095"/>
          </a:xfrm>
          <a:prstGeom prst="rect">
            <a:avLst/>
          </a:prstGeom>
        </p:spPr>
      </p:pic>
    </p:spTree>
    <p:extLst>
      <p:ext uri="{BB962C8B-B14F-4D97-AF65-F5344CB8AC3E}">
        <p14:creationId xmlns:p14="http://schemas.microsoft.com/office/powerpoint/2010/main" val="1767689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65510" y="983405"/>
            <a:ext cx="9896335" cy="5640595"/>
          </a:xfrm>
        </p:spPr>
        <p:txBody>
          <a:bodyPr>
            <a:normAutofit fontScale="77500" lnSpcReduction="20000"/>
          </a:bodyPr>
          <a:lstStyle/>
          <a:p>
            <a:r>
              <a:rPr lang="en-US" dirty="0"/>
              <a:t>An "if statement" is written by using the</a:t>
            </a:r>
            <a:r>
              <a:rPr lang="en-US" b="1" dirty="0"/>
              <a:t> </a:t>
            </a:r>
            <a:r>
              <a:rPr lang="en-US" b="1" dirty="0">
                <a:solidFill>
                  <a:schemeClr val="bg1"/>
                </a:solidFill>
                <a:latin typeface="Consolas" panose="020B0609020204030204" pitchFamily="49" charset="0"/>
              </a:rPr>
              <a:t>if</a:t>
            </a:r>
            <a:r>
              <a:rPr lang="en-US" dirty="0"/>
              <a:t> keyword</a:t>
            </a:r>
          </a:p>
          <a:p>
            <a:pPr marL="0" indent="0">
              <a:buNone/>
            </a:pPr>
            <a:endParaRPr lang="en-US" sz="3100" dirty="0"/>
          </a:p>
          <a:p>
            <a:pPr marL="0" indent="0">
              <a:buNone/>
            </a:pPr>
            <a:endParaRPr lang="en-US" sz="3100" dirty="0"/>
          </a:p>
          <a:p>
            <a:pPr marL="0" indent="0">
              <a:buNone/>
            </a:pPr>
            <a:endParaRPr lang="en-US" sz="3100" dirty="0"/>
          </a:p>
          <a:p>
            <a:pPr marL="0" indent="0">
              <a:buNone/>
            </a:pPr>
            <a:endParaRPr lang="en-US" sz="3100" dirty="0"/>
          </a:p>
          <a:p>
            <a:r>
              <a:rPr lang="en-US" dirty="0"/>
              <a:t>Python supports the usual logical conditions from mathematics</a:t>
            </a:r>
          </a:p>
          <a:p>
            <a:pPr lvl="1"/>
            <a:r>
              <a:rPr lang="en-US" sz="3100" dirty="0"/>
              <a:t>Equals: a == b</a:t>
            </a:r>
          </a:p>
          <a:p>
            <a:pPr lvl="1"/>
            <a:r>
              <a:rPr lang="en-US" sz="3100" dirty="0"/>
              <a:t>Not Equals: a != b</a:t>
            </a:r>
          </a:p>
          <a:p>
            <a:pPr lvl="1"/>
            <a:r>
              <a:rPr lang="en-US" sz="3100" dirty="0"/>
              <a:t>Less than: a &lt; b</a:t>
            </a:r>
          </a:p>
          <a:p>
            <a:pPr lvl="1"/>
            <a:r>
              <a:rPr lang="en-US" sz="3100" dirty="0"/>
              <a:t>Less than or equal to: a &lt;= b</a:t>
            </a:r>
          </a:p>
          <a:p>
            <a:pPr lvl="1"/>
            <a:r>
              <a:rPr lang="en-US" sz="3100" dirty="0"/>
              <a:t>Greater than: a &gt; b</a:t>
            </a:r>
          </a:p>
          <a:p>
            <a:pPr lvl="1"/>
            <a:r>
              <a:rPr lang="en-US" sz="3100" dirty="0"/>
              <a:t>Greater than or equal to: a &gt;= b</a:t>
            </a:r>
          </a:p>
        </p:txBody>
      </p:sp>
      <p:sp>
        <p:nvSpPr>
          <p:cNvPr id="3" name="Title 2"/>
          <p:cNvSpPr>
            <a:spLocks noGrp="1"/>
          </p:cNvSpPr>
          <p:nvPr>
            <p:ph type="title"/>
          </p:nvPr>
        </p:nvSpPr>
        <p:spPr/>
        <p:txBody>
          <a:bodyPr/>
          <a:lstStyle/>
          <a:p>
            <a:r>
              <a:rPr lang="en-US" dirty="0"/>
              <a:t>The If-Statement</a:t>
            </a:r>
          </a:p>
        </p:txBody>
      </p:sp>
      <p:sp>
        <p:nvSpPr>
          <p:cNvPr id="10" name="Text Placeholder 5"/>
          <p:cNvSpPr txBox="1">
            <a:spLocks/>
          </p:cNvSpPr>
          <p:nvPr/>
        </p:nvSpPr>
        <p:spPr>
          <a:xfrm>
            <a:off x="2496000" y="1404000"/>
            <a:ext cx="5745625" cy="180315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lvl1pPr indent="0" defTabSz="1218804" latinLnBrk="1">
              <a:lnSpc>
                <a:spcPct val="100000"/>
              </a:lnSpc>
              <a:spcBef>
                <a:spcPts val="600"/>
              </a:spcBef>
              <a:spcAft>
                <a:spcPts val="600"/>
              </a:spcAft>
              <a:buFont typeface="Wingdings" panose="05000000000000000000" pitchFamily="2" charset="2"/>
              <a:buNone/>
              <a:defRPr lang="en-US" sz="2399" b="1" noProof="1" smtClean="0">
                <a:solidFill>
                  <a:srgbClr val="000000"/>
                </a:solidFill>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Aft>
                <a:spcPts val="0"/>
              </a:spcAft>
            </a:pPr>
            <a:r>
              <a:rPr lang="en-GB" sz="2200" dirty="0">
                <a:solidFill>
                  <a:schemeClr val="tx1"/>
                </a:solidFill>
              </a:rPr>
              <a:t>a = 33</a:t>
            </a:r>
          </a:p>
          <a:p>
            <a:pPr>
              <a:spcAft>
                <a:spcPts val="0"/>
              </a:spcAft>
            </a:pPr>
            <a:r>
              <a:rPr lang="en-GB" sz="2200" dirty="0">
                <a:solidFill>
                  <a:schemeClr val="tx1"/>
                </a:solidFill>
              </a:rPr>
              <a:t>b = 200</a:t>
            </a:r>
          </a:p>
          <a:p>
            <a:pPr>
              <a:spcAft>
                <a:spcPts val="0"/>
              </a:spcAft>
            </a:pPr>
            <a:r>
              <a:rPr lang="en-GB" sz="2200" dirty="0">
                <a:solidFill>
                  <a:schemeClr val="bg1"/>
                </a:solidFill>
              </a:rPr>
              <a:t>if b &gt; a:</a:t>
            </a:r>
          </a:p>
          <a:p>
            <a:pPr>
              <a:spcAft>
                <a:spcPts val="0"/>
              </a:spcAft>
            </a:pPr>
            <a:r>
              <a:rPr lang="en-GB" sz="2200" dirty="0">
                <a:solidFill>
                  <a:schemeClr val="tx1"/>
                </a:solidFill>
              </a:rPr>
              <a:t>    print("b is greater than a")</a:t>
            </a:r>
            <a:endParaRPr lang="en-US" sz="2200" dirty="0">
              <a:solidFill>
                <a:schemeClr val="tx1"/>
              </a:solidFill>
            </a:endParaRPr>
          </a:p>
        </p:txBody>
      </p:sp>
      <p:sp>
        <p:nvSpPr>
          <p:cNvPr id="5" name="Slide Number">
            <a:extLst>
              <a:ext uri="{FF2B5EF4-FFF2-40B4-BE49-F238E27FC236}">
                <a16:creationId xmlns:a16="http://schemas.microsoft.com/office/drawing/2014/main" xmlns="" id="{0FD972DB-DC70-43DD-865E-1C181A37D88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102</a:t>
            </a:fld>
            <a:endParaRPr lang="en-US" dirty="0"/>
          </a:p>
        </p:txBody>
      </p:sp>
    </p:spTree>
    <p:extLst>
      <p:ext uri="{BB962C8B-B14F-4D97-AF65-F5344CB8AC3E}">
        <p14:creationId xmlns:p14="http://schemas.microsoft.com/office/powerpoint/2010/main" val="414122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65510" y="1121144"/>
            <a:ext cx="9880490" cy="5457856"/>
          </a:xfrm>
        </p:spPr>
        <p:txBody>
          <a:bodyPr/>
          <a:lstStyle/>
          <a:p>
            <a:r>
              <a:rPr lang="en-US" dirty="0"/>
              <a:t>Python relies on indentation, using whitespace, </a:t>
            </a:r>
            <a:br>
              <a:rPr lang="en-US" dirty="0"/>
            </a:br>
            <a:r>
              <a:rPr lang="en-US" dirty="0"/>
              <a:t>to define scope in the code</a:t>
            </a:r>
          </a:p>
          <a:p>
            <a:r>
              <a:rPr lang="en-US" dirty="0"/>
              <a:t>Other programming languages often use </a:t>
            </a:r>
            <a:br>
              <a:rPr lang="en-US" dirty="0"/>
            </a:br>
            <a:r>
              <a:rPr lang="en-US" dirty="0"/>
              <a:t>curly-brackets for this purpose</a:t>
            </a:r>
          </a:p>
          <a:p>
            <a:r>
              <a:rPr lang="en-US" dirty="0"/>
              <a:t>If statement, without indentation will raise an error</a:t>
            </a:r>
          </a:p>
        </p:txBody>
      </p:sp>
      <p:sp>
        <p:nvSpPr>
          <p:cNvPr id="3" name="Title 2"/>
          <p:cNvSpPr>
            <a:spLocks noGrp="1"/>
          </p:cNvSpPr>
          <p:nvPr>
            <p:ph type="title"/>
          </p:nvPr>
        </p:nvSpPr>
        <p:spPr/>
        <p:txBody>
          <a:bodyPr/>
          <a:lstStyle/>
          <a:p>
            <a:r>
              <a:rPr lang="en-US" dirty="0"/>
              <a:t>Indentation</a:t>
            </a:r>
          </a:p>
        </p:txBody>
      </p:sp>
      <p:sp>
        <p:nvSpPr>
          <p:cNvPr id="4" name="Text Placeholder 5"/>
          <p:cNvSpPr txBox="1">
            <a:spLocks/>
          </p:cNvSpPr>
          <p:nvPr/>
        </p:nvSpPr>
        <p:spPr>
          <a:xfrm>
            <a:off x="2504717" y="4402716"/>
            <a:ext cx="6210000" cy="2049380"/>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lvl1pPr indent="0" defTabSz="1218804" latinLnBrk="1">
              <a:lnSpc>
                <a:spcPct val="100000"/>
              </a:lnSpc>
              <a:spcBef>
                <a:spcPts val="600"/>
              </a:spcBef>
              <a:spcAft>
                <a:spcPts val="600"/>
              </a:spcAft>
              <a:buFont typeface="Wingdings" panose="05000000000000000000" pitchFamily="2" charset="2"/>
              <a:buNone/>
              <a:defRPr lang="en-US" sz="2399" b="1" noProof="1" smtClean="0">
                <a:solidFill>
                  <a:srgbClr val="000000"/>
                </a:solidFill>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Aft>
                <a:spcPts val="0"/>
              </a:spcAft>
            </a:pPr>
            <a:r>
              <a:rPr lang="en-GB" sz="2600" dirty="0">
                <a:solidFill>
                  <a:schemeClr val="tx1"/>
                </a:solidFill>
              </a:rPr>
              <a:t>a = 33</a:t>
            </a:r>
          </a:p>
          <a:p>
            <a:pPr>
              <a:spcAft>
                <a:spcPts val="0"/>
              </a:spcAft>
            </a:pPr>
            <a:r>
              <a:rPr lang="en-GB" sz="2600" dirty="0">
                <a:solidFill>
                  <a:schemeClr val="tx1"/>
                </a:solidFill>
              </a:rPr>
              <a:t>b = 200</a:t>
            </a:r>
          </a:p>
          <a:p>
            <a:pPr>
              <a:spcAft>
                <a:spcPts val="0"/>
              </a:spcAft>
            </a:pPr>
            <a:r>
              <a:rPr lang="en-GB" sz="2600" dirty="0">
                <a:solidFill>
                  <a:schemeClr val="bg1"/>
                </a:solidFill>
              </a:rPr>
              <a:t>if</a:t>
            </a:r>
            <a:r>
              <a:rPr lang="en-GB" sz="2600" dirty="0">
                <a:solidFill>
                  <a:schemeClr val="tx1"/>
                </a:solidFill>
              </a:rPr>
              <a:t> b &gt; a:</a:t>
            </a:r>
          </a:p>
          <a:p>
            <a:pPr>
              <a:spcAft>
                <a:spcPts val="0"/>
              </a:spcAft>
            </a:pPr>
            <a:r>
              <a:rPr lang="en-GB" sz="2600" dirty="0">
                <a:solidFill>
                  <a:schemeClr val="tx1"/>
                </a:solidFill>
              </a:rPr>
              <a:t>    print("b is greater than a")</a:t>
            </a:r>
            <a:endParaRPr lang="en-US" sz="2600" dirty="0">
              <a:solidFill>
                <a:schemeClr val="tx1"/>
              </a:solidFill>
            </a:endParaRPr>
          </a:p>
        </p:txBody>
      </p:sp>
      <p:sp>
        <p:nvSpPr>
          <p:cNvPr id="5" name="Slide Number">
            <a:extLst>
              <a:ext uri="{FF2B5EF4-FFF2-40B4-BE49-F238E27FC236}">
                <a16:creationId xmlns:a16="http://schemas.microsoft.com/office/drawing/2014/main" xmlns="" id="{60F71A54-BD1E-4ABE-BD9E-53B01A172EC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103</a:t>
            </a:fld>
            <a:endParaRPr lang="en-US" dirty="0"/>
          </a:p>
        </p:txBody>
      </p:sp>
    </p:spTree>
    <p:extLst>
      <p:ext uri="{BB962C8B-B14F-4D97-AF65-F5344CB8AC3E}">
        <p14:creationId xmlns:p14="http://schemas.microsoft.com/office/powerpoint/2010/main" val="25981302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4234" cy="5546589"/>
          </a:xfrm>
        </p:spPr>
        <p:txBody>
          <a:bodyPr/>
          <a:lstStyle/>
          <a:p>
            <a:r>
              <a:rPr lang="en-US" dirty="0"/>
              <a:t>The </a:t>
            </a:r>
            <a:r>
              <a:rPr lang="en-US" b="1" dirty="0">
                <a:solidFill>
                  <a:schemeClr val="bg1"/>
                </a:solidFill>
                <a:latin typeface="Consolas" panose="020B0609020204030204" pitchFamily="49" charset="0"/>
              </a:rPr>
              <a:t>else</a:t>
            </a:r>
            <a:r>
              <a:rPr lang="en-US" dirty="0"/>
              <a:t> keyword catches anything which isn't </a:t>
            </a:r>
            <a:br>
              <a:rPr lang="en-US" dirty="0"/>
            </a:br>
            <a:r>
              <a:rPr lang="en-US" dirty="0"/>
              <a:t>caught by the preceding conditions</a:t>
            </a:r>
          </a:p>
        </p:txBody>
      </p:sp>
      <p:sp>
        <p:nvSpPr>
          <p:cNvPr id="3" name="Title 2"/>
          <p:cNvSpPr>
            <a:spLocks noGrp="1"/>
          </p:cNvSpPr>
          <p:nvPr>
            <p:ph type="title"/>
          </p:nvPr>
        </p:nvSpPr>
        <p:spPr/>
        <p:txBody>
          <a:bodyPr/>
          <a:lstStyle/>
          <a:p>
            <a:r>
              <a:rPr lang="en-US" dirty="0"/>
              <a:t>The Else-Statement</a:t>
            </a:r>
          </a:p>
        </p:txBody>
      </p:sp>
      <p:sp>
        <p:nvSpPr>
          <p:cNvPr id="4" name="Text Placeholder 5"/>
          <p:cNvSpPr txBox="1">
            <a:spLocks/>
          </p:cNvSpPr>
          <p:nvPr/>
        </p:nvSpPr>
        <p:spPr>
          <a:xfrm>
            <a:off x="2541000" y="2574000"/>
            <a:ext cx="6840000" cy="300348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lvl1pPr indent="0" defTabSz="1218804" latinLnBrk="1">
              <a:lnSpc>
                <a:spcPct val="100000"/>
              </a:lnSpc>
              <a:spcBef>
                <a:spcPts val="600"/>
              </a:spcBef>
              <a:spcAft>
                <a:spcPts val="600"/>
              </a:spcAft>
              <a:buFont typeface="Wingdings" panose="05000000000000000000" pitchFamily="2" charset="2"/>
              <a:buNone/>
              <a:defRPr lang="en-US" sz="2399" b="1" noProof="1" smtClean="0">
                <a:solidFill>
                  <a:srgbClr val="000000"/>
                </a:solidFill>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Aft>
                <a:spcPts val="0"/>
              </a:spcAft>
            </a:pPr>
            <a:r>
              <a:rPr lang="en-GB" sz="2600" dirty="0">
                <a:solidFill>
                  <a:schemeClr val="tx1"/>
                </a:solidFill>
              </a:rPr>
              <a:t>a = 200</a:t>
            </a:r>
          </a:p>
          <a:p>
            <a:pPr>
              <a:spcAft>
                <a:spcPts val="0"/>
              </a:spcAft>
            </a:pPr>
            <a:r>
              <a:rPr lang="en-GB" sz="2600" dirty="0">
                <a:solidFill>
                  <a:schemeClr val="tx1"/>
                </a:solidFill>
              </a:rPr>
              <a:t>b = 33</a:t>
            </a:r>
          </a:p>
          <a:p>
            <a:pPr>
              <a:spcAft>
                <a:spcPts val="0"/>
              </a:spcAft>
            </a:pPr>
            <a:r>
              <a:rPr lang="en-GB" sz="2600" dirty="0">
                <a:solidFill>
                  <a:schemeClr val="tx1"/>
                </a:solidFill>
              </a:rPr>
              <a:t>if b &gt; a:</a:t>
            </a:r>
          </a:p>
          <a:p>
            <a:pPr>
              <a:spcAft>
                <a:spcPts val="0"/>
              </a:spcAft>
            </a:pPr>
            <a:r>
              <a:rPr lang="en-GB" sz="2600" dirty="0">
                <a:solidFill>
                  <a:schemeClr val="tx1"/>
                </a:solidFill>
              </a:rPr>
              <a:t>    print("b is greater than a")</a:t>
            </a:r>
          </a:p>
          <a:p>
            <a:pPr>
              <a:spcAft>
                <a:spcPts val="0"/>
              </a:spcAft>
            </a:pPr>
            <a:r>
              <a:rPr lang="en-GB" sz="2600" dirty="0">
                <a:solidFill>
                  <a:schemeClr val="bg1"/>
                </a:solidFill>
              </a:rPr>
              <a:t>else</a:t>
            </a:r>
            <a:r>
              <a:rPr lang="en-GB" sz="2600" dirty="0">
                <a:solidFill>
                  <a:schemeClr val="tx1"/>
                </a:solidFill>
              </a:rPr>
              <a:t>:</a:t>
            </a:r>
          </a:p>
          <a:p>
            <a:pPr>
              <a:spcAft>
                <a:spcPts val="0"/>
              </a:spcAft>
            </a:pPr>
            <a:r>
              <a:rPr lang="en-GB" sz="2600" dirty="0">
                <a:solidFill>
                  <a:schemeClr val="tx1"/>
                </a:solidFill>
              </a:rPr>
              <a:t>    print("b is not greater </a:t>
            </a:r>
            <a:r>
              <a:rPr lang="en-GB" sz="2600">
                <a:solidFill>
                  <a:schemeClr val="tx1"/>
                </a:solidFill>
              </a:rPr>
              <a:t>than a")</a:t>
            </a:r>
            <a:endParaRPr lang="en-US" sz="2600" dirty="0">
              <a:solidFill>
                <a:schemeClr val="tx1"/>
              </a:solidFill>
            </a:endParaRPr>
          </a:p>
        </p:txBody>
      </p:sp>
      <p:sp>
        <p:nvSpPr>
          <p:cNvPr id="5" name="Slide Number">
            <a:extLst>
              <a:ext uri="{FF2B5EF4-FFF2-40B4-BE49-F238E27FC236}">
                <a16:creationId xmlns:a16="http://schemas.microsoft.com/office/drawing/2014/main" xmlns="" id="{A10FB5F3-B122-4DFD-AA57-369802D4AFE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104</a:t>
            </a:fld>
            <a:endParaRPr lang="en-US" dirty="0"/>
          </a:p>
        </p:txBody>
      </p:sp>
    </p:spTree>
    <p:extLst>
      <p:ext uri="{BB962C8B-B14F-4D97-AF65-F5344CB8AC3E}">
        <p14:creationId xmlns:p14="http://schemas.microsoft.com/office/powerpoint/2010/main" val="28959034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4234" cy="5546589"/>
          </a:xfrm>
        </p:spPr>
        <p:txBody>
          <a:bodyPr/>
          <a:lstStyle/>
          <a:p>
            <a:r>
              <a:rPr lang="en-US" dirty="0"/>
              <a:t>The </a:t>
            </a:r>
            <a:r>
              <a:rPr lang="en-US" b="1" dirty="0">
                <a:solidFill>
                  <a:schemeClr val="bg1"/>
                </a:solidFill>
                <a:latin typeface="Consolas" panose="020B0609020204030204" pitchFamily="49" charset="0"/>
              </a:rPr>
              <a:t>elif</a:t>
            </a:r>
            <a:r>
              <a:rPr lang="en-US" dirty="0"/>
              <a:t> keyword is pythons way of saying "if the </a:t>
            </a:r>
            <a:br>
              <a:rPr lang="en-US" dirty="0"/>
            </a:br>
            <a:r>
              <a:rPr lang="en-US" dirty="0"/>
              <a:t>previous conditions were not true, then try this</a:t>
            </a:r>
            <a:br>
              <a:rPr lang="en-US" dirty="0"/>
            </a:br>
            <a:r>
              <a:rPr lang="en-US" dirty="0"/>
              <a:t>condition"</a:t>
            </a:r>
          </a:p>
        </p:txBody>
      </p:sp>
      <p:sp>
        <p:nvSpPr>
          <p:cNvPr id="3" name="Title 2"/>
          <p:cNvSpPr>
            <a:spLocks noGrp="1"/>
          </p:cNvSpPr>
          <p:nvPr>
            <p:ph type="title"/>
          </p:nvPr>
        </p:nvSpPr>
        <p:spPr/>
        <p:txBody>
          <a:bodyPr/>
          <a:lstStyle/>
          <a:p>
            <a:r>
              <a:rPr lang="en-US" dirty="0"/>
              <a:t>The Elif-Statement</a:t>
            </a:r>
          </a:p>
        </p:txBody>
      </p:sp>
      <p:sp>
        <p:nvSpPr>
          <p:cNvPr id="4" name="Text Placeholder 5"/>
          <p:cNvSpPr txBox="1">
            <a:spLocks/>
          </p:cNvSpPr>
          <p:nvPr/>
        </p:nvSpPr>
        <p:spPr>
          <a:xfrm>
            <a:off x="2586000" y="3106485"/>
            <a:ext cx="6345000" cy="300348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lvl1pPr indent="0" defTabSz="1218804" latinLnBrk="1">
              <a:lnSpc>
                <a:spcPct val="100000"/>
              </a:lnSpc>
              <a:spcBef>
                <a:spcPts val="600"/>
              </a:spcBef>
              <a:spcAft>
                <a:spcPts val="600"/>
              </a:spcAft>
              <a:buFont typeface="Wingdings" panose="05000000000000000000" pitchFamily="2" charset="2"/>
              <a:buNone/>
              <a:defRPr lang="en-US" sz="2399" b="1" noProof="1" smtClean="0">
                <a:solidFill>
                  <a:srgbClr val="000000"/>
                </a:solidFill>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Aft>
                <a:spcPts val="0"/>
              </a:spcAft>
            </a:pPr>
            <a:r>
              <a:rPr lang="en-GB" sz="2600" dirty="0">
                <a:solidFill>
                  <a:schemeClr val="tx1"/>
                </a:solidFill>
              </a:rPr>
              <a:t>a = 33</a:t>
            </a:r>
          </a:p>
          <a:p>
            <a:pPr>
              <a:spcAft>
                <a:spcPts val="0"/>
              </a:spcAft>
            </a:pPr>
            <a:r>
              <a:rPr lang="en-GB" sz="2600" dirty="0">
                <a:solidFill>
                  <a:schemeClr val="tx1"/>
                </a:solidFill>
              </a:rPr>
              <a:t>b = 33</a:t>
            </a:r>
          </a:p>
          <a:p>
            <a:pPr>
              <a:spcAft>
                <a:spcPts val="0"/>
              </a:spcAft>
            </a:pPr>
            <a:r>
              <a:rPr lang="en-GB" sz="2600" dirty="0">
                <a:solidFill>
                  <a:schemeClr val="tx1"/>
                </a:solidFill>
              </a:rPr>
              <a:t>if b &gt; a:</a:t>
            </a:r>
          </a:p>
          <a:p>
            <a:pPr>
              <a:spcAft>
                <a:spcPts val="0"/>
              </a:spcAft>
            </a:pPr>
            <a:r>
              <a:rPr lang="en-GB" sz="2600" dirty="0">
                <a:solidFill>
                  <a:schemeClr val="tx1"/>
                </a:solidFill>
              </a:rPr>
              <a:t>    print("b is greater than a")</a:t>
            </a:r>
          </a:p>
          <a:p>
            <a:pPr>
              <a:spcAft>
                <a:spcPts val="0"/>
              </a:spcAft>
            </a:pPr>
            <a:r>
              <a:rPr lang="en-GB" sz="2600" dirty="0">
                <a:solidFill>
                  <a:schemeClr val="bg1"/>
                </a:solidFill>
              </a:rPr>
              <a:t>elif</a:t>
            </a:r>
            <a:r>
              <a:rPr lang="en-GB" sz="2600" dirty="0">
                <a:solidFill>
                  <a:schemeClr val="tx1"/>
                </a:solidFill>
              </a:rPr>
              <a:t> a == b:</a:t>
            </a:r>
          </a:p>
          <a:p>
            <a:pPr>
              <a:spcAft>
                <a:spcPts val="0"/>
              </a:spcAft>
            </a:pPr>
            <a:r>
              <a:rPr lang="en-GB" sz="2600" dirty="0">
                <a:solidFill>
                  <a:schemeClr val="tx1"/>
                </a:solidFill>
              </a:rPr>
              <a:t>    print("a and b are equal")</a:t>
            </a:r>
            <a:endParaRPr lang="en-US" sz="2600" dirty="0">
              <a:solidFill>
                <a:schemeClr val="tx1"/>
              </a:solidFill>
            </a:endParaRPr>
          </a:p>
        </p:txBody>
      </p:sp>
      <p:sp>
        <p:nvSpPr>
          <p:cNvPr id="5" name="Slide Number">
            <a:extLst>
              <a:ext uri="{FF2B5EF4-FFF2-40B4-BE49-F238E27FC236}">
                <a16:creationId xmlns:a16="http://schemas.microsoft.com/office/drawing/2014/main" xmlns="" id="{151676B0-3603-42F5-8D0D-6717DF62264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105</a:t>
            </a:fld>
            <a:endParaRPr lang="en-US" dirty="0"/>
          </a:p>
        </p:txBody>
      </p:sp>
    </p:spTree>
    <p:extLst>
      <p:ext uri="{BB962C8B-B14F-4D97-AF65-F5344CB8AC3E}">
        <p14:creationId xmlns:p14="http://schemas.microsoft.com/office/powerpoint/2010/main" val="5013741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831000" y="2529000"/>
            <a:ext cx="9539999" cy="1172217"/>
          </a:xfrm>
        </p:spPr>
        <p:txBody>
          <a:bodyPr/>
          <a:lstStyle/>
          <a:p>
            <a:pPr>
              <a:lnSpc>
                <a:spcPct val="100000"/>
              </a:lnSpc>
              <a:spcBef>
                <a:spcPts val="600"/>
              </a:spcBef>
              <a:spcAft>
                <a:spcPts val="600"/>
              </a:spcAft>
            </a:pPr>
            <a:r>
              <a:rPr lang="en-GB" sz="2600" dirty="0"/>
              <a:t>if a &gt; b </a:t>
            </a:r>
            <a:r>
              <a:rPr lang="en-GB" sz="2600" dirty="0">
                <a:solidFill>
                  <a:schemeClr val="bg1"/>
                </a:solidFill>
              </a:rPr>
              <a:t>and</a:t>
            </a:r>
            <a:r>
              <a:rPr lang="en-GB" sz="2600" dirty="0"/>
              <a:t> c &gt; a:</a:t>
            </a:r>
          </a:p>
          <a:p>
            <a:pPr>
              <a:lnSpc>
                <a:spcPct val="100000"/>
              </a:lnSpc>
              <a:spcBef>
                <a:spcPts val="600"/>
              </a:spcBef>
              <a:spcAft>
                <a:spcPts val="600"/>
              </a:spcAft>
            </a:pPr>
            <a:r>
              <a:rPr lang="en-GB" sz="2600" dirty="0"/>
              <a:t>    print("Both conditions are True")</a:t>
            </a:r>
            <a:endParaRPr lang="en-US" sz="2600" dirty="0">
              <a:solidFill>
                <a:schemeClr val="tx1"/>
              </a:solidFill>
            </a:endParaRPr>
          </a:p>
        </p:txBody>
      </p:sp>
      <p:sp>
        <p:nvSpPr>
          <p:cNvPr id="5" name="Text Placeholder 4"/>
          <p:cNvSpPr>
            <a:spLocks noGrp="1"/>
          </p:cNvSpPr>
          <p:nvPr>
            <p:ph type="body" sz="quarter" idx="10"/>
          </p:nvPr>
        </p:nvSpPr>
        <p:spPr/>
        <p:txBody>
          <a:bodyPr/>
          <a:lstStyle/>
          <a:p>
            <a:pPr marL="514350" indent="-514350">
              <a:buFont typeface="Wingdings" panose="05000000000000000000" pitchFamily="2" charset="2"/>
              <a:buChar char="§"/>
            </a:pPr>
            <a:r>
              <a:rPr lang="en-US" dirty="0"/>
              <a:t>The </a:t>
            </a:r>
            <a:r>
              <a:rPr lang="en-US" b="1" dirty="0">
                <a:solidFill>
                  <a:schemeClr val="bg1"/>
                </a:solidFill>
                <a:latin typeface="Consolas" panose="020B0609020204030204" pitchFamily="49" charset="0"/>
              </a:rPr>
              <a:t>and</a:t>
            </a:r>
            <a:r>
              <a:rPr lang="en-US" b="1" dirty="0">
                <a:latin typeface="Consolas" panose="020B0609020204030204" pitchFamily="49" charset="0"/>
              </a:rPr>
              <a:t>/</a:t>
            </a:r>
            <a:r>
              <a:rPr lang="en-US" b="1" dirty="0">
                <a:solidFill>
                  <a:schemeClr val="bg1"/>
                </a:solidFill>
                <a:latin typeface="Consolas" panose="020B0609020204030204" pitchFamily="49" charset="0"/>
              </a:rPr>
              <a:t>or</a:t>
            </a:r>
            <a:r>
              <a:rPr lang="en-US" dirty="0"/>
              <a:t> keywords are logical operators. They are used to combine conditional statements</a:t>
            </a:r>
          </a:p>
        </p:txBody>
      </p:sp>
      <p:sp>
        <p:nvSpPr>
          <p:cNvPr id="4" name="Title 3"/>
          <p:cNvSpPr>
            <a:spLocks noGrp="1"/>
          </p:cNvSpPr>
          <p:nvPr>
            <p:ph type="title"/>
          </p:nvPr>
        </p:nvSpPr>
        <p:spPr/>
        <p:txBody>
          <a:bodyPr/>
          <a:lstStyle/>
          <a:p>
            <a:r>
              <a:rPr lang="en-US" dirty="0"/>
              <a:t>And and Or</a:t>
            </a:r>
          </a:p>
        </p:txBody>
      </p:sp>
      <p:sp>
        <p:nvSpPr>
          <p:cNvPr id="11" name="Text Placeholder 5"/>
          <p:cNvSpPr txBox="1">
            <a:spLocks/>
          </p:cNvSpPr>
          <p:nvPr/>
        </p:nvSpPr>
        <p:spPr>
          <a:xfrm>
            <a:off x="830998" y="4053421"/>
            <a:ext cx="9540001" cy="117221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600" dirty="0">
                <a:solidFill>
                  <a:schemeClr val="tx1"/>
                </a:solidFill>
              </a:rPr>
              <a:t>if a &gt; b </a:t>
            </a:r>
            <a:r>
              <a:rPr lang="en-GB" sz="2600" dirty="0">
                <a:solidFill>
                  <a:schemeClr val="bg1"/>
                </a:solidFill>
              </a:rPr>
              <a:t>or</a:t>
            </a:r>
            <a:r>
              <a:rPr lang="en-GB" sz="2600" dirty="0">
                <a:solidFill>
                  <a:schemeClr val="tx1"/>
                </a:solidFill>
              </a:rPr>
              <a:t> a &gt; c:</a:t>
            </a:r>
          </a:p>
          <a:p>
            <a:r>
              <a:rPr lang="en-GB" sz="2600" dirty="0">
                <a:solidFill>
                  <a:schemeClr val="tx1"/>
                </a:solidFill>
              </a:rPr>
              <a:t>    print("At least one of the conditions is True")</a:t>
            </a:r>
            <a:endParaRPr lang="en-US" sz="2600" dirty="0">
              <a:solidFill>
                <a:schemeClr val="tx1"/>
              </a:solidFill>
            </a:endParaRPr>
          </a:p>
        </p:txBody>
      </p:sp>
      <p:sp>
        <p:nvSpPr>
          <p:cNvPr id="7" name="Slide Number">
            <a:extLst>
              <a:ext uri="{FF2B5EF4-FFF2-40B4-BE49-F238E27FC236}">
                <a16:creationId xmlns:a16="http://schemas.microsoft.com/office/drawing/2014/main" xmlns="" id="{87E6AC42-0CD6-4D87-881E-02BA4DD3C75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106</a:t>
            </a:fld>
            <a:endParaRPr lang="en-US" dirty="0"/>
          </a:p>
        </p:txBody>
      </p:sp>
    </p:spTree>
    <p:extLst>
      <p:ext uri="{BB962C8B-B14F-4D97-AF65-F5344CB8AC3E}">
        <p14:creationId xmlns:p14="http://schemas.microsoft.com/office/powerpoint/2010/main" val="2229526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825595" y="2680867"/>
            <a:ext cx="7835405" cy="1818548"/>
          </a:xfrm>
        </p:spPr>
        <p:txBody>
          <a:bodyPr/>
          <a:lstStyle/>
          <a:p>
            <a:pPr>
              <a:lnSpc>
                <a:spcPct val="100000"/>
              </a:lnSpc>
              <a:spcBef>
                <a:spcPts val="600"/>
              </a:spcBef>
              <a:spcAft>
                <a:spcPts val="600"/>
              </a:spcAft>
            </a:pPr>
            <a:r>
              <a:rPr lang="en-GB" sz="2800" dirty="0"/>
              <a:t>a = int(input())</a:t>
            </a:r>
          </a:p>
          <a:p>
            <a:pPr>
              <a:lnSpc>
                <a:spcPct val="100000"/>
              </a:lnSpc>
              <a:spcBef>
                <a:spcPts val="600"/>
              </a:spcBef>
              <a:spcAft>
                <a:spcPts val="600"/>
              </a:spcAft>
            </a:pPr>
            <a:r>
              <a:rPr lang="en-GB" sz="2800" dirty="0"/>
              <a:t>if 1 </a:t>
            </a:r>
            <a:r>
              <a:rPr lang="en-GB" sz="2800" dirty="0">
                <a:solidFill>
                  <a:schemeClr val="bg1"/>
                </a:solidFill>
              </a:rPr>
              <a:t>&lt;=</a:t>
            </a:r>
            <a:r>
              <a:rPr lang="en-GB" sz="2800" dirty="0"/>
              <a:t> a </a:t>
            </a:r>
            <a:r>
              <a:rPr lang="en-GB" sz="2800" dirty="0">
                <a:solidFill>
                  <a:schemeClr val="bg1"/>
                </a:solidFill>
              </a:rPr>
              <a:t>&lt;=</a:t>
            </a:r>
            <a:r>
              <a:rPr lang="en-GB" sz="2800" dirty="0"/>
              <a:t> 10:</a:t>
            </a:r>
          </a:p>
          <a:p>
            <a:pPr>
              <a:lnSpc>
                <a:spcPct val="100000"/>
              </a:lnSpc>
              <a:spcBef>
                <a:spcPts val="600"/>
              </a:spcBef>
              <a:spcAft>
                <a:spcPts val="600"/>
              </a:spcAft>
            </a:pPr>
            <a:r>
              <a:rPr lang="en-GB" sz="2800" dirty="0"/>
              <a:t>   print("a is in the range 1 and 10")</a:t>
            </a:r>
            <a:endParaRPr lang="bg-BG" sz="2800" dirty="0"/>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If you want to check whether a number is in a given range, you can use the following syntax</a:t>
            </a:r>
          </a:p>
        </p:txBody>
      </p:sp>
      <p:sp>
        <p:nvSpPr>
          <p:cNvPr id="4" name="Title 3"/>
          <p:cNvSpPr>
            <a:spLocks noGrp="1"/>
          </p:cNvSpPr>
          <p:nvPr>
            <p:ph type="title"/>
          </p:nvPr>
        </p:nvSpPr>
        <p:spPr/>
        <p:txBody>
          <a:bodyPr/>
          <a:lstStyle/>
          <a:p>
            <a:r>
              <a:rPr lang="en-US" dirty="0"/>
              <a:t>Check Number Range</a:t>
            </a:r>
          </a:p>
        </p:txBody>
      </p:sp>
      <p:sp>
        <p:nvSpPr>
          <p:cNvPr id="5" name="Slide Number">
            <a:extLst>
              <a:ext uri="{FF2B5EF4-FFF2-40B4-BE49-F238E27FC236}">
                <a16:creationId xmlns:a16="http://schemas.microsoft.com/office/drawing/2014/main" xmlns="" id="{D540644B-F5AD-4085-BE55-DDBDDF22E48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107</a:t>
            </a:fld>
            <a:endParaRPr lang="en-US" dirty="0"/>
          </a:p>
        </p:txBody>
      </p:sp>
      <p:sp>
        <p:nvSpPr>
          <p:cNvPr id="6" name="Rectangle 5">
            <a:extLst>
              <a:ext uri="{FF2B5EF4-FFF2-40B4-BE49-F238E27FC236}">
                <a16:creationId xmlns:a16="http://schemas.microsoft.com/office/drawing/2014/main" xmlns="" id="{A777640E-92E8-4838-9C26-F83ACD09FE83}"/>
              </a:ext>
            </a:extLst>
          </p:cNvPr>
          <p:cNvSpPr/>
          <p:nvPr/>
        </p:nvSpPr>
        <p:spPr>
          <a:xfrm>
            <a:off x="7761000" y="5060826"/>
            <a:ext cx="3630000" cy="923330"/>
          </a:xfrm>
          <a:prstGeom prst="rect">
            <a:avLst/>
          </a:prstGeom>
          <a:noFill/>
          <a:effectLst>
            <a:reflection blurRad="6350" stA="50000" endA="300" endPos="55000" dir="5400000" sy="-100000" algn="bl" rotWithShape="0"/>
          </a:effectLst>
        </p:spPr>
        <p:txBody>
          <a:bodyPr wrap="squar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1 … 10</a:t>
            </a:r>
          </a:p>
        </p:txBody>
      </p:sp>
    </p:spTree>
    <p:extLst>
      <p:ext uri="{BB962C8B-B14F-4D97-AF65-F5344CB8AC3E}">
        <p14:creationId xmlns:p14="http://schemas.microsoft.com/office/powerpoint/2010/main" val="12292965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xmlns="" id="{BEB42CC5-D9CF-4252-B059-8D6AFEA3E25F}"/>
              </a:ext>
            </a:extLst>
          </p:cNvPr>
          <p:cNvSpPr>
            <a:spLocks noGrp="1"/>
          </p:cNvSpPr>
          <p:nvPr>
            <p:ph type="body" sz="quarter" idx="11"/>
          </p:nvPr>
        </p:nvSpPr>
        <p:spPr>
          <a:xfrm>
            <a:off x="1371000" y="3429000"/>
            <a:ext cx="802492" cy="1363744"/>
          </a:xfrm>
        </p:spPr>
        <p:txBody>
          <a:bodyPr wrap="square">
            <a:spAutoFit/>
          </a:bodyPr>
          <a:lstStyle/>
          <a:p>
            <a:pPr algn="ctr"/>
            <a:r>
              <a:rPr lang="en-US" sz="2400" dirty="0"/>
              <a:t>3</a:t>
            </a:r>
          </a:p>
          <a:p>
            <a:pPr algn="ctr"/>
            <a:r>
              <a:rPr lang="en-US" sz="2400" dirty="0"/>
              <a:t>-1</a:t>
            </a:r>
          </a:p>
          <a:p>
            <a:pPr algn="ctr"/>
            <a:r>
              <a:rPr lang="en-US" sz="2400" dirty="0"/>
              <a:t>5</a:t>
            </a: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which</a:t>
            </a:r>
          </a:p>
          <a:p>
            <a:pPr marL="1066419" lvl="1" indent="-457200">
              <a:buFont typeface="Wingdings" panose="05000000000000000000" pitchFamily="2" charset="2"/>
              <a:buChar char="§"/>
            </a:pPr>
            <a:r>
              <a:rPr lang="en-US" dirty="0"/>
              <a:t>Reads three whole numbers from the console</a:t>
            </a:r>
          </a:p>
          <a:p>
            <a:pPr marL="1066419" lvl="1" indent="-457200">
              <a:buFont typeface="Wingdings" panose="05000000000000000000" pitchFamily="2" charset="2"/>
              <a:buChar char="§"/>
            </a:pPr>
            <a:r>
              <a:rPr lang="en-US" dirty="0"/>
              <a:t>Prints the biggest number</a:t>
            </a:r>
          </a:p>
        </p:txBody>
      </p:sp>
      <p:sp>
        <p:nvSpPr>
          <p:cNvPr id="4" name="Title 3"/>
          <p:cNvSpPr>
            <a:spLocks noGrp="1"/>
          </p:cNvSpPr>
          <p:nvPr>
            <p:ph type="title"/>
          </p:nvPr>
        </p:nvSpPr>
        <p:spPr/>
        <p:txBody>
          <a:bodyPr/>
          <a:lstStyle/>
          <a:p>
            <a:r>
              <a:rPr lang="en-US" dirty="0"/>
              <a:t>Problem: Biggest of Three Numbers</a:t>
            </a:r>
          </a:p>
        </p:txBody>
      </p:sp>
      <p:sp>
        <p:nvSpPr>
          <p:cNvPr id="10" name="Slide Number">
            <a:extLst>
              <a:ext uri="{FF2B5EF4-FFF2-40B4-BE49-F238E27FC236}">
                <a16:creationId xmlns:a16="http://schemas.microsoft.com/office/drawing/2014/main" xmlns="" id="{46DA0BE7-BEF8-4248-9992-8C9C4365E76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108</a:t>
            </a:fld>
            <a:endParaRPr lang="en-US" dirty="0"/>
          </a:p>
        </p:txBody>
      </p:sp>
      <p:sp>
        <p:nvSpPr>
          <p:cNvPr id="17" name="Text Placeholder 2">
            <a:extLst>
              <a:ext uri="{FF2B5EF4-FFF2-40B4-BE49-F238E27FC236}">
                <a16:creationId xmlns:a16="http://schemas.microsoft.com/office/drawing/2014/main" xmlns="" id="{C723E6CB-9468-43E3-96E7-D9E8FD350464}"/>
              </a:ext>
            </a:extLst>
          </p:cNvPr>
          <p:cNvSpPr txBox="1">
            <a:spLocks/>
          </p:cNvSpPr>
          <p:nvPr/>
        </p:nvSpPr>
        <p:spPr>
          <a:xfrm>
            <a:off x="3763013" y="3817151"/>
            <a:ext cx="802493"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spcBef>
                <a:spcPts val="300"/>
              </a:spcBef>
              <a:spcAft>
                <a:spcPts val="300"/>
              </a:spcAft>
            </a:pPr>
            <a:r>
              <a:rPr lang="en-US" sz="2400" dirty="0">
                <a:solidFill>
                  <a:schemeClr val="tx1"/>
                </a:solidFill>
              </a:rPr>
              <a:t>5</a:t>
            </a:r>
          </a:p>
        </p:txBody>
      </p:sp>
      <p:sp>
        <p:nvSpPr>
          <p:cNvPr id="18" name="Right Arrow 5">
            <a:extLst>
              <a:ext uri="{FF2B5EF4-FFF2-40B4-BE49-F238E27FC236}">
                <a16:creationId xmlns:a16="http://schemas.microsoft.com/office/drawing/2014/main" xmlns="" id="{3826DC5F-75EA-4C75-A50A-E60EF3EAEE29}"/>
              </a:ext>
            </a:extLst>
          </p:cNvPr>
          <p:cNvSpPr/>
          <p:nvPr/>
        </p:nvSpPr>
        <p:spPr bwMode="auto">
          <a:xfrm>
            <a:off x="2706315" y="3920372"/>
            <a:ext cx="523875"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descr="A close up of a sign&#10;&#10;Description automatically generated">
            <a:extLst>
              <a:ext uri="{FF2B5EF4-FFF2-40B4-BE49-F238E27FC236}">
                <a16:creationId xmlns:a16="http://schemas.microsoft.com/office/drawing/2014/main" xmlns="" id="{5FECDF54-2691-4179-BCA6-A8222F322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92" y="3429000"/>
            <a:ext cx="2816786" cy="2816786"/>
          </a:xfrm>
          <a:prstGeom prst="rect">
            <a:avLst/>
          </a:prstGeom>
        </p:spPr>
      </p:pic>
      <p:sp>
        <p:nvSpPr>
          <p:cNvPr id="9" name="Text Placeholder 2">
            <a:extLst>
              <a:ext uri="{FF2B5EF4-FFF2-40B4-BE49-F238E27FC236}">
                <a16:creationId xmlns:a16="http://schemas.microsoft.com/office/drawing/2014/main" xmlns="" id="{09EC49F5-EF02-4D2D-99D3-6064D3C71063}"/>
              </a:ext>
            </a:extLst>
          </p:cNvPr>
          <p:cNvSpPr txBox="1">
            <a:spLocks/>
          </p:cNvSpPr>
          <p:nvPr/>
        </p:nvSpPr>
        <p:spPr>
          <a:xfrm>
            <a:off x="1371000" y="5022180"/>
            <a:ext cx="802492" cy="136374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5000"/>
              </a:lnSpc>
              <a:spcBef>
                <a:spcPts val="0"/>
              </a:spcBef>
              <a:spcAft>
                <a:spcPts val="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400" dirty="0"/>
              <a:t>0</a:t>
            </a:r>
          </a:p>
          <a:p>
            <a:pPr algn="ctr"/>
            <a:r>
              <a:rPr lang="en-GB" sz="2400" dirty="0"/>
              <a:t>-1</a:t>
            </a:r>
          </a:p>
          <a:p>
            <a:pPr algn="ctr"/>
            <a:r>
              <a:rPr lang="en-GB" sz="2400" dirty="0"/>
              <a:t>-2</a:t>
            </a:r>
          </a:p>
        </p:txBody>
      </p:sp>
      <p:sp>
        <p:nvSpPr>
          <p:cNvPr id="11" name="Text Placeholder 2">
            <a:extLst>
              <a:ext uri="{FF2B5EF4-FFF2-40B4-BE49-F238E27FC236}">
                <a16:creationId xmlns:a16="http://schemas.microsoft.com/office/drawing/2014/main" xmlns="" id="{75A802EB-7523-4577-A644-1AAF511790EA}"/>
              </a:ext>
            </a:extLst>
          </p:cNvPr>
          <p:cNvSpPr txBox="1">
            <a:spLocks/>
          </p:cNvSpPr>
          <p:nvPr/>
        </p:nvSpPr>
        <p:spPr>
          <a:xfrm>
            <a:off x="3763013" y="5410331"/>
            <a:ext cx="802493"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spcBef>
                <a:spcPts val="300"/>
              </a:spcBef>
              <a:spcAft>
                <a:spcPts val="300"/>
              </a:spcAft>
            </a:pPr>
            <a:r>
              <a:rPr lang="en-US" sz="2400" dirty="0">
                <a:solidFill>
                  <a:schemeClr val="tx1"/>
                </a:solidFill>
              </a:rPr>
              <a:t>0</a:t>
            </a:r>
          </a:p>
        </p:txBody>
      </p:sp>
      <p:sp>
        <p:nvSpPr>
          <p:cNvPr id="12" name="Right Arrow 5">
            <a:extLst>
              <a:ext uri="{FF2B5EF4-FFF2-40B4-BE49-F238E27FC236}">
                <a16:creationId xmlns:a16="http://schemas.microsoft.com/office/drawing/2014/main" xmlns="" id="{247A55E3-55E4-4EE4-97CB-A566D9A1EA38}"/>
              </a:ext>
            </a:extLst>
          </p:cNvPr>
          <p:cNvSpPr/>
          <p:nvPr/>
        </p:nvSpPr>
        <p:spPr bwMode="auto">
          <a:xfrm>
            <a:off x="2706315" y="5513552"/>
            <a:ext cx="523875"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4814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7" grpId="0" animBg="1"/>
      <p:bldP spid="18" grpId="0" animBg="1"/>
      <p:bldP spid="9" grpId="0" build="p" animBg="1"/>
      <p:bldP spid="11"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Biggest of Three Numbers </a:t>
            </a:r>
          </a:p>
        </p:txBody>
      </p:sp>
      <p:sp>
        <p:nvSpPr>
          <p:cNvPr id="6" name="Slide Number">
            <a:extLst>
              <a:ext uri="{FF2B5EF4-FFF2-40B4-BE49-F238E27FC236}">
                <a16:creationId xmlns:a16="http://schemas.microsoft.com/office/drawing/2014/main" xmlns="" id="{BAF637CE-6AE6-4FCE-9FBD-FA93CAD5A18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109</a:t>
            </a:fld>
            <a:endParaRPr lang="en-US" dirty="0"/>
          </a:p>
        </p:txBody>
      </p:sp>
      <p:sp>
        <p:nvSpPr>
          <p:cNvPr id="2" name="Text Placeholder 1">
            <a:extLst>
              <a:ext uri="{FF2B5EF4-FFF2-40B4-BE49-F238E27FC236}">
                <a16:creationId xmlns:a16="http://schemas.microsoft.com/office/drawing/2014/main" xmlns="" id="{DEA0DDA0-CA73-4B0A-BB9B-2E5FF982C618}"/>
              </a:ext>
            </a:extLst>
          </p:cNvPr>
          <p:cNvSpPr>
            <a:spLocks noGrp="1"/>
          </p:cNvSpPr>
          <p:nvPr>
            <p:ph type="body" sz="quarter" idx="11"/>
          </p:nvPr>
        </p:nvSpPr>
        <p:spPr>
          <a:xfrm>
            <a:off x="621234" y="1494000"/>
            <a:ext cx="10949531" cy="4770318"/>
          </a:xfrm>
        </p:spPr>
        <p:txBody>
          <a:bodyPr/>
          <a:lstStyle/>
          <a:p>
            <a:pPr>
              <a:lnSpc>
                <a:spcPct val="100000"/>
              </a:lnSpc>
              <a:spcBef>
                <a:spcPts val="600"/>
              </a:spcBef>
              <a:spcAft>
                <a:spcPts val="600"/>
              </a:spcAft>
            </a:pPr>
            <a:r>
              <a:rPr lang="en-US" dirty="0"/>
              <a:t>first_num = int(input())</a:t>
            </a:r>
          </a:p>
          <a:p>
            <a:pPr>
              <a:lnSpc>
                <a:spcPct val="100000"/>
              </a:lnSpc>
              <a:spcBef>
                <a:spcPts val="600"/>
              </a:spcBef>
              <a:spcAft>
                <a:spcPts val="600"/>
              </a:spcAft>
            </a:pPr>
            <a:r>
              <a:rPr lang="en-US" dirty="0"/>
              <a:t>second_num = int(input())</a:t>
            </a:r>
          </a:p>
          <a:p>
            <a:pPr>
              <a:lnSpc>
                <a:spcPct val="100000"/>
              </a:lnSpc>
              <a:spcBef>
                <a:spcPts val="600"/>
              </a:spcBef>
              <a:spcAft>
                <a:spcPts val="600"/>
              </a:spcAft>
            </a:pPr>
            <a:r>
              <a:rPr lang="en-US" dirty="0"/>
              <a:t>third_num = int(input())</a:t>
            </a:r>
          </a:p>
          <a:p>
            <a:pPr>
              <a:lnSpc>
                <a:spcPct val="100000"/>
              </a:lnSpc>
              <a:spcBef>
                <a:spcPts val="600"/>
              </a:spcBef>
              <a:spcAft>
                <a:spcPts val="600"/>
              </a:spcAft>
            </a:pPr>
            <a:r>
              <a:rPr lang="en-US" dirty="0">
                <a:solidFill>
                  <a:schemeClr val="bg1"/>
                </a:solidFill>
              </a:rPr>
              <a:t>if</a:t>
            </a:r>
            <a:r>
              <a:rPr lang="en-US" dirty="0"/>
              <a:t> first_num &gt; second_num </a:t>
            </a:r>
            <a:r>
              <a:rPr lang="en-US" dirty="0">
                <a:solidFill>
                  <a:schemeClr val="bg1"/>
                </a:solidFill>
              </a:rPr>
              <a:t>and</a:t>
            </a:r>
            <a:r>
              <a:rPr lang="en-US" dirty="0"/>
              <a:t> first_num &gt; third_num:</a:t>
            </a:r>
          </a:p>
          <a:p>
            <a:pPr>
              <a:lnSpc>
                <a:spcPct val="100000"/>
              </a:lnSpc>
              <a:spcBef>
                <a:spcPts val="600"/>
              </a:spcBef>
              <a:spcAft>
                <a:spcPts val="600"/>
              </a:spcAft>
            </a:pPr>
            <a:r>
              <a:rPr lang="en-US" dirty="0"/>
              <a:t>    print(first_num)</a:t>
            </a:r>
          </a:p>
          <a:p>
            <a:pPr>
              <a:lnSpc>
                <a:spcPct val="100000"/>
              </a:lnSpc>
              <a:spcBef>
                <a:spcPts val="600"/>
              </a:spcBef>
              <a:spcAft>
                <a:spcPts val="600"/>
              </a:spcAft>
            </a:pPr>
            <a:r>
              <a:rPr lang="en-US" dirty="0">
                <a:solidFill>
                  <a:schemeClr val="bg1"/>
                </a:solidFill>
              </a:rPr>
              <a:t>elif</a:t>
            </a:r>
            <a:r>
              <a:rPr lang="en-US" dirty="0"/>
              <a:t> second_num &gt; first_num </a:t>
            </a:r>
            <a:r>
              <a:rPr lang="en-US" dirty="0">
                <a:solidFill>
                  <a:schemeClr val="bg1"/>
                </a:solidFill>
              </a:rPr>
              <a:t>and</a:t>
            </a:r>
            <a:r>
              <a:rPr lang="en-US" dirty="0"/>
              <a:t> second_num &gt; third_num:</a:t>
            </a:r>
          </a:p>
          <a:p>
            <a:pPr>
              <a:lnSpc>
                <a:spcPct val="100000"/>
              </a:lnSpc>
              <a:spcBef>
                <a:spcPts val="600"/>
              </a:spcBef>
              <a:spcAft>
                <a:spcPts val="600"/>
              </a:spcAft>
            </a:pPr>
            <a:r>
              <a:rPr lang="en-US" dirty="0"/>
              <a:t>    print(second_num)</a:t>
            </a:r>
          </a:p>
          <a:p>
            <a:pPr>
              <a:lnSpc>
                <a:spcPct val="100000"/>
              </a:lnSpc>
              <a:spcBef>
                <a:spcPts val="600"/>
              </a:spcBef>
              <a:spcAft>
                <a:spcPts val="600"/>
              </a:spcAft>
            </a:pPr>
            <a:r>
              <a:rPr lang="en-US" dirty="0">
                <a:solidFill>
                  <a:schemeClr val="bg1"/>
                </a:solidFill>
              </a:rPr>
              <a:t>else</a:t>
            </a:r>
            <a:r>
              <a:rPr lang="en-US" dirty="0"/>
              <a:t>:</a:t>
            </a:r>
          </a:p>
          <a:p>
            <a:pPr>
              <a:lnSpc>
                <a:spcPct val="100000"/>
              </a:lnSpc>
              <a:spcBef>
                <a:spcPts val="600"/>
              </a:spcBef>
              <a:spcAft>
                <a:spcPts val="600"/>
              </a:spcAft>
            </a:pPr>
            <a:r>
              <a:rPr lang="en-US" dirty="0"/>
              <a:t>    print(third_num)</a:t>
            </a:r>
          </a:p>
        </p:txBody>
      </p:sp>
    </p:spTree>
    <p:extLst>
      <p:ext uri="{BB962C8B-B14F-4D97-AF65-F5344CB8AC3E}">
        <p14:creationId xmlns:p14="http://schemas.microsoft.com/office/powerpoint/2010/main" val="3703897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5">
            <a:extLst>
              <a:ext uri="{FF2B5EF4-FFF2-40B4-BE49-F238E27FC236}">
                <a16:creationId xmlns="" xmlns:a16="http://schemas.microsoft.com/office/drawing/2014/main" id="{81600F83-38E0-4473-ABD5-ADD8794C5F74}"/>
              </a:ext>
            </a:extLst>
          </p:cNvPr>
          <p:cNvSpPr>
            <a:spLocks noGrp="1"/>
          </p:cNvSpPr>
          <p:nvPr>
            <p:ph type="subTitle" sz="quarter" idx="11"/>
          </p:nvPr>
        </p:nvSpPr>
        <p:spPr/>
        <p:txBody>
          <a:bodyPr/>
          <a:lstStyle/>
          <a:p>
            <a:r>
              <a:rPr lang="en-US" dirty="0"/>
              <a:t>Data Types in C#, Java, JS and Python</a:t>
            </a:r>
          </a:p>
        </p:txBody>
      </p:sp>
      <p:sp>
        <p:nvSpPr>
          <p:cNvPr id="3" name="Title 2"/>
          <p:cNvSpPr>
            <a:spLocks noGrp="1"/>
          </p:cNvSpPr>
          <p:nvPr>
            <p:ph type="title" sz="quarter" idx="10"/>
          </p:nvPr>
        </p:nvSpPr>
        <p:spPr/>
        <p:txBody>
          <a:bodyPr/>
          <a:lstStyle/>
          <a:p>
            <a:r>
              <a:rPr lang="en-GB" dirty="0"/>
              <a:t>Data Types</a:t>
            </a:r>
          </a:p>
        </p:txBody>
      </p:sp>
      <p:pic>
        <p:nvPicPr>
          <p:cNvPr id="14" name="Picture 13">
            <a:extLst>
              <a:ext uri="{FF2B5EF4-FFF2-40B4-BE49-F238E27FC236}">
                <a16:creationId xmlns="" xmlns:a16="http://schemas.microsoft.com/office/drawing/2014/main" id="{0DCA9118-6C93-4566-84F8-B67813F9F1BC}"/>
              </a:ext>
            </a:extLst>
          </p:cNvPr>
          <p:cNvPicPr>
            <a:picLocks noChangeAspect="1"/>
          </p:cNvPicPr>
          <p:nvPr/>
        </p:nvPicPr>
        <p:blipFill>
          <a:blip r:embed="rId2">
            <a:duotone>
              <a:schemeClr val="accent1">
                <a:shade val="45000"/>
                <a:satMod val="135000"/>
              </a:schemeClr>
              <a:prstClr val="white"/>
            </a:duotone>
          </a:blip>
          <a:stretch>
            <a:fillRect/>
          </a:stretch>
        </p:blipFill>
        <p:spPr>
          <a:xfrm>
            <a:off x="4971000" y="1463874"/>
            <a:ext cx="2250000" cy="2252860"/>
          </a:xfrm>
          <a:prstGeom prst="rect">
            <a:avLst/>
          </a:prstGeom>
        </p:spPr>
      </p:pic>
    </p:spTree>
    <p:extLst>
      <p:ext uri="{BB962C8B-B14F-4D97-AF65-F5344CB8AC3E}">
        <p14:creationId xmlns:p14="http://schemas.microsoft.com/office/powerpoint/2010/main" val="38885442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that</a:t>
            </a:r>
          </a:p>
          <a:p>
            <a:pPr marL="1066419" lvl="1" indent="-457200">
              <a:buFont typeface="Wingdings" panose="05000000000000000000" pitchFamily="2" charset="2"/>
              <a:buChar char="§"/>
            </a:pPr>
            <a:r>
              <a:rPr lang="en-US" dirty="0"/>
              <a:t>Reads a floating-point number</a:t>
            </a:r>
          </a:p>
          <a:p>
            <a:pPr marL="1066419" lvl="1" indent="-457200">
              <a:buFont typeface="Wingdings" panose="05000000000000000000" pitchFamily="2" charset="2"/>
              <a:buChar char="§"/>
            </a:pPr>
            <a:r>
              <a:rPr lang="en-US" dirty="0"/>
              <a:t>Prints </a:t>
            </a:r>
            <a:r>
              <a:rPr lang="en-US" b="1" dirty="0">
                <a:solidFill>
                  <a:schemeClr val="bg1"/>
                </a:solidFill>
                <a:latin typeface="Consolas" panose="020B0609020204030204" pitchFamily="49" charset="0"/>
              </a:rPr>
              <a:t>zero</a:t>
            </a:r>
            <a:r>
              <a:rPr lang="en-US" b="1" dirty="0">
                <a:latin typeface="+mj-lt"/>
              </a:rPr>
              <a:t> </a:t>
            </a:r>
            <a:r>
              <a:rPr lang="en-US" dirty="0"/>
              <a:t>if the number is zero otherwise prints </a:t>
            </a:r>
            <a:r>
              <a:rPr lang="en-US" b="1" dirty="0">
                <a:solidFill>
                  <a:schemeClr val="bg1"/>
                </a:solidFill>
                <a:latin typeface="Consolas" panose="020B0609020204030204" pitchFamily="49" charset="0"/>
              </a:rPr>
              <a:t>positive</a:t>
            </a:r>
            <a:r>
              <a:rPr lang="en-US" b="1" dirty="0"/>
              <a:t> </a:t>
            </a:r>
            <a:r>
              <a:rPr lang="en-US" dirty="0"/>
              <a:t>or </a:t>
            </a:r>
            <a:r>
              <a:rPr lang="en-US" b="1" dirty="0">
                <a:solidFill>
                  <a:schemeClr val="bg1"/>
                </a:solidFill>
                <a:latin typeface="Consolas" panose="020B0609020204030204" pitchFamily="49" charset="0"/>
              </a:rPr>
              <a:t>negative</a:t>
            </a:r>
            <a:r>
              <a:rPr lang="en-US" dirty="0"/>
              <a:t>.</a:t>
            </a:r>
          </a:p>
          <a:p>
            <a:pPr marL="1066419" lvl="1" indent="-457200">
              <a:buFont typeface="Wingdings" panose="05000000000000000000" pitchFamily="2" charset="2"/>
              <a:buChar char="§"/>
            </a:pPr>
            <a:r>
              <a:rPr lang="en-US" dirty="0"/>
              <a:t>Add </a:t>
            </a:r>
            <a:r>
              <a:rPr lang="en-US" b="1" dirty="0">
                <a:solidFill>
                  <a:schemeClr val="bg1"/>
                </a:solidFill>
                <a:latin typeface="Consolas" panose="020B0609020204030204" pitchFamily="49" charset="0"/>
              </a:rPr>
              <a:t>small</a:t>
            </a:r>
            <a:r>
              <a:rPr lang="en-US" dirty="0"/>
              <a:t> if the absolute value of the number &lt; 1, or </a:t>
            </a:r>
            <a:r>
              <a:rPr lang="en-US" b="1" dirty="0">
                <a:solidFill>
                  <a:schemeClr val="bg1"/>
                </a:solidFill>
                <a:latin typeface="Consolas" panose="020B0609020204030204" pitchFamily="49" charset="0"/>
              </a:rPr>
              <a:t>large</a:t>
            </a:r>
            <a:r>
              <a:rPr lang="en-US" dirty="0"/>
              <a:t> if the number &gt; 1 000 000.</a:t>
            </a:r>
          </a:p>
        </p:txBody>
      </p:sp>
      <p:sp>
        <p:nvSpPr>
          <p:cNvPr id="4" name="Title 3"/>
          <p:cNvSpPr>
            <a:spLocks noGrp="1"/>
          </p:cNvSpPr>
          <p:nvPr>
            <p:ph type="title"/>
          </p:nvPr>
        </p:nvSpPr>
        <p:spPr/>
        <p:txBody>
          <a:bodyPr/>
          <a:lstStyle/>
          <a:p>
            <a:r>
              <a:rPr lang="en-US" dirty="0"/>
              <a:t>Problem: Number Definer </a:t>
            </a:r>
          </a:p>
        </p:txBody>
      </p:sp>
      <p:sp>
        <p:nvSpPr>
          <p:cNvPr id="5" name="Text Placeholder 5">
            <a:extLst>
              <a:ext uri="{FF2B5EF4-FFF2-40B4-BE49-F238E27FC236}">
                <a16:creationId xmlns:a16="http://schemas.microsoft.com/office/drawing/2014/main" xmlns="" id="{611F8E95-7CB1-4C08-8DC3-655BAA964FF2}"/>
              </a:ext>
            </a:extLst>
          </p:cNvPr>
          <p:cNvSpPr txBox="1">
            <a:spLocks/>
          </p:cNvSpPr>
          <p:nvPr/>
        </p:nvSpPr>
        <p:spPr>
          <a:xfrm>
            <a:off x="1371000" y="4953988"/>
            <a:ext cx="1632680"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25</a:t>
            </a:r>
          </a:p>
        </p:txBody>
      </p:sp>
      <p:sp>
        <p:nvSpPr>
          <p:cNvPr id="7" name="Text Placeholder 5">
            <a:extLst>
              <a:ext uri="{FF2B5EF4-FFF2-40B4-BE49-F238E27FC236}">
                <a16:creationId xmlns:a16="http://schemas.microsoft.com/office/drawing/2014/main" xmlns="" id="{611F8E95-7CB1-4C08-8DC3-655BAA964FF2}"/>
              </a:ext>
            </a:extLst>
          </p:cNvPr>
          <p:cNvSpPr txBox="1">
            <a:spLocks/>
          </p:cNvSpPr>
          <p:nvPr/>
        </p:nvSpPr>
        <p:spPr>
          <a:xfrm>
            <a:off x="4116000" y="4953988"/>
            <a:ext cx="2117124"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positive</a:t>
            </a:r>
          </a:p>
        </p:txBody>
      </p:sp>
      <p:sp>
        <p:nvSpPr>
          <p:cNvPr id="9" name="Slide Number">
            <a:extLst>
              <a:ext uri="{FF2B5EF4-FFF2-40B4-BE49-F238E27FC236}">
                <a16:creationId xmlns:a16="http://schemas.microsoft.com/office/drawing/2014/main" xmlns="" id="{FF7544F6-AAD9-42CC-AEE4-22AA048C8D5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110</a:t>
            </a:fld>
            <a:endParaRPr lang="en-US" dirty="0"/>
          </a:p>
        </p:txBody>
      </p:sp>
      <p:sp>
        <p:nvSpPr>
          <p:cNvPr id="3" name="Right Arrow 2"/>
          <p:cNvSpPr/>
          <p:nvPr/>
        </p:nvSpPr>
        <p:spPr bwMode="auto">
          <a:xfrm>
            <a:off x="3312340" y="5127931"/>
            <a:ext cx="495000" cy="360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Text Placeholder 5">
            <a:extLst>
              <a:ext uri="{FF2B5EF4-FFF2-40B4-BE49-F238E27FC236}">
                <a16:creationId xmlns:a16="http://schemas.microsoft.com/office/drawing/2014/main" xmlns="" id="{6CFA7A76-5FD5-4464-B0DC-3A7629DB9424}"/>
              </a:ext>
            </a:extLst>
          </p:cNvPr>
          <p:cNvSpPr txBox="1">
            <a:spLocks/>
          </p:cNvSpPr>
          <p:nvPr/>
        </p:nvSpPr>
        <p:spPr>
          <a:xfrm>
            <a:off x="1371000" y="5816586"/>
            <a:ext cx="1632680"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0.7</a:t>
            </a:r>
          </a:p>
        </p:txBody>
      </p:sp>
      <p:sp>
        <p:nvSpPr>
          <p:cNvPr id="10" name="Text Placeholder 5">
            <a:extLst>
              <a:ext uri="{FF2B5EF4-FFF2-40B4-BE49-F238E27FC236}">
                <a16:creationId xmlns:a16="http://schemas.microsoft.com/office/drawing/2014/main" xmlns="" id="{3F6108B4-B5E0-49DA-96CB-C95AF4C3E6AE}"/>
              </a:ext>
            </a:extLst>
          </p:cNvPr>
          <p:cNvSpPr txBox="1">
            <a:spLocks/>
          </p:cNvSpPr>
          <p:nvPr/>
        </p:nvSpPr>
        <p:spPr>
          <a:xfrm>
            <a:off x="4116000" y="5816586"/>
            <a:ext cx="3105000" cy="738344"/>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dirty="0"/>
              <a:t>small positive</a:t>
            </a:r>
            <a:endParaRPr lang="en-US" sz="2200" dirty="0"/>
          </a:p>
        </p:txBody>
      </p:sp>
      <p:sp>
        <p:nvSpPr>
          <p:cNvPr id="11" name="Right Arrow 2">
            <a:extLst>
              <a:ext uri="{FF2B5EF4-FFF2-40B4-BE49-F238E27FC236}">
                <a16:creationId xmlns:a16="http://schemas.microsoft.com/office/drawing/2014/main" xmlns="" id="{5BD7E631-CD5B-443A-A4B5-5281A0FD5D84}"/>
              </a:ext>
            </a:extLst>
          </p:cNvPr>
          <p:cNvSpPr/>
          <p:nvPr/>
        </p:nvSpPr>
        <p:spPr bwMode="auto">
          <a:xfrm>
            <a:off x="3312340" y="5990529"/>
            <a:ext cx="495000" cy="360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18420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8" grpId="0" animBg="1"/>
      <p:bldP spid="10"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3C6F6D7-01EA-4DE9-8716-D24ED8B6529E}"/>
              </a:ext>
            </a:extLst>
          </p:cNvPr>
          <p:cNvSpPr>
            <a:spLocks noGrp="1"/>
          </p:cNvSpPr>
          <p:nvPr>
            <p:ph type="body" sz="quarter" idx="11"/>
          </p:nvPr>
        </p:nvSpPr>
        <p:spPr>
          <a:xfrm>
            <a:off x="713394" y="1674000"/>
            <a:ext cx="6644766" cy="4462669"/>
          </a:xfrm>
        </p:spPr>
        <p:txBody>
          <a:bodyPr/>
          <a:lstStyle/>
          <a:p>
            <a:r>
              <a:rPr lang="en-GB" dirty="0"/>
              <a:t>number = float(input())</a:t>
            </a:r>
          </a:p>
          <a:p>
            <a:r>
              <a:rPr lang="en-GB" dirty="0"/>
              <a:t>if number == 0:</a:t>
            </a:r>
          </a:p>
          <a:p>
            <a:r>
              <a:rPr lang="en-GB" dirty="0"/>
              <a:t>    print("zero")</a:t>
            </a:r>
          </a:p>
          <a:p>
            <a:r>
              <a:rPr lang="en-GB" dirty="0"/>
              <a:t>elif number &gt; 0:</a:t>
            </a:r>
          </a:p>
          <a:p>
            <a:r>
              <a:rPr lang="en-GB" dirty="0"/>
              <a:t>    if number &lt; 1:</a:t>
            </a:r>
          </a:p>
          <a:p>
            <a:r>
              <a:rPr lang="en-GB" dirty="0"/>
              <a:t>        print("small positive")</a:t>
            </a:r>
          </a:p>
          <a:p>
            <a:r>
              <a:rPr lang="en-GB" dirty="0"/>
              <a:t>    elif number &gt; 1000000:</a:t>
            </a:r>
          </a:p>
          <a:p>
            <a:r>
              <a:rPr lang="en-GB" dirty="0"/>
              <a:t>        print("large positive")</a:t>
            </a:r>
          </a:p>
          <a:p>
            <a:r>
              <a:rPr lang="en-GB" dirty="0"/>
              <a:t>    else:</a:t>
            </a:r>
          </a:p>
          <a:p>
            <a:r>
              <a:rPr lang="en-GB" dirty="0"/>
              <a:t>        print("positive")</a:t>
            </a:r>
          </a:p>
          <a:p>
            <a:r>
              <a:rPr lang="en-GB" i="1" dirty="0">
                <a:solidFill>
                  <a:schemeClr val="accent2"/>
                </a:solidFill>
              </a:rPr>
              <a:t># TODO</a:t>
            </a:r>
          </a:p>
        </p:txBody>
      </p:sp>
      <p:sp>
        <p:nvSpPr>
          <p:cNvPr id="4" name="Title 3"/>
          <p:cNvSpPr>
            <a:spLocks noGrp="1"/>
          </p:cNvSpPr>
          <p:nvPr>
            <p:ph type="title"/>
          </p:nvPr>
        </p:nvSpPr>
        <p:spPr/>
        <p:txBody>
          <a:bodyPr/>
          <a:lstStyle/>
          <a:p>
            <a:r>
              <a:rPr lang="en-US" dirty="0"/>
              <a:t>Solution:</a:t>
            </a:r>
            <a:r>
              <a:rPr lang="bg-BG" dirty="0"/>
              <a:t> </a:t>
            </a:r>
            <a:r>
              <a:rPr lang="en-US" dirty="0"/>
              <a:t>Number Definer </a:t>
            </a:r>
          </a:p>
        </p:txBody>
      </p:sp>
      <p:sp>
        <p:nvSpPr>
          <p:cNvPr id="6" name="Slide Number">
            <a:extLst>
              <a:ext uri="{FF2B5EF4-FFF2-40B4-BE49-F238E27FC236}">
                <a16:creationId xmlns:a16="http://schemas.microsoft.com/office/drawing/2014/main" xmlns="" id="{54B3CF0B-325E-4056-9AAA-CAD2AC71D7F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111</a:t>
            </a:fld>
            <a:endParaRPr lang="en-US" dirty="0"/>
          </a:p>
        </p:txBody>
      </p:sp>
      <p:pic>
        <p:nvPicPr>
          <p:cNvPr id="7" name="Picture 6" descr="A close up of a sign&#10;&#10;Description automatically generated">
            <a:extLst>
              <a:ext uri="{FF2B5EF4-FFF2-40B4-BE49-F238E27FC236}">
                <a16:creationId xmlns:a16="http://schemas.microsoft.com/office/drawing/2014/main" xmlns="" id="{5FECDF54-2691-4179-BCA6-A8222F322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820" y="3319883"/>
            <a:ext cx="2816786" cy="2816786"/>
          </a:xfrm>
          <a:prstGeom prst="rect">
            <a:avLst/>
          </a:prstGeom>
        </p:spPr>
      </p:pic>
    </p:spTree>
    <p:extLst>
      <p:ext uri="{BB962C8B-B14F-4D97-AF65-F5344CB8AC3E}">
        <p14:creationId xmlns:p14="http://schemas.microsoft.com/office/powerpoint/2010/main" val="33548629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xmlns="" id="{1BC056F6-A977-4B79-9F6A-FC1C7CF7D71A}"/>
              </a:ext>
            </a:extLst>
          </p:cNvPr>
          <p:cNvSpPr>
            <a:spLocks noGrp="1"/>
          </p:cNvSpPr>
          <p:nvPr>
            <p:ph type="subTitle" sz="quarter" idx="11"/>
          </p:nvPr>
        </p:nvSpPr>
        <p:spPr/>
        <p:txBody>
          <a:bodyPr/>
          <a:lstStyle/>
          <a:p>
            <a:r>
              <a:rPr lang="en-US"/>
              <a:t>Repeating Blocks of Code</a:t>
            </a:r>
          </a:p>
        </p:txBody>
      </p:sp>
      <p:sp>
        <p:nvSpPr>
          <p:cNvPr id="2" name="Title 1">
            <a:extLst>
              <a:ext uri="{FF2B5EF4-FFF2-40B4-BE49-F238E27FC236}">
                <a16:creationId xmlns:a16="http://schemas.microsoft.com/office/drawing/2014/main" xmlns="" id="{158C4821-1660-41B2-9D8A-496E3817EED2}"/>
              </a:ext>
            </a:extLst>
          </p:cNvPr>
          <p:cNvSpPr>
            <a:spLocks noGrp="1"/>
          </p:cNvSpPr>
          <p:nvPr>
            <p:ph type="title" sz="quarter" idx="10"/>
          </p:nvPr>
        </p:nvSpPr>
        <p:spPr/>
        <p:txBody>
          <a:bodyPr/>
          <a:lstStyle/>
          <a:p>
            <a:r>
              <a:rPr lang="en-US" dirty="0"/>
              <a:t>Loops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976" y="1314000"/>
            <a:ext cx="2794047" cy="2794047"/>
          </a:xfrm>
          <a:prstGeom prst="rect">
            <a:avLst/>
          </a:prstGeom>
        </p:spPr>
      </p:pic>
    </p:spTree>
    <p:extLst>
      <p:ext uri="{BB962C8B-B14F-4D97-AF65-F5344CB8AC3E}">
        <p14:creationId xmlns:p14="http://schemas.microsoft.com/office/powerpoint/2010/main" val="1901858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91000" y="1121143"/>
            <a:ext cx="9904234" cy="5546589"/>
          </a:xfrm>
        </p:spPr>
        <p:txBody>
          <a:bodyPr/>
          <a:lstStyle/>
          <a:p>
            <a:r>
              <a:rPr lang="en-US" dirty="0"/>
              <a:t>A for loop is used to iterate over sequence of</a:t>
            </a:r>
            <a:br>
              <a:rPr lang="en-US" dirty="0"/>
            </a:br>
            <a:r>
              <a:rPr lang="en-US" dirty="0"/>
              <a:t>iterable types like</a:t>
            </a:r>
          </a:p>
          <a:p>
            <a:pPr lvl="1"/>
            <a:r>
              <a:rPr lang="en-US" dirty="0"/>
              <a:t>tuple</a:t>
            </a:r>
          </a:p>
          <a:p>
            <a:pPr lvl="1"/>
            <a:r>
              <a:rPr lang="en-US" dirty="0"/>
              <a:t>list</a:t>
            </a:r>
          </a:p>
          <a:p>
            <a:pPr lvl="1"/>
            <a:r>
              <a:rPr lang="en-US" dirty="0"/>
              <a:t>other iterable types</a:t>
            </a:r>
          </a:p>
          <a:p>
            <a:r>
              <a:rPr lang="en-US" dirty="0"/>
              <a:t>The for loop does not require an indexing variable to set beforehand</a:t>
            </a:r>
          </a:p>
        </p:txBody>
      </p:sp>
      <p:sp>
        <p:nvSpPr>
          <p:cNvPr id="4" name="Title 3"/>
          <p:cNvSpPr>
            <a:spLocks noGrp="1"/>
          </p:cNvSpPr>
          <p:nvPr>
            <p:ph type="title"/>
          </p:nvPr>
        </p:nvSpPr>
        <p:spPr/>
        <p:txBody>
          <a:bodyPr/>
          <a:lstStyle/>
          <a:p>
            <a:r>
              <a:rPr lang="en-US" dirty="0"/>
              <a:t>For-Loops</a:t>
            </a:r>
          </a:p>
        </p:txBody>
      </p:sp>
      <p:sp>
        <p:nvSpPr>
          <p:cNvPr id="6" name="Slide Number">
            <a:extLst>
              <a:ext uri="{FF2B5EF4-FFF2-40B4-BE49-F238E27FC236}">
                <a16:creationId xmlns:a16="http://schemas.microsoft.com/office/drawing/2014/main" xmlns="" id="{CBB53334-DA81-4001-9DA6-286C531EB6D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113</a:t>
            </a:fld>
            <a:endParaRPr lang="en-US" dirty="0"/>
          </a:p>
        </p:txBody>
      </p:sp>
    </p:spTree>
    <p:extLst>
      <p:ext uri="{BB962C8B-B14F-4D97-AF65-F5344CB8AC3E}">
        <p14:creationId xmlns:p14="http://schemas.microsoft.com/office/powerpoint/2010/main" val="767971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4234" cy="5546589"/>
          </a:xfrm>
        </p:spPr>
        <p:txBody>
          <a:bodyPr/>
          <a:lstStyle/>
          <a:p>
            <a:r>
              <a:rPr lang="en-US" dirty="0"/>
              <a:t>To loop through a set of code a specified number of </a:t>
            </a:r>
            <a:br>
              <a:rPr lang="en-US" dirty="0"/>
            </a:br>
            <a:r>
              <a:rPr lang="en-US" dirty="0"/>
              <a:t>times, we can use the </a:t>
            </a:r>
            <a:r>
              <a:rPr lang="en-US" b="1" dirty="0">
                <a:solidFill>
                  <a:schemeClr val="bg1"/>
                </a:solidFill>
                <a:latin typeface="Consolas" panose="020B0609020204030204" pitchFamily="49" charset="0"/>
              </a:rPr>
              <a:t>range()</a:t>
            </a:r>
            <a:r>
              <a:rPr lang="en-US" dirty="0"/>
              <a:t> function</a:t>
            </a:r>
          </a:p>
        </p:txBody>
      </p:sp>
      <p:sp>
        <p:nvSpPr>
          <p:cNvPr id="3" name="Title 2"/>
          <p:cNvSpPr>
            <a:spLocks noGrp="1"/>
          </p:cNvSpPr>
          <p:nvPr>
            <p:ph type="title"/>
          </p:nvPr>
        </p:nvSpPr>
        <p:spPr/>
        <p:txBody>
          <a:bodyPr/>
          <a:lstStyle/>
          <a:p>
            <a:r>
              <a:rPr lang="en-US" dirty="0"/>
              <a:t>The Range Function</a:t>
            </a:r>
          </a:p>
        </p:txBody>
      </p:sp>
      <p:sp>
        <p:nvSpPr>
          <p:cNvPr id="5" name="Text Placeholder 2"/>
          <p:cNvSpPr txBox="1">
            <a:spLocks/>
          </p:cNvSpPr>
          <p:nvPr/>
        </p:nvSpPr>
        <p:spPr>
          <a:xfrm>
            <a:off x="2586000" y="2747568"/>
            <a:ext cx="4092222" cy="298809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for x in </a:t>
            </a:r>
            <a:r>
              <a:rPr lang="en-GB" sz="2800" dirty="0">
                <a:solidFill>
                  <a:schemeClr val="bg1"/>
                </a:solidFill>
              </a:rPr>
              <a:t>range(3)</a:t>
            </a:r>
            <a:r>
              <a:rPr lang="en-GB" sz="2800" dirty="0">
                <a:solidFill>
                  <a:schemeClr val="tx1"/>
                </a:solidFill>
              </a:rPr>
              <a:t>:</a:t>
            </a:r>
          </a:p>
          <a:p>
            <a:r>
              <a:rPr lang="en-GB" sz="2800" dirty="0">
                <a:solidFill>
                  <a:schemeClr val="tx1"/>
                </a:solidFill>
              </a:rPr>
              <a:t>    print(x)</a:t>
            </a:r>
          </a:p>
          <a:p>
            <a:r>
              <a:rPr lang="en-GB" sz="2800" i="1" dirty="0">
                <a:solidFill>
                  <a:schemeClr val="accent2"/>
                </a:solidFill>
              </a:rPr>
              <a:t># 0</a:t>
            </a:r>
          </a:p>
          <a:p>
            <a:r>
              <a:rPr lang="en-GB" sz="2800" i="1" dirty="0">
                <a:solidFill>
                  <a:schemeClr val="accent2"/>
                </a:solidFill>
              </a:rPr>
              <a:t># 1</a:t>
            </a:r>
          </a:p>
          <a:p>
            <a:r>
              <a:rPr lang="en-GB" sz="2800" i="1" dirty="0">
                <a:solidFill>
                  <a:schemeClr val="accent2"/>
                </a:solidFill>
              </a:rPr>
              <a:t># 2</a:t>
            </a:r>
            <a:endParaRPr lang="en-US" sz="2800" i="1" dirty="0">
              <a:solidFill>
                <a:schemeClr val="accent2"/>
              </a:solidFill>
            </a:endParaRPr>
          </a:p>
        </p:txBody>
      </p:sp>
      <p:sp>
        <p:nvSpPr>
          <p:cNvPr id="6" name="Slide Number">
            <a:extLst>
              <a:ext uri="{FF2B5EF4-FFF2-40B4-BE49-F238E27FC236}">
                <a16:creationId xmlns:a16="http://schemas.microsoft.com/office/drawing/2014/main" xmlns="" id="{B35E22E7-A4B1-421B-AAC3-22A40CF1FC1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114</a:t>
            </a:fld>
            <a:endParaRPr lang="en-US" dirty="0"/>
          </a:p>
        </p:txBody>
      </p:sp>
    </p:spTree>
    <p:extLst>
      <p:ext uri="{BB962C8B-B14F-4D97-AF65-F5344CB8AC3E}">
        <p14:creationId xmlns:p14="http://schemas.microsoft.com/office/powerpoint/2010/main" val="3048827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4234" cy="5546589"/>
          </a:xfrm>
        </p:spPr>
        <p:txBody>
          <a:bodyPr/>
          <a:lstStyle/>
          <a:p>
            <a:r>
              <a:rPr lang="en-US" dirty="0"/>
              <a:t>The </a:t>
            </a:r>
            <a:r>
              <a:rPr lang="en-US" b="1" dirty="0">
                <a:solidFill>
                  <a:schemeClr val="bg1"/>
                </a:solidFill>
              </a:rPr>
              <a:t>break</a:t>
            </a:r>
            <a:r>
              <a:rPr lang="en-US" dirty="0"/>
              <a:t> statement </a:t>
            </a:r>
            <a:r>
              <a:rPr lang="en-US" b="1" dirty="0">
                <a:solidFill>
                  <a:schemeClr val="bg1"/>
                </a:solidFill>
              </a:rPr>
              <a:t>stops</a:t>
            </a:r>
            <a:r>
              <a:rPr lang="en-US" dirty="0"/>
              <a:t> the loop before it has </a:t>
            </a:r>
            <a:br>
              <a:rPr lang="en-US" dirty="0"/>
            </a:br>
            <a:r>
              <a:rPr lang="en-US" dirty="0"/>
              <a:t>looped through all the items</a:t>
            </a:r>
          </a:p>
        </p:txBody>
      </p:sp>
      <p:sp>
        <p:nvSpPr>
          <p:cNvPr id="3" name="Title 2"/>
          <p:cNvSpPr>
            <a:spLocks noGrp="1"/>
          </p:cNvSpPr>
          <p:nvPr>
            <p:ph type="title"/>
          </p:nvPr>
        </p:nvSpPr>
        <p:spPr/>
        <p:txBody>
          <a:bodyPr/>
          <a:lstStyle/>
          <a:p>
            <a:r>
              <a:rPr lang="en-US" dirty="0"/>
              <a:t>The Break Statement</a:t>
            </a:r>
          </a:p>
        </p:txBody>
      </p:sp>
      <p:sp>
        <p:nvSpPr>
          <p:cNvPr id="4" name="Text Placeholder 2"/>
          <p:cNvSpPr txBox="1">
            <a:spLocks/>
          </p:cNvSpPr>
          <p:nvPr/>
        </p:nvSpPr>
        <p:spPr>
          <a:xfrm>
            <a:off x="2542934" y="2692773"/>
            <a:ext cx="3998015"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for x in range(3):</a:t>
            </a:r>
          </a:p>
          <a:p>
            <a:r>
              <a:rPr lang="en-GB" sz="2800" dirty="0">
                <a:solidFill>
                  <a:schemeClr val="tx1"/>
                </a:solidFill>
              </a:rPr>
              <a:t>    if x == 1:</a:t>
            </a:r>
          </a:p>
          <a:p>
            <a:r>
              <a:rPr lang="en-GB" sz="2800" dirty="0">
                <a:solidFill>
                  <a:schemeClr val="tx1"/>
                </a:solidFill>
              </a:rPr>
              <a:t>        </a:t>
            </a:r>
            <a:r>
              <a:rPr lang="en-GB" sz="2800" dirty="0">
                <a:solidFill>
                  <a:schemeClr val="bg1"/>
                </a:solidFill>
              </a:rPr>
              <a:t>break</a:t>
            </a:r>
          </a:p>
          <a:p>
            <a:r>
              <a:rPr lang="en-GB" sz="2800" dirty="0">
                <a:solidFill>
                  <a:schemeClr val="tx1"/>
                </a:solidFill>
              </a:rPr>
              <a:t>    print(x)</a:t>
            </a:r>
            <a:endParaRPr lang="en-US" sz="2800" dirty="0">
              <a:solidFill>
                <a:schemeClr val="tx1"/>
              </a:solidFill>
            </a:endParaRPr>
          </a:p>
        </p:txBody>
      </p:sp>
      <p:sp>
        <p:nvSpPr>
          <p:cNvPr id="5" name="Text Placeholder 2"/>
          <p:cNvSpPr txBox="1">
            <a:spLocks/>
          </p:cNvSpPr>
          <p:nvPr/>
        </p:nvSpPr>
        <p:spPr>
          <a:xfrm>
            <a:off x="8154419" y="3569935"/>
            <a:ext cx="957683"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800" dirty="0">
                <a:solidFill>
                  <a:schemeClr val="tx1"/>
                </a:solidFill>
              </a:rPr>
              <a:t>0</a:t>
            </a:r>
          </a:p>
        </p:txBody>
      </p:sp>
      <p:sp>
        <p:nvSpPr>
          <p:cNvPr id="6" name="Right Arrow 5"/>
          <p:cNvSpPr/>
          <p:nvPr/>
        </p:nvSpPr>
        <p:spPr bwMode="auto">
          <a:xfrm>
            <a:off x="6992883" y="3694482"/>
            <a:ext cx="709602" cy="399909"/>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xmlns="" id="{AC8D6218-0D5D-4704-8701-83DD479CF85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115</a:t>
            </a:fld>
            <a:endParaRPr lang="en-US" dirty="0"/>
          </a:p>
        </p:txBody>
      </p:sp>
    </p:spTree>
    <p:extLst>
      <p:ext uri="{BB962C8B-B14F-4D97-AF65-F5344CB8AC3E}">
        <p14:creationId xmlns:p14="http://schemas.microsoft.com/office/powerpoint/2010/main" val="2071811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4234" cy="5546589"/>
          </a:xfrm>
        </p:spPr>
        <p:txBody>
          <a:bodyPr/>
          <a:lstStyle/>
          <a:p>
            <a:r>
              <a:rPr lang="en-US" dirty="0"/>
              <a:t>The continue statement skips the current iteration of the loop and continue with the next</a:t>
            </a:r>
          </a:p>
          <a:p>
            <a:endParaRPr lang="en-US" dirty="0"/>
          </a:p>
        </p:txBody>
      </p:sp>
      <p:sp>
        <p:nvSpPr>
          <p:cNvPr id="3" name="Title 2"/>
          <p:cNvSpPr>
            <a:spLocks noGrp="1"/>
          </p:cNvSpPr>
          <p:nvPr>
            <p:ph type="title"/>
          </p:nvPr>
        </p:nvSpPr>
        <p:spPr/>
        <p:txBody>
          <a:bodyPr/>
          <a:lstStyle/>
          <a:p>
            <a:r>
              <a:rPr lang="en-US" dirty="0"/>
              <a:t>The Continue Statement</a:t>
            </a:r>
          </a:p>
        </p:txBody>
      </p:sp>
      <p:sp>
        <p:nvSpPr>
          <p:cNvPr id="4" name="Text Placeholder 2"/>
          <p:cNvSpPr txBox="1">
            <a:spLocks/>
          </p:cNvSpPr>
          <p:nvPr/>
        </p:nvSpPr>
        <p:spPr>
          <a:xfrm>
            <a:off x="2631000" y="2692775"/>
            <a:ext cx="3998015"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for x in range(3):</a:t>
            </a:r>
          </a:p>
          <a:p>
            <a:r>
              <a:rPr lang="en-GB" sz="2800" dirty="0">
                <a:solidFill>
                  <a:schemeClr val="tx1"/>
                </a:solidFill>
              </a:rPr>
              <a:t>    if x == 1:</a:t>
            </a:r>
          </a:p>
          <a:p>
            <a:r>
              <a:rPr lang="en-GB" sz="2800" dirty="0">
                <a:solidFill>
                  <a:schemeClr val="tx1"/>
                </a:solidFill>
              </a:rPr>
              <a:t>        </a:t>
            </a:r>
            <a:r>
              <a:rPr lang="en-GB" sz="2800" dirty="0">
                <a:solidFill>
                  <a:schemeClr val="bg1"/>
                </a:solidFill>
              </a:rPr>
              <a:t>continue</a:t>
            </a:r>
          </a:p>
          <a:p>
            <a:r>
              <a:rPr lang="en-GB" sz="2800" dirty="0">
                <a:solidFill>
                  <a:schemeClr val="tx1"/>
                </a:solidFill>
              </a:rPr>
              <a:t>    print(x)</a:t>
            </a:r>
            <a:endParaRPr lang="en-US" sz="2800" dirty="0">
              <a:solidFill>
                <a:schemeClr val="tx1"/>
              </a:solidFill>
            </a:endParaRPr>
          </a:p>
        </p:txBody>
      </p:sp>
      <p:sp>
        <p:nvSpPr>
          <p:cNvPr id="5" name="Text Placeholder 2"/>
          <p:cNvSpPr txBox="1">
            <a:spLocks/>
          </p:cNvSpPr>
          <p:nvPr/>
        </p:nvSpPr>
        <p:spPr>
          <a:xfrm>
            <a:off x="8199894" y="3210599"/>
            <a:ext cx="957683"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800" dirty="0">
                <a:solidFill>
                  <a:schemeClr val="tx1"/>
                </a:solidFill>
              </a:rPr>
              <a:t>0</a:t>
            </a:r>
          </a:p>
          <a:p>
            <a:pPr algn="ctr"/>
            <a:r>
              <a:rPr lang="en-US" sz="2800" dirty="0">
                <a:solidFill>
                  <a:schemeClr val="tx1"/>
                </a:solidFill>
              </a:rPr>
              <a:t>2</a:t>
            </a:r>
          </a:p>
        </p:txBody>
      </p:sp>
      <p:sp>
        <p:nvSpPr>
          <p:cNvPr id="7" name="Slide Number">
            <a:extLst>
              <a:ext uri="{FF2B5EF4-FFF2-40B4-BE49-F238E27FC236}">
                <a16:creationId xmlns:a16="http://schemas.microsoft.com/office/drawing/2014/main" xmlns="" id="{6EBF92A0-BDC2-4C4E-ADB8-DB6C834918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116</a:t>
            </a:fld>
            <a:endParaRPr lang="en-US" dirty="0"/>
          </a:p>
        </p:txBody>
      </p:sp>
      <p:sp>
        <p:nvSpPr>
          <p:cNvPr id="8" name="Right Arrow 5">
            <a:extLst>
              <a:ext uri="{FF2B5EF4-FFF2-40B4-BE49-F238E27FC236}">
                <a16:creationId xmlns:a16="http://schemas.microsoft.com/office/drawing/2014/main" xmlns="" id="{EE375135-292B-415E-9AC4-7D8FEB2B01E2}"/>
              </a:ext>
            </a:extLst>
          </p:cNvPr>
          <p:cNvSpPr/>
          <p:nvPr/>
        </p:nvSpPr>
        <p:spPr bwMode="auto">
          <a:xfrm>
            <a:off x="7064582" y="3627531"/>
            <a:ext cx="709602" cy="399909"/>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53698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900000" cy="5322857"/>
          </a:xfrm>
        </p:spPr>
        <p:txBody>
          <a:bodyPr/>
          <a:lstStyle/>
          <a:p>
            <a:r>
              <a:rPr lang="en-US" dirty="0"/>
              <a:t>With a while loop we can execute a set of </a:t>
            </a:r>
            <a:br>
              <a:rPr lang="en-US" dirty="0"/>
            </a:br>
            <a:r>
              <a:rPr lang="en-US" dirty="0"/>
              <a:t>statements as long as the condition is true</a:t>
            </a:r>
          </a:p>
          <a:p>
            <a:endParaRPr lang="en-US" dirty="0"/>
          </a:p>
          <a:p>
            <a:endParaRPr lang="en-US" dirty="0"/>
          </a:p>
          <a:p>
            <a:endParaRPr lang="en-US" dirty="0"/>
          </a:p>
          <a:p>
            <a:pPr>
              <a:buClr>
                <a:schemeClr val="tx1"/>
              </a:buClr>
            </a:pPr>
            <a:endParaRPr lang="en-US" b="1" dirty="0">
              <a:solidFill>
                <a:schemeClr val="bg1"/>
              </a:solidFill>
            </a:endParaRPr>
          </a:p>
          <a:p>
            <a:pPr>
              <a:buClr>
                <a:schemeClr val="tx1"/>
              </a:buClr>
            </a:pPr>
            <a:r>
              <a:rPr lang="en-US" b="1" dirty="0">
                <a:solidFill>
                  <a:schemeClr val="bg1"/>
                </a:solidFill>
              </a:rPr>
              <a:t>Note:</a:t>
            </a:r>
            <a:r>
              <a:rPr lang="en-US" dirty="0"/>
              <a:t> remember to increment </a:t>
            </a:r>
            <a:r>
              <a:rPr lang="en-US" b="1" dirty="0">
                <a:solidFill>
                  <a:schemeClr val="bg1"/>
                </a:solidFill>
                <a:latin typeface="Consolas" panose="020B0609020204030204" pitchFamily="49" charset="0"/>
              </a:rPr>
              <a:t>i</a:t>
            </a:r>
            <a:r>
              <a:rPr lang="en-US" dirty="0"/>
              <a:t>, or else the loop will continue forever</a:t>
            </a:r>
          </a:p>
        </p:txBody>
      </p:sp>
      <p:sp>
        <p:nvSpPr>
          <p:cNvPr id="3" name="Title 2"/>
          <p:cNvSpPr>
            <a:spLocks noGrp="1"/>
          </p:cNvSpPr>
          <p:nvPr>
            <p:ph type="title"/>
          </p:nvPr>
        </p:nvSpPr>
        <p:spPr/>
        <p:txBody>
          <a:bodyPr/>
          <a:lstStyle/>
          <a:p>
            <a:r>
              <a:rPr lang="en-US" dirty="0"/>
              <a:t>While-Loops</a:t>
            </a:r>
          </a:p>
        </p:txBody>
      </p:sp>
      <p:sp>
        <p:nvSpPr>
          <p:cNvPr id="4" name="Text Placeholder 2"/>
          <p:cNvSpPr txBox="1">
            <a:spLocks/>
          </p:cNvSpPr>
          <p:nvPr/>
        </p:nvSpPr>
        <p:spPr>
          <a:xfrm>
            <a:off x="2586000" y="2394000"/>
            <a:ext cx="2913077"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nn-NO" sz="2800" dirty="0">
                <a:solidFill>
                  <a:schemeClr val="tx1"/>
                </a:solidFill>
              </a:rPr>
              <a:t>i = 1</a:t>
            </a:r>
          </a:p>
          <a:p>
            <a:r>
              <a:rPr lang="nn-NO" sz="2800" dirty="0">
                <a:solidFill>
                  <a:schemeClr val="tx1"/>
                </a:solidFill>
              </a:rPr>
              <a:t>while i &lt; 6:</a:t>
            </a:r>
          </a:p>
          <a:p>
            <a:r>
              <a:rPr lang="nn-NO" sz="2800" dirty="0">
                <a:solidFill>
                  <a:schemeClr val="tx1"/>
                </a:solidFill>
              </a:rPr>
              <a:t>    print(i)</a:t>
            </a:r>
          </a:p>
          <a:p>
            <a:r>
              <a:rPr lang="nn-NO" sz="2800" dirty="0">
                <a:solidFill>
                  <a:schemeClr val="tx1"/>
                </a:solidFill>
              </a:rPr>
              <a:t>    i += 1</a:t>
            </a:r>
            <a:endParaRPr lang="en-US" sz="2800" dirty="0">
              <a:solidFill>
                <a:schemeClr val="tx1"/>
              </a:solidFill>
            </a:endParaRPr>
          </a:p>
        </p:txBody>
      </p:sp>
      <p:sp>
        <p:nvSpPr>
          <p:cNvPr id="5" name="Slide Number">
            <a:extLst>
              <a:ext uri="{FF2B5EF4-FFF2-40B4-BE49-F238E27FC236}">
                <a16:creationId xmlns:a16="http://schemas.microsoft.com/office/drawing/2014/main" xmlns="" id="{6FA03F63-4510-47D8-8866-BB3825DAFF3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117</a:t>
            </a:fld>
            <a:endParaRPr lang="en-US" dirty="0"/>
          </a:p>
        </p:txBody>
      </p:sp>
    </p:spTree>
    <p:extLst>
      <p:ext uri="{BB962C8B-B14F-4D97-AF65-F5344CB8AC3E}">
        <p14:creationId xmlns:p14="http://schemas.microsoft.com/office/powerpoint/2010/main" val="19699147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that</a:t>
            </a:r>
          </a:p>
          <a:p>
            <a:pPr marL="1066419" lvl="1" indent="-457200">
              <a:buFont typeface="Wingdings" panose="05000000000000000000" pitchFamily="2" charset="2"/>
              <a:buChar char="§"/>
            </a:pPr>
            <a:r>
              <a:rPr lang="en-US" dirty="0"/>
              <a:t>Receives a single word from the user</a:t>
            </a:r>
          </a:p>
          <a:p>
            <a:pPr marL="1066419" lvl="1" indent="-457200">
              <a:buFont typeface="Wingdings" panose="05000000000000000000" pitchFamily="2" charset="2"/>
              <a:buChar char="§"/>
            </a:pPr>
            <a:r>
              <a:rPr lang="en-US" dirty="0"/>
              <a:t>Reverses it and prints it</a:t>
            </a:r>
          </a:p>
        </p:txBody>
      </p:sp>
      <p:sp>
        <p:nvSpPr>
          <p:cNvPr id="4" name="Title 3"/>
          <p:cNvSpPr>
            <a:spLocks noGrp="1"/>
          </p:cNvSpPr>
          <p:nvPr>
            <p:ph type="title"/>
          </p:nvPr>
        </p:nvSpPr>
        <p:spPr/>
        <p:txBody>
          <a:bodyPr/>
          <a:lstStyle/>
          <a:p>
            <a:r>
              <a:rPr lang="en-US" dirty="0"/>
              <a:t>Problem: Word Reverse </a:t>
            </a:r>
          </a:p>
        </p:txBody>
      </p:sp>
      <p:sp>
        <p:nvSpPr>
          <p:cNvPr id="5" name="Text Placeholder 5">
            <a:extLst>
              <a:ext uri="{FF2B5EF4-FFF2-40B4-BE49-F238E27FC236}">
                <a16:creationId xmlns:a16="http://schemas.microsoft.com/office/drawing/2014/main" xmlns="" id="{611F8E95-7CB1-4C08-8DC3-655BAA964FF2}"/>
              </a:ext>
            </a:extLst>
          </p:cNvPr>
          <p:cNvSpPr txBox="1">
            <a:spLocks/>
          </p:cNvSpPr>
          <p:nvPr/>
        </p:nvSpPr>
        <p:spPr>
          <a:xfrm>
            <a:off x="1371000" y="3654000"/>
            <a:ext cx="1902939"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Python</a:t>
            </a:r>
          </a:p>
        </p:txBody>
      </p:sp>
      <p:sp>
        <p:nvSpPr>
          <p:cNvPr id="7" name="Text Placeholder 5">
            <a:extLst>
              <a:ext uri="{FF2B5EF4-FFF2-40B4-BE49-F238E27FC236}">
                <a16:creationId xmlns:a16="http://schemas.microsoft.com/office/drawing/2014/main" xmlns="" id="{611F8E95-7CB1-4C08-8DC3-655BAA964FF2}"/>
              </a:ext>
            </a:extLst>
          </p:cNvPr>
          <p:cNvSpPr txBox="1">
            <a:spLocks/>
          </p:cNvSpPr>
          <p:nvPr/>
        </p:nvSpPr>
        <p:spPr>
          <a:xfrm>
            <a:off x="4303055" y="3641250"/>
            <a:ext cx="2117124"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nohtyP</a:t>
            </a:r>
          </a:p>
        </p:txBody>
      </p:sp>
      <p:sp>
        <p:nvSpPr>
          <p:cNvPr id="10" name="Slide Number">
            <a:extLst>
              <a:ext uri="{FF2B5EF4-FFF2-40B4-BE49-F238E27FC236}">
                <a16:creationId xmlns:a16="http://schemas.microsoft.com/office/drawing/2014/main" xmlns="" id="{CEE33148-B329-4648-8BC1-A55F5D10033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118</a:t>
            </a:fld>
            <a:endParaRPr lang="en-US" dirty="0"/>
          </a:p>
        </p:txBody>
      </p:sp>
      <p:pic>
        <p:nvPicPr>
          <p:cNvPr id="11" name="Picture 10" descr="A close up of a sign&#10;&#10;Description automatically generated">
            <a:extLst>
              <a:ext uri="{FF2B5EF4-FFF2-40B4-BE49-F238E27FC236}">
                <a16:creationId xmlns:a16="http://schemas.microsoft.com/office/drawing/2014/main" xmlns="" id="{5FECDF54-2691-4179-BCA6-A8222F322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000" y="3467100"/>
            <a:ext cx="2816786" cy="2816786"/>
          </a:xfrm>
          <a:prstGeom prst="rect">
            <a:avLst/>
          </a:prstGeom>
        </p:spPr>
      </p:pic>
      <p:sp>
        <p:nvSpPr>
          <p:cNvPr id="9" name="Right Arrow 8"/>
          <p:cNvSpPr/>
          <p:nvPr/>
        </p:nvSpPr>
        <p:spPr bwMode="auto">
          <a:xfrm>
            <a:off x="3568597" y="3805443"/>
            <a:ext cx="450000" cy="40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27719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805D8F8-983B-434C-9C28-8E32E084FC9C}"/>
              </a:ext>
            </a:extLst>
          </p:cNvPr>
          <p:cNvSpPr>
            <a:spLocks noGrp="1"/>
          </p:cNvSpPr>
          <p:nvPr>
            <p:ph type="body" sz="quarter" idx="11"/>
          </p:nvPr>
        </p:nvSpPr>
        <p:spPr>
          <a:xfrm>
            <a:off x="2413617" y="1764000"/>
            <a:ext cx="7364766" cy="2442846"/>
          </a:xfrm>
        </p:spPr>
        <p:txBody>
          <a:bodyPr/>
          <a:lstStyle/>
          <a:p>
            <a:r>
              <a:rPr lang="en-GB" sz="2600" dirty="0"/>
              <a:t>word = input()</a:t>
            </a:r>
          </a:p>
          <a:p>
            <a:r>
              <a:rPr lang="en-GB" sz="2600" dirty="0"/>
              <a:t>reversed_word = ""</a:t>
            </a:r>
          </a:p>
          <a:p>
            <a:r>
              <a:rPr lang="en-GB" sz="2600" dirty="0"/>
              <a:t>for i in range(len(word) - 1, -1, -1):</a:t>
            </a:r>
          </a:p>
          <a:p>
            <a:r>
              <a:rPr lang="en-GB" sz="2600" dirty="0"/>
              <a:t>    reversed_word += word[i]</a:t>
            </a:r>
          </a:p>
          <a:p>
            <a:r>
              <a:rPr lang="en-GB" sz="2600" dirty="0"/>
              <a:t>print(reversed_word)</a:t>
            </a:r>
          </a:p>
        </p:txBody>
      </p:sp>
      <p:sp>
        <p:nvSpPr>
          <p:cNvPr id="4" name="Title 3"/>
          <p:cNvSpPr>
            <a:spLocks noGrp="1"/>
          </p:cNvSpPr>
          <p:nvPr>
            <p:ph type="title"/>
          </p:nvPr>
        </p:nvSpPr>
        <p:spPr/>
        <p:txBody>
          <a:bodyPr/>
          <a:lstStyle/>
          <a:p>
            <a:r>
              <a:rPr lang="en-US" dirty="0"/>
              <a:t>Solution: Word Reverse </a:t>
            </a:r>
          </a:p>
        </p:txBody>
      </p:sp>
      <p:sp>
        <p:nvSpPr>
          <p:cNvPr id="6" name="Slide Number">
            <a:extLst>
              <a:ext uri="{FF2B5EF4-FFF2-40B4-BE49-F238E27FC236}">
                <a16:creationId xmlns:a16="http://schemas.microsoft.com/office/drawing/2014/main" xmlns="" id="{79731ECB-2E8B-4142-9D1E-4EADE99D1A3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119</a:t>
            </a:fld>
            <a:endParaRPr lang="en-US" dirty="0"/>
          </a:p>
        </p:txBody>
      </p:sp>
    </p:spTree>
    <p:extLst>
      <p:ext uri="{BB962C8B-B14F-4D97-AF65-F5344CB8AC3E}">
        <p14:creationId xmlns:p14="http://schemas.microsoft.com/office/powerpoint/2010/main" val="27271575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19285D97-F19E-4E9E-85D4-AE78823F52DF}"/>
              </a:ext>
            </a:extLst>
          </p:cNvPr>
          <p:cNvSpPr>
            <a:spLocks noGrp="1"/>
          </p:cNvSpPr>
          <p:nvPr>
            <p:ph type="body" sz="quarter" idx="11"/>
          </p:nvPr>
        </p:nvSpPr>
        <p:spPr/>
        <p:txBody>
          <a:bodyPr>
            <a:normAutofit/>
          </a:bodyPr>
          <a:lstStyle/>
          <a:p>
            <a:pPr>
              <a:lnSpc>
                <a:spcPct val="100000"/>
              </a:lnSpc>
              <a:spcBef>
                <a:spcPts val="400"/>
              </a:spcBef>
              <a:spcAft>
                <a:spcPts val="400"/>
              </a:spcAft>
            </a:pPr>
            <a:r>
              <a:rPr lang="en-US" sz="3200"/>
              <a:t>Built-in </a:t>
            </a:r>
            <a:r>
              <a:rPr lang="en-US" sz="3200" dirty="0"/>
              <a:t>data types in </a:t>
            </a:r>
            <a:r>
              <a:rPr lang="en-US" sz="3200" b="1" dirty="0"/>
              <a:t>Java</a:t>
            </a:r>
          </a:p>
          <a:p>
            <a:pPr lvl="1">
              <a:lnSpc>
                <a:spcPct val="100000"/>
              </a:lnSpc>
              <a:spcBef>
                <a:spcPts val="400"/>
              </a:spcBef>
              <a:spcAft>
                <a:spcPts val="400"/>
              </a:spcAft>
            </a:pPr>
            <a:r>
              <a:rPr lang="en-US" sz="3000" dirty="0"/>
              <a:t>Integer – </a:t>
            </a:r>
            <a:r>
              <a:rPr lang="en-US" sz="3000" b="1" dirty="0">
                <a:solidFill>
                  <a:schemeClr val="bg1"/>
                </a:solidFill>
                <a:latin typeface="Consolas" panose="020B0609020204030204" pitchFamily="49" charset="0"/>
              </a:rPr>
              <a:t>int</a:t>
            </a:r>
            <a:r>
              <a:rPr lang="en-US" sz="3000" dirty="0"/>
              <a:t>, </a:t>
            </a:r>
            <a:r>
              <a:rPr lang="en-US" sz="3000" b="1" dirty="0">
                <a:solidFill>
                  <a:schemeClr val="bg1"/>
                </a:solidFill>
                <a:latin typeface="Consolas" panose="020B0609020204030204" pitchFamily="49" charset="0"/>
              </a:rPr>
              <a:t>long</a:t>
            </a:r>
            <a:endParaRPr lang="en-US" sz="3000" b="1" dirty="0">
              <a:solidFill>
                <a:schemeClr val="bg1"/>
              </a:solidFill>
            </a:endParaRPr>
          </a:p>
          <a:p>
            <a:pPr lvl="1">
              <a:lnSpc>
                <a:spcPct val="100000"/>
              </a:lnSpc>
              <a:spcBef>
                <a:spcPts val="400"/>
              </a:spcBef>
              <a:spcAft>
                <a:spcPts val="400"/>
              </a:spcAft>
            </a:pPr>
            <a:r>
              <a:rPr lang="en-US" sz="3000" dirty="0"/>
              <a:t>Real number – </a:t>
            </a:r>
            <a:r>
              <a:rPr lang="en-US" sz="3000" b="1" dirty="0">
                <a:solidFill>
                  <a:schemeClr val="bg1"/>
                </a:solidFill>
              </a:rPr>
              <a:t>double</a:t>
            </a:r>
            <a:r>
              <a:rPr lang="en-US" sz="3000" dirty="0"/>
              <a:t>, </a:t>
            </a:r>
            <a:r>
              <a:rPr lang="en-US" sz="3000" b="1" dirty="0">
                <a:solidFill>
                  <a:schemeClr val="bg1"/>
                </a:solidFill>
              </a:rPr>
              <a:t>float</a:t>
            </a:r>
          </a:p>
          <a:p>
            <a:pPr lvl="1">
              <a:lnSpc>
                <a:spcPct val="100000"/>
              </a:lnSpc>
              <a:spcBef>
                <a:spcPts val="400"/>
              </a:spcBef>
              <a:spcAft>
                <a:spcPts val="400"/>
              </a:spcAft>
            </a:pPr>
            <a:r>
              <a:rPr lang="en-US" sz="3000" dirty="0"/>
              <a:t>Text – </a:t>
            </a:r>
            <a:r>
              <a:rPr lang="en-US" sz="3000" b="1" dirty="0">
                <a:solidFill>
                  <a:schemeClr val="bg1"/>
                </a:solidFill>
                <a:latin typeface="Consolas" panose="020B0609020204030204" pitchFamily="49" charset="0"/>
              </a:rPr>
              <a:t>String</a:t>
            </a:r>
            <a:r>
              <a:rPr lang="en-US" sz="3000" dirty="0"/>
              <a:t>, </a:t>
            </a:r>
            <a:r>
              <a:rPr lang="en-US" sz="3000" b="1" dirty="0">
                <a:solidFill>
                  <a:schemeClr val="bg1"/>
                </a:solidFill>
                <a:latin typeface="Consolas" panose="020B0609020204030204" pitchFamily="49" charset="0"/>
              </a:rPr>
              <a:t>char</a:t>
            </a:r>
            <a:endParaRPr lang="en-US" sz="3000" b="1" dirty="0">
              <a:solidFill>
                <a:schemeClr val="bg1"/>
              </a:solidFill>
            </a:endParaRPr>
          </a:p>
          <a:p>
            <a:pPr lvl="1">
              <a:lnSpc>
                <a:spcPct val="100000"/>
              </a:lnSpc>
              <a:spcBef>
                <a:spcPts val="400"/>
              </a:spcBef>
              <a:spcAft>
                <a:spcPts val="400"/>
              </a:spcAft>
            </a:pPr>
            <a:r>
              <a:rPr lang="en-US" sz="3000" dirty="0"/>
              <a:t>Boolean – </a:t>
            </a:r>
            <a:r>
              <a:rPr lang="en-US" sz="3000" b="1" dirty="0">
                <a:solidFill>
                  <a:schemeClr val="bg1"/>
                </a:solidFill>
                <a:latin typeface="Consolas" panose="020B0609020204030204" pitchFamily="49" charset="0"/>
              </a:rPr>
              <a:t>boolean</a:t>
            </a:r>
          </a:p>
          <a:p>
            <a:pPr lvl="1">
              <a:lnSpc>
                <a:spcPct val="100000"/>
              </a:lnSpc>
              <a:spcBef>
                <a:spcPts val="400"/>
              </a:spcBef>
              <a:spcAft>
                <a:spcPts val="400"/>
              </a:spcAft>
            </a:pPr>
            <a:r>
              <a:rPr lang="en-US" sz="3000" dirty="0"/>
              <a:t>Other – </a:t>
            </a:r>
            <a:r>
              <a:rPr lang="en-US" sz="3000" b="1" dirty="0">
                <a:solidFill>
                  <a:schemeClr val="bg1"/>
                </a:solidFill>
                <a:latin typeface="Consolas" panose="020B0609020204030204" pitchFamily="49" charset="0"/>
              </a:rPr>
              <a:t>Object</a:t>
            </a:r>
            <a:endParaRPr lang="en-GB" sz="3000" dirty="0"/>
          </a:p>
        </p:txBody>
      </p:sp>
      <p:sp>
        <p:nvSpPr>
          <p:cNvPr id="3" name="Content Placeholder 2"/>
          <p:cNvSpPr>
            <a:spLocks noGrp="1"/>
          </p:cNvSpPr>
          <p:nvPr>
            <p:ph type="body" sz="quarter" idx="10"/>
          </p:nvPr>
        </p:nvSpPr>
        <p:spPr>
          <a:xfrm>
            <a:off x="190402" y="1195931"/>
            <a:ext cx="5680598" cy="4957073"/>
          </a:xfrm>
        </p:spPr>
        <p:txBody>
          <a:bodyPr/>
          <a:lstStyle/>
          <a:p>
            <a:pPr>
              <a:lnSpc>
                <a:spcPct val="100000"/>
              </a:lnSpc>
            </a:pPr>
            <a:r>
              <a:rPr lang="en-US" dirty="0"/>
              <a:t>Built-in data types</a:t>
            </a:r>
            <a:r>
              <a:rPr lang="bg-BG" dirty="0"/>
              <a:t> </a:t>
            </a:r>
            <a:r>
              <a:rPr lang="en-US" dirty="0"/>
              <a:t>in </a:t>
            </a:r>
            <a:r>
              <a:rPr lang="en-US" b="1" dirty="0"/>
              <a:t>C#</a:t>
            </a:r>
          </a:p>
          <a:p>
            <a:pPr lvl="1">
              <a:lnSpc>
                <a:spcPct val="100000"/>
              </a:lnSpc>
            </a:pPr>
            <a:r>
              <a:rPr lang="en-US" sz="3000" dirty="0"/>
              <a:t>Integer – </a:t>
            </a:r>
            <a:r>
              <a:rPr lang="en-US" sz="3000" b="1" dirty="0">
                <a:solidFill>
                  <a:schemeClr val="bg1"/>
                </a:solidFill>
                <a:latin typeface="Consolas" panose="020B0609020204030204" pitchFamily="49" charset="0"/>
              </a:rPr>
              <a:t>int</a:t>
            </a:r>
            <a:r>
              <a:rPr lang="en-US" sz="3000" dirty="0"/>
              <a:t>, </a:t>
            </a:r>
            <a:r>
              <a:rPr lang="en-US" sz="3000" b="1" dirty="0">
                <a:solidFill>
                  <a:schemeClr val="bg1"/>
                </a:solidFill>
                <a:latin typeface="Consolas" panose="020B0609020204030204" pitchFamily="49" charset="0"/>
              </a:rPr>
              <a:t>long</a:t>
            </a:r>
            <a:endParaRPr lang="en-US" sz="3000" b="1" dirty="0">
              <a:solidFill>
                <a:schemeClr val="bg1"/>
              </a:solidFill>
            </a:endParaRPr>
          </a:p>
          <a:p>
            <a:pPr lvl="1">
              <a:lnSpc>
                <a:spcPct val="100000"/>
              </a:lnSpc>
            </a:pPr>
            <a:r>
              <a:rPr lang="en-US" sz="3000" dirty="0"/>
              <a:t>Real number – </a:t>
            </a:r>
            <a:r>
              <a:rPr lang="en-US" sz="3000" b="1" dirty="0">
                <a:solidFill>
                  <a:schemeClr val="bg1"/>
                </a:solidFill>
              </a:rPr>
              <a:t>double</a:t>
            </a:r>
            <a:r>
              <a:rPr lang="en-US" sz="3000" dirty="0"/>
              <a:t>, </a:t>
            </a:r>
            <a:r>
              <a:rPr lang="en-US" sz="3000" b="1" dirty="0">
                <a:solidFill>
                  <a:schemeClr val="bg1"/>
                </a:solidFill>
              </a:rPr>
              <a:t>float</a:t>
            </a:r>
          </a:p>
          <a:p>
            <a:pPr lvl="1">
              <a:lnSpc>
                <a:spcPct val="100000"/>
              </a:lnSpc>
            </a:pPr>
            <a:r>
              <a:rPr lang="en-US" sz="3000" dirty="0"/>
              <a:t>Text – </a:t>
            </a:r>
            <a:r>
              <a:rPr lang="en-US" sz="3000" b="1" dirty="0">
                <a:solidFill>
                  <a:schemeClr val="bg1"/>
                </a:solidFill>
                <a:latin typeface="Consolas" panose="020B0609020204030204" pitchFamily="49" charset="0"/>
              </a:rPr>
              <a:t>string</a:t>
            </a:r>
            <a:r>
              <a:rPr lang="en-US" sz="3000" dirty="0"/>
              <a:t>, </a:t>
            </a:r>
            <a:r>
              <a:rPr lang="en-US" sz="3000" b="1" dirty="0">
                <a:solidFill>
                  <a:schemeClr val="bg1"/>
                </a:solidFill>
                <a:latin typeface="Consolas" panose="020B0609020204030204" pitchFamily="49" charset="0"/>
              </a:rPr>
              <a:t>char</a:t>
            </a:r>
            <a:endParaRPr lang="en-US" sz="3000" b="1" dirty="0">
              <a:solidFill>
                <a:schemeClr val="bg1"/>
              </a:solidFill>
            </a:endParaRPr>
          </a:p>
          <a:p>
            <a:pPr lvl="1">
              <a:lnSpc>
                <a:spcPct val="100000"/>
              </a:lnSpc>
            </a:pPr>
            <a:r>
              <a:rPr lang="en-US" sz="3000" dirty="0"/>
              <a:t>Boolean – </a:t>
            </a:r>
            <a:r>
              <a:rPr lang="en-US" sz="3000" b="1" dirty="0">
                <a:solidFill>
                  <a:schemeClr val="bg1"/>
                </a:solidFill>
                <a:latin typeface="Consolas" panose="020B0609020204030204" pitchFamily="49" charset="0"/>
              </a:rPr>
              <a:t>bool</a:t>
            </a:r>
          </a:p>
          <a:p>
            <a:pPr lvl="1">
              <a:lnSpc>
                <a:spcPct val="100000"/>
              </a:lnSpc>
            </a:pPr>
            <a:r>
              <a:rPr lang="en-US" sz="3000" dirty="0"/>
              <a:t>Other – </a:t>
            </a:r>
            <a:r>
              <a:rPr lang="en-US" sz="3000" b="1" dirty="0">
                <a:solidFill>
                  <a:schemeClr val="bg1"/>
                </a:solidFill>
                <a:latin typeface="Consolas" panose="020B0609020204030204" pitchFamily="49" charset="0"/>
              </a:rPr>
              <a:t>object</a:t>
            </a:r>
          </a:p>
        </p:txBody>
      </p:sp>
      <p:sp>
        <p:nvSpPr>
          <p:cNvPr id="4" name="Title 3"/>
          <p:cNvSpPr>
            <a:spLocks noGrp="1"/>
          </p:cNvSpPr>
          <p:nvPr>
            <p:ph type="title"/>
          </p:nvPr>
        </p:nvSpPr>
        <p:spPr/>
        <p:txBody>
          <a:bodyPr/>
          <a:lstStyle/>
          <a:p>
            <a:r>
              <a:rPr lang="en-US" dirty="0"/>
              <a:t>Primitive Data Types in C# and Java</a:t>
            </a:r>
            <a:endParaRPr lang="bg-BG" dirty="0"/>
          </a:p>
        </p:txBody>
      </p:sp>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a:t>
            </a:fld>
            <a:endParaRPr lang="en-US" noProof="0" dirty="0"/>
          </a:p>
        </p:txBody>
      </p:sp>
      <p:sp>
        <p:nvSpPr>
          <p:cNvPr id="6" name="Rectangle 5">
            <a:extLst>
              <a:ext uri="{FF2B5EF4-FFF2-40B4-BE49-F238E27FC236}">
                <a16:creationId xmlns="" xmlns:a16="http://schemas.microsoft.com/office/drawing/2014/main" id="{2C7E0CF4-1289-4BFA-8C0D-18A50DDFC32A}"/>
              </a:ext>
            </a:extLst>
          </p:cNvPr>
          <p:cNvSpPr>
            <a:spLocks noChangeArrowheads="1"/>
          </p:cNvSpPr>
          <p:nvPr/>
        </p:nvSpPr>
        <p:spPr bwMode="auto">
          <a:xfrm>
            <a:off x="493409" y="5043857"/>
            <a:ext cx="4545000" cy="109527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pPr>
            <a:r>
              <a:rPr lang="en-US" sz="2600" b="1" noProof="1">
                <a:solidFill>
                  <a:schemeClr val="bg1"/>
                </a:solidFill>
                <a:latin typeface="Consolas" pitchFamily="49" charset="0"/>
              </a:rPr>
              <a:t>int</a:t>
            </a:r>
            <a:r>
              <a:rPr lang="en-US" sz="2600" b="1" noProof="1">
                <a:latin typeface="Consolas" pitchFamily="49" charset="0"/>
              </a:rPr>
              <a:t> size = 50;</a:t>
            </a:r>
          </a:p>
          <a:p>
            <a:pPr defTabSz="1218438" latinLnBrk="1">
              <a:spcBef>
                <a:spcPts val="600"/>
              </a:spcBef>
            </a:pPr>
            <a:r>
              <a:rPr lang="en-US" sz="2600" b="1" noProof="1">
                <a:latin typeface="Consolas" pitchFamily="49" charset="0"/>
              </a:rPr>
              <a:t>size.GetType() </a:t>
            </a:r>
            <a:r>
              <a:rPr lang="en-US" sz="2600" b="1" noProof="1">
                <a:latin typeface="Consolas" pitchFamily="49" charset="0"/>
                <a:sym typeface="Wingdings" panose="05000000000000000000" pitchFamily="2" charset="2"/>
              </a:rPr>
              <a:t> </a:t>
            </a:r>
            <a:r>
              <a:rPr lang="en-US" sz="2600" b="1" noProof="1">
                <a:solidFill>
                  <a:schemeClr val="bg1"/>
                </a:solidFill>
                <a:latin typeface="Consolas" pitchFamily="49" charset="0"/>
                <a:sym typeface="Wingdings" panose="05000000000000000000" pitchFamily="2" charset="2"/>
              </a:rPr>
              <a:t>Int32</a:t>
            </a:r>
            <a:endParaRPr lang="en-US" sz="2600" b="1" noProof="1">
              <a:latin typeface="Consolas" pitchFamily="49" charset="0"/>
              <a:sym typeface="Wingdings" panose="05000000000000000000" pitchFamily="2" charset="2"/>
            </a:endParaRPr>
          </a:p>
        </p:txBody>
      </p:sp>
      <p:sp>
        <p:nvSpPr>
          <p:cNvPr id="8" name="Rectangle 7">
            <a:extLst>
              <a:ext uri="{FF2B5EF4-FFF2-40B4-BE49-F238E27FC236}">
                <a16:creationId xmlns="" xmlns:a16="http://schemas.microsoft.com/office/drawing/2014/main" id="{BBE5A27D-6872-4262-8BF7-63D63A27E9E0}"/>
              </a:ext>
            </a:extLst>
          </p:cNvPr>
          <p:cNvSpPr>
            <a:spLocks noChangeArrowheads="1"/>
          </p:cNvSpPr>
          <p:nvPr/>
        </p:nvSpPr>
        <p:spPr bwMode="auto">
          <a:xfrm>
            <a:off x="7041000" y="4644000"/>
            <a:ext cx="4815000" cy="149538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pPr>
            <a:r>
              <a:rPr lang="en-US" sz="2600" b="1" noProof="1">
                <a:solidFill>
                  <a:schemeClr val="bg1"/>
                </a:solidFill>
                <a:latin typeface="Consolas" pitchFamily="49" charset="0"/>
              </a:rPr>
              <a:t>int</a:t>
            </a:r>
            <a:r>
              <a:rPr lang="en-US" sz="2600" b="1" noProof="1">
                <a:latin typeface="Consolas" pitchFamily="49" charset="0"/>
              </a:rPr>
              <a:t> size = 50;</a:t>
            </a:r>
          </a:p>
          <a:p>
            <a:pPr defTabSz="1218438" latinLnBrk="1">
              <a:spcBef>
                <a:spcPts val="600"/>
              </a:spcBef>
            </a:pPr>
            <a:r>
              <a:rPr lang="en-US" sz="2600" b="1" noProof="1">
                <a:latin typeface="Consolas" pitchFamily="49" charset="0"/>
              </a:rPr>
              <a:t>((Object)size).getClass() </a:t>
            </a:r>
            <a:r>
              <a:rPr lang="en-US" sz="2600" b="1" noProof="1">
                <a:latin typeface="Consolas" pitchFamily="49" charset="0"/>
                <a:sym typeface="Wingdings" panose="05000000000000000000" pitchFamily="2" charset="2"/>
              </a:rPr>
              <a:t> </a:t>
            </a:r>
            <a:r>
              <a:rPr lang="en-US" sz="2600" b="1" noProof="1">
                <a:solidFill>
                  <a:schemeClr val="bg1"/>
                </a:solidFill>
                <a:latin typeface="Consolas" pitchFamily="49" charset="0"/>
                <a:sym typeface="Wingdings" panose="05000000000000000000" pitchFamily="2" charset="2"/>
              </a:rPr>
              <a:t>Integer</a:t>
            </a:r>
            <a:endParaRPr lang="en-US" sz="2600" b="1" noProof="1">
              <a:latin typeface="Consolas" pitchFamily="49" charset="0"/>
              <a:sym typeface="Wingdings" panose="05000000000000000000" pitchFamily="2" charset="2"/>
            </a:endParaRPr>
          </a:p>
        </p:txBody>
      </p:sp>
    </p:spTree>
    <p:extLst>
      <p:ext uri="{BB962C8B-B14F-4D97-AF65-F5344CB8AC3E}">
        <p14:creationId xmlns:p14="http://schemas.microsoft.com/office/powerpoint/2010/main" val="28930757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which</a:t>
            </a:r>
          </a:p>
          <a:p>
            <a:pPr marL="1066419" lvl="1" indent="-457200">
              <a:buFont typeface="Wingdings" panose="05000000000000000000" pitchFamily="2" charset="2"/>
              <a:buChar char="§"/>
            </a:pPr>
            <a:r>
              <a:rPr lang="en-US" dirty="0"/>
              <a:t>Reads numbers from the console until it receives a number between 1 and 100 inclusive</a:t>
            </a:r>
          </a:p>
          <a:p>
            <a:pPr marL="1066419" lvl="1" indent="-457200">
              <a:buFont typeface="Wingdings" panose="05000000000000000000" pitchFamily="2" charset="2"/>
              <a:buChar char="§"/>
            </a:pPr>
            <a:r>
              <a:rPr lang="en-US" dirty="0"/>
              <a:t>When the correct number is received, stop reading and print </a:t>
            </a:r>
            <a:br>
              <a:rPr lang="en-US" dirty="0"/>
            </a:br>
            <a:r>
              <a:rPr lang="en-US" dirty="0">
                <a:latin typeface="Consolas" panose="020B0609020204030204" pitchFamily="49" charset="0"/>
              </a:rPr>
              <a:t>"The number {number} is between 1 and 100"</a:t>
            </a:r>
          </a:p>
        </p:txBody>
      </p:sp>
      <p:sp>
        <p:nvSpPr>
          <p:cNvPr id="4" name="Title 3"/>
          <p:cNvSpPr>
            <a:spLocks noGrp="1"/>
          </p:cNvSpPr>
          <p:nvPr>
            <p:ph type="title"/>
          </p:nvPr>
        </p:nvSpPr>
        <p:spPr/>
        <p:txBody>
          <a:bodyPr/>
          <a:lstStyle/>
          <a:p>
            <a:r>
              <a:rPr lang="en-US" dirty="0"/>
              <a:t>Problem: Number Between 1 and 100 </a:t>
            </a:r>
          </a:p>
        </p:txBody>
      </p:sp>
      <p:sp>
        <p:nvSpPr>
          <p:cNvPr id="5" name="Text Placeholder 5">
            <a:extLst>
              <a:ext uri="{FF2B5EF4-FFF2-40B4-BE49-F238E27FC236}">
                <a16:creationId xmlns:a16="http://schemas.microsoft.com/office/drawing/2014/main" xmlns="" id="{611F8E95-7CB1-4C08-8DC3-655BAA964FF2}"/>
              </a:ext>
            </a:extLst>
          </p:cNvPr>
          <p:cNvSpPr txBox="1">
            <a:spLocks/>
          </p:cNvSpPr>
          <p:nvPr/>
        </p:nvSpPr>
        <p:spPr>
          <a:xfrm>
            <a:off x="1416000" y="4509000"/>
            <a:ext cx="1224701" cy="1692771"/>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-3</a:t>
            </a:r>
          </a:p>
          <a:p>
            <a:pPr algn="ctr"/>
            <a:r>
              <a:rPr lang="en-US" sz="2200" dirty="0"/>
              <a:t>0.9</a:t>
            </a:r>
          </a:p>
          <a:p>
            <a:pPr algn="ctr"/>
            <a:r>
              <a:rPr lang="en-US" sz="2200" dirty="0"/>
              <a:t>44</a:t>
            </a:r>
          </a:p>
        </p:txBody>
      </p:sp>
      <p:sp>
        <p:nvSpPr>
          <p:cNvPr id="7" name="Text Placeholder 5">
            <a:extLst>
              <a:ext uri="{FF2B5EF4-FFF2-40B4-BE49-F238E27FC236}">
                <a16:creationId xmlns:a16="http://schemas.microsoft.com/office/drawing/2014/main" xmlns="" id="{611F8E95-7CB1-4C08-8DC3-655BAA964FF2}"/>
              </a:ext>
            </a:extLst>
          </p:cNvPr>
          <p:cNvSpPr txBox="1">
            <a:spLocks/>
          </p:cNvSpPr>
          <p:nvPr/>
        </p:nvSpPr>
        <p:spPr>
          <a:xfrm>
            <a:off x="4106299" y="4961316"/>
            <a:ext cx="6335417"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The number 44 is between 1 and 100</a:t>
            </a:r>
          </a:p>
        </p:txBody>
      </p:sp>
      <p:sp>
        <p:nvSpPr>
          <p:cNvPr id="10" name="Slide Number">
            <a:extLst>
              <a:ext uri="{FF2B5EF4-FFF2-40B4-BE49-F238E27FC236}">
                <a16:creationId xmlns:a16="http://schemas.microsoft.com/office/drawing/2014/main" xmlns="" id="{F94EABC5-9DCE-492A-B8EE-E5F7DC65AEC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120</a:t>
            </a:fld>
            <a:endParaRPr lang="en-US" dirty="0"/>
          </a:p>
        </p:txBody>
      </p:sp>
      <p:sp>
        <p:nvSpPr>
          <p:cNvPr id="3" name="Right Arrow 2"/>
          <p:cNvSpPr/>
          <p:nvPr/>
        </p:nvSpPr>
        <p:spPr bwMode="auto">
          <a:xfrm>
            <a:off x="3081000" y="5112759"/>
            <a:ext cx="585000" cy="40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306234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64CB6CC-4C78-4125-8C84-069A1BDC3212}"/>
              </a:ext>
            </a:extLst>
          </p:cNvPr>
          <p:cNvSpPr>
            <a:spLocks noGrp="1"/>
          </p:cNvSpPr>
          <p:nvPr>
            <p:ph type="body" sz="quarter" idx="11"/>
          </p:nvPr>
        </p:nvSpPr>
        <p:spPr>
          <a:xfrm>
            <a:off x="906117" y="1719000"/>
            <a:ext cx="10379766" cy="2280212"/>
          </a:xfrm>
        </p:spPr>
        <p:txBody>
          <a:bodyPr/>
          <a:lstStyle/>
          <a:p>
            <a:pPr>
              <a:lnSpc>
                <a:spcPct val="100000"/>
              </a:lnSpc>
              <a:spcBef>
                <a:spcPts val="600"/>
              </a:spcBef>
              <a:spcAft>
                <a:spcPts val="600"/>
              </a:spcAft>
            </a:pPr>
            <a:r>
              <a:rPr lang="en-US" sz="2600" dirty="0"/>
              <a:t>number = float(input())</a:t>
            </a:r>
          </a:p>
          <a:p>
            <a:pPr>
              <a:lnSpc>
                <a:spcPct val="100000"/>
              </a:lnSpc>
              <a:spcBef>
                <a:spcPts val="600"/>
              </a:spcBef>
              <a:spcAft>
                <a:spcPts val="600"/>
              </a:spcAft>
            </a:pPr>
            <a:r>
              <a:rPr lang="en-US" sz="2600" dirty="0"/>
              <a:t>while number &lt; 1 or number &gt; 100:</a:t>
            </a:r>
          </a:p>
          <a:p>
            <a:pPr>
              <a:lnSpc>
                <a:spcPct val="100000"/>
              </a:lnSpc>
              <a:spcBef>
                <a:spcPts val="600"/>
              </a:spcBef>
              <a:spcAft>
                <a:spcPts val="600"/>
              </a:spcAft>
            </a:pPr>
            <a:r>
              <a:rPr lang="en-US" sz="2600" dirty="0"/>
              <a:t>    number = float(input())</a:t>
            </a:r>
          </a:p>
          <a:p>
            <a:pPr>
              <a:lnSpc>
                <a:spcPct val="100000"/>
              </a:lnSpc>
              <a:spcBef>
                <a:spcPts val="600"/>
              </a:spcBef>
              <a:spcAft>
                <a:spcPts val="600"/>
              </a:spcAft>
            </a:pPr>
            <a:r>
              <a:rPr lang="en-US" sz="2600" dirty="0"/>
              <a:t>print(f'The number {number} is between 1 and 100')</a:t>
            </a:r>
            <a:endParaRPr lang="bg-BG" sz="2600" dirty="0"/>
          </a:p>
        </p:txBody>
      </p:sp>
      <p:sp>
        <p:nvSpPr>
          <p:cNvPr id="4" name="Title 3"/>
          <p:cNvSpPr>
            <a:spLocks noGrp="1"/>
          </p:cNvSpPr>
          <p:nvPr>
            <p:ph type="title"/>
          </p:nvPr>
        </p:nvSpPr>
        <p:spPr/>
        <p:txBody>
          <a:bodyPr/>
          <a:lstStyle/>
          <a:p>
            <a:r>
              <a:rPr lang="en-US"/>
              <a:t>Solution: Number Between 1 and 100 </a:t>
            </a:r>
            <a:endParaRPr lang="en-US" dirty="0"/>
          </a:p>
        </p:txBody>
      </p:sp>
      <p:sp>
        <p:nvSpPr>
          <p:cNvPr id="6" name="Slide Number">
            <a:extLst>
              <a:ext uri="{FF2B5EF4-FFF2-40B4-BE49-F238E27FC236}">
                <a16:creationId xmlns:a16="http://schemas.microsoft.com/office/drawing/2014/main" xmlns="" id="{4E52D131-76F3-4787-A736-8C0ECEDA078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121</a:t>
            </a:fld>
            <a:endParaRPr lang="en-US" dirty="0"/>
          </a:p>
        </p:txBody>
      </p:sp>
      <p:pic>
        <p:nvPicPr>
          <p:cNvPr id="5" name="Picture 4" descr="A close up of a sign&#10;&#10;Description automatically generated">
            <a:extLst>
              <a:ext uri="{FF2B5EF4-FFF2-40B4-BE49-F238E27FC236}">
                <a16:creationId xmlns:a16="http://schemas.microsoft.com/office/drawing/2014/main" xmlns="" id="{5FECDF54-2691-4179-BCA6-A8222F322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6000" y="4387501"/>
            <a:ext cx="2267999" cy="2267999"/>
          </a:xfrm>
          <a:prstGeom prst="rect">
            <a:avLst/>
          </a:prstGeom>
        </p:spPr>
      </p:pic>
    </p:spTree>
    <p:extLst>
      <p:ext uri="{BB962C8B-B14F-4D97-AF65-F5344CB8AC3E}">
        <p14:creationId xmlns:p14="http://schemas.microsoft.com/office/powerpoint/2010/main" val="1509450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EC850D8D-B775-4D85-946D-35E3FA1CA480}"/>
              </a:ext>
            </a:extLst>
          </p:cNvPr>
          <p:cNvSpPr/>
          <p:nvPr/>
        </p:nvSpPr>
        <p:spPr bwMode="auto">
          <a:xfrm>
            <a:off x="4267201" y="807603"/>
            <a:ext cx="3657600" cy="3657600"/>
          </a:xfrm>
          <a:prstGeom prst="ellipse">
            <a:avLst/>
          </a:prstGeom>
          <a:solidFill>
            <a:schemeClr val="bg2">
              <a:alpha val="50000"/>
            </a:schemeClr>
          </a:solidFill>
          <a:ln w="19050">
            <a:solidFill>
              <a:schemeClr val="bg2">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xmlns="" id="{11B81FC0-F9E1-4F98-BD63-32D2F567584C}"/>
              </a:ext>
            </a:extLst>
          </p:cNvPr>
          <p:cNvSpPr>
            <a:spLocks noGrp="1"/>
          </p:cNvSpPr>
          <p:nvPr>
            <p:ph type="title" sz="quarter" idx="10"/>
          </p:nvPr>
        </p:nvSpPr>
        <p:spPr/>
        <p:txBody>
          <a:bodyPr/>
          <a:lstStyle/>
          <a:p>
            <a:r>
              <a:rPr lang="en-US"/>
              <a:t>Live Exercises</a:t>
            </a:r>
          </a:p>
        </p:txBody>
      </p:sp>
      <p:pic>
        <p:nvPicPr>
          <p:cNvPr id="4" name="Picture 3">
            <a:extLst>
              <a:ext uri="{FF2B5EF4-FFF2-40B4-BE49-F238E27FC236}">
                <a16:creationId xmlns:a16="http://schemas.microsoft.com/office/drawing/2014/main" xmlns="" id="{91164FCD-7800-435E-869A-D8FA4DBBE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267201" y="629976"/>
            <a:ext cx="3124201" cy="3835227"/>
          </a:xfrm>
          <a:prstGeom prst="rect">
            <a:avLst/>
          </a:prstGeom>
        </p:spPr>
      </p:pic>
    </p:spTree>
    <p:extLst>
      <p:ext uri="{BB962C8B-B14F-4D97-AF65-F5344CB8AC3E}">
        <p14:creationId xmlns:p14="http://schemas.microsoft.com/office/powerpoint/2010/main" val="3880153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xmlns="" id="{4B3EC666-83E0-4D47-B348-5F60E2A93325}"/>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123</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89644" y="1336681"/>
            <a:ext cx="8632995" cy="5300339"/>
            <a:chOff x="471000" y="1508785"/>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1000" y="1508785"/>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58463" y="3277415"/>
            <a:ext cx="2882677" cy="3119781"/>
          </a:xfrm>
          <a:prstGeom prst="rect">
            <a:avLst/>
          </a:prstGeom>
        </p:spPr>
      </p:pic>
      <p:sp>
        <p:nvSpPr>
          <p:cNvPr id="15" name="Content Placeholder 4">
            <a:extLst>
              <a:ext uri="{FF2B5EF4-FFF2-40B4-BE49-F238E27FC236}">
                <a16:creationId xmlns:a16="http://schemas.microsoft.com/office/drawing/2014/main" xmlns="" id="{373AC257-A0F4-4265-8C0F-3CB5C237A93D}"/>
              </a:ext>
            </a:extLst>
          </p:cNvPr>
          <p:cNvSpPr txBox="1">
            <a:spLocks/>
          </p:cNvSpPr>
          <p:nvPr/>
        </p:nvSpPr>
        <p:spPr>
          <a:xfrm>
            <a:off x="699285" y="1679513"/>
            <a:ext cx="8125652" cy="524532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endParaRPr lang="en-US" sz="2800" dirty="0">
              <a:solidFill>
                <a:schemeClr val="bg2"/>
              </a:solidFill>
              <a:latin typeface="Malgun Gothic (Body)"/>
            </a:endParaRPr>
          </a:p>
        </p:txBody>
      </p:sp>
      <p:sp>
        <p:nvSpPr>
          <p:cNvPr id="16" name="Content Placeholder 4">
            <a:extLst>
              <a:ext uri="{FF2B5EF4-FFF2-40B4-BE49-F238E27FC236}">
                <a16:creationId xmlns:a16="http://schemas.microsoft.com/office/drawing/2014/main" xmlns="" id="{373AC257-A0F4-4265-8C0F-3CB5C237A93D}"/>
              </a:ext>
            </a:extLst>
          </p:cNvPr>
          <p:cNvSpPr txBox="1">
            <a:spLocks/>
          </p:cNvSpPr>
          <p:nvPr/>
        </p:nvSpPr>
        <p:spPr>
          <a:xfrm>
            <a:off x="450860" y="1679513"/>
            <a:ext cx="8060471" cy="453948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latinLnBrk="0">
              <a:lnSpc>
                <a:spcPct val="130000"/>
              </a:lnSpc>
            </a:pPr>
            <a:r>
              <a:rPr lang="en-US" sz="3400" dirty="0">
                <a:solidFill>
                  <a:schemeClr val="bg2"/>
                </a:solidFill>
              </a:rPr>
              <a:t>We learned how to:</a:t>
            </a:r>
          </a:p>
          <a:p>
            <a:pPr lvl="1" latinLnBrk="0">
              <a:lnSpc>
                <a:spcPct val="130000"/>
              </a:lnSpc>
            </a:pPr>
            <a:r>
              <a:rPr lang="en-US" sz="3200" dirty="0">
                <a:solidFill>
                  <a:schemeClr val="bg2"/>
                </a:solidFill>
              </a:rPr>
              <a:t>Execute code based on different conditions</a:t>
            </a:r>
          </a:p>
          <a:p>
            <a:pPr lvl="1" latinLnBrk="0">
              <a:lnSpc>
                <a:spcPct val="130000"/>
              </a:lnSpc>
            </a:pPr>
            <a:r>
              <a:rPr lang="en-US" sz="3200" dirty="0">
                <a:solidFill>
                  <a:schemeClr val="bg2"/>
                </a:solidFill>
              </a:rPr>
              <a:t>Use loops to execute a block of code </a:t>
            </a:r>
            <a:br>
              <a:rPr lang="en-US" sz="3200" dirty="0">
                <a:solidFill>
                  <a:schemeClr val="bg2"/>
                </a:solidFill>
              </a:rPr>
            </a:br>
            <a:r>
              <a:rPr lang="en-US" sz="3200" dirty="0">
                <a:solidFill>
                  <a:schemeClr val="bg2"/>
                </a:solidFill>
              </a:rPr>
              <a:t>multiple times on different elements </a:t>
            </a:r>
          </a:p>
          <a:p>
            <a:pPr lvl="1" latinLnBrk="0">
              <a:lnSpc>
                <a:spcPct val="130000"/>
              </a:lnSpc>
            </a:pPr>
            <a:r>
              <a:rPr lang="en-US" sz="3200" dirty="0">
                <a:solidFill>
                  <a:schemeClr val="bg2"/>
                </a:solidFill>
              </a:rPr>
              <a:t>Stop/skip iterations in loops</a:t>
            </a:r>
          </a:p>
        </p:txBody>
      </p:sp>
      <p:sp>
        <p:nvSpPr>
          <p:cNvPr id="2" name="Правоъгълник 1"/>
          <p:cNvSpPr/>
          <p:nvPr/>
        </p:nvSpPr>
        <p:spPr>
          <a:xfrm>
            <a:off x="279572" y="1679513"/>
            <a:ext cx="9733007" cy="1077218"/>
          </a:xfrm>
          <a:prstGeom prst="rect">
            <a:avLst/>
          </a:prstGeom>
        </p:spPr>
        <p:txBody>
          <a:bodyPr wrap="square">
            <a:spAutoFit/>
          </a:bodyPr>
          <a:lstStyle/>
          <a:p>
            <a:pPr marL="342900" lvl="1" indent="-342900">
              <a:buFont typeface="Wingdings" pitchFamily="2" charset="2"/>
              <a:buChar char="§"/>
            </a:pPr>
            <a:endParaRPr lang="en-US" sz="3200" dirty="0">
              <a:solidFill>
                <a:schemeClr val="bg2"/>
              </a:solidFill>
            </a:endParaRPr>
          </a:p>
          <a:p>
            <a:pPr marL="342900" indent="-342900">
              <a:buFont typeface="Wingdings" pitchFamily="2" charset="2"/>
              <a:buChar char="§"/>
            </a:pPr>
            <a:endParaRPr lang="ko-KR" altLang="en-US" sz="3200" dirty="0">
              <a:solidFill>
                <a:schemeClr val="bg2"/>
              </a:solidFill>
            </a:endParaRPr>
          </a:p>
        </p:txBody>
      </p:sp>
    </p:spTree>
    <p:extLst>
      <p:ext uri="{BB962C8B-B14F-4D97-AF65-F5344CB8AC3E}">
        <p14:creationId xmlns:p14="http://schemas.microsoft.com/office/powerpoint/2010/main" val="5122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7137550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F48C3C93-90A1-4D31-BEA6-B54D1106CE3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smtClean="0"/>
              <a:pPr/>
              <a:t>125</a:t>
            </a:fld>
            <a:endParaRPr lang="en-US"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a:t>
            </a:r>
            <a:r>
              <a:rPr lang="en-US"/>
              <a:t>– </a:t>
            </a:r>
            <a:r>
              <a:rPr lang="en-US">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31828631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xmlns=""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126</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0028070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7"/>
          </p:nvPr>
        </p:nvSpPr>
        <p:spPr/>
        <p:txBody>
          <a:bodyPr/>
          <a:lstStyle/>
          <a:p>
            <a:r>
              <a:rPr lang="en-US" dirty="0"/>
              <a:t>Software University</a:t>
            </a:r>
          </a:p>
        </p:txBody>
      </p:sp>
      <p:sp>
        <p:nvSpPr>
          <p:cNvPr id="10" name="Text Placeholder 9">
            <a:extLst>
              <a:ext uri="{FF2B5EF4-FFF2-40B4-BE49-F238E27FC236}">
                <a16:creationId xmlns:a16="http://schemas.microsoft.com/office/drawing/2014/main" xmlns="" id="{F585BC4C-0F13-4FD4-8F23-99FD46618370}"/>
              </a:ext>
            </a:extLst>
          </p:cNvPr>
          <p:cNvSpPr>
            <a:spLocks noGrp="1"/>
          </p:cNvSpPr>
          <p:nvPr>
            <p:ph type="body" sz="quarter" idx="20"/>
          </p:nvPr>
        </p:nvSpPr>
        <p:spPr/>
        <p:txBody>
          <a:bodyPr/>
          <a:lstStyle/>
          <a:p>
            <a:r>
              <a:rPr lang="en-US" dirty="0"/>
              <a:t>Technical Trainers</a:t>
            </a:r>
          </a:p>
        </p:txBody>
      </p:sp>
      <p:sp>
        <p:nvSpPr>
          <p:cNvPr id="9" name="Text Placeholder 8">
            <a:extLst>
              <a:ext uri="{FF2B5EF4-FFF2-40B4-BE49-F238E27FC236}">
                <a16:creationId xmlns:a16="http://schemas.microsoft.com/office/drawing/2014/main" xmlns="" id="{FA396BB6-2053-4690-9672-BC528007D370}"/>
              </a:ext>
            </a:extLst>
          </p:cNvPr>
          <p:cNvSpPr>
            <a:spLocks noGrp="1"/>
          </p:cNvSpPr>
          <p:nvPr>
            <p:ph type="body" sz="quarter" idx="19"/>
          </p:nvPr>
        </p:nvSpPr>
        <p:spPr/>
        <p:txBody>
          <a:bodyPr/>
          <a:lstStyle/>
          <a:p>
            <a:r>
              <a:rPr lang="en-US" dirty="0"/>
              <a:t>SoftUni Team</a:t>
            </a:r>
          </a:p>
        </p:txBody>
      </p:sp>
      <p:sp>
        <p:nvSpPr>
          <p:cNvPr id="3" name="Subtitle 2">
            <a:extLst>
              <a:ext uri="{FF2B5EF4-FFF2-40B4-BE49-F238E27FC236}">
                <a16:creationId xmlns:a16="http://schemas.microsoft.com/office/drawing/2014/main" xmlns="" id="{A004DC04-DA2A-41C0-8578-4B8D2F08EA7D}"/>
              </a:ext>
            </a:extLst>
          </p:cNvPr>
          <p:cNvSpPr>
            <a:spLocks noGrp="1"/>
          </p:cNvSpPr>
          <p:nvPr>
            <p:ph type="subTitle" idx="1"/>
          </p:nvPr>
        </p:nvSpPr>
        <p:spPr>
          <a:xfrm>
            <a:off x="666859" y="1303142"/>
            <a:ext cx="10965303" cy="882654"/>
          </a:xfrm>
        </p:spPr>
        <p:txBody>
          <a:bodyPr>
            <a:normAutofit/>
          </a:bodyPr>
          <a:lstStyle/>
          <a:p>
            <a:r>
              <a:rPr lang="en-US" dirty="0">
                <a:solidFill>
                  <a:srgbClr val="234465"/>
                </a:solidFill>
              </a:rPr>
              <a:t>Types of Operators</a:t>
            </a:r>
          </a:p>
        </p:txBody>
      </p:sp>
      <p:sp>
        <p:nvSpPr>
          <p:cNvPr id="2" name="Title 1">
            <a:extLst>
              <a:ext uri="{FF2B5EF4-FFF2-40B4-BE49-F238E27FC236}">
                <a16:creationId xmlns:a16="http://schemas.microsoft.com/office/drawing/2014/main" xmlns="" id="{37F91798-9AD5-4209-8887-958029548481}"/>
              </a:ext>
            </a:extLst>
          </p:cNvPr>
          <p:cNvSpPr>
            <a:spLocks noGrp="1"/>
          </p:cNvSpPr>
          <p:nvPr>
            <p:ph type="title"/>
          </p:nvPr>
        </p:nvSpPr>
        <p:spPr>
          <a:xfrm>
            <a:off x="94268" y="254857"/>
            <a:ext cx="12097731" cy="882654"/>
          </a:xfrm>
        </p:spPr>
        <p:txBody>
          <a:bodyPr>
            <a:normAutofit/>
          </a:bodyPr>
          <a:lstStyle/>
          <a:p>
            <a:r>
              <a:rPr lang="en-US" dirty="0"/>
              <a:t>Data Types and Variables</a:t>
            </a:r>
          </a:p>
        </p:txBody>
      </p:sp>
      <p:grpSp>
        <p:nvGrpSpPr>
          <p:cNvPr id="8" name="Group 7">
            <a:extLst>
              <a:ext uri="{FF2B5EF4-FFF2-40B4-BE49-F238E27FC236}">
                <a16:creationId xmlns:a16="http://schemas.microsoft.com/office/drawing/2014/main" xmlns="" id="{4CAA5ECB-541A-4CB1-88D2-F5DA06BA56FB}"/>
              </a:ext>
            </a:extLst>
          </p:cNvPr>
          <p:cNvGrpSpPr/>
          <p:nvPr/>
        </p:nvGrpSpPr>
        <p:grpSpPr>
          <a:xfrm>
            <a:off x="4102326" y="2011792"/>
            <a:ext cx="4081614" cy="3530953"/>
            <a:chOff x="562740" y="2351427"/>
            <a:chExt cx="3167213" cy="2795791"/>
          </a:xfrm>
        </p:grpSpPr>
        <p:pic>
          <p:nvPicPr>
            <p:cNvPr id="13" name="Picture 12">
              <a:extLst>
                <a:ext uri="{FF2B5EF4-FFF2-40B4-BE49-F238E27FC236}">
                  <a16:creationId xmlns:a16="http://schemas.microsoft.com/office/drawing/2014/main" xmlns="" id="{4E95D73E-D764-4066-9662-A9A4E1976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659" y="2351427"/>
              <a:ext cx="2315673" cy="2226014"/>
            </a:xfrm>
            <a:prstGeom prst="rect">
              <a:avLst/>
            </a:prstGeom>
          </p:spPr>
        </p:pic>
        <p:pic>
          <p:nvPicPr>
            <p:cNvPr id="14" name="Picture 13">
              <a:extLst>
                <a:ext uri="{FF2B5EF4-FFF2-40B4-BE49-F238E27FC236}">
                  <a16:creationId xmlns:a16="http://schemas.microsoft.com/office/drawing/2014/main" xmlns="" id="{FF573F76-450E-4BA9-A66A-B3231120A0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740" y="3154261"/>
              <a:ext cx="2034753" cy="1955971"/>
            </a:xfrm>
            <a:prstGeom prst="rect">
              <a:avLst/>
            </a:prstGeom>
          </p:spPr>
        </p:pic>
        <p:pic>
          <p:nvPicPr>
            <p:cNvPr id="15" name="Picture 14">
              <a:extLst>
                <a:ext uri="{FF2B5EF4-FFF2-40B4-BE49-F238E27FC236}">
                  <a16:creationId xmlns:a16="http://schemas.microsoft.com/office/drawing/2014/main" xmlns="" id="{1E2EC73C-3DD2-48BA-81F2-1ED05DBCD6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660" y="3422397"/>
              <a:ext cx="1794293" cy="1724821"/>
            </a:xfrm>
            <a:prstGeom prst="rect">
              <a:avLst/>
            </a:prstGeom>
          </p:spPr>
        </p:pic>
      </p:grpSp>
    </p:spTree>
    <p:extLst>
      <p:ext uri="{BB962C8B-B14F-4D97-AF65-F5344CB8AC3E}">
        <p14:creationId xmlns:p14="http://schemas.microsoft.com/office/powerpoint/2010/main" val="26751037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dirty="0"/>
              <a:t>What is data type</a:t>
            </a:r>
          </a:p>
          <a:p>
            <a:r>
              <a:rPr lang="en-US" dirty="0"/>
              <a:t>Strings</a:t>
            </a:r>
          </a:p>
          <a:p>
            <a:r>
              <a:rPr lang="en-US" dirty="0"/>
              <a:t>Numbers</a:t>
            </a:r>
          </a:p>
          <a:p>
            <a:r>
              <a:rPr lang="en-US" dirty="0"/>
              <a:t>Booleans</a:t>
            </a:r>
          </a:p>
          <a:p>
            <a:r>
              <a:rPr lang="en-US" dirty="0"/>
              <a:t>Additional Data Types</a:t>
            </a:r>
          </a:p>
        </p:txBody>
      </p:sp>
      <p:sp>
        <p:nvSpPr>
          <p:cNvPr id="2" name="Title 1"/>
          <p:cNvSpPr>
            <a:spLocks noGrp="1"/>
          </p:cNvSpPr>
          <p:nvPr>
            <p:ph type="title"/>
          </p:nvPr>
        </p:nvSpPr>
        <p:spPr/>
        <p:txBody>
          <a:bodyPr/>
          <a:lstStyle/>
          <a:p>
            <a:r>
              <a:rPr lang="en-US"/>
              <a:t>Table of Contents</a:t>
            </a:r>
            <a:endParaRPr lang="bg-BG" dirty="0"/>
          </a:p>
        </p:txBody>
      </p:sp>
      <p:sp>
        <p:nvSpPr>
          <p:cNvPr id="5" name="Slide Number">
            <a:extLst>
              <a:ext uri="{FF2B5EF4-FFF2-40B4-BE49-F238E27FC236}">
                <a16:creationId xmlns:a16="http://schemas.microsoft.com/office/drawing/2014/main" xmlns="" id="{8F66CD61-3A3F-4718-855D-8145DE0F7CD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128</a:t>
            </a:fld>
            <a:endParaRPr lang="en-US" dirty="0"/>
          </a:p>
        </p:txBody>
      </p:sp>
    </p:spTree>
    <p:extLst>
      <p:ext uri="{BB962C8B-B14F-4D97-AF65-F5344CB8AC3E}">
        <p14:creationId xmlns:p14="http://schemas.microsoft.com/office/powerpoint/2010/main" val="36994252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7E247A28-E72D-4DA0-B74D-C99E302CD960}"/>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129</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12913249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85253" y="1089000"/>
            <a:ext cx="10129234" cy="5668250"/>
          </a:xfrm>
        </p:spPr>
        <p:txBody>
          <a:bodyPr>
            <a:normAutofit lnSpcReduction="10000"/>
          </a:bodyPr>
          <a:lstStyle/>
          <a:p>
            <a:pPr>
              <a:buClr>
                <a:schemeClr val="tx1"/>
              </a:buClr>
            </a:pPr>
            <a:r>
              <a:rPr lang="en-US" dirty="0"/>
              <a:t>In </a:t>
            </a:r>
            <a:r>
              <a:rPr lang="en-US" b="1" dirty="0"/>
              <a:t>JS</a:t>
            </a:r>
            <a:r>
              <a:rPr lang="en-US" dirty="0"/>
              <a:t> data types are </a:t>
            </a:r>
            <a:r>
              <a:rPr lang="en-US" b="1" dirty="0"/>
              <a:t>inferred</a:t>
            </a:r>
            <a:r>
              <a:rPr lang="en-US" dirty="0"/>
              <a:t> from the values</a:t>
            </a:r>
          </a:p>
          <a:p>
            <a:pPr lvl="1">
              <a:buClr>
                <a:schemeClr val="tx1"/>
              </a:buClr>
            </a:pPr>
            <a:r>
              <a:rPr lang="en-US" dirty="0"/>
              <a:t>Not explicitly specified at variable declaration</a:t>
            </a:r>
          </a:p>
          <a:p>
            <a:pPr>
              <a:buClr>
                <a:schemeClr val="tx1"/>
              </a:buClr>
            </a:pPr>
            <a:r>
              <a:rPr lang="en-US" dirty="0"/>
              <a:t>Primitive data types:</a:t>
            </a:r>
          </a:p>
          <a:p>
            <a:pPr lvl="1">
              <a:buClr>
                <a:schemeClr val="tx1"/>
              </a:buClr>
            </a:pPr>
            <a:r>
              <a:rPr lang="en-US" b="1" dirty="0">
                <a:solidFill>
                  <a:schemeClr val="bg1"/>
                </a:solidFill>
                <a:latin typeface="Consolas" panose="020B0609020204030204" pitchFamily="49" charset="0"/>
              </a:rPr>
              <a:t>number</a:t>
            </a:r>
            <a:endParaRPr lang="en-US" dirty="0"/>
          </a:p>
          <a:p>
            <a:pPr lvl="1">
              <a:buClr>
                <a:schemeClr val="tx1"/>
              </a:buClr>
            </a:pPr>
            <a:r>
              <a:rPr lang="en-US" b="1" dirty="0">
                <a:solidFill>
                  <a:schemeClr val="bg1"/>
                </a:solidFill>
                <a:latin typeface="Consolas" panose="020B0609020204030204" pitchFamily="49" charset="0"/>
              </a:rPr>
              <a:t>string</a:t>
            </a:r>
            <a:endParaRPr lang="en-US" dirty="0"/>
          </a:p>
          <a:p>
            <a:pPr lvl="1">
              <a:buClr>
                <a:schemeClr val="tx1"/>
              </a:buClr>
            </a:pPr>
            <a:r>
              <a:rPr lang="en-US" b="1" noProof="1">
                <a:solidFill>
                  <a:schemeClr val="bg1"/>
                </a:solidFill>
                <a:latin typeface="Consolas" panose="020B0609020204030204" pitchFamily="49" charset="0"/>
              </a:rPr>
              <a:t>boolean</a:t>
            </a:r>
            <a:endParaRPr lang="en-US" noProof="1"/>
          </a:p>
          <a:p>
            <a:pPr lvl="1">
              <a:buClr>
                <a:schemeClr val="tx1"/>
              </a:buClr>
            </a:pPr>
            <a:r>
              <a:rPr lang="en-US" b="1" dirty="0">
                <a:solidFill>
                  <a:schemeClr val="bg1"/>
                </a:solidFill>
                <a:latin typeface="Consolas" panose="020B0609020204030204" pitchFamily="49" charset="0"/>
              </a:rPr>
              <a:t>object</a:t>
            </a:r>
            <a:endParaRPr lang="en-US" dirty="0"/>
          </a:p>
          <a:p>
            <a:pPr lvl="1">
              <a:buClr>
                <a:schemeClr val="tx1"/>
              </a:buClr>
            </a:pPr>
            <a:r>
              <a:rPr lang="en-US" b="1" dirty="0">
                <a:solidFill>
                  <a:schemeClr val="bg1"/>
                </a:solidFill>
                <a:latin typeface="Consolas" panose="020B0609020204030204" pitchFamily="49" charset="0"/>
              </a:rPr>
              <a:t>null</a:t>
            </a:r>
            <a:endParaRPr lang="en-US" dirty="0"/>
          </a:p>
          <a:p>
            <a:pPr lvl="1">
              <a:buClr>
                <a:schemeClr val="tx1"/>
              </a:buClr>
            </a:pPr>
            <a:r>
              <a:rPr lang="en-US" b="1" dirty="0">
                <a:solidFill>
                  <a:schemeClr val="bg1"/>
                </a:solidFill>
                <a:latin typeface="Consolas" panose="020B0609020204030204" pitchFamily="49" charset="0"/>
              </a:rPr>
              <a:t>undefined</a:t>
            </a:r>
            <a:endParaRPr lang="bg-BG" dirty="0"/>
          </a:p>
        </p:txBody>
      </p:sp>
      <p:sp>
        <p:nvSpPr>
          <p:cNvPr id="4" name="Title 3"/>
          <p:cNvSpPr>
            <a:spLocks noGrp="1"/>
          </p:cNvSpPr>
          <p:nvPr>
            <p:ph type="title"/>
          </p:nvPr>
        </p:nvSpPr>
        <p:spPr/>
        <p:txBody>
          <a:bodyPr/>
          <a:lstStyle/>
          <a:p>
            <a:r>
              <a:rPr lang="en-US" dirty="0"/>
              <a:t>Data Types in JavaScript</a:t>
            </a:r>
            <a:endParaRPr lang="bg-BG" dirty="0"/>
          </a:p>
        </p:txBody>
      </p:sp>
      <p:sp>
        <p:nvSpPr>
          <p:cNvPr id="6"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a:t>
            </a:fld>
            <a:endParaRPr lang="en-US" noProof="0" dirty="0"/>
          </a:p>
        </p:txBody>
      </p:sp>
      <p:sp>
        <p:nvSpPr>
          <p:cNvPr id="5" name="Rectangle 4">
            <a:extLst>
              <a:ext uri="{FF2B5EF4-FFF2-40B4-BE49-F238E27FC236}">
                <a16:creationId xmlns="" xmlns:a16="http://schemas.microsoft.com/office/drawing/2014/main" id="{75D4C543-AB92-4E4F-AE35-0190CB49E469}"/>
              </a:ext>
            </a:extLst>
          </p:cNvPr>
          <p:cNvSpPr>
            <a:spLocks noChangeArrowheads="1"/>
          </p:cNvSpPr>
          <p:nvPr/>
        </p:nvSpPr>
        <p:spPr bwMode="auto">
          <a:xfrm>
            <a:off x="5487210" y="3114000"/>
            <a:ext cx="4674253" cy="318815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pPr>
            <a:r>
              <a:rPr lang="en-US" sz="2800" b="1" noProof="1">
                <a:solidFill>
                  <a:schemeClr val="bg1"/>
                </a:solidFill>
                <a:latin typeface="Consolas" pitchFamily="49" charset="0"/>
              </a:rPr>
              <a:t>let</a:t>
            </a:r>
            <a:r>
              <a:rPr lang="en-US" sz="2800" b="1" noProof="1">
                <a:latin typeface="Consolas" pitchFamily="49" charset="0"/>
              </a:rPr>
              <a:t> size = 50;</a:t>
            </a:r>
          </a:p>
          <a:p>
            <a:pPr defTabSz="1218438" latinLnBrk="1">
              <a:spcBef>
                <a:spcPts val="600"/>
              </a:spcBef>
            </a:pPr>
            <a:r>
              <a:rPr lang="en-US" sz="2800" b="1" noProof="1">
                <a:latin typeface="Consolas" pitchFamily="49" charset="0"/>
              </a:rPr>
              <a:t>typeof(size)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number</a:t>
            </a:r>
            <a:endParaRPr lang="en-US" sz="2800" b="1" noProof="1">
              <a:latin typeface="Consolas" pitchFamily="49" charset="0"/>
              <a:sym typeface="Wingdings" panose="05000000000000000000" pitchFamily="2" charset="2"/>
            </a:endParaRPr>
          </a:p>
          <a:p>
            <a:pPr defTabSz="1218438" latinLnBrk="1">
              <a:spcBef>
                <a:spcPts val="600"/>
              </a:spcBef>
            </a:pPr>
            <a:r>
              <a:rPr lang="en-US" sz="2800" b="1" noProof="1">
                <a:solidFill>
                  <a:schemeClr val="bg1"/>
                </a:solidFill>
                <a:latin typeface="Consolas" pitchFamily="49" charset="0"/>
              </a:rPr>
              <a:t>let</a:t>
            </a:r>
            <a:r>
              <a:rPr lang="en-US" sz="2800" b="1" noProof="1">
                <a:latin typeface="Consolas" pitchFamily="49" charset="0"/>
              </a:rPr>
              <a:t> name = "Peter";</a:t>
            </a:r>
          </a:p>
          <a:p>
            <a:pPr defTabSz="1218438" latinLnBrk="1">
              <a:spcBef>
                <a:spcPts val="600"/>
              </a:spcBef>
            </a:pPr>
            <a:r>
              <a:rPr lang="en-US" sz="2800" b="1" noProof="1">
                <a:latin typeface="Consolas" pitchFamily="49" charset="0"/>
              </a:rPr>
              <a:t>typeof(name)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string</a:t>
            </a:r>
          </a:p>
          <a:p>
            <a:pPr defTabSz="1218438" latinLnBrk="1">
              <a:spcBef>
                <a:spcPts val="600"/>
              </a:spcBef>
            </a:pPr>
            <a:r>
              <a:rPr lang="en-US" sz="2800" b="1" noProof="1">
                <a:solidFill>
                  <a:schemeClr val="bg1"/>
                </a:solidFill>
                <a:latin typeface="Consolas" pitchFamily="49" charset="0"/>
              </a:rPr>
              <a:t>let</a:t>
            </a:r>
            <a:r>
              <a:rPr lang="en-US" sz="2800" b="1" noProof="1">
                <a:latin typeface="Consolas" pitchFamily="49" charset="0"/>
              </a:rPr>
              <a:t> arr = [3, 5, 8];</a:t>
            </a:r>
          </a:p>
          <a:p>
            <a:pPr defTabSz="1218438" latinLnBrk="1">
              <a:spcBef>
                <a:spcPts val="600"/>
              </a:spcBef>
            </a:pPr>
            <a:r>
              <a:rPr lang="en-US" sz="2800" b="1" noProof="1">
                <a:latin typeface="Consolas" pitchFamily="49" charset="0"/>
              </a:rPr>
              <a:t>typeof(arr)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object</a:t>
            </a:r>
            <a:endParaRPr lang="bg-BG" sz="2800" b="1" noProof="1">
              <a:latin typeface="Consolas" pitchFamily="49" charset="0"/>
            </a:endParaRPr>
          </a:p>
        </p:txBody>
      </p:sp>
    </p:spTree>
    <p:extLst>
      <p:ext uri="{BB962C8B-B14F-4D97-AF65-F5344CB8AC3E}">
        <p14:creationId xmlns:p14="http://schemas.microsoft.com/office/powerpoint/2010/main" val="2275254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xmlns="" id="{7B15F7A3-0823-46BD-9297-F930C7956F4A}"/>
              </a:ext>
            </a:extLst>
          </p:cNvPr>
          <p:cNvSpPr>
            <a:spLocks noGrp="1"/>
          </p:cNvSpPr>
          <p:nvPr>
            <p:ph type="subTitle" sz="quarter" idx="11"/>
          </p:nvPr>
        </p:nvSpPr>
        <p:spPr/>
        <p:txBody>
          <a:bodyPr/>
          <a:lstStyle/>
          <a:p>
            <a:r>
              <a:rPr lang="en-US" dirty="0"/>
              <a:t>Definition and Examples </a:t>
            </a:r>
          </a:p>
        </p:txBody>
      </p:sp>
      <p:sp>
        <p:nvSpPr>
          <p:cNvPr id="2" name="Title 1">
            <a:extLst>
              <a:ext uri="{FF2B5EF4-FFF2-40B4-BE49-F238E27FC236}">
                <a16:creationId xmlns:a16="http://schemas.microsoft.com/office/drawing/2014/main" xmlns="" id="{6308086D-27B5-43F2-A39D-DCC98EE00B3B}"/>
              </a:ext>
            </a:extLst>
          </p:cNvPr>
          <p:cNvSpPr>
            <a:spLocks noGrp="1"/>
          </p:cNvSpPr>
          <p:nvPr>
            <p:ph type="title" sz="quarter" idx="10"/>
          </p:nvPr>
        </p:nvSpPr>
        <p:spPr/>
        <p:txBody>
          <a:bodyPr/>
          <a:lstStyle/>
          <a:p>
            <a:r>
              <a:rPr lang="en-US" dirty="0"/>
              <a:t>What is Data Type</a:t>
            </a:r>
          </a:p>
        </p:txBody>
      </p:sp>
      <p:grpSp>
        <p:nvGrpSpPr>
          <p:cNvPr id="7" name="Group 6">
            <a:extLst>
              <a:ext uri="{FF2B5EF4-FFF2-40B4-BE49-F238E27FC236}">
                <a16:creationId xmlns:a16="http://schemas.microsoft.com/office/drawing/2014/main" xmlns="" id="{4CAA5ECB-541A-4CB1-88D2-F5DA06BA56FB}"/>
              </a:ext>
            </a:extLst>
          </p:cNvPr>
          <p:cNvGrpSpPr/>
          <p:nvPr/>
        </p:nvGrpSpPr>
        <p:grpSpPr>
          <a:xfrm>
            <a:off x="4173075" y="1200647"/>
            <a:ext cx="3625591" cy="2785200"/>
            <a:chOff x="562740" y="2351427"/>
            <a:chExt cx="3167213" cy="2795791"/>
          </a:xfrm>
        </p:grpSpPr>
        <p:pic>
          <p:nvPicPr>
            <p:cNvPr id="8" name="Picture 7">
              <a:extLst>
                <a:ext uri="{FF2B5EF4-FFF2-40B4-BE49-F238E27FC236}">
                  <a16:creationId xmlns:a16="http://schemas.microsoft.com/office/drawing/2014/main" xmlns="" id="{4E95D73E-D764-4066-9662-A9A4E1976E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659" y="2351427"/>
              <a:ext cx="2315673" cy="2226014"/>
            </a:xfrm>
            <a:prstGeom prst="rect">
              <a:avLst/>
            </a:prstGeom>
          </p:spPr>
        </p:pic>
        <p:pic>
          <p:nvPicPr>
            <p:cNvPr id="9" name="Picture 8">
              <a:extLst>
                <a:ext uri="{FF2B5EF4-FFF2-40B4-BE49-F238E27FC236}">
                  <a16:creationId xmlns:a16="http://schemas.microsoft.com/office/drawing/2014/main" xmlns="" id="{FF573F76-450E-4BA9-A66A-B3231120A0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40" y="3154261"/>
              <a:ext cx="2034753" cy="1955971"/>
            </a:xfrm>
            <a:prstGeom prst="rect">
              <a:avLst/>
            </a:prstGeom>
          </p:spPr>
        </p:pic>
        <p:pic>
          <p:nvPicPr>
            <p:cNvPr id="10" name="Picture 9">
              <a:extLst>
                <a:ext uri="{FF2B5EF4-FFF2-40B4-BE49-F238E27FC236}">
                  <a16:creationId xmlns:a16="http://schemas.microsoft.com/office/drawing/2014/main" xmlns="" id="{1E2EC73C-3DD2-48BA-81F2-1ED05DBCD6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5660" y="3422397"/>
              <a:ext cx="1794293" cy="1724821"/>
            </a:xfrm>
            <a:prstGeom prst="rect">
              <a:avLst/>
            </a:prstGeom>
          </p:spPr>
        </p:pic>
      </p:grpSp>
    </p:spTree>
    <p:extLst>
      <p:ext uri="{BB962C8B-B14F-4D97-AF65-F5344CB8AC3E}">
        <p14:creationId xmlns:p14="http://schemas.microsoft.com/office/powerpoint/2010/main" val="37664159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Type?</a:t>
            </a:r>
          </a:p>
        </p:txBody>
      </p:sp>
      <p:sp>
        <p:nvSpPr>
          <p:cNvPr id="9" name="Rectangle 8"/>
          <p:cNvSpPr>
            <a:spLocks noGrp="1" noChangeArrowheads="1"/>
          </p:cNvSpPr>
          <p:nvPr/>
        </p:nvSpPr>
        <p:spPr>
          <a:xfrm>
            <a:off x="1831282" y="932688"/>
            <a:ext cx="9927138" cy="5669280"/>
          </a:xfrm>
          <a:prstGeom prst="rect">
            <a:avLst/>
          </a:prstGeom>
        </p:spPr>
        <p:txBody>
          <a:bodyPr vert="horz" lIns="108000" tIns="36000" rIns="108000" bIns="36000" rtlCol="0">
            <a:noAutofit/>
          </a:bodyPr>
          <a:lstStyle>
            <a:lvl1pPr marL="456778" indent="-456778" algn="l" defTabSz="1218072" rtl="0" eaLnBrk="1" latinLnBrk="1" hangingPunct="1">
              <a:lnSpc>
                <a:spcPct val="105000"/>
              </a:lnSpc>
              <a:spcBef>
                <a:spcPts val="600"/>
              </a:spcBef>
              <a:spcAft>
                <a:spcPts val="600"/>
              </a:spcAft>
              <a:buFont typeface="Wingdings" panose="05000000000000000000" pitchFamily="2" charset="2"/>
              <a:buChar char="§"/>
              <a:defRPr sz="3397" kern="1200">
                <a:solidFill>
                  <a:schemeClr val="tx1"/>
                </a:solidFill>
                <a:latin typeface="+mn-lt"/>
                <a:ea typeface="+mn-ea"/>
                <a:cs typeface="+mn-cs"/>
              </a:defRPr>
            </a:lvl1pPr>
            <a:lvl2pPr marL="989684" indent="-380648" algn="l" defTabSz="1218072" rtl="0" eaLnBrk="1" latinLnBrk="1" hangingPunct="1">
              <a:lnSpc>
                <a:spcPct val="105000"/>
              </a:lnSpc>
              <a:spcBef>
                <a:spcPts val="600"/>
              </a:spcBef>
              <a:spcAft>
                <a:spcPts val="600"/>
              </a:spcAft>
              <a:buFont typeface="Wingdings" panose="05000000000000000000" pitchFamily="2" charset="2"/>
              <a:buChar char="§"/>
              <a:defRPr sz="3197" kern="1200">
                <a:solidFill>
                  <a:schemeClr val="tx1"/>
                </a:solidFill>
                <a:latin typeface="+mn-lt"/>
                <a:ea typeface="+mn-ea"/>
                <a:cs typeface="+mn-cs"/>
              </a:defRPr>
            </a:lvl2pPr>
            <a:lvl3pPr marL="1522591" indent="-304519" algn="l" defTabSz="1218072" rtl="0" eaLnBrk="1" latinLnBrk="1" hangingPunct="1">
              <a:lnSpc>
                <a:spcPct val="105000"/>
              </a:lnSpc>
              <a:spcBef>
                <a:spcPts val="600"/>
              </a:spcBef>
              <a:spcAft>
                <a:spcPts val="600"/>
              </a:spcAft>
              <a:buFont typeface="Wingdings" panose="05000000000000000000" pitchFamily="2" charset="2"/>
              <a:buChar char="§"/>
              <a:defRPr sz="2997" kern="1200">
                <a:solidFill>
                  <a:schemeClr val="tx1"/>
                </a:solidFill>
                <a:latin typeface="+mn-lt"/>
                <a:ea typeface="+mn-ea"/>
                <a:cs typeface="+mn-cs"/>
              </a:defRPr>
            </a:lvl3pPr>
            <a:lvl4pPr marL="2131627" indent="-304519" algn="l" defTabSz="1218072" rtl="0" eaLnBrk="1" latinLnBrk="1" hangingPunct="1">
              <a:lnSpc>
                <a:spcPct val="105000"/>
              </a:lnSpc>
              <a:spcBef>
                <a:spcPts val="600"/>
              </a:spcBef>
              <a:spcAft>
                <a:spcPts val="600"/>
              </a:spcAft>
              <a:buFont typeface="Wingdings" panose="05000000000000000000" pitchFamily="2" charset="2"/>
              <a:buChar char="§"/>
              <a:defRPr sz="2797" kern="1200">
                <a:solidFill>
                  <a:schemeClr val="tx1"/>
                </a:solidFill>
                <a:latin typeface="+mn-lt"/>
                <a:ea typeface="+mn-ea"/>
                <a:cs typeface="+mn-cs"/>
              </a:defRPr>
            </a:lvl4pPr>
            <a:lvl5pPr marL="2740663" indent="-304519" algn="l" defTabSz="1218072" rtl="0" eaLnBrk="1" latinLnBrk="1" hangingPunct="1">
              <a:lnSpc>
                <a:spcPct val="105000"/>
              </a:lnSpc>
              <a:spcBef>
                <a:spcPts val="600"/>
              </a:spcBef>
              <a:spcAft>
                <a:spcPts val="600"/>
              </a:spcAft>
              <a:buFont typeface="Wingdings" panose="05000000000000000000" pitchFamily="2" charset="2"/>
              <a:buChar char="§"/>
              <a:defRPr sz="2597" kern="1200">
                <a:solidFill>
                  <a:schemeClr val="tx1"/>
                </a:solidFill>
                <a:latin typeface="+mn-lt"/>
                <a:ea typeface="+mn-ea"/>
                <a:cs typeface="+mn-cs"/>
              </a:defRPr>
            </a:lvl5pPr>
            <a:lvl6pPr marL="3349699"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6pPr>
            <a:lvl7pPr marL="3958736"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7pPr>
            <a:lvl8pPr marL="4567772"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8pPr>
            <a:lvl9pPr marL="5176808"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9pPr>
          </a:lstStyle>
          <a:p>
            <a:r>
              <a:rPr lang="en-US" sz="3400" dirty="0"/>
              <a:t>A </a:t>
            </a:r>
            <a:r>
              <a:rPr lang="en-US" sz="3400" b="1" dirty="0">
                <a:solidFill>
                  <a:schemeClr val="bg1"/>
                </a:solidFill>
              </a:rPr>
              <a:t>data type</a:t>
            </a:r>
            <a:r>
              <a:rPr lang="bg-BG" sz="3400" dirty="0"/>
              <a:t>,</a:t>
            </a:r>
            <a:r>
              <a:rPr lang="bg-BG" sz="3400" b="1" dirty="0"/>
              <a:t> </a:t>
            </a:r>
            <a:r>
              <a:rPr lang="en-US" sz="3400" dirty="0"/>
              <a:t>is a classification that specifies which </a:t>
            </a:r>
            <a:r>
              <a:rPr lang="bg-BG" sz="3400" dirty="0"/>
              <a:t/>
            </a:r>
            <a:br>
              <a:rPr lang="bg-BG" sz="3400" dirty="0"/>
            </a:br>
            <a:r>
              <a:rPr lang="en-US" sz="3400" dirty="0"/>
              <a:t>type of value a variable has and what type of </a:t>
            </a:r>
            <a:r>
              <a:rPr lang="bg-BG" sz="3400" dirty="0"/>
              <a:t/>
            </a:r>
            <a:br>
              <a:rPr lang="bg-BG" sz="3400" dirty="0"/>
            </a:br>
            <a:r>
              <a:rPr lang="en-US" sz="3400" dirty="0"/>
              <a:t>operations can be applied to it</a:t>
            </a:r>
            <a:endParaRPr lang="bg-BG" sz="3400" dirty="0"/>
          </a:p>
          <a:p>
            <a:r>
              <a:rPr lang="en-US" sz="3400" dirty="0"/>
              <a:t>In Python we have the following data types:</a:t>
            </a:r>
          </a:p>
          <a:p>
            <a:pPr lvl="1"/>
            <a:r>
              <a:rPr lang="en-US" sz="3200" dirty="0"/>
              <a:t>Numeric Types: int, float, complex</a:t>
            </a:r>
          </a:p>
          <a:p>
            <a:pPr lvl="1"/>
            <a:r>
              <a:rPr lang="en-US" sz="3200" dirty="0"/>
              <a:t>String</a:t>
            </a:r>
          </a:p>
          <a:p>
            <a:pPr lvl="1"/>
            <a:r>
              <a:rPr lang="en-US" sz="3200" dirty="0"/>
              <a:t>List, Set, Tuple, Dictionary</a:t>
            </a:r>
          </a:p>
          <a:p>
            <a:pPr lvl="1"/>
            <a:r>
              <a:rPr lang="en-US" sz="3200" dirty="0"/>
              <a:t>Boolean</a:t>
            </a:r>
            <a:endParaRPr lang="en-US" sz="3600" dirty="0"/>
          </a:p>
        </p:txBody>
      </p:sp>
      <p:pic>
        <p:nvPicPr>
          <p:cNvPr id="1026" name="Picture 2" descr="C:\Users\ko3ebo7e\Desktop\Pictures\More\data-types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1000" y="4226020"/>
            <a:ext cx="2772092" cy="207894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xmlns="" id="{AD2CEEA9-647C-43D5-876D-DD7A0E28FCB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131</a:t>
            </a:fld>
            <a:endParaRPr lang="en-US" dirty="0"/>
          </a:p>
        </p:txBody>
      </p:sp>
    </p:spTree>
    <p:extLst>
      <p:ext uri="{BB962C8B-B14F-4D97-AF65-F5344CB8AC3E}">
        <p14:creationId xmlns:p14="http://schemas.microsoft.com/office/powerpoint/2010/main" val="778737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6E240E6B-1AC9-465F-9773-183D9D40805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132</a:t>
            </a:fld>
            <a:endParaRPr lang="en-US" noProof="0" dirty="0"/>
          </a:p>
        </p:txBody>
      </p:sp>
      <p:sp>
        <p:nvSpPr>
          <p:cNvPr id="12" name="Title 11"/>
          <p:cNvSpPr>
            <a:spLocks noGrp="1"/>
          </p:cNvSpPr>
          <p:nvPr>
            <p:ph type="title"/>
          </p:nvPr>
        </p:nvSpPr>
        <p:spPr/>
        <p:txBody>
          <a:bodyPr/>
          <a:lstStyle/>
          <a:p>
            <a:r>
              <a:rPr lang="en-US" dirty="0"/>
              <a:t>Examples</a:t>
            </a:r>
            <a:endParaRPr lang="bg-BG" dirty="0"/>
          </a:p>
        </p:txBody>
      </p:sp>
      <p:sp>
        <p:nvSpPr>
          <p:cNvPr id="5" name="Rectangle 4"/>
          <p:cNvSpPr>
            <a:spLocks noChangeArrowheads="1"/>
          </p:cNvSpPr>
          <p:nvPr/>
        </p:nvSpPr>
        <p:spPr bwMode="auto">
          <a:xfrm>
            <a:off x="460375" y="2349000"/>
            <a:ext cx="11378905" cy="280343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vl="1"/>
            <a:r>
              <a:rPr lang="en-US" sz="2800" b="1" dirty="0">
                <a:latin typeface="Consolas" pitchFamily="49" charset="0"/>
              </a:rPr>
              <a:t>int_num = 10	</a:t>
            </a:r>
            <a:r>
              <a:rPr lang="en-US" sz="2800" b="1" i="1" dirty="0">
                <a:latin typeface="Consolas" pitchFamily="49" charset="0"/>
              </a:rPr>
              <a:t>                    </a:t>
            </a:r>
            <a:r>
              <a:rPr lang="en-US" sz="2800" b="1" i="1" dirty="0">
                <a:solidFill>
                  <a:schemeClr val="accent2"/>
                </a:solidFill>
                <a:latin typeface="Consolas" pitchFamily="49" charset="0"/>
              </a:rPr>
              <a:t># int value</a:t>
            </a:r>
            <a:endParaRPr lang="en-US" sz="2800" b="1" dirty="0">
              <a:latin typeface="Consolas" pitchFamily="49" charset="0"/>
            </a:endParaRPr>
          </a:p>
          <a:p>
            <a:pPr lvl="1"/>
            <a:r>
              <a:rPr lang="en-US" sz="2800" b="1" dirty="0" err="1">
                <a:latin typeface="Consolas" pitchFamily="49" charset="0"/>
              </a:rPr>
              <a:t>float_num</a:t>
            </a:r>
            <a:r>
              <a:rPr lang="en-US" sz="2800" b="1" dirty="0">
                <a:latin typeface="Consolas" pitchFamily="49" charset="0"/>
              </a:rPr>
              <a:t> = 10.2				      </a:t>
            </a:r>
            <a:r>
              <a:rPr lang="en-US" sz="2800" b="1" i="1" dirty="0">
                <a:solidFill>
                  <a:schemeClr val="accent2"/>
                </a:solidFill>
                <a:latin typeface="Consolas" pitchFamily="49" charset="0"/>
              </a:rPr>
              <a:t># float value</a:t>
            </a:r>
          </a:p>
          <a:p>
            <a:pPr lvl="1"/>
            <a:r>
              <a:rPr lang="en-US" sz="2800" b="1" dirty="0">
                <a:latin typeface="Consolas" pitchFamily="49" charset="0"/>
              </a:rPr>
              <a:t>a_str = 'Hello world'			      </a:t>
            </a:r>
            <a:r>
              <a:rPr lang="en-US" sz="2800" b="1" i="1" dirty="0">
                <a:solidFill>
                  <a:schemeClr val="accent2"/>
                </a:solidFill>
                <a:latin typeface="Consolas" pitchFamily="49" charset="0"/>
              </a:rPr>
              <a:t># str value</a:t>
            </a:r>
          </a:p>
          <a:p>
            <a:pPr lvl="1"/>
            <a:r>
              <a:rPr lang="en-US" sz="2800" b="1" dirty="0" err="1">
                <a:latin typeface="Consolas" pitchFamily="49" charset="0"/>
              </a:rPr>
              <a:t>is_true</a:t>
            </a:r>
            <a:r>
              <a:rPr lang="en-US" sz="2800" b="1" dirty="0">
                <a:latin typeface="Consolas" pitchFamily="49" charset="0"/>
              </a:rPr>
              <a:t> = True				      </a:t>
            </a:r>
            <a:r>
              <a:rPr lang="en-US" sz="2800" b="1" i="1" dirty="0">
                <a:solidFill>
                  <a:schemeClr val="accent2"/>
                </a:solidFill>
                <a:latin typeface="Consolas" pitchFamily="49" charset="0"/>
              </a:rPr>
              <a:t># bool value</a:t>
            </a:r>
          </a:p>
          <a:p>
            <a:pPr lvl="1"/>
            <a:r>
              <a:rPr lang="en-US" sz="2800" b="1" dirty="0">
                <a:latin typeface="Consolas" pitchFamily="49" charset="0"/>
              </a:rPr>
              <a:t>list = [123, 'abcd', 10.2, 'd'] 	 </a:t>
            </a:r>
            <a:r>
              <a:rPr lang="en-US" sz="2800" b="1" i="1" dirty="0">
                <a:solidFill>
                  <a:schemeClr val="accent2"/>
                </a:solidFill>
                <a:latin typeface="Consolas" pitchFamily="49" charset="0"/>
              </a:rPr>
              <a:t># list</a:t>
            </a:r>
          </a:p>
          <a:p>
            <a:pPr lvl="1"/>
            <a:r>
              <a:rPr lang="en-US" sz="2800" b="1" dirty="0">
                <a:latin typeface="Consolas" pitchFamily="49" charset="0"/>
              </a:rPr>
              <a:t>dict = {'name': 'red', 'age':10}	 </a:t>
            </a:r>
            <a:r>
              <a:rPr lang="en-US" sz="2800" b="1" i="1" dirty="0">
                <a:solidFill>
                  <a:schemeClr val="accent2"/>
                </a:solidFill>
                <a:latin typeface="Consolas" pitchFamily="49" charset="0"/>
              </a:rPr>
              <a:t># dictionary</a:t>
            </a:r>
            <a:endParaRPr lang="bg-BG" sz="2800" b="1" i="1" dirty="0">
              <a:solidFill>
                <a:schemeClr val="accent2"/>
              </a:solidFill>
              <a:latin typeface="Consolas" pitchFamily="49" charset="0"/>
            </a:endParaRPr>
          </a:p>
        </p:txBody>
      </p:sp>
      <p:sp>
        <p:nvSpPr>
          <p:cNvPr id="6" name="AutoShape 4" descr="Ð ÐµÐ·ÑÐ»ÑÐ°Ñ Ñ Ð¸Ð·Ð¾Ð±ÑÐ°Ð¶ÐµÐ½Ð¸Ðµ Ð·Ð° data types javascript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42060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558FD36A-5602-41CA-92C0-2E8675E15B2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133</a:t>
            </a:fld>
            <a:endParaRPr lang="en-US" noProof="0" dirty="0"/>
          </a:p>
        </p:txBody>
      </p:sp>
      <p:sp>
        <p:nvSpPr>
          <p:cNvPr id="12" name="Title 11"/>
          <p:cNvSpPr>
            <a:spLocks noGrp="1"/>
          </p:cNvSpPr>
          <p:nvPr>
            <p:ph type="title"/>
          </p:nvPr>
        </p:nvSpPr>
        <p:spPr/>
        <p:txBody>
          <a:bodyPr/>
          <a:lstStyle/>
          <a:p>
            <a:r>
              <a:rPr lang="en-US"/>
              <a:t>Data Types Are Dynamic</a:t>
            </a:r>
            <a:endParaRPr lang="bg-BG" dirty="0"/>
          </a:p>
        </p:txBody>
      </p:sp>
      <p:sp>
        <p:nvSpPr>
          <p:cNvPr id="5" name="Rectangle 4"/>
          <p:cNvSpPr>
            <a:spLocks noChangeArrowheads="1"/>
          </p:cNvSpPr>
          <p:nvPr/>
        </p:nvSpPr>
        <p:spPr bwMode="auto">
          <a:xfrm>
            <a:off x="1488219" y="4639615"/>
            <a:ext cx="9215562" cy="132610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vl="1"/>
            <a:r>
              <a:rPr lang="en-US" sz="2400" b="1" dirty="0">
                <a:latin typeface="Consolas" pitchFamily="49" charset="0"/>
              </a:rPr>
              <a:t>variable = 42        </a:t>
            </a:r>
            <a:r>
              <a:rPr lang="en-US" sz="2400" b="1" dirty="0">
                <a:solidFill>
                  <a:schemeClr val="accent2"/>
                </a:solidFill>
                <a:latin typeface="Consolas" pitchFamily="49" charset="0"/>
              </a:rPr>
              <a:t># </a:t>
            </a:r>
            <a:r>
              <a:rPr lang="en-US" sz="2400" b="1" i="1" dirty="0">
                <a:solidFill>
                  <a:schemeClr val="accent2"/>
                </a:solidFill>
                <a:latin typeface="Consolas" pitchFamily="49" charset="0"/>
              </a:rPr>
              <a:t>variable is now int</a:t>
            </a:r>
          </a:p>
          <a:p>
            <a:pPr lvl="1"/>
            <a:r>
              <a:rPr lang="en-US" sz="2400" b="1" dirty="0">
                <a:latin typeface="Consolas" pitchFamily="49" charset="0"/>
              </a:rPr>
              <a:t>variable = 'bar'    </a:t>
            </a:r>
            <a:r>
              <a:rPr lang="en-US" sz="2400" b="1" i="1" dirty="0">
                <a:solidFill>
                  <a:schemeClr val="accent2"/>
                </a:solidFill>
                <a:latin typeface="Consolas" pitchFamily="49" charset="0"/>
              </a:rPr>
              <a:t> # variable is now a string </a:t>
            </a:r>
          </a:p>
          <a:p>
            <a:pPr lvl="1"/>
            <a:r>
              <a:rPr lang="en-US" sz="2400" b="1" dirty="0">
                <a:latin typeface="Consolas" pitchFamily="49" charset="0"/>
              </a:rPr>
              <a:t>variable = True   </a:t>
            </a:r>
            <a:r>
              <a:rPr lang="en-US" sz="2400" b="1" i="1" dirty="0">
                <a:solidFill>
                  <a:schemeClr val="accent2"/>
                </a:solidFill>
                <a:latin typeface="Consolas" pitchFamily="49" charset="0"/>
              </a:rPr>
              <a:t>   # variable is now a boolean</a:t>
            </a:r>
            <a:endParaRPr lang="bg-BG" sz="2400" b="1" i="1" dirty="0">
              <a:solidFill>
                <a:schemeClr val="accent2"/>
              </a:solidFill>
              <a:latin typeface="Consolas" pitchFamily="49" charset="0"/>
            </a:endParaRPr>
          </a:p>
        </p:txBody>
      </p:sp>
      <p:sp>
        <p:nvSpPr>
          <p:cNvPr id="6" name="AutoShape 4" descr="Ð ÐµÐ·ÑÐ»ÑÐ°Ñ Ñ Ð¸Ð·Ð¾Ð±ÑÐ°Ð¶ÐµÐ½Ð¸Ðµ Ð·Ð° data types javascript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p:cNvSpPr>
            <a:spLocks noGrp="1" noChangeArrowheads="1"/>
          </p:cNvSpPr>
          <p:nvPr/>
        </p:nvSpPr>
        <p:spPr>
          <a:xfrm>
            <a:off x="190406" y="1323830"/>
            <a:ext cx="11562624" cy="5183170"/>
          </a:xfrm>
          <a:prstGeom prst="rect">
            <a:avLst/>
          </a:prstGeom>
        </p:spPr>
        <p:txBody>
          <a:bodyPr vert="horz" lIns="108000" tIns="36000" rIns="108000" bIns="36000" rtlCol="0">
            <a:noAutofit/>
          </a:bodyPr>
          <a:lstStyle>
            <a:lvl1pPr marL="456778" indent="-456778" algn="l" defTabSz="1218072" rtl="0" eaLnBrk="1" latinLnBrk="1" hangingPunct="1">
              <a:lnSpc>
                <a:spcPct val="105000"/>
              </a:lnSpc>
              <a:spcBef>
                <a:spcPts val="600"/>
              </a:spcBef>
              <a:spcAft>
                <a:spcPts val="600"/>
              </a:spcAft>
              <a:buFont typeface="Wingdings" panose="05000000000000000000" pitchFamily="2" charset="2"/>
              <a:buChar char="§"/>
              <a:defRPr sz="3397" kern="1200">
                <a:solidFill>
                  <a:schemeClr val="tx1"/>
                </a:solidFill>
                <a:latin typeface="+mn-lt"/>
                <a:ea typeface="+mn-ea"/>
                <a:cs typeface="+mn-cs"/>
              </a:defRPr>
            </a:lvl1pPr>
            <a:lvl2pPr marL="989684" indent="-380648" algn="l" defTabSz="1218072" rtl="0" eaLnBrk="1" latinLnBrk="1" hangingPunct="1">
              <a:lnSpc>
                <a:spcPct val="105000"/>
              </a:lnSpc>
              <a:spcBef>
                <a:spcPts val="600"/>
              </a:spcBef>
              <a:spcAft>
                <a:spcPts val="600"/>
              </a:spcAft>
              <a:buFont typeface="Wingdings" panose="05000000000000000000" pitchFamily="2" charset="2"/>
              <a:buChar char="§"/>
              <a:defRPr sz="3197" kern="1200">
                <a:solidFill>
                  <a:schemeClr val="tx1"/>
                </a:solidFill>
                <a:latin typeface="+mn-lt"/>
                <a:ea typeface="+mn-ea"/>
                <a:cs typeface="+mn-cs"/>
              </a:defRPr>
            </a:lvl2pPr>
            <a:lvl3pPr marL="1522591" indent="-304519" algn="l" defTabSz="1218072" rtl="0" eaLnBrk="1" latinLnBrk="1" hangingPunct="1">
              <a:lnSpc>
                <a:spcPct val="105000"/>
              </a:lnSpc>
              <a:spcBef>
                <a:spcPts val="600"/>
              </a:spcBef>
              <a:spcAft>
                <a:spcPts val="600"/>
              </a:spcAft>
              <a:buFont typeface="Wingdings" panose="05000000000000000000" pitchFamily="2" charset="2"/>
              <a:buChar char="§"/>
              <a:defRPr sz="2997" kern="1200">
                <a:solidFill>
                  <a:schemeClr val="tx1"/>
                </a:solidFill>
                <a:latin typeface="+mn-lt"/>
                <a:ea typeface="+mn-ea"/>
                <a:cs typeface="+mn-cs"/>
              </a:defRPr>
            </a:lvl3pPr>
            <a:lvl4pPr marL="2131627" indent="-304519" algn="l" defTabSz="1218072" rtl="0" eaLnBrk="1" latinLnBrk="1" hangingPunct="1">
              <a:lnSpc>
                <a:spcPct val="105000"/>
              </a:lnSpc>
              <a:spcBef>
                <a:spcPts val="600"/>
              </a:spcBef>
              <a:spcAft>
                <a:spcPts val="600"/>
              </a:spcAft>
              <a:buFont typeface="Wingdings" panose="05000000000000000000" pitchFamily="2" charset="2"/>
              <a:buChar char="§"/>
              <a:defRPr sz="2797" kern="1200">
                <a:solidFill>
                  <a:schemeClr val="tx1"/>
                </a:solidFill>
                <a:latin typeface="+mn-lt"/>
                <a:ea typeface="+mn-ea"/>
                <a:cs typeface="+mn-cs"/>
              </a:defRPr>
            </a:lvl4pPr>
            <a:lvl5pPr marL="2740663" indent="-304519" algn="l" defTabSz="1218072" rtl="0" eaLnBrk="1" latinLnBrk="1" hangingPunct="1">
              <a:lnSpc>
                <a:spcPct val="105000"/>
              </a:lnSpc>
              <a:spcBef>
                <a:spcPts val="600"/>
              </a:spcBef>
              <a:spcAft>
                <a:spcPts val="600"/>
              </a:spcAft>
              <a:buFont typeface="Wingdings" panose="05000000000000000000" pitchFamily="2" charset="2"/>
              <a:buChar char="§"/>
              <a:defRPr sz="2597" kern="1200">
                <a:solidFill>
                  <a:schemeClr val="tx1"/>
                </a:solidFill>
                <a:latin typeface="+mn-lt"/>
                <a:ea typeface="+mn-ea"/>
                <a:cs typeface="+mn-cs"/>
              </a:defRPr>
            </a:lvl5pPr>
            <a:lvl6pPr marL="3349699"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6pPr>
            <a:lvl7pPr marL="3958736"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7pPr>
            <a:lvl8pPr marL="4567772"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8pPr>
            <a:lvl9pPr marL="5176808"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9pPr>
          </a:lstStyle>
          <a:p>
            <a:pPr latinLnBrk="0"/>
            <a:r>
              <a:rPr lang="en-US" sz="3400" dirty="0"/>
              <a:t>Python is a </a:t>
            </a:r>
            <a:r>
              <a:rPr lang="en-US" sz="3400" b="1" dirty="0">
                <a:solidFill>
                  <a:schemeClr val="bg1"/>
                </a:solidFill>
              </a:rPr>
              <a:t>dynamic</a:t>
            </a:r>
            <a:r>
              <a:rPr lang="en-US" sz="3400" dirty="0"/>
              <a:t> language</a:t>
            </a:r>
            <a:endParaRPr lang="bg-BG" sz="3400" dirty="0"/>
          </a:p>
          <a:p>
            <a:pPr latinLnBrk="0"/>
            <a:r>
              <a:rPr lang="en-US" sz="3400" dirty="0"/>
              <a:t>Variables are </a:t>
            </a:r>
            <a:r>
              <a:rPr lang="en-US" sz="3400" b="1" dirty="0">
                <a:solidFill>
                  <a:schemeClr val="bg1"/>
                </a:solidFill>
              </a:rPr>
              <a:t>not</a:t>
            </a:r>
            <a:r>
              <a:rPr lang="en-US" sz="3400" dirty="0"/>
              <a:t> directly associated with any particular value type</a:t>
            </a:r>
            <a:endParaRPr lang="bg-BG" sz="3400" dirty="0"/>
          </a:p>
          <a:p>
            <a:pPr latinLnBrk="0"/>
            <a:r>
              <a:rPr lang="en-US" sz="3400" dirty="0"/>
              <a:t>Any variable can be </a:t>
            </a:r>
            <a:r>
              <a:rPr lang="en-US" sz="3400" b="1" dirty="0">
                <a:solidFill>
                  <a:schemeClr val="bg1"/>
                </a:solidFill>
              </a:rPr>
              <a:t>assigned</a:t>
            </a:r>
            <a:r>
              <a:rPr lang="en-US" sz="3400" dirty="0"/>
              <a:t> (and </a:t>
            </a:r>
            <a:r>
              <a:rPr lang="en-US" sz="3400" b="1" dirty="0">
                <a:solidFill>
                  <a:schemeClr val="bg1"/>
                </a:solidFill>
              </a:rPr>
              <a:t>re-assigned</a:t>
            </a:r>
            <a:r>
              <a:rPr lang="en-US" sz="3400" dirty="0"/>
              <a:t>) values of all types:</a:t>
            </a:r>
          </a:p>
        </p:txBody>
      </p:sp>
    </p:spTree>
    <p:extLst>
      <p:ext uri="{BB962C8B-B14F-4D97-AF65-F5344CB8AC3E}">
        <p14:creationId xmlns:p14="http://schemas.microsoft.com/office/powerpoint/2010/main" val="1915372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xmlns="" id="{0DA2F897-177A-469C-8355-65DBE77B3D2E}"/>
              </a:ext>
            </a:extLst>
          </p:cNvPr>
          <p:cNvSpPr>
            <a:spLocks noGrp="1"/>
          </p:cNvSpPr>
          <p:nvPr>
            <p:ph type="subTitle" sz="quarter" idx="11"/>
          </p:nvPr>
        </p:nvSpPr>
        <p:spPr/>
        <p:txBody>
          <a:bodyPr/>
          <a:lstStyle/>
          <a:p>
            <a:r>
              <a:rPr lang="en-US"/>
              <a:t>Sequence of Characters</a:t>
            </a:r>
          </a:p>
        </p:txBody>
      </p:sp>
      <p:sp>
        <p:nvSpPr>
          <p:cNvPr id="2" name="Title 1">
            <a:extLst>
              <a:ext uri="{FF2B5EF4-FFF2-40B4-BE49-F238E27FC236}">
                <a16:creationId xmlns:a16="http://schemas.microsoft.com/office/drawing/2014/main" xmlns="" id="{5D56F018-7F49-4D87-86D6-CC4748E02A69}"/>
              </a:ext>
            </a:extLst>
          </p:cNvPr>
          <p:cNvSpPr>
            <a:spLocks noGrp="1"/>
          </p:cNvSpPr>
          <p:nvPr>
            <p:ph type="title" sz="quarter" idx="10"/>
          </p:nvPr>
        </p:nvSpPr>
        <p:spPr/>
        <p:txBody>
          <a:bodyPr/>
          <a:lstStyle/>
          <a:p>
            <a:r>
              <a:rPr lang="en-US"/>
              <a:t>Strings</a:t>
            </a:r>
          </a:p>
        </p:txBody>
      </p:sp>
      <p:sp>
        <p:nvSpPr>
          <p:cNvPr id="7" name="Правоъгълник 6"/>
          <p:cNvSpPr/>
          <p:nvPr/>
        </p:nvSpPr>
        <p:spPr>
          <a:xfrm>
            <a:off x="4601039" y="1943878"/>
            <a:ext cx="2989921" cy="1631216"/>
          </a:xfrm>
          <a:prstGeom prst="rect">
            <a:avLst/>
          </a:prstGeom>
          <a:noFill/>
        </p:spPr>
        <p:txBody>
          <a:bodyPr wrap="none" lIns="91440" tIns="45720" rIns="91440" bIns="45720">
            <a:spAutoFit/>
          </a:bodyPr>
          <a:lstStyle/>
          <a:p>
            <a:pPr algn="ct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'ABC'</a:t>
            </a:r>
            <a:endParaRPr lang="bg-BG" sz="10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458823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91000" y="1121143"/>
            <a:ext cx="9855000" cy="5546589"/>
          </a:xfrm>
        </p:spPr>
        <p:txBody>
          <a:bodyPr>
            <a:normAutofit/>
          </a:bodyPr>
          <a:lstStyle/>
          <a:p>
            <a:r>
              <a:rPr lang="en-US" sz="3400" dirty="0"/>
              <a:t>Used to represent </a:t>
            </a:r>
            <a:r>
              <a:rPr lang="en-US" sz="3400" b="1" dirty="0">
                <a:solidFill>
                  <a:schemeClr val="bg1"/>
                </a:solidFill>
              </a:rPr>
              <a:t>textual data</a:t>
            </a:r>
            <a:endParaRPr lang="en-US" sz="3400" dirty="0">
              <a:solidFill>
                <a:schemeClr val="bg1"/>
              </a:solidFill>
            </a:endParaRPr>
          </a:p>
          <a:p>
            <a:r>
              <a:rPr lang="en-US" sz="3400" dirty="0"/>
              <a:t>Each element in the String occupies a </a:t>
            </a:r>
            <a:r>
              <a:rPr lang="en-US" sz="3400" b="1" dirty="0">
                <a:solidFill>
                  <a:schemeClr val="bg1"/>
                </a:solidFill>
              </a:rPr>
              <a:t>position</a:t>
            </a:r>
            <a:r>
              <a:rPr lang="en-US" sz="3400" dirty="0"/>
              <a:t> in the String </a:t>
            </a:r>
          </a:p>
          <a:p>
            <a:r>
              <a:rPr lang="en-US" sz="3400" dirty="0"/>
              <a:t>The </a:t>
            </a:r>
            <a:r>
              <a:rPr lang="en-US" sz="3400" b="1" dirty="0">
                <a:solidFill>
                  <a:schemeClr val="bg1"/>
                </a:solidFill>
              </a:rPr>
              <a:t>first</a:t>
            </a:r>
            <a:r>
              <a:rPr lang="en-US" sz="3400" dirty="0"/>
              <a:t> element is at </a:t>
            </a:r>
            <a:r>
              <a:rPr lang="en-US" sz="3400" b="1" dirty="0">
                <a:solidFill>
                  <a:schemeClr val="bg1"/>
                </a:solidFill>
              </a:rPr>
              <a:t>index 0</a:t>
            </a:r>
            <a:r>
              <a:rPr lang="en-US" sz="3400" dirty="0"/>
              <a:t>, the next at index 1, and so on</a:t>
            </a:r>
          </a:p>
          <a:p>
            <a:r>
              <a:rPr lang="en-US" sz="3400" dirty="0"/>
              <a:t>The </a:t>
            </a:r>
            <a:r>
              <a:rPr lang="en-US" sz="3400" b="1" dirty="0">
                <a:solidFill>
                  <a:schemeClr val="bg1"/>
                </a:solidFill>
              </a:rPr>
              <a:t>length</a:t>
            </a:r>
            <a:r>
              <a:rPr lang="en-US" sz="3400" dirty="0"/>
              <a:t> of a String is the number of elements in it</a:t>
            </a:r>
          </a:p>
        </p:txBody>
      </p:sp>
      <p:sp>
        <p:nvSpPr>
          <p:cNvPr id="2" name="Title 1"/>
          <p:cNvSpPr>
            <a:spLocks noGrp="1"/>
          </p:cNvSpPr>
          <p:nvPr>
            <p:ph type="title"/>
          </p:nvPr>
        </p:nvSpPr>
        <p:spPr/>
        <p:txBody>
          <a:bodyPr/>
          <a:lstStyle/>
          <a:p>
            <a:r>
              <a:rPr lang="en-US" dirty="0"/>
              <a:t>What is a String?</a:t>
            </a:r>
          </a:p>
        </p:txBody>
      </p:sp>
      <p:sp>
        <p:nvSpPr>
          <p:cNvPr id="11" name="Rectangle 6"/>
          <p:cNvSpPr>
            <a:spLocks noChangeArrowheads="1"/>
          </p:cNvSpPr>
          <p:nvPr/>
        </p:nvSpPr>
        <p:spPr bwMode="auto">
          <a:xfrm>
            <a:off x="2572225" y="5269711"/>
            <a:ext cx="4446275" cy="101832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600" b="1" dirty="0">
                <a:latin typeface="Consolas" pitchFamily="49" charset="0"/>
              </a:rPr>
              <a:t>name = 'George'</a:t>
            </a:r>
          </a:p>
          <a:p>
            <a:r>
              <a:rPr lang="en-US" sz="2600" b="1" dirty="0">
                <a:latin typeface="Consolas" pitchFamily="49" charset="0"/>
              </a:rPr>
              <a:t>print(name</a:t>
            </a:r>
            <a:r>
              <a:rPr lang="en-US" sz="2600" b="1" dirty="0">
                <a:solidFill>
                  <a:schemeClr val="bg1"/>
                </a:solidFill>
                <a:latin typeface="Consolas" pitchFamily="49" charset="0"/>
              </a:rPr>
              <a:t>[0]</a:t>
            </a:r>
            <a:r>
              <a:rPr lang="en-US" sz="2600" b="1" dirty="0">
                <a:latin typeface="Consolas" pitchFamily="49" charset="0"/>
              </a:rPr>
              <a:t>)  </a:t>
            </a:r>
            <a:r>
              <a:rPr lang="en-US" sz="2600" b="1" i="1" dirty="0">
                <a:solidFill>
                  <a:schemeClr val="accent2"/>
                </a:solidFill>
                <a:latin typeface="Consolas" pitchFamily="49" charset="0"/>
              </a:rPr>
              <a:t>#'G'</a:t>
            </a:r>
            <a:endParaRPr lang="bg-BG" sz="2600" b="1" i="1" dirty="0">
              <a:solidFill>
                <a:schemeClr val="accent2"/>
              </a:solidFill>
              <a:latin typeface="Consolas" pitchFamily="49" charset="0"/>
            </a:endParaRPr>
          </a:p>
        </p:txBody>
      </p:sp>
      <p:sp>
        <p:nvSpPr>
          <p:cNvPr id="7" name="Slide Number">
            <a:extLst>
              <a:ext uri="{FF2B5EF4-FFF2-40B4-BE49-F238E27FC236}">
                <a16:creationId xmlns:a16="http://schemas.microsoft.com/office/drawing/2014/main" xmlns="" id="{4AD11F79-6E54-43CC-A7D8-7B8414F3603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135</a:t>
            </a:fld>
            <a:endParaRPr lang="en-US" dirty="0"/>
          </a:p>
        </p:txBody>
      </p:sp>
      <p:sp>
        <p:nvSpPr>
          <p:cNvPr id="9" name="AutoShape 23"/>
          <p:cNvSpPr>
            <a:spLocks noChangeArrowheads="1"/>
          </p:cNvSpPr>
          <p:nvPr/>
        </p:nvSpPr>
        <p:spPr bwMode="auto">
          <a:xfrm>
            <a:off x="7349936" y="5533181"/>
            <a:ext cx="4404221" cy="491387"/>
          </a:xfrm>
          <a:prstGeom prst="wedgeRoundRectCallout">
            <a:avLst>
              <a:gd name="adj1" fmla="val -16735"/>
              <a:gd name="adj2" fmla="val 47770"/>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rPr>
              <a:t>Accessing element at index</a:t>
            </a:r>
          </a:p>
        </p:txBody>
      </p:sp>
    </p:spTree>
    <p:extLst>
      <p:ext uri="{BB962C8B-B14F-4D97-AF65-F5344CB8AC3E}">
        <p14:creationId xmlns:p14="http://schemas.microsoft.com/office/powerpoint/2010/main" val="2150654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91000" y="1121143"/>
            <a:ext cx="9904234" cy="5546589"/>
          </a:xfrm>
        </p:spPr>
        <p:txBody>
          <a:bodyPr>
            <a:normAutofit/>
          </a:bodyPr>
          <a:lstStyle/>
          <a:p>
            <a:r>
              <a:rPr lang="en-US" sz="3400" dirty="0"/>
              <a:t>String literals in Python are surrounded by either single quotation marks or double quotation marks:</a:t>
            </a:r>
          </a:p>
          <a:p>
            <a:pPr marL="0" indent="0">
              <a:buNone/>
            </a:pPr>
            <a:r>
              <a:rPr lang="en-US" sz="3400" b="1" dirty="0">
                <a:solidFill>
                  <a:schemeClr val="bg1"/>
                </a:solidFill>
              </a:rPr>
              <a:t>    '</a:t>
            </a:r>
            <a:r>
              <a:rPr lang="en-US" sz="3400" dirty="0"/>
              <a:t>hello</a:t>
            </a:r>
            <a:r>
              <a:rPr lang="en-US" sz="3400" b="1" dirty="0">
                <a:solidFill>
                  <a:schemeClr val="bg1"/>
                </a:solidFill>
              </a:rPr>
              <a:t>'</a:t>
            </a:r>
            <a:r>
              <a:rPr lang="en-US" sz="3400" dirty="0"/>
              <a:t> is the same as </a:t>
            </a:r>
            <a:r>
              <a:rPr lang="en-US" sz="3400" b="1" dirty="0">
                <a:solidFill>
                  <a:schemeClr val="bg1"/>
                </a:solidFill>
              </a:rPr>
              <a:t>"</a:t>
            </a:r>
            <a:r>
              <a:rPr lang="en-US" sz="3400" dirty="0"/>
              <a:t>hello</a:t>
            </a:r>
            <a:r>
              <a:rPr lang="en-US" sz="3400" b="1" dirty="0">
                <a:solidFill>
                  <a:schemeClr val="bg1"/>
                </a:solidFill>
              </a:rPr>
              <a:t>"</a:t>
            </a:r>
          </a:p>
          <a:p>
            <a:pPr>
              <a:buClr>
                <a:schemeClr val="tx1"/>
              </a:buClr>
            </a:pPr>
            <a:r>
              <a:rPr lang="en-US" sz="3400" dirty="0"/>
              <a:t>The </a:t>
            </a:r>
            <a:r>
              <a:rPr lang="en-US" sz="3400" b="1" dirty="0">
                <a:solidFill>
                  <a:schemeClr val="bg1"/>
                </a:solidFill>
              </a:rPr>
              <a:t>len() </a:t>
            </a:r>
            <a:r>
              <a:rPr lang="en-US" sz="3400" dirty="0"/>
              <a:t>method returns  the length of a string </a:t>
            </a:r>
          </a:p>
        </p:txBody>
      </p:sp>
      <p:sp>
        <p:nvSpPr>
          <p:cNvPr id="2" name="Title 1"/>
          <p:cNvSpPr>
            <a:spLocks noGrp="1"/>
          </p:cNvSpPr>
          <p:nvPr>
            <p:ph type="title"/>
          </p:nvPr>
        </p:nvSpPr>
        <p:spPr/>
        <p:txBody>
          <a:bodyPr/>
          <a:lstStyle/>
          <a:p>
            <a:r>
              <a:rPr lang="en-US" dirty="0"/>
              <a:t>String Literal</a:t>
            </a:r>
          </a:p>
        </p:txBody>
      </p:sp>
      <p:sp>
        <p:nvSpPr>
          <p:cNvPr id="7" name="Rectangle 6"/>
          <p:cNvSpPr>
            <a:spLocks noChangeArrowheads="1"/>
          </p:cNvSpPr>
          <p:nvPr/>
        </p:nvSpPr>
        <p:spPr bwMode="auto">
          <a:xfrm>
            <a:off x="4023738" y="4239000"/>
            <a:ext cx="4144523" cy="101832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GB" sz="2600" b="1" dirty="0">
                <a:latin typeface="Consolas" panose="020B0609020204030204" pitchFamily="49" charset="0"/>
              </a:rPr>
              <a:t>a = "Hello, World!"</a:t>
            </a:r>
          </a:p>
          <a:p>
            <a:r>
              <a:rPr lang="en-GB" sz="2600" b="1" dirty="0">
                <a:latin typeface="Consolas" panose="020B0609020204030204" pitchFamily="49" charset="0"/>
              </a:rPr>
              <a:t>print(</a:t>
            </a:r>
            <a:r>
              <a:rPr lang="en-GB" sz="2600" b="1" dirty="0">
                <a:solidFill>
                  <a:schemeClr val="bg1"/>
                </a:solidFill>
                <a:latin typeface="Consolas" panose="020B0609020204030204" pitchFamily="49" charset="0"/>
              </a:rPr>
              <a:t>len(</a:t>
            </a:r>
            <a:r>
              <a:rPr lang="en-GB" sz="2600" b="1" dirty="0">
                <a:latin typeface="Consolas" panose="020B0609020204030204" pitchFamily="49" charset="0"/>
              </a:rPr>
              <a:t>a</a:t>
            </a:r>
            <a:r>
              <a:rPr lang="en-GB" sz="2600" b="1" dirty="0">
                <a:solidFill>
                  <a:schemeClr val="bg1"/>
                </a:solidFill>
                <a:latin typeface="Consolas" panose="020B0609020204030204" pitchFamily="49" charset="0"/>
              </a:rPr>
              <a:t>)</a:t>
            </a:r>
            <a:r>
              <a:rPr lang="en-GB" sz="2600" b="1" dirty="0">
                <a:latin typeface="Consolas" panose="020B0609020204030204" pitchFamily="49" charset="0"/>
              </a:rPr>
              <a:t>) </a:t>
            </a:r>
            <a:r>
              <a:rPr lang="en-GB" sz="2600" b="1" i="1" dirty="0">
                <a:solidFill>
                  <a:schemeClr val="accent2"/>
                </a:solidFill>
                <a:latin typeface="Consolas" panose="020B0609020204030204" pitchFamily="49" charset="0"/>
              </a:rPr>
              <a:t># 13</a:t>
            </a:r>
            <a:endParaRPr lang="bg-BG" sz="2600" b="1" i="1" dirty="0">
              <a:solidFill>
                <a:schemeClr val="accent2"/>
              </a:solidFill>
              <a:latin typeface="Consolas" pitchFamily="49" charset="0"/>
            </a:endParaRPr>
          </a:p>
        </p:txBody>
      </p:sp>
      <p:sp>
        <p:nvSpPr>
          <p:cNvPr id="6" name="Slide Number">
            <a:extLst>
              <a:ext uri="{FF2B5EF4-FFF2-40B4-BE49-F238E27FC236}">
                <a16:creationId xmlns:a16="http://schemas.microsoft.com/office/drawing/2014/main" xmlns="" id="{4D9C6369-300A-41E3-A94D-336E6131CBA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136</a:t>
            </a:fld>
            <a:endParaRPr lang="en-US" dirty="0"/>
          </a:p>
        </p:txBody>
      </p:sp>
    </p:spTree>
    <p:extLst>
      <p:ext uri="{BB962C8B-B14F-4D97-AF65-F5344CB8AC3E}">
        <p14:creationId xmlns:p14="http://schemas.microsoft.com/office/powerpoint/2010/main" val="28425415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400" dirty="0"/>
              <a:t>Unlike in languages like C, Python strings are </a:t>
            </a:r>
            <a:r>
              <a:rPr lang="en-US" sz="3400" b="1" dirty="0">
                <a:solidFill>
                  <a:schemeClr val="bg1"/>
                </a:solidFill>
              </a:rPr>
              <a:t>immutable</a:t>
            </a:r>
          </a:p>
          <a:p>
            <a:pPr lvl="1"/>
            <a:r>
              <a:rPr lang="en-US" sz="3200" dirty="0"/>
              <a:t>This means that once a string is created, it is </a:t>
            </a:r>
            <a:r>
              <a:rPr lang="en-US" sz="3200" b="1" dirty="0">
                <a:solidFill>
                  <a:schemeClr val="bg1"/>
                </a:solidFill>
              </a:rPr>
              <a:t>not</a:t>
            </a:r>
            <a:r>
              <a:rPr lang="en-US" sz="3200" dirty="0"/>
              <a:t> possible to </a:t>
            </a:r>
            <a:r>
              <a:rPr lang="en-US" sz="3200" b="1" dirty="0">
                <a:solidFill>
                  <a:schemeClr val="bg1"/>
                </a:solidFill>
              </a:rPr>
              <a:t>modify</a:t>
            </a:r>
            <a:r>
              <a:rPr lang="en-US" sz="3200" b="1" dirty="0"/>
              <a:t> </a:t>
            </a:r>
            <a:r>
              <a:rPr lang="en-US" sz="3200" dirty="0"/>
              <a:t>it</a:t>
            </a:r>
          </a:p>
        </p:txBody>
      </p:sp>
      <p:sp>
        <p:nvSpPr>
          <p:cNvPr id="2" name="Title 1"/>
          <p:cNvSpPr>
            <a:spLocks noGrp="1"/>
          </p:cNvSpPr>
          <p:nvPr>
            <p:ph type="title"/>
          </p:nvPr>
        </p:nvSpPr>
        <p:spPr/>
        <p:txBody>
          <a:bodyPr/>
          <a:lstStyle/>
          <a:p>
            <a:r>
              <a:rPr lang="en-US"/>
              <a:t>Strings Are Immutable</a:t>
            </a:r>
            <a:endParaRPr lang="en-US" dirty="0"/>
          </a:p>
        </p:txBody>
      </p:sp>
      <p:sp>
        <p:nvSpPr>
          <p:cNvPr id="11" name="Rectangle 6"/>
          <p:cNvSpPr>
            <a:spLocks noChangeArrowheads="1"/>
          </p:cNvSpPr>
          <p:nvPr/>
        </p:nvSpPr>
        <p:spPr bwMode="auto">
          <a:xfrm>
            <a:off x="3898245" y="3894437"/>
            <a:ext cx="4395509" cy="101832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GB" sz="2600" b="1" dirty="0">
                <a:latin typeface="Consolas" pitchFamily="49" charset="0"/>
              </a:rPr>
              <a:t>name = 'George'</a:t>
            </a:r>
          </a:p>
          <a:p>
            <a:r>
              <a:rPr lang="en-GB" sz="2600" b="1" dirty="0">
                <a:latin typeface="Consolas" pitchFamily="49" charset="0"/>
              </a:rPr>
              <a:t>name[0] = 'P' </a:t>
            </a:r>
            <a:r>
              <a:rPr lang="en-GB" sz="2600" b="1" i="1" dirty="0">
                <a:solidFill>
                  <a:schemeClr val="accent2"/>
                </a:solidFill>
                <a:latin typeface="Consolas" pitchFamily="49" charset="0"/>
              </a:rPr>
              <a:t># Error</a:t>
            </a:r>
          </a:p>
        </p:txBody>
      </p:sp>
      <p:pic>
        <p:nvPicPr>
          <p:cNvPr id="1026" name="Picture 2" descr="C:\Users\ko3ebo7e\Desktop\IMPORTANT Софтуни FILES\Pictures\icons\201550-education\noteboo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2940">
            <a:off x="8998887" y="3798850"/>
            <a:ext cx="2406334" cy="240633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xmlns="" id="{211DF163-96F6-4BE4-92F6-8B1A7B3CD68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137</a:t>
            </a:fld>
            <a:endParaRPr lang="en-US" dirty="0"/>
          </a:p>
        </p:txBody>
      </p:sp>
    </p:spTree>
    <p:extLst>
      <p:ext uri="{BB962C8B-B14F-4D97-AF65-F5344CB8AC3E}">
        <p14:creationId xmlns:p14="http://schemas.microsoft.com/office/powerpoint/2010/main" val="13133745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810000" cy="5385857"/>
          </a:xfrm>
        </p:spPr>
        <p:txBody>
          <a:bodyPr/>
          <a:lstStyle/>
          <a:p>
            <a:r>
              <a:rPr lang="en-US" dirty="0"/>
              <a:t>From Python 3.6+ we can use </a:t>
            </a:r>
            <a:r>
              <a:rPr lang="en-US" b="1" dirty="0">
                <a:solidFill>
                  <a:schemeClr val="bg1"/>
                </a:solidFill>
              </a:rPr>
              <a:t>string interpolation</a:t>
            </a:r>
            <a:endParaRPr lang="en-US" dirty="0">
              <a:solidFill>
                <a:schemeClr val="bg1"/>
              </a:solidFill>
            </a:endParaRPr>
          </a:p>
          <a:p>
            <a:pPr lvl="1"/>
            <a:r>
              <a:rPr lang="en-US" dirty="0"/>
              <a:t>These are string literals that allow </a:t>
            </a:r>
            <a:r>
              <a:rPr lang="en-US" b="1" dirty="0">
                <a:solidFill>
                  <a:schemeClr val="bg1"/>
                </a:solidFill>
              </a:rPr>
              <a:t>embedded</a:t>
            </a:r>
            <a:r>
              <a:rPr lang="en-US" dirty="0"/>
              <a:t> </a:t>
            </a:r>
            <a:br>
              <a:rPr lang="en-US" dirty="0"/>
            </a:br>
            <a:r>
              <a:rPr lang="en-US" dirty="0"/>
              <a:t>expressions</a:t>
            </a:r>
            <a:endParaRPr lang="bg-BG" dirty="0"/>
          </a:p>
        </p:txBody>
      </p:sp>
      <p:sp>
        <p:nvSpPr>
          <p:cNvPr id="3" name="Title 2"/>
          <p:cNvSpPr>
            <a:spLocks noGrp="1"/>
          </p:cNvSpPr>
          <p:nvPr>
            <p:ph type="title"/>
          </p:nvPr>
        </p:nvSpPr>
        <p:spPr/>
        <p:txBody>
          <a:bodyPr/>
          <a:lstStyle/>
          <a:p>
            <a:r>
              <a:rPr lang="en-US" dirty="0"/>
              <a:t>String Interpolation</a:t>
            </a:r>
            <a:endParaRPr lang="bg-BG" dirty="0"/>
          </a:p>
        </p:txBody>
      </p:sp>
      <p:sp>
        <p:nvSpPr>
          <p:cNvPr id="5" name="Rectangle 6"/>
          <p:cNvSpPr>
            <a:spLocks noChangeArrowheads="1"/>
          </p:cNvSpPr>
          <p:nvPr/>
        </p:nvSpPr>
        <p:spPr bwMode="auto">
          <a:xfrm>
            <a:off x="3035999" y="3231384"/>
            <a:ext cx="6886477" cy="141843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GB" sz="2600" b="1" dirty="0">
                <a:latin typeface="Consolas" pitchFamily="49" charset="0"/>
              </a:rPr>
              <a:t>name = 'Rick'</a:t>
            </a:r>
          </a:p>
          <a:p>
            <a:r>
              <a:rPr lang="en-GB" sz="2600" b="1" dirty="0">
                <a:latin typeface="Consolas" pitchFamily="49" charset="0"/>
              </a:rPr>
              <a:t>age = 18</a:t>
            </a:r>
          </a:p>
          <a:p>
            <a:r>
              <a:rPr lang="en-GB" sz="2600" b="1" dirty="0">
                <a:latin typeface="Consolas" pitchFamily="49" charset="0"/>
              </a:rPr>
              <a:t>print(</a:t>
            </a:r>
            <a:r>
              <a:rPr lang="en-GB" sz="2600" b="1" dirty="0">
                <a:solidFill>
                  <a:schemeClr val="bg1"/>
                </a:solidFill>
                <a:latin typeface="Consolas" pitchFamily="49" charset="0"/>
              </a:rPr>
              <a:t>f</a:t>
            </a:r>
            <a:r>
              <a:rPr lang="en-GB" sz="2600" b="1" dirty="0">
                <a:latin typeface="Consolas" pitchFamily="49" charset="0"/>
              </a:rPr>
              <a:t>'{name} = {age}') </a:t>
            </a:r>
            <a:r>
              <a:rPr lang="en-GB" sz="2600" b="1" i="1" dirty="0">
                <a:solidFill>
                  <a:schemeClr val="accent2"/>
                </a:solidFill>
                <a:latin typeface="Consolas" pitchFamily="49" charset="0"/>
              </a:rPr>
              <a:t># Rick = 18</a:t>
            </a:r>
            <a:endParaRPr lang="bg-BG" sz="2600" b="1" i="1" dirty="0">
              <a:solidFill>
                <a:schemeClr val="accent2"/>
              </a:solidFill>
              <a:latin typeface="Consolas" pitchFamily="49" charset="0"/>
            </a:endParaRPr>
          </a:p>
        </p:txBody>
      </p:sp>
      <p:sp>
        <p:nvSpPr>
          <p:cNvPr id="8" name="Slide Number">
            <a:extLst>
              <a:ext uri="{FF2B5EF4-FFF2-40B4-BE49-F238E27FC236}">
                <a16:creationId xmlns:a16="http://schemas.microsoft.com/office/drawing/2014/main" xmlns="" id="{441DCA5D-A376-4DE1-8BCA-54552B01C5A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138</a:t>
            </a:fld>
            <a:endParaRPr lang="en-US" dirty="0"/>
          </a:p>
        </p:txBody>
      </p:sp>
      <p:sp>
        <p:nvSpPr>
          <p:cNvPr id="10" name="AutoShape 23"/>
          <p:cNvSpPr>
            <a:spLocks noChangeArrowheads="1"/>
          </p:cNvSpPr>
          <p:nvPr/>
        </p:nvSpPr>
        <p:spPr bwMode="auto">
          <a:xfrm>
            <a:off x="4881000" y="4829759"/>
            <a:ext cx="4951477" cy="492443"/>
          </a:xfrm>
          <a:custGeom>
            <a:avLst/>
            <a:gdLst>
              <a:gd name="connsiteX0" fmla="*/ 0 w 6509724"/>
              <a:gd name="connsiteY0" fmla="*/ 96482 h 578882"/>
              <a:gd name="connsiteX1" fmla="*/ 96482 w 6509724"/>
              <a:gd name="connsiteY1" fmla="*/ 0 h 578882"/>
              <a:gd name="connsiteX2" fmla="*/ 1084954 w 6509724"/>
              <a:gd name="connsiteY2" fmla="*/ 0 h 578882"/>
              <a:gd name="connsiteX3" fmla="*/ 906544 w 6509724"/>
              <a:gd name="connsiteY3" fmla="*/ -259970 h 578882"/>
              <a:gd name="connsiteX4" fmla="*/ 2712385 w 6509724"/>
              <a:gd name="connsiteY4" fmla="*/ 0 h 578882"/>
              <a:gd name="connsiteX5" fmla="*/ 6413242 w 6509724"/>
              <a:gd name="connsiteY5" fmla="*/ 0 h 578882"/>
              <a:gd name="connsiteX6" fmla="*/ 6509724 w 6509724"/>
              <a:gd name="connsiteY6" fmla="*/ 96482 h 578882"/>
              <a:gd name="connsiteX7" fmla="*/ 6509724 w 6509724"/>
              <a:gd name="connsiteY7" fmla="*/ 96480 h 578882"/>
              <a:gd name="connsiteX8" fmla="*/ 6509724 w 6509724"/>
              <a:gd name="connsiteY8" fmla="*/ 96480 h 578882"/>
              <a:gd name="connsiteX9" fmla="*/ 6509724 w 6509724"/>
              <a:gd name="connsiteY9" fmla="*/ 241201 h 578882"/>
              <a:gd name="connsiteX10" fmla="*/ 6509724 w 6509724"/>
              <a:gd name="connsiteY10" fmla="*/ 482400 h 578882"/>
              <a:gd name="connsiteX11" fmla="*/ 6413242 w 6509724"/>
              <a:gd name="connsiteY11" fmla="*/ 578882 h 578882"/>
              <a:gd name="connsiteX12" fmla="*/ 2712385 w 6509724"/>
              <a:gd name="connsiteY12" fmla="*/ 578882 h 578882"/>
              <a:gd name="connsiteX13" fmla="*/ 1084954 w 6509724"/>
              <a:gd name="connsiteY13" fmla="*/ 578882 h 578882"/>
              <a:gd name="connsiteX14" fmla="*/ 1084954 w 6509724"/>
              <a:gd name="connsiteY14" fmla="*/ 578882 h 578882"/>
              <a:gd name="connsiteX15" fmla="*/ 96482 w 6509724"/>
              <a:gd name="connsiteY15" fmla="*/ 578882 h 578882"/>
              <a:gd name="connsiteX16" fmla="*/ 0 w 6509724"/>
              <a:gd name="connsiteY16" fmla="*/ 482400 h 578882"/>
              <a:gd name="connsiteX17" fmla="*/ 0 w 6509724"/>
              <a:gd name="connsiteY17" fmla="*/ 241201 h 578882"/>
              <a:gd name="connsiteX18" fmla="*/ 0 w 6509724"/>
              <a:gd name="connsiteY18" fmla="*/ 96480 h 578882"/>
              <a:gd name="connsiteX19" fmla="*/ 0 w 6509724"/>
              <a:gd name="connsiteY19" fmla="*/ 96480 h 578882"/>
              <a:gd name="connsiteX20" fmla="*/ 0 w 6509724"/>
              <a:gd name="connsiteY20" fmla="*/ 96482 h 578882"/>
              <a:gd name="connsiteX0" fmla="*/ 0 w 6509724"/>
              <a:gd name="connsiteY0" fmla="*/ 96482 h 578882"/>
              <a:gd name="connsiteX1" fmla="*/ 96482 w 6509724"/>
              <a:gd name="connsiteY1" fmla="*/ 0 h 578882"/>
              <a:gd name="connsiteX2" fmla="*/ 1084954 w 6509724"/>
              <a:gd name="connsiteY2" fmla="*/ 0 h 578882"/>
              <a:gd name="connsiteX3" fmla="*/ 2712385 w 6509724"/>
              <a:gd name="connsiteY3" fmla="*/ 0 h 578882"/>
              <a:gd name="connsiteX4" fmla="*/ 6413242 w 6509724"/>
              <a:gd name="connsiteY4" fmla="*/ 0 h 578882"/>
              <a:gd name="connsiteX5" fmla="*/ 6509724 w 6509724"/>
              <a:gd name="connsiteY5" fmla="*/ 96482 h 578882"/>
              <a:gd name="connsiteX6" fmla="*/ 6509724 w 6509724"/>
              <a:gd name="connsiteY6" fmla="*/ 96480 h 578882"/>
              <a:gd name="connsiteX7" fmla="*/ 6509724 w 6509724"/>
              <a:gd name="connsiteY7" fmla="*/ 96480 h 578882"/>
              <a:gd name="connsiteX8" fmla="*/ 6509724 w 6509724"/>
              <a:gd name="connsiteY8" fmla="*/ 241201 h 578882"/>
              <a:gd name="connsiteX9" fmla="*/ 6509724 w 6509724"/>
              <a:gd name="connsiteY9" fmla="*/ 482400 h 578882"/>
              <a:gd name="connsiteX10" fmla="*/ 6413242 w 6509724"/>
              <a:gd name="connsiteY10" fmla="*/ 578882 h 578882"/>
              <a:gd name="connsiteX11" fmla="*/ 2712385 w 6509724"/>
              <a:gd name="connsiteY11" fmla="*/ 578882 h 578882"/>
              <a:gd name="connsiteX12" fmla="*/ 1084954 w 6509724"/>
              <a:gd name="connsiteY12" fmla="*/ 578882 h 578882"/>
              <a:gd name="connsiteX13" fmla="*/ 1084954 w 6509724"/>
              <a:gd name="connsiteY13" fmla="*/ 578882 h 578882"/>
              <a:gd name="connsiteX14" fmla="*/ 96482 w 6509724"/>
              <a:gd name="connsiteY14" fmla="*/ 578882 h 578882"/>
              <a:gd name="connsiteX15" fmla="*/ 0 w 6509724"/>
              <a:gd name="connsiteY15" fmla="*/ 482400 h 578882"/>
              <a:gd name="connsiteX16" fmla="*/ 0 w 6509724"/>
              <a:gd name="connsiteY16" fmla="*/ 241201 h 578882"/>
              <a:gd name="connsiteX17" fmla="*/ 0 w 6509724"/>
              <a:gd name="connsiteY17" fmla="*/ 96480 h 578882"/>
              <a:gd name="connsiteX18" fmla="*/ 0 w 6509724"/>
              <a:gd name="connsiteY18" fmla="*/ 96480 h 578882"/>
              <a:gd name="connsiteX19" fmla="*/ 0 w 6509724"/>
              <a:gd name="connsiteY19" fmla="*/ 96482 h 57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09724" h="578882">
                <a:moveTo>
                  <a:pt x="0" y="96482"/>
                </a:moveTo>
                <a:cubicBezTo>
                  <a:pt x="0" y="43196"/>
                  <a:pt x="43196" y="0"/>
                  <a:pt x="96482" y="0"/>
                </a:cubicBezTo>
                <a:lnTo>
                  <a:pt x="1084954" y="0"/>
                </a:lnTo>
                <a:lnTo>
                  <a:pt x="2712385" y="0"/>
                </a:lnTo>
                <a:lnTo>
                  <a:pt x="6413242" y="0"/>
                </a:lnTo>
                <a:cubicBezTo>
                  <a:pt x="6466528" y="0"/>
                  <a:pt x="6509724" y="43196"/>
                  <a:pt x="6509724" y="96482"/>
                </a:cubicBezTo>
                <a:lnTo>
                  <a:pt x="6509724" y="96480"/>
                </a:lnTo>
                <a:lnTo>
                  <a:pt x="6509724" y="96480"/>
                </a:lnTo>
                <a:lnTo>
                  <a:pt x="6509724" y="241201"/>
                </a:lnTo>
                <a:lnTo>
                  <a:pt x="6509724" y="482400"/>
                </a:lnTo>
                <a:cubicBezTo>
                  <a:pt x="6509724" y="535686"/>
                  <a:pt x="6466528" y="578882"/>
                  <a:pt x="6413242" y="578882"/>
                </a:cubicBezTo>
                <a:lnTo>
                  <a:pt x="2712385" y="578882"/>
                </a:lnTo>
                <a:lnTo>
                  <a:pt x="1084954" y="578882"/>
                </a:lnTo>
                <a:lnTo>
                  <a:pt x="1084954" y="578882"/>
                </a:lnTo>
                <a:lnTo>
                  <a:pt x="96482" y="578882"/>
                </a:lnTo>
                <a:cubicBezTo>
                  <a:pt x="43196" y="578882"/>
                  <a:pt x="0" y="535686"/>
                  <a:pt x="0" y="482400"/>
                </a:cubicBezTo>
                <a:lnTo>
                  <a:pt x="0" y="241201"/>
                </a:lnTo>
                <a:lnTo>
                  <a:pt x="0" y="96480"/>
                </a:lnTo>
                <a:lnTo>
                  <a:pt x="0" y="96480"/>
                </a:lnTo>
                <a:lnTo>
                  <a:pt x="0" y="96482"/>
                </a:lnTo>
                <a:close/>
              </a:path>
            </a:pathLst>
          </a:cu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rPr>
              <a:t>Place your </a:t>
            </a:r>
            <a:r>
              <a:rPr lang="en-US" sz="2600" b="1" dirty="0">
                <a:solidFill>
                  <a:schemeClr val="bg1"/>
                </a:solidFill>
              </a:rPr>
              <a:t>variables inside {}</a:t>
            </a:r>
          </a:p>
        </p:txBody>
      </p:sp>
    </p:spTree>
    <p:extLst>
      <p:ext uri="{BB962C8B-B14F-4D97-AF65-F5344CB8AC3E}">
        <p14:creationId xmlns:p14="http://schemas.microsoft.com/office/powerpoint/2010/main" val="20079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45244CAA-EC09-4FFC-8EE1-B0F033287B0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139</a:t>
            </a:fld>
            <a:endParaRPr lang="en-US" noProof="0" dirty="0"/>
          </a:p>
        </p:txBody>
      </p:sp>
      <p:sp>
        <p:nvSpPr>
          <p:cNvPr id="2" name="Text Placeholder 1"/>
          <p:cNvSpPr>
            <a:spLocks noGrp="1"/>
          </p:cNvSpPr>
          <p:nvPr>
            <p:ph type="body" sz="quarter" idx="10"/>
          </p:nvPr>
        </p:nvSpPr>
        <p:spPr/>
        <p:txBody>
          <a:bodyPr/>
          <a:lstStyle/>
          <a:p>
            <a:r>
              <a:rPr lang="en-US" dirty="0"/>
              <a:t>Receive two </a:t>
            </a:r>
            <a:r>
              <a:rPr lang="en-US" b="1" dirty="0">
                <a:solidFill>
                  <a:schemeClr val="bg1"/>
                </a:solidFill>
              </a:rPr>
              <a:t>names</a:t>
            </a:r>
            <a:r>
              <a:rPr lang="en-US" dirty="0"/>
              <a:t> as </a:t>
            </a:r>
            <a:r>
              <a:rPr lang="en-US" b="1" dirty="0">
                <a:solidFill>
                  <a:schemeClr val="bg1"/>
                </a:solidFill>
              </a:rPr>
              <a:t>string parameters</a:t>
            </a:r>
            <a:r>
              <a:rPr lang="en-US" dirty="0"/>
              <a:t> and a </a:t>
            </a:r>
            <a:r>
              <a:rPr lang="en-US" b="1" dirty="0">
                <a:solidFill>
                  <a:schemeClr val="bg1"/>
                </a:solidFill>
              </a:rPr>
              <a:t>delimiter</a:t>
            </a:r>
            <a:r>
              <a:rPr lang="en-US" dirty="0"/>
              <a:t>.</a:t>
            </a:r>
          </a:p>
          <a:p>
            <a:r>
              <a:rPr lang="en-US" dirty="0"/>
              <a:t>Print the names </a:t>
            </a:r>
            <a:r>
              <a:rPr lang="en-US" b="1" dirty="0">
                <a:solidFill>
                  <a:schemeClr val="bg1"/>
                </a:solidFill>
              </a:rPr>
              <a:t>joined</a:t>
            </a:r>
            <a:r>
              <a:rPr lang="en-US" dirty="0"/>
              <a:t> by the delimiter</a:t>
            </a:r>
            <a:endParaRPr lang="bg-BG" dirty="0"/>
          </a:p>
        </p:txBody>
      </p:sp>
      <p:sp>
        <p:nvSpPr>
          <p:cNvPr id="3" name="Title 2"/>
          <p:cNvSpPr>
            <a:spLocks noGrp="1"/>
          </p:cNvSpPr>
          <p:nvPr>
            <p:ph type="title"/>
          </p:nvPr>
        </p:nvSpPr>
        <p:spPr/>
        <p:txBody>
          <a:bodyPr/>
          <a:lstStyle/>
          <a:p>
            <a:r>
              <a:rPr lang="en-US" dirty="0"/>
              <a:t>Problem: Concatenate Names</a:t>
            </a:r>
            <a:endParaRPr lang="bg-BG" dirty="0"/>
          </a:p>
        </p:txBody>
      </p:sp>
      <p:sp>
        <p:nvSpPr>
          <p:cNvPr id="5" name="Rectangle 4"/>
          <p:cNvSpPr>
            <a:spLocks noChangeArrowheads="1"/>
          </p:cNvSpPr>
          <p:nvPr/>
        </p:nvSpPr>
        <p:spPr bwMode="auto">
          <a:xfrm>
            <a:off x="651000" y="2569953"/>
            <a:ext cx="1396849" cy="154154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defTabSz="1219170" latinLnBrk="1">
              <a:spcBef>
                <a:spcPts val="600"/>
              </a:spcBef>
              <a:spcAft>
                <a:spcPts val="600"/>
              </a:spcAft>
            </a:pPr>
            <a:r>
              <a:rPr lang="en-US" sz="2200" b="1" dirty="0">
                <a:latin typeface="Consolas" panose="020B0609020204030204" pitchFamily="49" charset="0"/>
              </a:rPr>
              <a:t>John</a:t>
            </a:r>
          </a:p>
          <a:p>
            <a:pPr defTabSz="1219170" latinLnBrk="1">
              <a:spcBef>
                <a:spcPts val="600"/>
              </a:spcBef>
              <a:spcAft>
                <a:spcPts val="600"/>
              </a:spcAft>
            </a:pPr>
            <a:r>
              <a:rPr lang="en-US" sz="2200" b="1" dirty="0">
                <a:latin typeface="Consolas" panose="020B0609020204030204" pitchFamily="49" charset="0"/>
              </a:rPr>
              <a:t>Smith</a:t>
            </a:r>
          </a:p>
          <a:p>
            <a:pPr defTabSz="1219170" latinLnBrk="1">
              <a:spcBef>
                <a:spcPts val="600"/>
              </a:spcBef>
              <a:spcAft>
                <a:spcPts val="600"/>
              </a:spcAft>
            </a:pPr>
            <a:r>
              <a:rPr lang="en-US" sz="2200" b="1" dirty="0">
                <a:latin typeface="Consolas" panose="020B0609020204030204" pitchFamily="49" charset="0"/>
              </a:rPr>
              <a:t>-&gt;</a:t>
            </a:r>
            <a:endParaRPr lang="en-US" sz="2200" b="1" noProof="1">
              <a:latin typeface="Consolas" pitchFamily="49" charset="0"/>
            </a:endParaRPr>
          </a:p>
        </p:txBody>
      </p:sp>
      <p:sp>
        <p:nvSpPr>
          <p:cNvPr id="6" name="Rectangle 5"/>
          <p:cNvSpPr>
            <a:spLocks noChangeArrowheads="1"/>
          </p:cNvSpPr>
          <p:nvPr/>
        </p:nvSpPr>
        <p:spPr bwMode="auto">
          <a:xfrm>
            <a:off x="2898392" y="3059346"/>
            <a:ext cx="2164458"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algn="ctr" defTabSz="1219170" latinLnBrk="1">
              <a:spcBef>
                <a:spcPts val="600"/>
              </a:spcBef>
              <a:spcAft>
                <a:spcPts val="600"/>
              </a:spcAft>
            </a:pPr>
            <a:r>
              <a:rPr lang="en-US" sz="2400" b="1" dirty="0">
                <a:latin typeface="Consolas" panose="020B0609020204030204" pitchFamily="49" charset="0"/>
              </a:rPr>
              <a:t>John-&gt;Smith</a:t>
            </a:r>
            <a:endParaRPr lang="en-US" sz="2400" b="1" noProof="1">
              <a:latin typeface="Consolas" pitchFamily="49" charset="0"/>
            </a:endParaRPr>
          </a:p>
        </p:txBody>
      </p:sp>
      <p:sp>
        <p:nvSpPr>
          <p:cNvPr id="7" name="Arrow: Right 6"/>
          <p:cNvSpPr/>
          <p:nvPr/>
        </p:nvSpPr>
        <p:spPr>
          <a:xfrm>
            <a:off x="2201637" y="3186200"/>
            <a:ext cx="542966"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8" name="Rectangle 7"/>
          <p:cNvSpPr>
            <a:spLocks noChangeArrowheads="1"/>
          </p:cNvSpPr>
          <p:nvPr/>
        </p:nvSpPr>
        <p:spPr bwMode="auto">
          <a:xfrm>
            <a:off x="5377850" y="2569953"/>
            <a:ext cx="1396850" cy="154154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defTabSz="1219170" latinLnBrk="1">
              <a:spcBef>
                <a:spcPts val="600"/>
              </a:spcBef>
              <a:spcAft>
                <a:spcPts val="600"/>
              </a:spcAft>
            </a:pPr>
            <a:r>
              <a:rPr lang="en-US" sz="2200" b="1" dirty="0">
                <a:latin typeface="Consolas" panose="020B0609020204030204" pitchFamily="49" charset="0"/>
              </a:rPr>
              <a:t>Jan</a:t>
            </a:r>
          </a:p>
          <a:p>
            <a:pPr defTabSz="1219170" latinLnBrk="1">
              <a:spcBef>
                <a:spcPts val="600"/>
              </a:spcBef>
              <a:spcAft>
                <a:spcPts val="600"/>
              </a:spcAft>
            </a:pPr>
            <a:r>
              <a:rPr lang="en-US" sz="2200" b="1" dirty="0">
                <a:latin typeface="Consolas" panose="020B0609020204030204" pitchFamily="49" charset="0"/>
              </a:rPr>
              <a:t>White</a:t>
            </a:r>
          </a:p>
          <a:p>
            <a:pPr defTabSz="1219170" latinLnBrk="1">
              <a:spcBef>
                <a:spcPts val="600"/>
              </a:spcBef>
              <a:spcAft>
                <a:spcPts val="600"/>
              </a:spcAft>
            </a:pPr>
            <a:r>
              <a:rPr lang="en-US" sz="2200" b="1" dirty="0">
                <a:latin typeface="Consolas" panose="020B0609020204030204" pitchFamily="49" charset="0"/>
              </a:rPr>
              <a:t>&lt;-&gt;</a:t>
            </a:r>
            <a:endParaRPr lang="en-US" sz="2200" b="1" noProof="1">
              <a:latin typeface="Consolas" pitchFamily="49" charset="0"/>
            </a:endParaRPr>
          </a:p>
        </p:txBody>
      </p:sp>
      <p:sp>
        <p:nvSpPr>
          <p:cNvPr id="9" name="Rectangle 8"/>
          <p:cNvSpPr>
            <a:spLocks noChangeArrowheads="1"/>
          </p:cNvSpPr>
          <p:nvPr/>
        </p:nvSpPr>
        <p:spPr bwMode="auto">
          <a:xfrm>
            <a:off x="7671322" y="3069028"/>
            <a:ext cx="2371527" cy="55666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algn="ctr" defTabSz="1219170" latinLnBrk="1">
              <a:spcBef>
                <a:spcPts val="600"/>
              </a:spcBef>
              <a:spcAft>
                <a:spcPts val="600"/>
              </a:spcAft>
            </a:pPr>
            <a:r>
              <a:rPr lang="en-US" sz="2200" b="1" dirty="0">
                <a:latin typeface="Consolas" panose="020B0609020204030204" pitchFamily="49" charset="0"/>
              </a:rPr>
              <a:t>Jan&lt;-&gt;White</a:t>
            </a:r>
            <a:endParaRPr lang="en-US" sz="2200" b="1" noProof="1">
              <a:latin typeface="Consolas" pitchFamily="49" charset="0"/>
            </a:endParaRPr>
          </a:p>
        </p:txBody>
      </p:sp>
      <p:sp>
        <p:nvSpPr>
          <p:cNvPr id="10" name="Arrow: Right 6"/>
          <p:cNvSpPr/>
          <p:nvPr/>
        </p:nvSpPr>
        <p:spPr>
          <a:xfrm>
            <a:off x="6951528" y="3186200"/>
            <a:ext cx="542966"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14" name="Text Placeholder 5"/>
          <p:cNvSpPr txBox="1">
            <a:spLocks/>
          </p:cNvSpPr>
          <p:nvPr/>
        </p:nvSpPr>
        <p:spPr>
          <a:xfrm>
            <a:off x="651000" y="4401201"/>
            <a:ext cx="7515000" cy="203399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noAutofit/>
          </a:bodyPr>
          <a:lstStyle>
            <a:lvl1pPr indent="0" defTabSz="1219170" latinLnBrk="1">
              <a:lnSpc>
                <a:spcPct val="100000"/>
              </a:lnSpc>
              <a:spcBef>
                <a:spcPts val="600"/>
              </a:spcBef>
              <a:spcAft>
                <a:spcPts val="600"/>
              </a:spcAft>
              <a:buFont typeface="Wingdings" panose="05000000000000000000" pitchFamily="2" charset="2"/>
              <a:buNone/>
              <a:defRPr lang="en-US" sz="2400" b="1" noProof="1" smtClean="0">
                <a:solidFill>
                  <a:srgbClr val="000000"/>
                </a:solidFill>
                <a:effectLst/>
                <a:latin typeface="Consolas" pitchFamily="49" charset="0"/>
                <a:cs typeface="Consolas" pitchFamily="49" charset="0"/>
              </a:defRPr>
            </a:lvl1pPr>
            <a:lvl2pPr marL="990575" indent="-380990" defTabSz="1219170" latinLnBrk="1">
              <a:lnSpc>
                <a:spcPct val="105000"/>
              </a:lnSpc>
              <a:spcBef>
                <a:spcPts val="600"/>
              </a:spcBef>
              <a:spcAft>
                <a:spcPts val="600"/>
              </a:spcAft>
              <a:buFont typeface="Wingdings" panose="05000000000000000000" pitchFamily="2" charset="2"/>
              <a:buChar char="§"/>
              <a:defRPr sz="3200"/>
            </a:lvl2pPr>
            <a:lvl3pPr marL="1523962" indent="-304792" defTabSz="1219170" latinLnBrk="1">
              <a:lnSpc>
                <a:spcPct val="105000"/>
              </a:lnSpc>
              <a:spcBef>
                <a:spcPts val="600"/>
              </a:spcBef>
              <a:spcAft>
                <a:spcPts val="600"/>
              </a:spcAft>
              <a:buFont typeface="Wingdings" panose="05000000000000000000" pitchFamily="2" charset="2"/>
              <a:buChar char="§"/>
              <a:defRPr sz="3000"/>
            </a:lvl3pPr>
            <a:lvl4pPr marL="2133547" indent="-304792" defTabSz="1219170" latinLnBrk="1">
              <a:lnSpc>
                <a:spcPct val="105000"/>
              </a:lnSpc>
              <a:spcBef>
                <a:spcPts val="600"/>
              </a:spcBef>
              <a:spcAft>
                <a:spcPts val="600"/>
              </a:spcAft>
              <a:buFont typeface="Wingdings" panose="05000000000000000000" pitchFamily="2" charset="2"/>
              <a:buChar char="§"/>
              <a:defRPr sz="2800"/>
            </a:lvl4pPr>
            <a:lvl5pPr marL="2743131" indent="-304792" defTabSz="1219170" latinLnBrk="1">
              <a:lnSpc>
                <a:spcPct val="105000"/>
              </a:lnSpc>
              <a:spcBef>
                <a:spcPts val="600"/>
              </a:spcBef>
              <a:spcAft>
                <a:spcPts val="600"/>
              </a:spcAft>
              <a:buFont typeface="Wingdings" panose="05000000000000000000" pitchFamily="2" charset="2"/>
              <a:buChar char="§"/>
              <a:defRPr sz="2600"/>
            </a:lvl5pPr>
            <a:lvl6pPr marL="3352716" indent="-304792" defTabSz="1219170" latinLnBrk="1">
              <a:spcBef>
                <a:spcPct val="20000"/>
              </a:spcBef>
              <a:buFont typeface="Arial" pitchFamily="34" charset="0"/>
              <a:buChar char="•"/>
              <a:defRPr sz="2667"/>
            </a:lvl6pPr>
            <a:lvl7pPr marL="3962301" indent="-304792" defTabSz="1219170" latinLnBrk="1">
              <a:spcBef>
                <a:spcPct val="20000"/>
              </a:spcBef>
              <a:buFont typeface="Arial" pitchFamily="34" charset="0"/>
              <a:buChar char="•"/>
              <a:defRPr sz="2667"/>
            </a:lvl7pPr>
            <a:lvl8pPr marL="4571886" indent="-304792" defTabSz="1219170" latinLnBrk="1">
              <a:spcBef>
                <a:spcPct val="20000"/>
              </a:spcBef>
              <a:buFont typeface="Arial" pitchFamily="34" charset="0"/>
              <a:buChar char="•"/>
              <a:defRPr sz="2667"/>
            </a:lvl8pPr>
            <a:lvl9pPr marL="5181470" indent="-304792" defTabSz="1219170" latinLnBrk="1">
              <a:spcBef>
                <a:spcPct val="20000"/>
              </a:spcBef>
              <a:buFont typeface="Arial" pitchFamily="34" charset="0"/>
              <a:buChar char="•"/>
              <a:defRPr sz="2667"/>
            </a:lvl9pPr>
          </a:lstStyle>
          <a:p>
            <a:r>
              <a:rPr lang="en-US" sz="2200" dirty="0">
                <a:solidFill>
                  <a:schemeClr val="tx1"/>
                </a:solidFill>
              </a:rPr>
              <a:t>first_name = </a:t>
            </a:r>
            <a:r>
              <a:rPr lang="en-US" sz="2200" dirty="0">
                <a:solidFill>
                  <a:schemeClr val="bg1"/>
                </a:solidFill>
              </a:rPr>
              <a:t>input()</a:t>
            </a:r>
          </a:p>
          <a:p>
            <a:r>
              <a:rPr lang="en-US" sz="2200" dirty="0">
                <a:solidFill>
                  <a:schemeClr val="tx1"/>
                </a:solidFill>
              </a:rPr>
              <a:t>second_name = </a:t>
            </a:r>
            <a:r>
              <a:rPr lang="en-US" sz="2200" dirty="0">
                <a:solidFill>
                  <a:schemeClr val="bg1"/>
                </a:solidFill>
              </a:rPr>
              <a:t>input()</a:t>
            </a:r>
          </a:p>
          <a:p>
            <a:r>
              <a:rPr lang="en-US" sz="2200" dirty="0">
                <a:solidFill>
                  <a:schemeClr val="tx1"/>
                </a:solidFill>
              </a:rPr>
              <a:t>delimiter = </a:t>
            </a:r>
            <a:r>
              <a:rPr lang="en-US" sz="2200" dirty="0">
                <a:solidFill>
                  <a:schemeClr val="bg1"/>
                </a:solidFill>
              </a:rPr>
              <a:t>input()</a:t>
            </a:r>
          </a:p>
          <a:p>
            <a:r>
              <a:rPr lang="en-US" sz="2200" dirty="0">
                <a:solidFill>
                  <a:schemeClr val="tx1"/>
                </a:solidFill>
              </a:rPr>
              <a:t>print(f'{first_name}{delimiter}{second_name}')</a:t>
            </a:r>
          </a:p>
        </p:txBody>
      </p:sp>
    </p:spTree>
    <p:extLst>
      <p:ext uri="{BB962C8B-B14F-4D97-AF65-F5344CB8AC3E}">
        <p14:creationId xmlns:p14="http://schemas.microsoft.com/office/powerpoint/2010/main" val="717526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body" sz="quarter" idx="10"/>
          </p:nvPr>
        </p:nvSpPr>
        <p:spPr>
          <a:xfrm>
            <a:off x="2066560" y="1121144"/>
            <a:ext cx="9924440" cy="5547856"/>
          </a:xfrm>
        </p:spPr>
        <p:txBody>
          <a:bodyPr>
            <a:normAutofit/>
          </a:bodyPr>
          <a:lstStyle/>
          <a:p>
            <a:r>
              <a:rPr lang="en-US" dirty="0">
                <a:solidFill>
                  <a:schemeClr val="tx2">
                    <a:lumMod val="75000"/>
                  </a:schemeClr>
                </a:solidFill>
              </a:rPr>
              <a:t>In </a:t>
            </a:r>
            <a:r>
              <a:rPr lang="en-US" b="1" dirty="0">
                <a:solidFill>
                  <a:schemeClr val="tx2">
                    <a:lumMod val="75000"/>
                  </a:schemeClr>
                </a:solidFill>
              </a:rPr>
              <a:t>Python</a:t>
            </a:r>
            <a:r>
              <a:rPr lang="en-US" dirty="0">
                <a:solidFill>
                  <a:schemeClr val="tx2">
                    <a:lumMod val="75000"/>
                  </a:schemeClr>
                </a:solidFill>
              </a:rPr>
              <a:t> variables keep values of certain type</a:t>
            </a:r>
          </a:p>
          <a:p>
            <a:pPr lvl="1"/>
            <a:r>
              <a:rPr lang="en-US" dirty="0">
                <a:solidFill>
                  <a:schemeClr val="tx2">
                    <a:lumMod val="75000"/>
                  </a:schemeClr>
                </a:solidFill>
              </a:rPr>
              <a:t>The data type is </a:t>
            </a:r>
            <a:r>
              <a:rPr lang="en-US" b="1" dirty="0">
                <a:solidFill>
                  <a:schemeClr val="tx2">
                    <a:lumMod val="75000"/>
                  </a:schemeClr>
                </a:solidFill>
              </a:rPr>
              <a:t>inferred</a:t>
            </a:r>
            <a:r>
              <a:rPr lang="en-US" dirty="0">
                <a:solidFill>
                  <a:schemeClr val="tx2">
                    <a:lumMod val="75000"/>
                  </a:schemeClr>
                </a:solidFill>
              </a:rPr>
              <a:t> from the value</a:t>
            </a:r>
            <a:endParaRPr lang="bg-BG" dirty="0">
              <a:solidFill>
                <a:schemeClr val="bg1"/>
              </a:solidFill>
            </a:endParaRPr>
          </a:p>
          <a:p>
            <a:pPr>
              <a:spcBef>
                <a:spcPts val="1200"/>
              </a:spcBef>
            </a:pPr>
            <a:r>
              <a:rPr lang="en-US" dirty="0">
                <a:solidFill>
                  <a:schemeClr val="tx2">
                    <a:lumMod val="75000"/>
                  </a:schemeClr>
                </a:solidFill>
              </a:rPr>
              <a:t>Built-in data types in Python</a:t>
            </a:r>
            <a:r>
              <a:rPr lang="en-US" dirty="0"/>
              <a:t>:</a:t>
            </a:r>
          </a:p>
          <a:p>
            <a:pPr lvl="1">
              <a:buClr>
                <a:schemeClr val="tx1"/>
              </a:buClr>
            </a:pPr>
            <a:r>
              <a:rPr lang="en-US" b="1" dirty="0">
                <a:solidFill>
                  <a:schemeClr val="bg1"/>
                </a:solidFill>
                <a:latin typeface="Consolas" panose="020B0609020204030204" pitchFamily="49" charset="0"/>
              </a:rPr>
              <a:t>int</a:t>
            </a:r>
            <a:endParaRPr lang="en-US" dirty="0">
              <a:solidFill>
                <a:schemeClr val="bg1"/>
              </a:solidFill>
              <a:latin typeface="Consolas" pitchFamily="49" charset="0"/>
              <a:cs typeface="Consolas" pitchFamily="49" charset="0"/>
            </a:endParaRPr>
          </a:p>
          <a:p>
            <a:pPr lvl="1">
              <a:buClr>
                <a:schemeClr val="tx1"/>
              </a:buClr>
            </a:pPr>
            <a:r>
              <a:rPr lang="en-US" b="1" dirty="0">
                <a:solidFill>
                  <a:schemeClr val="bg1"/>
                </a:solidFill>
                <a:latin typeface="Consolas" panose="020B0609020204030204" pitchFamily="49" charset="0"/>
              </a:rPr>
              <a:t>float</a:t>
            </a:r>
            <a:endParaRPr lang="en-US" dirty="0">
              <a:solidFill>
                <a:schemeClr val="bg1"/>
              </a:solidFill>
              <a:latin typeface="Consolas" pitchFamily="49" charset="0"/>
              <a:cs typeface="Consolas" pitchFamily="49" charset="0"/>
            </a:endParaRPr>
          </a:p>
          <a:p>
            <a:pPr lvl="1">
              <a:buClr>
                <a:schemeClr val="tx1"/>
              </a:buClr>
            </a:pPr>
            <a:r>
              <a:rPr lang="en-US" b="1" dirty="0">
                <a:solidFill>
                  <a:schemeClr val="bg1"/>
                </a:solidFill>
                <a:latin typeface="Consolas" panose="020B0609020204030204" pitchFamily="49" charset="0"/>
              </a:rPr>
              <a:t>str</a:t>
            </a:r>
          </a:p>
          <a:p>
            <a:pPr lvl="1">
              <a:buClr>
                <a:schemeClr val="tx1"/>
              </a:buClr>
            </a:pPr>
            <a:r>
              <a:rPr lang="en-US" b="1" dirty="0" err="1">
                <a:solidFill>
                  <a:schemeClr val="bg1"/>
                </a:solidFill>
                <a:latin typeface="Consolas" panose="020B0609020204030204" pitchFamily="49" charset="0"/>
              </a:rPr>
              <a:t>boolean</a:t>
            </a:r>
            <a:endParaRPr lang="en-US" b="1" dirty="0">
              <a:solidFill>
                <a:schemeClr val="bg1"/>
              </a:solidFill>
              <a:latin typeface="Consolas" panose="020B0609020204030204" pitchFamily="49" charset="0"/>
            </a:endParaRPr>
          </a:p>
          <a:p>
            <a:pPr lvl="1">
              <a:buClr>
                <a:schemeClr val="tx1"/>
              </a:buClr>
            </a:pPr>
            <a:r>
              <a:rPr lang="en-US" b="1" dirty="0">
                <a:solidFill>
                  <a:schemeClr val="bg1"/>
                </a:solidFill>
                <a:latin typeface="Consolas" panose="020B0609020204030204" pitchFamily="49" charset="0"/>
              </a:rPr>
              <a:t>list</a:t>
            </a:r>
          </a:p>
          <a:p>
            <a:pPr lvl="1">
              <a:buClr>
                <a:schemeClr val="tx1"/>
              </a:buClr>
            </a:pPr>
            <a:endParaRPr lang="en-US" dirty="0">
              <a:latin typeface="Consolas" pitchFamily="49" charset="0"/>
              <a:cs typeface="Consolas" pitchFamily="49" charset="0"/>
            </a:endParaRPr>
          </a:p>
          <a:p>
            <a:pPr lvl="1"/>
            <a:endParaRPr lang="en-US" dirty="0">
              <a:latin typeface="Consolas" pitchFamily="49" charset="0"/>
              <a:cs typeface="Consolas" pitchFamily="49" charset="0"/>
            </a:endParaRPr>
          </a:p>
        </p:txBody>
      </p:sp>
      <p:sp>
        <p:nvSpPr>
          <p:cNvPr id="507906" name="Rectangle 2"/>
          <p:cNvSpPr>
            <a:spLocks noGrp="1" noChangeArrowheads="1"/>
          </p:cNvSpPr>
          <p:nvPr>
            <p:ph type="title"/>
          </p:nvPr>
        </p:nvSpPr>
        <p:spPr>
          <a:xfrm>
            <a:off x="1298208" y="100750"/>
            <a:ext cx="8397308" cy="882654"/>
          </a:xfrm>
        </p:spPr>
        <p:txBody>
          <a:bodyPr/>
          <a:lstStyle/>
          <a:p>
            <a:r>
              <a:rPr lang="en-US" dirty="0"/>
              <a:t>Data Types in Python</a:t>
            </a:r>
          </a:p>
        </p:txBody>
      </p:sp>
      <p:sp>
        <p:nvSpPr>
          <p:cNvPr id="5"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6" name="Rectangle 5">
            <a:extLst>
              <a:ext uri="{FF2B5EF4-FFF2-40B4-BE49-F238E27FC236}">
                <a16:creationId xmlns="" xmlns:a16="http://schemas.microsoft.com/office/drawing/2014/main" id="{1DFF1FA6-C976-4039-87DB-902B4799711F}"/>
              </a:ext>
            </a:extLst>
          </p:cNvPr>
          <p:cNvSpPr>
            <a:spLocks noChangeArrowheads="1"/>
          </p:cNvSpPr>
          <p:nvPr/>
        </p:nvSpPr>
        <p:spPr bwMode="auto">
          <a:xfrm>
            <a:off x="4905440" y="3313664"/>
            <a:ext cx="4205560" cy="318815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pPr>
            <a:r>
              <a:rPr lang="en-US" sz="2800" b="1" noProof="1">
                <a:latin typeface="Consolas" pitchFamily="49" charset="0"/>
              </a:rPr>
              <a:t>size = 50;</a:t>
            </a:r>
          </a:p>
          <a:p>
            <a:pPr defTabSz="1218438" latinLnBrk="1">
              <a:spcBef>
                <a:spcPts val="600"/>
              </a:spcBef>
            </a:pPr>
            <a:r>
              <a:rPr lang="en-US" sz="2800" b="1" noProof="1">
                <a:latin typeface="Consolas" pitchFamily="49" charset="0"/>
              </a:rPr>
              <a:t>type(size)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int</a:t>
            </a:r>
          </a:p>
          <a:p>
            <a:pPr defTabSz="1218438" latinLnBrk="1">
              <a:spcBef>
                <a:spcPts val="600"/>
              </a:spcBef>
            </a:pPr>
            <a:r>
              <a:rPr lang="en-US" sz="2800" b="1" noProof="1">
                <a:latin typeface="Consolas" pitchFamily="49" charset="0"/>
              </a:rPr>
              <a:t>name = "Peter"</a:t>
            </a:r>
          </a:p>
          <a:p>
            <a:pPr defTabSz="1218438" latinLnBrk="1">
              <a:spcBef>
                <a:spcPts val="600"/>
              </a:spcBef>
            </a:pPr>
            <a:r>
              <a:rPr lang="en-US" sz="2800" b="1" noProof="1">
                <a:latin typeface="Consolas" pitchFamily="49" charset="0"/>
              </a:rPr>
              <a:t>type(name)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str</a:t>
            </a:r>
          </a:p>
          <a:p>
            <a:pPr defTabSz="1218438" latinLnBrk="1">
              <a:spcBef>
                <a:spcPts val="600"/>
              </a:spcBef>
            </a:pPr>
            <a:r>
              <a:rPr lang="en-US" sz="2800" b="1" noProof="1">
                <a:latin typeface="Consolas" pitchFamily="49" charset="0"/>
              </a:rPr>
              <a:t>values = [</a:t>
            </a:r>
            <a:r>
              <a:rPr lang="bg-BG" sz="2800" b="1" noProof="1">
                <a:latin typeface="Consolas" pitchFamily="49" charset="0"/>
              </a:rPr>
              <a:t>2</a:t>
            </a:r>
            <a:r>
              <a:rPr lang="en-US" sz="2800" b="1" noProof="1">
                <a:latin typeface="Consolas" pitchFamily="49" charset="0"/>
              </a:rPr>
              <a:t>, </a:t>
            </a:r>
            <a:r>
              <a:rPr lang="bg-BG" sz="2800" b="1" noProof="1">
                <a:latin typeface="Consolas" pitchFamily="49" charset="0"/>
              </a:rPr>
              <a:t>3</a:t>
            </a:r>
            <a:r>
              <a:rPr lang="en-US" sz="2800" b="1" noProof="1">
                <a:latin typeface="Consolas" pitchFamily="49" charset="0"/>
              </a:rPr>
              <a:t>, </a:t>
            </a:r>
            <a:r>
              <a:rPr lang="bg-BG" sz="2800" b="1" noProof="1">
                <a:latin typeface="Consolas" pitchFamily="49" charset="0"/>
              </a:rPr>
              <a:t>4</a:t>
            </a:r>
            <a:r>
              <a:rPr lang="en-US" sz="2800" b="1" noProof="1">
                <a:latin typeface="Consolas" pitchFamily="49" charset="0"/>
              </a:rPr>
              <a:t>]</a:t>
            </a:r>
          </a:p>
          <a:p>
            <a:pPr defTabSz="1218438" latinLnBrk="1">
              <a:spcBef>
                <a:spcPts val="600"/>
              </a:spcBef>
            </a:pPr>
            <a:r>
              <a:rPr lang="en-US" sz="2800" b="1" noProof="1">
                <a:latin typeface="Consolas" pitchFamily="49" charset="0"/>
              </a:rPr>
              <a:t>type(values) </a:t>
            </a:r>
            <a:r>
              <a:rPr lang="en-US" sz="2800" b="1" noProof="1">
                <a:latin typeface="Consolas" pitchFamily="49" charset="0"/>
                <a:sym typeface="Wingdings" panose="05000000000000000000" pitchFamily="2" charset="2"/>
              </a:rPr>
              <a:t> </a:t>
            </a:r>
            <a:r>
              <a:rPr lang="en-US" sz="2800" b="1" noProof="1">
                <a:solidFill>
                  <a:schemeClr val="bg1"/>
                </a:solidFill>
                <a:latin typeface="Consolas" pitchFamily="49" charset="0"/>
                <a:sym typeface="Wingdings" panose="05000000000000000000" pitchFamily="2" charset="2"/>
              </a:rPr>
              <a:t>list</a:t>
            </a:r>
            <a:endParaRPr lang="bg-BG" sz="2800" b="1" noProof="1">
              <a:latin typeface="Consolas" pitchFamily="49" charset="0"/>
            </a:endParaRPr>
          </a:p>
        </p:txBody>
      </p:sp>
    </p:spTree>
    <p:extLst>
      <p:ext uri="{BB962C8B-B14F-4D97-AF65-F5344CB8AC3E}">
        <p14:creationId xmlns:p14="http://schemas.microsoft.com/office/powerpoint/2010/main" val="32084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9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9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79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79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790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xmlns="" id="{54E3D122-9FAD-4360-8A35-342ED757B258}"/>
              </a:ext>
            </a:extLst>
          </p:cNvPr>
          <p:cNvSpPr>
            <a:spLocks noGrp="1"/>
          </p:cNvSpPr>
          <p:nvPr>
            <p:ph type="subTitle" sz="quarter" idx="11"/>
          </p:nvPr>
        </p:nvSpPr>
        <p:spPr/>
        <p:txBody>
          <a:bodyPr/>
          <a:lstStyle/>
          <a:p>
            <a:r>
              <a:rPr lang="en-US"/>
              <a:t>Integer, Float</a:t>
            </a:r>
          </a:p>
        </p:txBody>
      </p:sp>
      <p:sp>
        <p:nvSpPr>
          <p:cNvPr id="2" name="Title 1">
            <a:extLst>
              <a:ext uri="{FF2B5EF4-FFF2-40B4-BE49-F238E27FC236}">
                <a16:creationId xmlns:a16="http://schemas.microsoft.com/office/drawing/2014/main" xmlns="" id="{121E6BDB-B0EF-4CFE-BFE8-3A4EEC9AC3C3}"/>
              </a:ext>
            </a:extLst>
          </p:cNvPr>
          <p:cNvSpPr>
            <a:spLocks noGrp="1"/>
          </p:cNvSpPr>
          <p:nvPr>
            <p:ph type="title" sz="quarter" idx="10"/>
          </p:nvPr>
        </p:nvSpPr>
        <p:spPr/>
        <p:txBody>
          <a:bodyPr/>
          <a:lstStyle/>
          <a:p>
            <a:r>
              <a:rPr lang="en-US"/>
              <a:t>Numbers</a:t>
            </a:r>
          </a:p>
        </p:txBody>
      </p:sp>
      <p:sp>
        <p:nvSpPr>
          <p:cNvPr id="7" name="Правоъгълник 6"/>
          <p:cNvSpPr/>
          <p:nvPr/>
        </p:nvSpPr>
        <p:spPr>
          <a:xfrm>
            <a:off x="5020224" y="1943878"/>
            <a:ext cx="2151551" cy="1631216"/>
          </a:xfrm>
          <a:prstGeom prst="rect">
            <a:avLst/>
          </a:prstGeom>
          <a:noFill/>
        </p:spPr>
        <p:txBody>
          <a:bodyPr wrap="none" lIns="91440" tIns="45720" rIns="91440" bIns="45720">
            <a:spAutoFit/>
          </a:bodyPr>
          <a:lstStyle/>
          <a:p>
            <a:pPr algn="ct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123</a:t>
            </a:r>
            <a:endParaRPr lang="bg-BG" sz="10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8064040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sz="3400" b="1" dirty="0">
                <a:solidFill>
                  <a:schemeClr val="bg1"/>
                </a:solidFill>
              </a:rPr>
              <a:t>Int </a:t>
            </a:r>
            <a:r>
              <a:rPr lang="en-US" sz="3400" dirty="0"/>
              <a:t>or </a:t>
            </a:r>
            <a:r>
              <a:rPr lang="en-US" sz="3400" b="1" dirty="0">
                <a:solidFill>
                  <a:schemeClr val="bg1"/>
                </a:solidFill>
              </a:rPr>
              <a:t>integer</a:t>
            </a:r>
            <a:r>
              <a:rPr lang="en-US" sz="3400" dirty="0"/>
              <a:t> is a whole number, positive or negative, </a:t>
            </a:r>
            <a:br>
              <a:rPr lang="en-US" sz="3400" dirty="0"/>
            </a:br>
            <a:r>
              <a:rPr lang="en-US" sz="3400" dirty="0"/>
              <a:t>without decimals, of unlimited length</a:t>
            </a:r>
          </a:p>
        </p:txBody>
      </p:sp>
      <p:sp>
        <p:nvSpPr>
          <p:cNvPr id="2" name="Title 1"/>
          <p:cNvSpPr>
            <a:spLocks noGrp="1"/>
          </p:cNvSpPr>
          <p:nvPr>
            <p:ph type="title"/>
          </p:nvPr>
        </p:nvSpPr>
        <p:spPr/>
        <p:txBody>
          <a:bodyPr/>
          <a:lstStyle/>
          <a:p>
            <a:r>
              <a:rPr lang="en-US" dirty="0"/>
              <a:t>Integer</a:t>
            </a:r>
          </a:p>
        </p:txBody>
      </p:sp>
      <p:sp>
        <p:nvSpPr>
          <p:cNvPr id="9" name="Text Placeholder 5"/>
          <p:cNvSpPr txBox="1">
            <a:spLocks/>
          </p:cNvSpPr>
          <p:nvPr/>
        </p:nvSpPr>
        <p:spPr>
          <a:xfrm>
            <a:off x="3089085" y="2892830"/>
            <a:ext cx="6833392" cy="20032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lvl1pPr indent="0" defTabSz="1219170" latinLnBrk="1">
              <a:lnSpc>
                <a:spcPct val="100000"/>
              </a:lnSpc>
              <a:spcBef>
                <a:spcPts val="600"/>
              </a:spcBef>
              <a:spcAft>
                <a:spcPts val="600"/>
              </a:spcAft>
              <a:buFont typeface="Wingdings" panose="05000000000000000000" pitchFamily="2" charset="2"/>
              <a:buNone/>
              <a:defRPr lang="en-US" sz="2400" b="1" noProof="1" smtClean="0">
                <a:solidFill>
                  <a:srgbClr val="000000"/>
                </a:solidFill>
                <a:effectLst/>
                <a:latin typeface="Consolas" pitchFamily="49" charset="0"/>
                <a:cs typeface="Consolas" pitchFamily="49" charset="0"/>
              </a:defRPr>
            </a:lvl1pPr>
            <a:lvl2pPr marL="990575" indent="-380990" defTabSz="1219170" latinLnBrk="1">
              <a:lnSpc>
                <a:spcPct val="105000"/>
              </a:lnSpc>
              <a:spcBef>
                <a:spcPts val="600"/>
              </a:spcBef>
              <a:spcAft>
                <a:spcPts val="600"/>
              </a:spcAft>
              <a:buFont typeface="Wingdings" panose="05000000000000000000" pitchFamily="2" charset="2"/>
              <a:buChar char="§"/>
              <a:defRPr sz="3200"/>
            </a:lvl2pPr>
            <a:lvl3pPr marL="1523962" indent="-304792" defTabSz="1219170" latinLnBrk="1">
              <a:lnSpc>
                <a:spcPct val="105000"/>
              </a:lnSpc>
              <a:spcBef>
                <a:spcPts val="600"/>
              </a:spcBef>
              <a:spcAft>
                <a:spcPts val="600"/>
              </a:spcAft>
              <a:buFont typeface="Wingdings" panose="05000000000000000000" pitchFamily="2" charset="2"/>
              <a:buChar char="§"/>
              <a:defRPr sz="3000"/>
            </a:lvl3pPr>
            <a:lvl4pPr marL="2133547" indent="-304792" defTabSz="1219170" latinLnBrk="1">
              <a:lnSpc>
                <a:spcPct val="105000"/>
              </a:lnSpc>
              <a:spcBef>
                <a:spcPts val="600"/>
              </a:spcBef>
              <a:spcAft>
                <a:spcPts val="600"/>
              </a:spcAft>
              <a:buFont typeface="Wingdings" panose="05000000000000000000" pitchFamily="2" charset="2"/>
              <a:buChar char="§"/>
              <a:defRPr sz="2800"/>
            </a:lvl4pPr>
            <a:lvl5pPr marL="2743131" indent="-304792" defTabSz="1219170" latinLnBrk="1">
              <a:lnSpc>
                <a:spcPct val="105000"/>
              </a:lnSpc>
              <a:spcBef>
                <a:spcPts val="600"/>
              </a:spcBef>
              <a:spcAft>
                <a:spcPts val="600"/>
              </a:spcAft>
              <a:buFont typeface="Wingdings" panose="05000000000000000000" pitchFamily="2" charset="2"/>
              <a:buChar char="§"/>
              <a:defRPr sz="2600"/>
            </a:lvl5pPr>
            <a:lvl6pPr marL="3352716" indent="-304792" defTabSz="1219170" latinLnBrk="1">
              <a:spcBef>
                <a:spcPct val="20000"/>
              </a:spcBef>
              <a:buFont typeface="Arial" pitchFamily="34" charset="0"/>
              <a:buChar char="•"/>
              <a:defRPr sz="2667"/>
            </a:lvl6pPr>
            <a:lvl7pPr marL="3962301" indent="-304792" defTabSz="1219170" latinLnBrk="1">
              <a:spcBef>
                <a:spcPct val="20000"/>
              </a:spcBef>
              <a:buFont typeface="Arial" pitchFamily="34" charset="0"/>
              <a:buChar char="•"/>
              <a:defRPr sz="2667"/>
            </a:lvl7pPr>
            <a:lvl8pPr marL="4571886" indent="-304792" defTabSz="1219170" latinLnBrk="1">
              <a:spcBef>
                <a:spcPct val="20000"/>
              </a:spcBef>
              <a:buFont typeface="Arial" pitchFamily="34" charset="0"/>
              <a:buChar char="•"/>
              <a:defRPr sz="2667"/>
            </a:lvl8pPr>
            <a:lvl9pPr marL="5181470" indent="-304792" defTabSz="1219170" latinLnBrk="1">
              <a:spcBef>
                <a:spcPct val="20000"/>
              </a:spcBef>
              <a:buFont typeface="Arial" pitchFamily="34" charset="0"/>
              <a:buChar char="•"/>
              <a:defRPr sz="2667"/>
            </a:lvl9pPr>
          </a:lstStyle>
          <a:p>
            <a:r>
              <a:rPr lang="en-US" sz="3200" dirty="0">
                <a:solidFill>
                  <a:schemeClr val="tx1"/>
                </a:solidFill>
              </a:rPr>
              <a:t>x = 1             </a:t>
            </a:r>
            <a:r>
              <a:rPr lang="en-US" sz="3200" i="1" dirty="0">
                <a:solidFill>
                  <a:schemeClr val="accent2"/>
                </a:solidFill>
              </a:rPr>
              <a:t># int</a:t>
            </a:r>
          </a:p>
          <a:p>
            <a:r>
              <a:rPr lang="en-US" sz="3200" dirty="0">
                <a:solidFill>
                  <a:schemeClr val="tx1"/>
                </a:solidFill>
              </a:rPr>
              <a:t>y = 231223423352  </a:t>
            </a:r>
            <a:r>
              <a:rPr lang="en-US" sz="3200" i="1" dirty="0">
                <a:solidFill>
                  <a:schemeClr val="accent2"/>
                </a:solidFill>
              </a:rPr>
              <a:t># int</a:t>
            </a:r>
          </a:p>
          <a:p>
            <a:r>
              <a:rPr lang="en-US" sz="3200" dirty="0">
                <a:solidFill>
                  <a:schemeClr val="tx1"/>
                </a:solidFill>
              </a:rPr>
              <a:t>z = -2312312      </a:t>
            </a:r>
            <a:r>
              <a:rPr lang="en-US" sz="3200" i="1" dirty="0">
                <a:solidFill>
                  <a:schemeClr val="accent2"/>
                </a:solidFill>
              </a:rPr>
              <a:t># int</a:t>
            </a:r>
          </a:p>
        </p:txBody>
      </p:sp>
      <p:sp>
        <p:nvSpPr>
          <p:cNvPr id="6" name="Slide Number">
            <a:extLst>
              <a:ext uri="{FF2B5EF4-FFF2-40B4-BE49-F238E27FC236}">
                <a16:creationId xmlns:a16="http://schemas.microsoft.com/office/drawing/2014/main" xmlns="" id="{5F6AD696-ABAF-4DE1-AECD-0B2773E9EC5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141</a:t>
            </a:fld>
            <a:endParaRPr lang="en-US" dirty="0"/>
          </a:p>
        </p:txBody>
      </p:sp>
    </p:spTree>
    <p:extLst>
      <p:ext uri="{BB962C8B-B14F-4D97-AF65-F5344CB8AC3E}">
        <p14:creationId xmlns:p14="http://schemas.microsoft.com/office/powerpoint/2010/main" val="1940475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4D9E82AC-101E-4333-9445-14A763417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142</a:t>
            </a:fld>
            <a:endParaRPr lang="en-US" noProof="0" dirty="0"/>
          </a:p>
        </p:txBody>
      </p:sp>
      <p:sp>
        <p:nvSpPr>
          <p:cNvPr id="3" name="Content Placeholder 2"/>
          <p:cNvSpPr>
            <a:spLocks noGrp="1"/>
          </p:cNvSpPr>
          <p:nvPr>
            <p:ph type="body" sz="quarter" idx="10"/>
          </p:nvPr>
        </p:nvSpPr>
        <p:spPr/>
        <p:txBody>
          <a:bodyPr/>
          <a:lstStyle/>
          <a:p>
            <a:r>
              <a:rPr lang="en-US" dirty="0"/>
              <a:t>Write a program to enter an integer number of centuries and </a:t>
            </a:r>
            <a:br>
              <a:rPr lang="en-US" dirty="0"/>
            </a:br>
            <a:r>
              <a:rPr lang="en-US" dirty="0"/>
              <a:t>convert it to years, days, hours and minutes</a:t>
            </a:r>
          </a:p>
        </p:txBody>
      </p:sp>
      <p:sp>
        <p:nvSpPr>
          <p:cNvPr id="4" name="Title 3"/>
          <p:cNvSpPr>
            <a:spLocks noGrp="1"/>
          </p:cNvSpPr>
          <p:nvPr>
            <p:ph type="title"/>
          </p:nvPr>
        </p:nvSpPr>
        <p:spPr/>
        <p:txBody>
          <a:bodyPr/>
          <a:lstStyle/>
          <a:p>
            <a:r>
              <a:rPr lang="en-US" dirty="0"/>
              <a:t>Problem: Centuries to Minutes</a:t>
            </a:r>
          </a:p>
        </p:txBody>
      </p:sp>
      <p:sp>
        <p:nvSpPr>
          <p:cNvPr id="12" name="Right Arrow 11"/>
          <p:cNvSpPr/>
          <p:nvPr/>
        </p:nvSpPr>
        <p:spPr>
          <a:xfrm rot="5400000">
            <a:off x="5859007" y="3615740"/>
            <a:ext cx="473984" cy="334764"/>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p>
        </p:txBody>
      </p:sp>
      <p:sp>
        <p:nvSpPr>
          <p:cNvPr id="22" name="Rectangle 4"/>
          <p:cNvSpPr>
            <a:spLocks noChangeArrowheads="1"/>
          </p:cNvSpPr>
          <p:nvPr/>
        </p:nvSpPr>
        <p:spPr bwMode="auto">
          <a:xfrm>
            <a:off x="4821121" y="2843753"/>
            <a:ext cx="254975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vl="0" algn="ctr" eaLnBrk="0" hangingPunct="0">
              <a:buClr>
                <a:srgbClr val="67748E">
                  <a:lumMod val="40000"/>
                  <a:lumOff val="60000"/>
                </a:srgbClr>
              </a:buClr>
              <a:buSzPct val="70000"/>
            </a:pPr>
            <a:r>
              <a:rPr lang="en-US" sz="2200" b="1" noProof="1">
                <a:latin typeface="Consolas" pitchFamily="49" charset="0"/>
              </a:rPr>
              <a:t>Centuries = 1</a:t>
            </a:r>
          </a:p>
        </p:txBody>
      </p:sp>
      <p:sp>
        <p:nvSpPr>
          <p:cNvPr id="23" name="Rectangle 4"/>
          <p:cNvSpPr>
            <a:spLocks noChangeArrowheads="1"/>
          </p:cNvSpPr>
          <p:nvPr/>
        </p:nvSpPr>
        <p:spPr bwMode="auto">
          <a:xfrm>
            <a:off x="696000" y="4165827"/>
            <a:ext cx="11181314"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vl="0" eaLnBrk="0" hangingPunct="0">
              <a:buClr>
                <a:srgbClr val="67748E">
                  <a:lumMod val="40000"/>
                  <a:lumOff val="60000"/>
                </a:srgbClr>
              </a:buClr>
              <a:buSzPct val="70000"/>
            </a:pPr>
            <a:r>
              <a:rPr lang="en-US" sz="2200" b="1" noProof="1">
                <a:latin typeface="Consolas" pitchFamily="49" charset="0"/>
              </a:rPr>
              <a:t>1 centuries = 100 years = 36524 days = 876576 hours = 52594560 minutes</a:t>
            </a:r>
          </a:p>
        </p:txBody>
      </p:sp>
    </p:spTree>
    <p:extLst>
      <p:ext uri="{BB962C8B-B14F-4D97-AF65-F5344CB8AC3E}">
        <p14:creationId xmlns:p14="http://schemas.microsoft.com/office/powerpoint/2010/main" val="2113784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Centuries to Minutes</a:t>
            </a:r>
          </a:p>
        </p:txBody>
      </p:sp>
      <p:sp>
        <p:nvSpPr>
          <p:cNvPr id="5" name="Rectangle 4"/>
          <p:cNvSpPr>
            <a:spLocks noChangeArrowheads="1"/>
          </p:cNvSpPr>
          <p:nvPr/>
        </p:nvSpPr>
        <p:spPr bwMode="auto">
          <a:xfrm>
            <a:off x="379511" y="1470097"/>
            <a:ext cx="11509197" cy="378831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072">
              <a:spcBef>
                <a:spcPts val="600"/>
              </a:spcBef>
              <a:spcAft>
                <a:spcPts val="600"/>
              </a:spcAft>
            </a:pPr>
            <a:r>
              <a:rPr lang="en-US" sz="2600" b="1" noProof="1">
                <a:latin typeface="Consolas" pitchFamily="49" charset="0"/>
              </a:rPr>
              <a:t>centuries = int(input())</a:t>
            </a:r>
          </a:p>
          <a:p>
            <a:pPr defTabSz="1218072">
              <a:spcBef>
                <a:spcPts val="600"/>
              </a:spcBef>
              <a:spcAft>
                <a:spcPts val="600"/>
              </a:spcAft>
            </a:pPr>
            <a:r>
              <a:rPr lang="en-US" sz="2600" b="1" noProof="1">
                <a:latin typeface="Consolas" pitchFamily="49" charset="0"/>
              </a:rPr>
              <a:t>years = centuries * 100</a:t>
            </a:r>
          </a:p>
          <a:p>
            <a:pPr defTabSz="1218072">
              <a:spcBef>
                <a:spcPts val="600"/>
              </a:spcBef>
              <a:spcAft>
                <a:spcPts val="600"/>
              </a:spcAft>
            </a:pPr>
            <a:r>
              <a:rPr lang="en-US" sz="2600" b="1" noProof="1">
                <a:latin typeface="Consolas" pitchFamily="49" charset="0"/>
              </a:rPr>
              <a:t>days = int(years * 365.2422)</a:t>
            </a:r>
          </a:p>
          <a:p>
            <a:pPr defTabSz="1218072">
              <a:spcBef>
                <a:spcPts val="600"/>
              </a:spcBef>
              <a:spcAft>
                <a:spcPts val="600"/>
              </a:spcAft>
            </a:pPr>
            <a:r>
              <a:rPr lang="en-US" sz="2600" b="1" noProof="1">
                <a:latin typeface="Consolas" pitchFamily="49" charset="0"/>
              </a:rPr>
              <a:t>hours = 24 * days</a:t>
            </a:r>
          </a:p>
          <a:p>
            <a:pPr defTabSz="1218072">
              <a:spcBef>
                <a:spcPts val="600"/>
              </a:spcBef>
              <a:spcAft>
                <a:spcPts val="600"/>
              </a:spcAft>
            </a:pPr>
            <a:r>
              <a:rPr lang="en-US" sz="2600" b="1" noProof="1">
                <a:latin typeface="Consolas" pitchFamily="49" charset="0"/>
              </a:rPr>
              <a:t>minutes = 60 * hours</a:t>
            </a:r>
          </a:p>
          <a:p>
            <a:pPr defTabSz="1218072">
              <a:spcBef>
                <a:spcPts val="600"/>
              </a:spcBef>
              <a:spcAft>
                <a:spcPts val="600"/>
              </a:spcAft>
            </a:pPr>
            <a:r>
              <a:rPr lang="en-US" sz="2600" b="1" noProof="1">
                <a:latin typeface="Consolas" pitchFamily="49" charset="0"/>
              </a:rPr>
              <a:t>print(f"{centuries} centuries = {years} years = {days} days = {hours} hours = {minutes} minutes")</a:t>
            </a:r>
          </a:p>
        </p:txBody>
      </p:sp>
      <p:sp>
        <p:nvSpPr>
          <p:cNvPr id="7" name="AutoShape 7"/>
          <p:cNvSpPr>
            <a:spLocks noChangeArrowheads="1"/>
          </p:cNvSpPr>
          <p:nvPr/>
        </p:nvSpPr>
        <p:spPr bwMode="auto">
          <a:xfrm>
            <a:off x="8535034" y="2949503"/>
            <a:ext cx="2858244" cy="1066800"/>
          </a:xfrm>
          <a:prstGeom prst="wedgeRoundRectCallout">
            <a:avLst>
              <a:gd name="adj1" fmla="val -4838"/>
              <a:gd name="adj2" fmla="val -2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noProof="1">
                <a:solidFill>
                  <a:schemeClr val="bg1"/>
                </a:solidFill>
                <a:effectLst>
                  <a:outerShdw blurRad="38100" dist="38100" dir="2700000" algn="tl">
                    <a:srgbClr val="000000">
                      <a:alpha val="43137"/>
                    </a:srgbClr>
                  </a:outerShdw>
                </a:effectLst>
              </a:rPr>
              <a:t>(int)</a:t>
            </a:r>
            <a:r>
              <a:rPr lang="en-US" sz="2600" b="1" dirty="0">
                <a:solidFill>
                  <a:schemeClr val="bg1"/>
                </a:solidFill>
                <a:effectLst>
                  <a:outerShdw blurRad="38100" dist="38100" dir="2700000" algn="tl">
                    <a:srgbClr val="000000">
                      <a:alpha val="43137"/>
                    </a:srgbClr>
                  </a:outerShdw>
                </a:effectLst>
              </a:rPr>
              <a:t> </a:t>
            </a:r>
            <a:r>
              <a:rPr lang="en-US" sz="2600" b="1" dirty="0">
                <a:solidFill>
                  <a:schemeClr val="bg2"/>
                </a:solidFill>
              </a:rPr>
              <a:t>converts float to </a:t>
            </a:r>
            <a:r>
              <a:rPr lang="en-US" sz="2600" b="1" noProof="1">
                <a:solidFill>
                  <a:schemeClr val="bg2"/>
                </a:solidFill>
              </a:rPr>
              <a:t>int</a:t>
            </a:r>
          </a:p>
        </p:txBody>
      </p:sp>
      <p:sp>
        <p:nvSpPr>
          <p:cNvPr id="6" name="AutoShape 7"/>
          <p:cNvSpPr>
            <a:spLocks noChangeArrowheads="1"/>
          </p:cNvSpPr>
          <p:nvPr/>
        </p:nvSpPr>
        <p:spPr bwMode="auto">
          <a:xfrm>
            <a:off x="8535034" y="1676400"/>
            <a:ext cx="2743915" cy="1066800"/>
          </a:xfrm>
          <a:prstGeom prst="wedgeRoundRectCallout">
            <a:avLst>
              <a:gd name="adj1" fmla="val -43307"/>
              <a:gd name="adj2" fmla="val -2188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bg2"/>
                </a:solidFill>
              </a:rPr>
              <a:t>Tropical year has </a:t>
            </a:r>
            <a:r>
              <a:rPr lang="en-US" sz="2600" b="1" dirty="0">
                <a:solidFill>
                  <a:schemeClr val="bg1"/>
                </a:solidFill>
              </a:rPr>
              <a:t>365.2422 </a:t>
            </a:r>
            <a:r>
              <a:rPr lang="en-US" sz="2600" b="1" dirty="0">
                <a:solidFill>
                  <a:srgbClr val="FFFFFF"/>
                </a:solidFill>
              </a:rPr>
              <a:t>days</a:t>
            </a:r>
            <a:endParaRPr lang="bg-BG" sz="2600" b="1" dirty="0">
              <a:solidFill>
                <a:srgbClr val="FFFFFF"/>
              </a:solidFill>
            </a:endParaRPr>
          </a:p>
        </p:txBody>
      </p:sp>
      <p:sp>
        <p:nvSpPr>
          <p:cNvPr id="9" name="Slide Number">
            <a:extLst>
              <a:ext uri="{FF2B5EF4-FFF2-40B4-BE49-F238E27FC236}">
                <a16:creationId xmlns:a16="http://schemas.microsoft.com/office/drawing/2014/main" xmlns="" id="{19F55DAC-9E3A-4994-8A76-A12B04A0D8C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143</a:t>
            </a:fld>
            <a:endParaRPr lang="en-US" dirty="0"/>
          </a:p>
        </p:txBody>
      </p:sp>
    </p:spTree>
    <p:extLst>
      <p:ext uri="{BB962C8B-B14F-4D97-AF65-F5344CB8AC3E}">
        <p14:creationId xmlns:p14="http://schemas.microsoft.com/office/powerpoint/2010/main" val="4052880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xmlns="" id="{4D162C15-8E1F-4BFE-95FA-D5E8176E8B3B}"/>
              </a:ext>
            </a:extLst>
          </p:cNvPr>
          <p:cNvSpPr>
            <a:spLocks noGrp="1"/>
          </p:cNvSpPr>
          <p:nvPr>
            <p:ph type="subTitle" sz="quarter" idx="11"/>
          </p:nvPr>
        </p:nvSpPr>
        <p:spPr/>
        <p:txBody>
          <a:bodyPr/>
          <a:lstStyle/>
          <a:p>
            <a:r>
              <a:rPr lang="en-US"/>
              <a:t>Conditions</a:t>
            </a:r>
          </a:p>
        </p:txBody>
      </p:sp>
      <p:sp>
        <p:nvSpPr>
          <p:cNvPr id="2" name="Title 1">
            <a:extLst>
              <a:ext uri="{FF2B5EF4-FFF2-40B4-BE49-F238E27FC236}">
                <a16:creationId xmlns:a16="http://schemas.microsoft.com/office/drawing/2014/main" xmlns="" id="{6ED95CD1-259E-4324-B533-893DD0BD3045}"/>
              </a:ext>
            </a:extLst>
          </p:cNvPr>
          <p:cNvSpPr>
            <a:spLocks noGrp="1"/>
          </p:cNvSpPr>
          <p:nvPr>
            <p:ph type="title" sz="quarter" idx="10"/>
          </p:nvPr>
        </p:nvSpPr>
        <p:spPr/>
        <p:txBody>
          <a:bodyPr/>
          <a:lstStyle/>
          <a:p>
            <a:r>
              <a:rPr lang="en-US"/>
              <a:t>Booleans</a:t>
            </a:r>
          </a:p>
        </p:txBody>
      </p:sp>
      <p:sp>
        <p:nvSpPr>
          <p:cNvPr id="7" name="Правоъгълник 6"/>
          <p:cNvSpPr/>
          <p:nvPr/>
        </p:nvSpPr>
        <p:spPr>
          <a:xfrm>
            <a:off x="4658651" y="1046256"/>
            <a:ext cx="2874698" cy="3170099"/>
          </a:xfrm>
          <a:prstGeom prst="rect">
            <a:avLst/>
          </a:prstGeom>
          <a:noFill/>
        </p:spPr>
        <p:txBody>
          <a:bodyPr wrap="none" lIns="91440" tIns="45720" rIns="91440" bIns="45720">
            <a:spAutoFit/>
          </a:bodyPr>
          <a:lstStyle/>
          <a:p>
            <a:pPr algn="ct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True</a:t>
            </a:r>
            <a:b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False</a:t>
            </a:r>
            <a:endParaRPr lang="bg-BG" sz="10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41915487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5510" y="1121144"/>
            <a:ext cx="9929724" cy="5397102"/>
          </a:xfrm>
        </p:spPr>
        <p:txBody>
          <a:bodyPr>
            <a:normAutofit/>
          </a:bodyPr>
          <a:lstStyle/>
          <a:p>
            <a:r>
              <a:rPr lang="en-US" sz="3400" dirty="0"/>
              <a:t>Boolean represents a logical entity and can have two </a:t>
            </a:r>
            <a:br>
              <a:rPr lang="en-US" sz="3400" dirty="0"/>
            </a:br>
            <a:r>
              <a:rPr lang="en-US" sz="3400" dirty="0"/>
              <a:t>values: </a:t>
            </a:r>
            <a:r>
              <a:rPr lang="en-US" sz="3400" b="1" dirty="0">
                <a:solidFill>
                  <a:schemeClr val="bg1"/>
                </a:solidFill>
              </a:rPr>
              <a:t>True</a:t>
            </a:r>
            <a:r>
              <a:rPr lang="en-US" sz="3400" dirty="0"/>
              <a:t> and </a:t>
            </a:r>
            <a:r>
              <a:rPr lang="en-US" sz="3400" b="1" dirty="0">
                <a:solidFill>
                  <a:schemeClr val="bg1"/>
                </a:solidFill>
              </a:rPr>
              <a:t>False</a:t>
            </a:r>
            <a:endParaRPr lang="en-US" sz="3400" dirty="0">
              <a:solidFill>
                <a:schemeClr val="bg1"/>
              </a:solidFill>
            </a:endParaRPr>
          </a:p>
          <a:p>
            <a:r>
              <a:rPr lang="en-US" sz="3400" dirty="0"/>
              <a:t>You can use the </a:t>
            </a:r>
            <a:r>
              <a:rPr lang="en-US" sz="3400" b="1" dirty="0">
                <a:solidFill>
                  <a:schemeClr val="bg1"/>
                </a:solidFill>
              </a:rPr>
              <a:t>bool()</a:t>
            </a:r>
            <a:r>
              <a:rPr lang="en-US" sz="3400" b="1" dirty="0"/>
              <a:t> </a:t>
            </a:r>
            <a:r>
              <a:rPr lang="en-US" sz="3400" dirty="0"/>
              <a:t>function to find out if an </a:t>
            </a:r>
            <a:br>
              <a:rPr lang="en-US" sz="3400" dirty="0"/>
            </a:br>
            <a:r>
              <a:rPr lang="en-US" sz="3400" dirty="0"/>
              <a:t>expression (or a variable) is true:</a:t>
            </a:r>
          </a:p>
          <a:p>
            <a:endParaRPr lang="en-US" sz="3400" dirty="0"/>
          </a:p>
          <a:p>
            <a:r>
              <a:rPr lang="en-US" sz="3400" dirty="0"/>
              <a:t>Or even easier:</a:t>
            </a:r>
          </a:p>
        </p:txBody>
      </p:sp>
      <p:sp>
        <p:nvSpPr>
          <p:cNvPr id="2" name="Title 1"/>
          <p:cNvSpPr>
            <a:spLocks noGrp="1"/>
          </p:cNvSpPr>
          <p:nvPr>
            <p:ph type="title"/>
          </p:nvPr>
        </p:nvSpPr>
        <p:spPr/>
        <p:txBody>
          <a:bodyPr/>
          <a:lstStyle/>
          <a:p>
            <a:r>
              <a:rPr lang="en-US" dirty="0"/>
              <a:t>What is a Boolean?</a:t>
            </a:r>
          </a:p>
        </p:txBody>
      </p:sp>
      <p:sp>
        <p:nvSpPr>
          <p:cNvPr id="11" name="Rectangle 6"/>
          <p:cNvSpPr>
            <a:spLocks noChangeArrowheads="1"/>
          </p:cNvSpPr>
          <p:nvPr/>
        </p:nvSpPr>
        <p:spPr bwMode="auto">
          <a:xfrm>
            <a:off x="2561448" y="3603474"/>
            <a:ext cx="3939552"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600" b="1" dirty="0"/>
              <a:t>print(bool(10 &gt; 9))	</a:t>
            </a:r>
            <a:r>
              <a:rPr lang="en-US" sz="2600" b="1" i="1" dirty="0">
                <a:solidFill>
                  <a:schemeClr val="accent2"/>
                </a:solidFill>
              </a:rPr>
              <a:t># True</a:t>
            </a:r>
            <a:endParaRPr lang="bg-BG" sz="2600" b="1" i="1" dirty="0">
              <a:solidFill>
                <a:schemeClr val="accent2"/>
              </a:solidFill>
              <a:latin typeface="Consolas" pitchFamily="49" charset="0"/>
            </a:endParaRPr>
          </a:p>
        </p:txBody>
      </p:sp>
      <p:sp>
        <p:nvSpPr>
          <p:cNvPr id="9" name="Rectangle 6"/>
          <p:cNvSpPr>
            <a:spLocks noChangeArrowheads="1"/>
          </p:cNvSpPr>
          <p:nvPr/>
        </p:nvSpPr>
        <p:spPr bwMode="auto">
          <a:xfrm>
            <a:off x="2561449" y="4914000"/>
            <a:ext cx="3939551"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600" b="1" dirty="0"/>
              <a:t>print(10 &gt; 9)		</a:t>
            </a:r>
            <a:r>
              <a:rPr lang="en-US" sz="2400" b="1" i="1" dirty="0">
                <a:solidFill>
                  <a:schemeClr val="accent2"/>
                </a:solidFill>
              </a:rPr>
              <a:t># True</a:t>
            </a:r>
            <a:endParaRPr lang="bg-BG" sz="2400" b="1" i="1" dirty="0">
              <a:solidFill>
                <a:schemeClr val="accent2"/>
              </a:solidFill>
              <a:latin typeface="Consolas" pitchFamily="49" charset="0"/>
            </a:endParaRPr>
          </a:p>
        </p:txBody>
      </p:sp>
      <p:pic>
        <p:nvPicPr>
          <p:cNvPr id="2050" name="Picture 2" descr="C:\Users\ko3ebo7e\Desktop\Pictures\More\wrong-vs.-right.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566201" y="3608156"/>
            <a:ext cx="2128700" cy="2128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Slide Number">
            <a:extLst>
              <a:ext uri="{FF2B5EF4-FFF2-40B4-BE49-F238E27FC236}">
                <a16:creationId xmlns:a16="http://schemas.microsoft.com/office/drawing/2014/main" xmlns="" id="{0CF220FA-4C77-4471-9517-A9DDFD670E7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145</a:t>
            </a:fld>
            <a:endParaRPr lang="en-US" dirty="0"/>
          </a:p>
        </p:txBody>
      </p:sp>
    </p:spTree>
    <p:extLst>
      <p:ext uri="{BB962C8B-B14F-4D97-AF65-F5344CB8AC3E}">
        <p14:creationId xmlns:p14="http://schemas.microsoft.com/office/powerpoint/2010/main" val="25153115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099D1378-7E12-488D-A237-3719A81ECEAD}"/>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146</a:t>
            </a:fld>
            <a:endParaRPr lang="en-US" noProof="0" dirty="0"/>
          </a:p>
        </p:txBody>
      </p:sp>
      <p:sp>
        <p:nvSpPr>
          <p:cNvPr id="5" name="Title 4"/>
          <p:cNvSpPr>
            <a:spLocks noGrp="1"/>
          </p:cNvSpPr>
          <p:nvPr>
            <p:ph type="title"/>
          </p:nvPr>
        </p:nvSpPr>
        <p:spPr/>
        <p:txBody>
          <a:bodyPr/>
          <a:lstStyle/>
          <a:p>
            <a:r>
              <a:rPr lang="en-US" dirty="0"/>
              <a:t>Comparisons and Conditions</a:t>
            </a:r>
          </a:p>
        </p:txBody>
      </p:sp>
      <p:graphicFrame>
        <p:nvGraphicFramePr>
          <p:cNvPr id="3" name="Таблица 2"/>
          <p:cNvGraphicFramePr>
            <a:graphicFrameLocks noGrp="1"/>
          </p:cNvGraphicFramePr>
          <p:nvPr>
            <p:extLst>
              <p:ext uri="{D42A27DB-BD31-4B8C-83A1-F6EECF244321}">
                <p14:modId xmlns:p14="http://schemas.microsoft.com/office/powerpoint/2010/main" val="615145577"/>
              </p:ext>
            </p:extLst>
          </p:nvPr>
        </p:nvGraphicFramePr>
        <p:xfrm>
          <a:off x="1909894" y="2034000"/>
          <a:ext cx="7921106" cy="3502198"/>
        </p:xfrm>
        <a:graphic>
          <a:graphicData uri="http://schemas.openxmlformats.org/drawingml/2006/table">
            <a:tbl>
              <a:tblPr firstRow="1" bandRow="1">
                <a:tableStyleId>{7E9639D4-E3E2-4D34-9284-5A2195B3D0D7}</a:tableStyleId>
              </a:tblPr>
              <a:tblGrid>
                <a:gridCol w="1486106">
                  <a:extLst>
                    <a:ext uri="{9D8B030D-6E8A-4147-A177-3AD203B41FA5}">
                      <a16:colId xmlns:a16="http://schemas.microsoft.com/office/drawing/2014/main" xmlns="" val="20000"/>
                    </a:ext>
                  </a:extLst>
                </a:gridCol>
                <a:gridCol w="3285000">
                  <a:extLst>
                    <a:ext uri="{9D8B030D-6E8A-4147-A177-3AD203B41FA5}">
                      <a16:colId xmlns:a16="http://schemas.microsoft.com/office/drawing/2014/main" xmlns="" val="20001"/>
                    </a:ext>
                  </a:extLst>
                </a:gridCol>
                <a:gridCol w="3150000">
                  <a:extLst>
                    <a:ext uri="{9D8B030D-6E8A-4147-A177-3AD203B41FA5}">
                      <a16:colId xmlns:a16="http://schemas.microsoft.com/office/drawing/2014/main" xmlns="" val="20002"/>
                    </a:ext>
                  </a:extLst>
                </a:gridCol>
              </a:tblGrid>
              <a:tr h="507216">
                <a:tc>
                  <a:txBody>
                    <a:bodyPr/>
                    <a:lstStyle/>
                    <a:p>
                      <a:r>
                        <a:rPr lang="en-US" sz="2600" dirty="0"/>
                        <a:t>Operator</a:t>
                      </a:r>
                    </a:p>
                  </a:txBody>
                  <a:tcPr/>
                </a:tc>
                <a:tc>
                  <a:txBody>
                    <a:bodyPr/>
                    <a:lstStyle/>
                    <a:p>
                      <a:r>
                        <a:rPr lang="en-US" sz="2600" dirty="0"/>
                        <a:t>Description</a:t>
                      </a:r>
                    </a:p>
                  </a:txBody>
                  <a:tcPr/>
                </a:tc>
                <a:tc>
                  <a:txBody>
                    <a:bodyPr/>
                    <a:lstStyle/>
                    <a:p>
                      <a:r>
                        <a:rPr lang="en-US" sz="2600" dirty="0"/>
                        <a:t>Example</a:t>
                      </a:r>
                    </a:p>
                  </a:txBody>
                  <a:tcPr/>
                </a:tc>
                <a:extLst>
                  <a:ext uri="{0D108BD9-81ED-4DB2-BD59-A6C34878D82A}">
                    <a16:rowId xmlns:a16="http://schemas.microsoft.com/office/drawing/2014/main" xmlns="" val="10000"/>
                  </a:ext>
                </a:extLst>
              </a:tr>
              <a:tr h="533018">
                <a:tc>
                  <a:txBody>
                    <a:bodyPr/>
                    <a:lstStyle/>
                    <a:p>
                      <a:pPr algn="l"/>
                      <a:r>
                        <a:rPr lang="en-US" sz="2600" b="1" dirty="0">
                          <a:solidFill>
                            <a:schemeClr val="tx1"/>
                          </a:solidFill>
                        </a:rPr>
                        <a:t>==</a:t>
                      </a:r>
                    </a:p>
                  </a:txBody>
                  <a:tcPr/>
                </a:tc>
                <a:tc>
                  <a:txBody>
                    <a:bodyPr/>
                    <a:lstStyle/>
                    <a:p>
                      <a:pPr algn="l"/>
                      <a:r>
                        <a:rPr lang="en-US" sz="2600" dirty="0"/>
                        <a:t>equal </a:t>
                      </a:r>
                    </a:p>
                  </a:txBody>
                  <a:tcPr/>
                </a:tc>
                <a:tc>
                  <a:txBody>
                    <a:bodyPr/>
                    <a:lstStyle/>
                    <a:p>
                      <a:pPr algn="l"/>
                      <a:r>
                        <a:rPr lang="en-US" sz="2600" dirty="0"/>
                        <a:t>if (day == 'Monday')</a:t>
                      </a:r>
                    </a:p>
                  </a:txBody>
                  <a:tcPr/>
                </a:tc>
                <a:extLst>
                  <a:ext uri="{0D108BD9-81ED-4DB2-BD59-A6C34878D82A}">
                    <a16:rowId xmlns:a16="http://schemas.microsoft.com/office/drawing/2014/main" xmlns="" val="10001"/>
                  </a:ext>
                </a:extLst>
              </a:tr>
              <a:tr h="494951">
                <a:tc>
                  <a:txBody>
                    <a:bodyPr/>
                    <a:lstStyle/>
                    <a:p>
                      <a:pPr algn="l"/>
                      <a:r>
                        <a:rPr lang="en-US" sz="2600" b="1" dirty="0">
                          <a:solidFill>
                            <a:schemeClr val="tx1"/>
                          </a:solidFill>
                        </a:rPr>
                        <a:t>&gt;</a:t>
                      </a:r>
                    </a:p>
                  </a:txBody>
                  <a:tcPr/>
                </a:tc>
                <a:tc>
                  <a:txBody>
                    <a:bodyPr/>
                    <a:lstStyle/>
                    <a:p>
                      <a:pPr algn="l"/>
                      <a:r>
                        <a:rPr lang="en-US" sz="2600" dirty="0"/>
                        <a:t>greater than</a:t>
                      </a:r>
                      <a:r>
                        <a:rPr lang="en-US" sz="2600" baseline="0" dirty="0"/>
                        <a:t> </a:t>
                      </a:r>
                      <a:endParaRPr lang="en-US" sz="2600" dirty="0"/>
                    </a:p>
                  </a:txBody>
                  <a:tcPr/>
                </a:tc>
                <a:tc>
                  <a:txBody>
                    <a:bodyPr/>
                    <a:lstStyle/>
                    <a:p>
                      <a:pPr algn="l"/>
                      <a:r>
                        <a:rPr lang="en-US" sz="2600" dirty="0"/>
                        <a:t>if (salary &gt; 9000)</a:t>
                      </a:r>
                    </a:p>
                  </a:txBody>
                  <a:tcPr/>
                </a:tc>
                <a:extLst>
                  <a:ext uri="{0D108BD9-81ED-4DB2-BD59-A6C34878D82A}">
                    <a16:rowId xmlns:a16="http://schemas.microsoft.com/office/drawing/2014/main" xmlns="" val="10002"/>
                  </a:ext>
                </a:extLst>
              </a:tr>
              <a:tr h="444616">
                <a:tc>
                  <a:txBody>
                    <a:bodyPr/>
                    <a:lstStyle/>
                    <a:p>
                      <a:pPr algn="l"/>
                      <a:r>
                        <a:rPr lang="en-US" sz="2600" b="1" dirty="0">
                          <a:solidFill>
                            <a:schemeClr val="tx1"/>
                          </a:solidFill>
                        </a:rPr>
                        <a:t>&lt;</a:t>
                      </a:r>
                    </a:p>
                  </a:txBody>
                  <a:tcPr/>
                </a:tc>
                <a:tc>
                  <a:txBody>
                    <a:bodyPr/>
                    <a:lstStyle/>
                    <a:p>
                      <a:pPr algn="l"/>
                      <a:r>
                        <a:rPr lang="en-US" sz="2600" dirty="0"/>
                        <a:t>less than</a:t>
                      </a:r>
                    </a:p>
                  </a:txBody>
                  <a:tcPr/>
                </a:tc>
                <a:tc>
                  <a:txBody>
                    <a:bodyPr/>
                    <a:lstStyle/>
                    <a:p>
                      <a:pPr algn="l"/>
                      <a:r>
                        <a:rPr lang="en-US" sz="2600" dirty="0"/>
                        <a:t>if (age</a:t>
                      </a:r>
                      <a:r>
                        <a:rPr lang="en-US" sz="2600" baseline="0" dirty="0"/>
                        <a:t> &lt; 18</a:t>
                      </a:r>
                      <a:r>
                        <a:rPr lang="en-US" sz="2600" dirty="0"/>
                        <a:t>)</a:t>
                      </a:r>
                    </a:p>
                  </a:txBody>
                  <a:tcPr/>
                </a:tc>
                <a:extLst>
                  <a:ext uri="{0D108BD9-81ED-4DB2-BD59-A6C34878D82A}">
                    <a16:rowId xmlns:a16="http://schemas.microsoft.com/office/drawing/2014/main" xmlns="" val="10003"/>
                  </a:ext>
                </a:extLst>
              </a:tr>
              <a:tr h="503973">
                <a:tc>
                  <a:txBody>
                    <a:bodyPr/>
                    <a:lstStyle/>
                    <a:p>
                      <a:pPr algn="l"/>
                      <a:r>
                        <a:rPr lang="en-US" sz="2600" b="1" dirty="0">
                          <a:solidFill>
                            <a:schemeClr val="tx1"/>
                          </a:solidFill>
                        </a:rPr>
                        <a:t>&gt;=</a:t>
                      </a:r>
                    </a:p>
                  </a:txBody>
                  <a:tcPr/>
                </a:tc>
                <a:tc>
                  <a:txBody>
                    <a:bodyPr/>
                    <a:lstStyle/>
                    <a:p>
                      <a:pPr algn="l"/>
                      <a:r>
                        <a:rPr lang="en-US" sz="2600" dirty="0"/>
                        <a:t>greater than or equal</a:t>
                      </a:r>
                    </a:p>
                  </a:txBody>
                  <a:tcPr/>
                </a:tc>
                <a:tc>
                  <a:txBody>
                    <a:bodyPr/>
                    <a:lstStyle/>
                    <a:p>
                      <a:pPr algn="l"/>
                      <a:r>
                        <a:rPr lang="en-US" sz="2600" dirty="0"/>
                        <a:t>if (6 &gt;= 6)</a:t>
                      </a:r>
                    </a:p>
                  </a:txBody>
                  <a:tcPr/>
                </a:tc>
                <a:extLst>
                  <a:ext uri="{0D108BD9-81ED-4DB2-BD59-A6C34878D82A}">
                    <a16:rowId xmlns:a16="http://schemas.microsoft.com/office/drawing/2014/main" xmlns="" val="10004"/>
                  </a:ext>
                </a:extLst>
              </a:tr>
              <a:tr h="486562">
                <a:tc>
                  <a:txBody>
                    <a:bodyPr/>
                    <a:lstStyle/>
                    <a:p>
                      <a:pPr algn="l"/>
                      <a:r>
                        <a:rPr lang="en-US" sz="2600" b="1" dirty="0">
                          <a:solidFill>
                            <a:schemeClr val="tx1"/>
                          </a:solidFill>
                        </a:rPr>
                        <a:t>!=</a:t>
                      </a:r>
                    </a:p>
                  </a:txBody>
                  <a:tcPr/>
                </a:tc>
                <a:tc>
                  <a:txBody>
                    <a:bodyPr/>
                    <a:lstStyle/>
                    <a:p>
                      <a:pPr algn="l"/>
                      <a:r>
                        <a:rPr lang="en-US" sz="2600" dirty="0"/>
                        <a:t>not equal</a:t>
                      </a:r>
                    </a:p>
                  </a:txBody>
                  <a:tcPr/>
                </a:tc>
                <a:tc>
                  <a:txBody>
                    <a:bodyPr/>
                    <a:lstStyle/>
                    <a:p>
                      <a:pPr algn="l"/>
                      <a:r>
                        <a:rPr lang="en-US" sz="2600" dirty="0"/>
                        <a:t>if (5 != 5)</a:t>
                      </a:r>
                    </a:p>
                  </a:txBody>
                  <a:tcPr/>
                </a:tc>
                <a:extLst>
                  <a:ext uri="{0D108BD9-81ED-4DB2-BD59-A6C34878D82A}">
                    <a16:rowId xmlns:a16="http://schemas.microsoft.com/office/drawing/2014/main" xmlns="" val="10005"/>
                  </a:ext>
                </a:extLst>
              </a:tr>
              <a:tr h="486562">
                <a:tc>
                  <a:txBody>
                    <a:bodyPr/>
                    <a:lstStyle/>
                    <a:p>
                      <a:pPr algn="l"/>
                      <a:r>
                        <a:rPr lang="en-US" sz="2600" b="1" dirty="0">
                          <a:solidFill>
                            <a:schemeClr val="tx1"/>
                          </a:solidFill>
                        </a:rPr>
                        <a:t>in</a:t>
                      </a:r>
                    </a:p>
                  </a:txBody>
                  <a:tcPr/>
                </a:tc>
                <a:tc>
                  <a:txBody>
                    <a:bodyPr/>
                    <a:lstStyle/>
                    <a:p>
                      <a:pPr algn="l"/>
                      <a:r>
                        <a:rPr lang="en-US" sz="2600" dirty="0"/>
                        <a:t>item is in sequence</a:t>
                      </a:r>
                    </a:p>
                  </a:txBody>
                  <a:tcPr/>
                </a:tc>
                <a:tc>
                  <a:txBody>
                    <a:bodyPr/>
                    <a:lstStyle/>
                    <a:p>
                      <a:pPr algn="l"/>
                      <a:r>
                        <a:rPr lang="en-US" sz="2600" b="0" i="0" dirty="0">
                          <a:solidFill>
                            <a:schemeClr val="tx1"/>
                          </a:solidFill>
                        </a:rPr>
                        <a:t>'a' </a:t>
                      </a:r>
                      <a:r>
                        <a:rPr lang="en-US" sz="2600" b="1" i="0" dirty="0">
                          <a:solidFill>
                            <a:schemeClr val="bg1"/>
                          </a:solidFill>
                        </a:rPr>
                        <a:t>in</a:t>
                      </a:r>
                      <a:r>
                        <a:rPr lang="en-US" sz="2600" b="0" i="0" baseline="0" dirty="0">
                          <a:solidFill>
                            <a:schemeClr val="tx1"/>
                          </a:solidFill>
                        </a:rPr>
                        <a:t> 'abc'</a:t>
                      </a:r>
                      <a:r>
                        <a:rPr lang="en-US" sz="2600" b="1" i="1" baseline="0" dirty="0">
                          <a:solidFill>
                            <a:schemeClr val="accent2"/>
                          </a:solidFill>
                        </a:rPr>
                        <a:t>   # True</a:t>
                      </a:r>
                      <a:endParaRPr lang="en-US" sz="2600" b="1" i="1" dirty="0">
                        <a:solidFill>
                          <a:schemeClr val="accent2"/>
                        </a:solidFill>
                      </a:endParaRPr>
                    </a:p>
                  </a:txBody>
                  <a:tcPr/>
                </a:tc>
                <a:extLst>
                  <a:ext uri="{0D108BD9-81ED-4DB2-BD59-A6C34878D82A}">
                    <a16:rowId xmlns:a16="http://schemas.microsoft.com/office/drawing/2014/main" xmlns="" val="1411501386"/>
                  </a:ext>
                </a:extLst>
              </a:tr>
            </a:tbl>
          </a:graphicData>
        </a:graphic>
      </p:graphicFrame>
    </p:spTree>
    <p:extLst>
      <p:ext uri="{BB962C8B-B14F-4D97-AF65-F5344CB8AC3E}">
        <p14:creationId xmlns:p14="http://schemas.microsoft.com/office/powerpoint/2010/main" val="31496249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xmlns="" id="{2177068D-B4B3-44E7-9435-CD8BB070558D}"/>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147</a:t>
            </a:fld>
            <a:endParaRPr lang="en-US" noProof="0" dirty="0"/>
          </a:p>
        </p:txBody>
      </p:sp>
      <p:sp>
        <p:nvSpPr>
          <p:cNvPr id="6" name="Content Placeholder 2"/>
          <p:cNvSpPr>
            <a:spLocks noGrp="1"/>
          </p:cNvSpPr>
          <p:nvPr>
            <p:ph type="body" sz="quarter" idx="10"/>
          </p:nvPr>
        </p:nvSpPr>
        <p:spPr/>
        <p:txBody>
          <a:bodyPr>
            <a:normAutofit/>
          </a:bodyPr>
          <a:lstStyle/>
          <a:p>
            <a:r>
              <a:rPr lang="en-US" sz="3400" dirty="0"/>
              <a:t>Everything with a "value" is </a:t>
            </a:r>
            <a:r>
              <a:rPr lang="en-US" sz="3400" b="1" dirty="0">
                <a:solidFill>
                  <a:schemeClr val="bg1"/>
                </a:solidFill>
              </a:rPr>
              <a:t>True</a:t>
            </a:r>
          </a:p>
          <a:p>
            <a:pPr marL="0" indent="0">
              <a:buNone/>
            </a:pPr>
            <a:endParaRPr lang="en-US" sz="3400" b="1" dirty="0"/>
          </a:p>
          <a:p>
            <a:pPr marL="0" indent="0">
              <a:buNone/>
            </a:pPr>
            <a:endParaRPr lang="en-US" sz="3400" b="1" dirty="0"/>
          </a:p>
          <a:p>
            <a:r>
              <a:rPr lang="en-US" sz="3400" dirty="0"/>
              <a:t>Everything without a "value" is </a:t>
            </a:r>
            <a:r>
              <a:rPr lang="en-US" sz="3400" b="1" dirty="0">
                <a:solidFill>
                  <a:schemeClr val="bg1"/>
                </a:solidFill>
              </a:rPr>
              <a:t>False</a:t>
            </a:r>
          </a:p>
        </p:txBody>
      </p:sp>
      <p:sp>
        <p:nvSpPr>
          <p:cNvPr id="5" name="Title 4"/>
          <p:cNvSpPr>
            <a:spLocks noGrp="1"/>
          </p:cNvSpPr>
          <p:nvPr>
            <p:ph type="title"/>
          </p:nvPr>
        </p:nvSpPr>
        <p:spPr/>
        <p:txBody>
          <a:bodyPr/>
          <a:lstStyle/>
          <a:p>
            <a:r>
              <a:rPr lang="en-US" dirty="0"/>
              <a:t>Booleans Examples</a:t>
            </a:r>
          </a:p>
        </p:txBody>
      </p:sp>
      <p:sp>
        <p:nvSpPr>
          <p:cNvPr id="7" name="Rectangle 6"/>
          <p:cNvSpPr>
            <a:spLocks noChangeArrowheads="1"/>
          </p:cNvSpPr>
          <p:nvPr/>
        </p:nvSpPr>
        <p:spPr bwMode="auto">
          <a:xfrm>
            <a:off x="651000" y="1890835"/>
            <a:ext cx="4756500"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200" b="1" dirty="0">
                <a:latin typeface="Consolas" pitchFamily="49" charset="0"/>
              </a:rPr>
              <a:t>number = 1</a:t>
            </a:r>
          </a:p>
          <a:p>
            <a:r>
              <a:rPr lang="en-US" sz="2200" b="1" dirty="0">
                <a:latin typeface="Consolas" pitchFamily="49" charset="0"/>
              </a:rPr>
              <a:t>if (number):</a:t>
            </a:r>
          </a:p>
          <a:p>
            <a:r>
              <a:rPr lang="en-US" sz="2200" b="1" dirty="0">
                <a:latin typeface="Consolas" pitchFamily="49" charset="0"/>
              </a:rPr>
              <a:t>  print(number)   </a:t>
            </a:r>
            <a:r>
              <a:rPr lang="en-US" sz="2200" b="1" i="1" dirty="0">
                <a:solidFill>
                  <a:schemeClr val="accent2"/>
                </a:solidFill>
                <a:latin typeface="Consolas" pitchFamily="49" charset="0"/>
              </a:rPr>
              <a:t># 1</a:t>
            </a:r>
          </a:p>
        </p:txBody>
      </p:sp>
      <p:sp>
        <p:nvSpPr>
          <p:cNvPr id="2" name="Закръглено правоъгълно изнесено означение 1"/>
          <p:cNvSpPr/>
          <p:nvPr/>
        </p:nvSpPr>
        <p:spPr bwMode="auto">
          <a:xfrm>
            <a:off x="3766657" y="1941527"/>
            <a:ext cx="1459684" cy="469784"/>
          </a:xfrm>
          <a:prstGeom prst="wedgeRoundRectCallout">
            <a:avLst>
              <a:gd name="adj1" fmla="val -72637"/>
              <a:gd name="adj2" fmla="val 4285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True</a:t>
            </a:r>
          </a:p>
        </p:txBody>
      </p:sp>
      <p:sp>
        <p:nvSpPr>
          <p:cNvPr id="8" name="Rectangle 6"/>
          <p:cNvSpPr>
            <a:spLocks noChangeArrowheads="1"/>
          </p:cNvSpPr>
          <p:nvPr/>
        </p:nvSpPr>
        <p:spPr bwMode="auto">
          <a:xfrm>
            <a:off x="651001" y="4058452"/>
            <a:ext cx="4756500" cy="19108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200" b="1" dirty="0">
                <a:latin typeface="Consolas" pitchFamily="49" charset="0"/>
              </a:rPr>
              <a:t>number = None</a:t>
            </a:r>
          </a:p>
          <a:p>
            <a:r>
              <a:rPr lang="en-US" sz="2200" b="1" dirty="0">
                <a:latin typeface="Consolas" pitchFamily="49" charset="0"/>
              </a:rPr>
              <a:t>if (number):</a:t>
            </a:r>
          </a:p>
          <a:p>
            <a:r>
              <a:rPr lang="en-US" sz="2200" b="1" dirty="0">
                <a:latin typeface="Consolas" pitchFamily="49" charset="0"/>
              </a:rPr>
              <a:t>  print(number)</a:t>
            </a:r>
          </a:p>
          <a:p>
            <a:r>
              <a:rPr lang="en-US" sz="2200" b="1" dirty="0">
                <a:latin typeface="Consolas" pitchFamily="49" charset="0"/>
              </a:rPr>
              <a:t>else:</a:t>
            </a:r>
          </a:p>
          <a:p>
            <a:r>
              <a:rPr lang="en-US" sz="2200" b="1" dirty="0">
                <a:latin typeface="Consolas" pitchFamily="49" charset="0"/>
              </a:rPr>
              <a:t>  print('false')  </a:t>
            </a:r>
            <a:r>
              <a:rPr lang="en-US" sz="2200" b="1" i="1" dirty="0">
                <a:solidFill>
                  <a:schemeClr val="accent2"/>
                </a:solidFill>
                <a:latin typeface="Consolas" pitchFamily="49" charset="0"/>
              </a:rPr>
              <a:t># False</a:t>
            </a:r>
          </a:p>
        </p:txBody>
      </p:sp>
      <p:sp>
        <p:nvSpPr>
          <p:cNvPr id="9" name="Закръглено правоъгълно изнесено означение 8"/>
          <p:cNvSpPr/>
          <p:nvPr/>
        </p:nvSpPr>
        <p:spPr bwMode="auto">
          <a:xfrm>
            <a:off x="3784865" y="4231130"/>
            <a:ext cx="1459684" cy="469784"/>
          </a:xfrm>
          <a:prstGeom prst="wedgeRoundRectCallout">
            <a:avLst>
              <a:gd name="adj1" fmla="val -72637"/>
              <a:gd name="adj2" fmla="val 4285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False</a:t>
            </a:r>
          </a:p>
        </p:txBody>
      </p:sp>
      <p:pic>
        <p:nvPicPr>
          <p:cNvPr id="3074" name="Picture 2" descr="C:\Users\ko3ebo7e\Desktop\Pictures\More\wrong-vs.-right.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287512" y="2287873"/>
            <a:ext cx="3096768" cy="30967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693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E7C81BBF-DF58-42D8-80A1-A93EAD273E0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148</a:t>
            </a:fld>
            <a:endParaRPr lang="en-US" noProof="0" dirty="0"/>
          </a:p>
        </p:txBody>
      </p:sp>
      <p:sp>
        <p:nvSpPr>
          <p:cNvPr id="5" name="Title 4"/>
          <p:cNvSpPr>
            <a:spLocks noGrp="1"/>
          </p:cNvSpPr>
          <p:nvPr>
            <p:ph type="title"/>
          </p:nvPr>
        </p:nvSpPr>
        <p:spPr/>
        <p:txBody>
          <a:bodyPr/>
          <a:lstStyle/>
          <a:p>
            <a:r>
              <a:rPr lang="en-US" dirty="0"/>
              <a:t>Booleans Examples (2)</a:t>
            </a:r>
          </a:p>
        </p:txBody>
      </p:sp>
      <p:sp>
        <p:nvSpPr>
          <p:cNvPr id="7" name="Rectangle 6"/>
          <p:cNvSpPr>
            <a:spLocks noChangeArrowheads="1"/>
          </p:cNvSpPr>
          <p:nvPr/>
        </p:nvSpPr>
        <p:spPr bwMode="auto">
          <a:xfrm>
            <a:off x="3082278" y="1835249"/>
            <a:ext cx="3931850" cy="421920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600" b="1" dirty="0">
                <a:latin typeface="Consolas" pitchFamily="49" charset="0"/>
              </a:rPr>
              <a:t>x = 0</a:t>
            </a:r>
          </a:p>
          <a:p>
            <a:r>
              <a:rPr lang="en-US" sz="2600" b="1" dirty="0">
                <a:latin typeface="Consolas" pitchFamily="49" charset="0"/>
              </a:rPr>
              <a:t>bool(x)	</a:t>
            </a:r>
            <a:r>
              <a:rPr lang="en-US" sz="2600" b="1" i="1" dirty="0">
                <a:solidFill>
                  <a:schemeClr val="accent2"/>
                </a:solidFill>
                <a:latin typeface="Consolas" pitchFamily="49" charset="0"/>
              </a:rPr>
              <a:t># False</a:t>
            </a:r>
          </a:p>
          <a:p>
            <a:r>
              <a:rPr lang="en-US" sz="2600" b="1" dirty="0">
                <a:latin typeface="Consolas" pitchFamily="49" charset="0"/>
              </a:rPr>
              <a:t>x = -0</a:t>
            </a:r>
          </a:p>
          <a:p>
            <a:r>
              <a:rPr lang="en-US" sz="2600" b="1" dirty="0">
                <a:latin typeface="Consolas" pitchFamily="49" charset="0"/>
              </a:rPr>
              <a:t>bool(x)	</a:t>
            </a:r>
            <a:r>
              <a:rPr lang="en-US" sz="2600" b="1" i="1" dirty="0">
                <a:solidFill>
                  <a:schemeClr val="accent2"/>
                </a:solidFill>
                <a:latin typeface="Consolas" pitchFamily="49" charset="0"/>
              </a:rPr>
              <a:t># False</a:t>
            </a:r>
            <a:endParaRPr lang="en-US" sz="2600" b="1" dirty="0">
              <a:latin typeface="Consolas" pitchFamily="49" charset="0"/>
            </a:endParaRPr>
          </a:p>
          <a:p>
            <a:r>
              <a:rPr lang="en-US" sz="2600" b="1" dirty="0">
                <a:latin typeface="Consolas" pitchFamily="49" charset="0"/>
              </a:rPr>
              <a:t>x = ''</a:t>
            </a:r>
          </a:p>
          <a:p>
            <a:r>
              <a:rPr lang="en-US" sz="2600" b="1" dirty="0">
                <a:latin typeface="Consolas" pitchFamily="49" charset="0"/>
              </a:rPr>
              <a:t>bool(x)	</a:t>
            </a:r>
            <a:r>
              <a:rPr lang="en-US" sz="2600" b="1" i="1" dirty="0">
                <a:solidFill>
                  <a:schemeClr val="accent2"/>
                </a:solidFill>
                <a:latin typeface="Consolas" pitchFamily="49" charset="0"/>
              </a:rPr>
              <a:t># False</a:t>
            </a:r>
            <a:endParaRPr lang="en-US" sz="2600" b="1" dirty="0">
              <a:latin typeface="Consolas" pitchFamily="49" charset="0"/>
            </a:endParaRPr>
          </a:p>
          <a:p>
            <a:r>
              <a:rPr lang="en-US" sz="2600" b="1" dirty="0">
                <a:latin typeface="Consolas" pitchFamily="49" charset="0"/>
              </a:rPr>
              <a:t>x = False</a:t>
            </a:r>
          </a:p>
          <a:p>
            <a:r>
              <a:rPr lang="en-US" sz="2600" b="1" dirty="0">
                <a:latin typeface="Consolas" pitchFamily="49" charset="0"/>
              </a:rPr>
              <a:t>bool(x)	</a:t>
            </a:r>
            <a:r>
              <a:rPr lang="en-US" sz="2600" b="1" i="1" dirty="0">
                <a:solidFill>
                  <a:schemeClr val="accent2"/>
                </a:solidFill>
                <a:latin typeface="Consolas" pitchFamily="49" charset="0"/>
              </a:rPr>
              <a:t># False</a:t>
            </a:r>
            <a:endParaRPr lang="en-US" sz="2600" b="1" dirty="0">
              <a:latin typeface="Consolas" pitchFamily="49" charset="0"/>
            </a:endParaRPr>
          </a:p>
          <a:p>
            <a:r>
              <a:rPr lang="en-US" sz="2600" b="1" dirty="0">
                <a:latin typeface="Consolas" pitchFamily="49" charset="0"/>
              </a:rPr>
              <a:t>x = None</a:t>
            </a:r>
          </a:p>
          <a:p>
            <a:r>
              <a:rPr lang="en-US" sz="2600" b="1" dirty="0">
                <a:latin typeface="Consolas" pitchFamily="49" charset="0"/>
              </a:rPr>
              <a:t>bool(x)	</a:t>
            </a:r>
            <a:r>
              <a:rPr lang="en-US" sz="2600" b="1" i="1" dirty="0">
                <a:solidFill>
                  <a:schemeClr val="accent2"/>
                </a:solidFill>
                <a:latin typeface="Consolas" pitchFamily="49" charset="0"/>
              </a:rPr>
              <a:t># False</a:t>
            </a:r>
            <a:endParaRPr lang="en-US" sz="2600" b="1" dirty="0">
              <a:latin typeface="Consolas" pitchFamily="49" charset="0"/>
            </a:endParaRPr>
          </a:p>
        </p:txBody>
      </p:sp>
      <p:pic>
        <p:nvPicPr>
          <p:cNvPr id="2050" name="Picture 2" descr="D:\Desktop\Draw_Boy_questio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000" y="1835249"/>
            <a:ext cx="33147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2580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xmlns="" id="{F371F621-34F7-4CD8-A53D-880D4346323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149</a:t>
            </a:fld>
            <a:endParaRPr lang="en-US" noProof="0" dirty="0"/>
          </a:p>
        </p:txBody>
      </p:sp>
      <p:sp>
        <p:nvSpPr>
          <p:cNvPr id="3" name="Content Placeholder 2"/>
          <p:cNvSpPr>
            <a:spLocks noGrp="1"/>
          </p:cNvSpPr>
          <p:nvPr>
            <p:ph type="body" sz="quarter" idx="10"/>
          </p:nvPr>
        </p:nvSpPr>
        <p:spPr/>
        <p:txBody>
          <a:bodyPr/>
          <a:lstStyle/>
          <a:p>
            <a:r>
              <a:rPr lang="en-US" sz="3200" dirty="0"/>
              <a:t>Write a program to read an integer </a:t>
            </a:r>
            <a:r>
              <a:rPr lang="en-US" sz="3200" b="1" dirty="0">
                <a:solidFill>
                  <a:schemeClr val="bg1"/>
                </a:solidFill>
              </a:rPr>
              <a:t>n</a:t>
            </a:r>
            <a:r>
              <a:rPr lang="en-US" sz="3200" dirty="0"/>
              <a:t> and for all numbers in the range </a:t>
            </a:r>
            <a:r>
              <a:rPr lang="en-US" sz="3200" b="1" dirty="0">
                <a:solidFill>
                  <a:schemeClr val="bg1"/>
                </a:solidFill>
              </a:rPr>
              <a:t>1…n</a:t>
            </a:r>
            <a:r>
              <a:rPr lang="en-US" sz="3200" dirty="0"/>
              <a:t> print the number and if it is special or not (</a:t>
            </a:r>
            <a:r>
              <a:rPr lang="en-US" sz="3200" b="1" dirty="0">
                <a:solidFill>
                  <a:schemeClr val="bg1"/>
                </a:solidFill>
              </a:rPr>
              <a:t>True</a:t>
            </a:r>
            <a:r>
              <a:rPr lang="en-US" sz="3200" dirty="0"/>
              <a:t> / </a:t>
            </a:r>
            <a:r>
              <a:rPr lang="en-US" sz="3200" b="1" dirty="0">
                <a:solidFill>
                  <a:schemeClr val="bg1"/>
                </a:solidFill>
              </a:rPr>
              <a:t>False</a:t>
            </a:r>
            <a:r>
              <a:rPr lang="en-US" sz="3200" dirty="0"/>
              <a:t>)</a:t>
            </a:r>
          </a:p>
          <a:p>
            <a:pPr lvl="1"/>
            <a:r>
              <a:rPr lang="en-US" sz="3000" dirty="0"/>
              <a:t>A number is </a:t>
            </a:r>
            <a:r>
              <a:rPr lang="en-US" sz="3000" b="1" dirty="0">
                <a:solidFill>
                  <a:schemeClr val="bg1"/>
                </a:solidFill>
              </a:rPr>
              <a:t>special</a:t>
            </a:r>
            <a:r>
              <a:rPr lang="en-US" sz="3000" dirty="0"/>
              <a:t> when the </a:t>
            </a:r>
            <a:r>
              <a:rPr lang="en-US" sz="3000" b="1" dirty="0">
                <a:solidFill>
                  <a:schemeClr val="bg1"/>
                </a:solidFill>
              </a:rPr>
              <a:t>sum</a:t>
            </a:r>
            <a:r>
              <a:rPr lang="en-US" sz="3000" b="1" dirty="0"/>
              <a:t> </a:t>
            </a:r>
            <a:r>
              <a:rPr lang="en-US" sz="3000" dirty="0"/>
              <a:t>of its digits</a:t>
            </a:r>
            <a:r>
              <a:rPr lang="en-US" sz="3000" b="1" dirty="0"/>
              <a:t> </a:t>
            </a:r>
            <a:r>
              <a:rPr lang="en-US" sz="3000" b="1" dirty="0">
                <a:solidFill>
                  <a:schemeClr val="bg1"/>
                </a:solidFill>
              </a:rPr>
              <a:t>is 5, 7 or 11</a:t>
            </a:r>
            <a:endParaRPr lang="en-US" sz="3000" dirty="0">
              <a:solidFill>
                <a:schemeClr val="bg1"/>
              </a:solidFill>
            </a:endParaRPr>
          </a:p>
        </p:txBody>
      </p:sp>
      <p:sp>
        <p:nvSpPr>
          <p:cNvPr id="4" name="Title 3"/>
          <p:cNvSpPr>
            <a:spLocks noGrp="1"/>
          </p:cNvSpPr>
          <p:nvPr>
            <p:ph type="title"/>
          </p:nvPr>
        </p:nvSpPr>
        <p:spPr/>
        <p:txBody>
          <a:bodyPr/>
          <a:lstStyle/>
          <a:p>
            <a:r>
              <a:rPr lang="en-US" dirty="0"/>
              <a:t>Problem: Special Numbers</a:t>
            </a:r>
          </a:p>
        </p:txBody>
      </p:sp>
      <p:sp>
        <p:nvSpPr>
          <p:cNvPr id="5" name="Rectangle 4"/>
          <p:cNvSpPr>
            <a:spLocks noChangeArrowheads="1"/>
          </p:cNvSpPr>
          <p:nvPr/>
        </p:nvSpPr>
        <p:spPr bwMode="auto">
          <a:xfrm>
            <a:off x="1039368" y="4377794"/>
            <a:ext cx="765695" cy="49859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algn="ctr" eaLnBrk="0" hangingPunct="0">
              <a:lnSpc>
                <a:spcPct val="110000"/>
              </a:lnSpc>
              <a:buClr>
                <a:schemeClr val="accent5">
                  <a:lumMod val="40000"/>
                  <a:lumOff val="60000"/>
                </a:schemeClr>
              </a:buClr>
              <a:buSzPct val="70000"/>
            </a:pPr>
            <a:r>
              <a:rPr lang="en-US" sz="2400" b="1" noProof="1">
                <a:latin typeface="Consolas" pitchFamily="49" charset="0"/>
              </a:rPr>
              <a:t>20</a:t>
            </a:r>
          </a:p>
        </p:txBody>
      </p:sp>
      <p:sp>
        <p:nvSpPr>
          <p:cNvPr id="6" name="Rectangle 5"/>
          <p:cNvSpPr>
            <a:spLocks noChangeArrowheads="1"/>
          </p:cNvSpPr>
          <p:nvPr/>
        </p:nvSpPr>
        <p:spPr bwMode="auto">
          <a:xfrm>
            <a:off x="2761836" y="3159000"/>
            <a:ext cx="2479163" cy="2913811"/>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400" b="1" noProof="1">
                <a:latin typeface="Consolas" pitchFamily="49" charset="0"/>
              </a:rPr>
              <a:t>1 -&gt; False</a:t>
            </a:r>
          </a:p>
          <a:p>
            <a:pPr eaLnBrk="0" hangingPunct="0">
              <a:lnSpc>
                <a:spcPct val="110000"/>
              </a:lnSpc>
              <a:buClr>
                <a:schemeClr val="accent5">
                  <a:lumMod val="40000"/>
                  <a:lumOff val="60000"/>
                </a:schemeClr>
              </a:buClr>
              <a:buSzPct val="70000"/>
            </a:pPr>
            <a:r>
              <a:rPr lang="da-DK" sz="2400" b="1" noProof="1">
                <a:latin typeface="Consolas" pitchFamily="49" charset="0"/>
              </a:rPr>
              <a:t>2 -&gt; False</a:t>
            </a:r>
          </a:p>
          <a:p>
            <a:pPr eaLnBrk="0" hangingPunct="0">
              <a:lnSpc>
                <a:spcPct val="110000"/>
              </a:lnSpc>
              <a:buClr>
                <a:schemeClr val="accent5">
                  <a:lumMod val="40000"/>
                  <a:lumOff val="60000"/>
                </a:schemeClr>
              </a:buClr>
              <a:buSzPct val="70000"/>
            </a:pPr>
            <a:r>
              <a:rPr lang="da-DK" sz="2400" b="1" noProof="1">
                <a:latin typeface="Consolas" pitchFamily="49" charset="0"/>
              </a:rPr>
              <a:t>3 -&gt; False</a:t>
            </a:r>
          </a:p>
          <a:p>
            <a:pPr eaLnBrk="0" hangingPunct="0">
              <a:lnSpc>
                <a:spcPct val="110000"/>
              </a:lnSpc>
              <a:buClr>
                <a:schemeClr val="accent5">
                  <a:lumMod val="40000"/>
                  <a:lumOff val="60000"/>
                </a:schemeClr>
              </a:buClr>
              <a:buSzPct val="70000"/>
            </a:pPr>
            <a:r>
              <a:rPr lang="da-DK" sz="2400" b="1" noProof="1">
                <a:latin typeface="Consolas" pitchFamily="49" charset="0"/>
              </a:rPr>
              <a:t>4 -&gt; False</a:t>
            </a:r>
          </a:p>
          <a:p>
            <a:pPr eaLnBrk="0" hangingPunct="0">
              <a:lnSpc>
                <a:spcPct val="110000"/>
              </a:lnSpc>
              <a:buClr>
                <a:schemeClr val="accent5">
                  <a:lumMod val="40000"/>
                  <a:lumOff val="60000"/>
                </a:schemeClr>
              </a:buClr>
              <a:buSzPct val="70000"/>
            </a:pPr>
            <a:r>
              <a:rPr lang="da-DK" sz="2400" b="1" noProof="1">
                <a:latin typeface="Consolas" pitchFamily="49" charset="0"/>
              </a:rPr>
              <a:t>5 -&gt; True</a:t>
            </a:r>
          </a:p>
          <a:p>
            <a:pPr eaLnBrk="0" hangingPunct="0">
              <a:lnSpc>
                <a:spcPct val="110000"/>
              </a:lnSpc>
              <a:buClr>
                <a:schemeClr val="accent5">
                  <a:lumMod val="40000"/>
                  <a:lumOff val="60000"/>
                </a:schemeClr>
              </a:buClr>
              <a:buSzPct val="70000"/>
            </a:pPr>
            <a:r>
              <a:rPr lang="da-DK" sz="2400" b="1" noProof="1">
                <a:latin typeface="Consolas" pitchFamily="49" charset="0"/>
              </a:rPr>
              <a:t>6 -&gt; False</a:t>
            </a:r>
          </a:p>
          <a:p>
            <a:pPr eaLnBrk="0" hangingPunct="0">
              <a:lnSpc>
                <a:spcPct val="110000"/>
              </a:lnSpc>
              <a:buClr>
                <a:schemeClr val="accent5">
                  <a:lumMod val="40000"/>
                  <a:lumOff val="60000"/>
                </a:schemeClr>
              </a:buClr>
              <a:buSzPct val="70000"/>
            </a:pPr>
            <a:r>
              <a:rPr lang="da-DK" sz="2400" b="1" noProof="1">
                <a:latin typeface="Consolas" pitchFamily="49" charset="0"/>
              </a:rPr>
              <a:t>7 -&gt; True</a:t>
            </a:r>
          </a:p>
        </p:txBody>
      </p:sp>
      <p:sp>
        <p:nvSpPr>
          <p:cNvPr id="7" name="Right Arrow 6"/>
          <p:cNvSpPr/>
          <p:nvPr/>
        </p:nvSpPr>
        <p:spPr>
          <a:xfrm>
            <a:off x="2054790" y="4425404"/>
            <a:ext cx="457319" cy="381000"/>
          </a:xfrm>
          <a:prstGeom prst="rightArrow">
            <a:avLst/>
          </a:prstGeom>
          <a:solidFill>
            <a:schemeClr val="tx1">
              <a:alpha val="80000"/>
            </a:schemeClr>
          </a:solidFill>
          <a:ln w="2540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9" name="Rectangle 8"/>
          <p:cNvSpPr>
            <a:spLocks noChangeArrowheads="1"/>
          </p:cNvSpPr>
          <p:nvPr/>
        </p:nvSpPr>
        <p:spPr bwMode="auto">
          <a:xfrm>
            <a:off x="5241000" y="3159000"/>
            <a:ext cx="2664176" cy="2913811"/>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400" b="1" noProof="1">
                <a:latin typeface="Consolas" pitchFamily="49" charset="0"/>
              </a:rPr>
              <a:t>8 -&gt; False</a:t>
            </a:r>
          </a:p>
          <a:p>
            <a:pPr eaLnBrk="0" hangingPunct="0">
              <a:lnSpc>
                <a:spcPct val="110000"/>
              </a:lnSpc>
              <a:buClr>
                <a:schemeClr val="accent5">
                  <a:lumMod val="40000"/>
                  <a:lumOff val="60000"/>
                </a:schemeClr>
              </a:buClr>
              <a:buSzPct val="70000"/>
            </a:pPr>
            <a:r>
              <a:rPr lang="da-DK" sz="2400" b="1" noProof="1">
                <a:latin typeface="Consolas" pitchFamily="49" charset="0"/>
              </a:rPr>
              <a:t>9 -&gt; False</a:t>
            </a:r>
          </a:p>
          <a:p>
            <a:pPr eaLnBrk="0" hangingPunct="0">
              <a:lnSpc>
                <a:spcPct val="110000"/>
              </a:lnSpc>
              <a:buClr>
                <a:schemeClr val="accent5">
                  <a:lumMod val="40000"/>
                  <a:lumOff val="60000"/>
                </a:schemeClr>
              </a:buClr>
              <a:buSzPct val="70000"/>
            </a:pPr>
            <a:r>
              <a:rPr lang="da-DK" sz="2400" b="1" noProof="1">
                <a:latin typeface="Consolas" pitchFamily="49" charset="0"/>
              </a:rPr>
              <a:t>10 -&gt; False</a:t>
            </a:r>
          </a:p>
          <a:p>
            <a:pPr eaLnBrk="0" hangingPunct="0">
              <a:lnSpc>
                <a:spcPct val="110000"/>
              </a:lnSpc>
              <a:buClr>
                <a:schemeClr val="accent5">
                  <a:lumMod val="40000"/>
                  <a:lumOff val="60000"/>
                </a:schemeClr>
              </a:buClr>
              <a:buSzPct val="70000"/>
            </a:pPr>
            <a:r>
              <a:rPr lang="da-DK" sz="2400" b="1" noProof="1">
                <a:latin typeface="Consolas" pitchFamily="49" charset="0"/>
              </a:rPr>
              <a:t>11 -&gt; False</a:t>
            </a:r>
          </a:p>
          <a:p>
            <a:pPr eaLnBrk="0" hangingPunct="0">
              <a:lnSpc>
                <a:spcPct val="110000"/>
              </a:lnSpc>
              <a:buClr>
                <a:schemeClr val="accent5">
                  <a:lumMod val="40000"/>
                  <a:lumOff val="60000"/>
                </a:schemeClr>
              </a:buClr>
              <a:buSzPct val="70000"/>
            </a:pPr>
            <a:r>
              <a:rPr lang="da-DK" sz="2400" b="1" noProof="1">
                <a:latin typeface="Consolas" pitchFamily="49" charset="0"/>
              </a:rPr>
              <a:t>12 -&gt; False</a:t>
            </a:r>
          </a:p>
          <a:p>
            <a:pPr eaLnBrk="0" hangingPunct="0">
              <a:lnSpc>
                <a:spcPct val="110000"/>
              </a:lnSpc>
              <a:buClr>
                <a:schemeClr val="accent5">
                  <a:lumMod val="40000"/>
                  <a:lumOff val="60000"/>
                </a:schemeClr>
              </a:buClr>
              <a:buSzPct val="70000"/>
            </a:pPr>
            <a:r>
              <a:rPr lang="da-DK" sz="2400" b="1" noProof="1">
                <a:latin typeface="Consolas" pitchFamily="49" charset="0"/>
              </a:rPr>
              <a:t>13 -&gt; False</a:t>
            </a:r>
          </a:p>
          <a:p>
            <a:pPr eaLnBrk="0" hangingPunct="0">
              <a:lnSpc>
                <a:spcPct val="110000"/>
              </a:lnSpc>
              <a:buClr>
                <a:schemeClr val="accent5">
                  <a:lumMod val="40000"/>
                  <a:lumOff val="60000"/>
                </a:schemeClr>
              </a:buClr>
              <a:buSzPct val="70000"/>
            </a:pPr>
            <a:r>
              <a:rPr lang="da-DK" sz="2400" b="1" noProof="1">
                <a:latin typeface="Consolas" pitchFamily="49" charset="0"/>
              </a:rPr>
              <a:t>14 -&gt; True</a:t>
            </a:r>
          </a:p>
        </p:txBody>
      </p:sp>
      <p:sp>
        <p:nvSpPr>
          <p:cNvPr id="10" name="Rectangle 9"/>
          <p:cNvSpPr>
            <a:spLocks noChangeArrowheads="1"/>
          </p:cNvSpPr>
          <p:nvPr/>
        </p:nvSpPr>
        <p:spPr bwMode="auto">
          <a:xfrm>
            <a:off x="7905175" y="3159000"/>
            <a:ext cx="2594994" cy="2913811"/>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400" b="1" noProof="1">
                <a:latin typeface="Consolas" pitchFamily="49" charset="0"/>
              </a:rPr>
              <a:t>15 -&gt; False</a:t>
            </a:r>
          </a:p>
          <a:p>
            <a:pPr eaLnBrk="0" hangingPunct="0">
              <a:lnSpc>
                <a:spcPct val="110000"/>
              </a:lnSpc>
              <a:buClr>
                <a:schemeClr val="accent5">
                  <a:lumMod val="40000"/>
                  <a:lumOff val="60000"/>
                </a:schemeClr>
              </a:buClr>
              <a:buSzPct val="70000"/>
            </a:pPr>
            <a:r>
              <a:rPr lang="da-DK" sz="2400" b="1" noProof="1">
                <a:latin typeface="Consolas" pitchFamily="49" charset="0"/>
              </a:rPr>
              <a:t>16 -&gt; True</a:t>
            </a:r>
          </a:p>
          <a:p>
            <a:pPr eaLnBrk="0" hangingPunct="0">
              <a:lnSpc>
                <a:spcPct val="110000"/>
              </a:lnSpc>
              <a:buClr>
                <a:schemeClr val="accent5">
                  <a:lumMod val="40000"/>
                  <a:lumOff val="60000"/>
                </a:schemeClr>
              </a:buClr>
              <a:buSzPct val="70000"/>
            </a:pPr>
            <a:r>
              <a:rPr lang="da-DK" sz="2400" b="1" noProof="1">
                <a:latin typeface="Consolas" pitchFamily="49" charset="0"/>
              </a:rPr>
              <a:t>17 -&gt; False</a:t>
            </a:r>
          </a:p>
          <a:p>
            <a:pPr eaLnBrk="0" hangingPunct="0">
              <a:lnSpc>
                <a:spcPct val="110000"/>
              </a:lnSpc>
              <a:buClr>
                <a:schemeClr val="accent5">
                  <a:lumMod val="40000"/>
                  <a:lumOff val="60000"/>
                </a:schemeClr>
              </a:buClr>
              <a:buSzPct val="70000"/>
            </a:pPr>
            <a:r>
              <a:rPr lang="da-DK" sz="2400" b="1" noProof="1">
                <a:latin typeface="Consolas" pitchFamily="49" charset="0"/>
              </a:rPr>
              <a:t>18 -&gt; False</a:t>
            </a:r>
          </a:p>
          <a:p>
            <a:pPr eaLnBrk="0" hangingPunct="0">
              <a:lnSpc>
                <a:spcPct val="110000"/>
              </a:lnSpc>
              <a:buClr>
                <a:schemeClr val="accent5">
                  <a:lumMod val="40000"/>
                  <a:lumOff val="60000"/>
                </a:schemeClr>
              </a:buClr>
              <a:buSzPct val="70000"/>
            </a:pPr>
            <a:r>
              <a:rPr lang="da-DK" sz="2400" b="1" noProof="1">
                <a:latin typeface="Consolas" pitchFamily="49" charset="0"/>
              </a:rPr>
              <a:t>19 -&gt; False</a:t>
            </a:r>
          </a:p>
          <a:p>
            <a:pPr eaLnBrk="0" hangingPunct="0">
              <a:lnSpc>
                <a:spcPct val="110000"/>
              </a:lnSpc>
              <a:buClr>
                <a:schemeClr val="accent5">
                  <a:lumMod val="40000"/>
                  <a:lumOff val="60000"/>
                </a:schemeClr>
              </a:buClr>
              <a:buSzPct val="70000"/>
            </a:pPr>
            <a:r>
              <a:rPr lang="da-DK" sz="2400" b="1" noProof="1">
                <a:latin typeface="Consolas" pitchFamily="49" charset="0"/>
              </a:rPr>
              <a:t>20 -&gt; False</a:t>
            </a:r>
          </a:p>
          <a:p>
            <a:pPr eaLnBrk="0" hangingPunct="0">
              <a:lnSpc>
                <a:spcPct val="110000"/>
              </a:lnSpc>
              <a:buClr>
                <a:schemeClr val="accent5">
                  <a:lumMod val="40000"/>
                  <a:lumOff val="60000"/>
                </a:schemeClr>
              </a:buClr>
              <a:buSzPct val="70000"/>
            </a:pPr>
            <a:endParaRPr lang="en-US" sz="2400" b="1" noProof="1">
              <a:latin typeface="Consolas" pitchFamily="49" charset="0"/>
            </a:endParaRPr>
          </a:p>
        </p:txBody>
      </p:sp>
    </p:spTree>
    <p:extLst>
      <p:ext uri="{BB962C8B-B14F-4D97-AF65-F5344CB8AC3E}">
        <p14:creationId xmlns:p14="http://schemas.microsoft.com/office/powerpoint/2010/main" val="18473479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9578D260-3962-4114-957E-3BE5C412A298}"/>
              </a:ext>
            </a:extLst>
          </p:cNvPr>
          <p:cNvSpPr>
            <a:spLocks noGrp="1"/>
          </p:cNvSpPr>
          <p:nvPr>
            <p:ph type="subTitle" sz="quarter" idx="11"/>
          </p:nvPr>
        </p:nvSpPr>
        <p:spPr/>
        <p:txBody>
          <a:bodyPr/>
          <a:lstStyle/>
          <a:p>
            <a:r>
              <a:rPr lang="en-US" dirty="0"/>
              <a:t>Printing Data in C#, Java, JS and Python</a:t>
            </a:r>
          </a:p>
        </p:txBody>
      </p:sp>
      <p:sp>
        <p:nvSpPr>
          <p:cNvPr id="3" name="Title 2"/>
          <p:cNvSpPr>
            <a:spLocks noGrp="1"/>
          </p:cNvSpPr>
          <p:nvPr>
            <p:ph type="title" sz="quarter" idx="10"/>
          </p:nvPr>
        </p:nvSpPr>
        <p:spPr/>
        <p:txBody>
          <a:bodyPr/>
          <a:lstStyle/>
          <a:p>
            <a:r>
              <a:rPr lang="en-GB" dirty="0"/>
              <a:t>Printing on the Console</a:t>
            </a:r>
          </a:p>
        </p:txBody>
      </p:sp>
      <p:pic>
        <p:nvPicPr>
          <p:cNvPr id="4098" name="Picture 2" descr="Console Icon - 170 Dock Icons - SoftIcons.com">
            <a:extLst>
              <a:ext uri="{FF2B5EF4-FFF2-40B4-BE49-F238E27FC236}">
                <a16:creationId xmlns="" xmlns:a16="http://schemas.microsoft.com/office/drawing/2014/main" id="{43E9A949-BFFD-4F52-81D2-E867FECE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168" y="151366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550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25DCBE1-1122-44B9-BEAD-B3261181F06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150</a:t>
            </a:fld>
            <a:endParaRPr lang="en-US" noProof="0" dirty="0"/>
          </a:p>
        </p:txBody>
      </p:sp>
      <p:sp>
        <p:nvSpPr>
          <p:cNvPr id="4" name="Title 3"/>
          <p:cNvSpPr>
            <a:spLocks noGrp="1"/>
          </p:cNvSpPr>
          <p:nvPr>
            <p:ph type="title"/>
          </p:nvPr>
        </p:nvSpPr>
        <p:spPr/>
        <p:txBody>
          <a:bodyPr/>
          <a:lstStyle/>
          <a:p>
            <a:r>
              <a:rPr lang="en-US" dirty="0"/>
              <a:t>Solution: Special Numbers</a:t>
            </a:r>
          </a:p>
        </p:txBody>
      </p:sp>
      <p:sp>
        <p:nvSpPr>
          <p:cNvPr id="5" name="Rectangle 4"/>
          <p:cNvSpPr>
            <a:spLocks noChangeArrowheads="1"/>
          </p:cNvSpPr>
          <p:nvPr/>
        </p:nvSpPr>
        <p:spPr bwMode="auto">
          <a:xfrm>
            <a:off x="2094558" y="1449000"/>
            <a:ext cx="8002884" cy="4909357"/>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en-GB" sz="2600" b="1" noProof="1">
                <a:latin typeface="Consolas" pitchFamily="49" charset="0"/>
              </a:rPr>
              <a:t>n = int(input())</a:t>
            </a:r>
          </a:p>
          <a:p>
            <a:pPr eaLnBrk="0" hangingPunct="0">
              <a:lnSpc>
                <a:spcPct val="110000"/>
              </a:lnSpc>
              <a:buClr>
                <a:schemeClr val="accent5">
                  <a:lumMod val="40000"/>
                  <a:lumOff val="60000"/>
                </a:schemeClr>
              </a:buClr>
              <a:buSzPct val="70000"/>
            </a:pPr>
            <a:endParaRPr lang="en-GB" sz="2600" b="1" noProof="1">
              <a:latin typeface="Consolas" pitchFamily="49" charset="0"/>
            </a:endParaRPr>
          </a:p>
          <a:p>
            <a:pPr eaLnBrk="0" hangingPunct="0">
              <a:lnSpc>
                <a:spcPct val="110000"/>
              </a:lnSpc>
              <a:buClr>
                <a:schemeClr val="accent5">
                  <a:lumMod val="40000"/>
                  <a:lumOff val="60000"/>
                </a:schemeClr>
              </a:buClr>
              <a:buSzPct val="70000"/>
            </a:pPr>
            <a:r>
              <a:rPr lang="en-GB" sz="2600" b="1" noProof="1">
                <a:latin typeface="Consolas" pitchFamily="49" charset="0"/>
              </a:rPr>
              <a:t>for num in range(1, n + 1):</a:t>
            </a:r>
          </a:p>
          <a:p>
            <a:pPr eaLnBrk="0" hangingPunct="0">
              <a:lnSpc>
                <a:spcPct val="110000"/>
              </a:lnSpc>
              <a:buClr>
                <a:schemeClr val="accent5">
                  <a:lumMod val="40000"/>
                  <a:lumOff val="60000"/>
                </a:schemeClr>
              </a:buClr>
              <a:buSzPct val="70000"/>
            </a:pPr>
            <a:r>
              <a:rPr lang="en-GB" sz="2600" b="1" noProof="1">
                <a:latin typeface="Consolas" pitchFamily="49" charset="0"/>
              </a:rPr>
              <a:t>    sum_of_digits = 0</a:t>
            </a:r>
          </a:p>
          <a:p>
            <a:pPr eaLnBrk="0" hangingPunct="0">
              <a:lnSpc>
                <a:spcPct val="110000"/>
              </a:lnSpc>
              <a:buClr>
                <a:schemeClr val="accent5">
                  <a:lumMod val="40000"/>
                  <a:lumOff val="60000"/>
                </a:schemeClr>
              </a:buClr>
              <a:buSzPct val="70000"/>
            </a:pPr>
            <a:r>
              <a:rPr lang="en-GB" sz="2600" b="1" noProof="1">
                <a:latin typeface="Consolas" pitchFamily="49" charset="0"/>
              </a:rPr>
              <a:t>    digits = num</a:t>
            </a:r>
          </a:p>
          <a:p>
            <a:pPr eaLnBrk="0" hangingPunct="0">
              <a:lnSpc>
                <a:spcPct val="110000"/>
              </a:lnSpc>
              <a:buClr>
                <a:schemeClr val="accent5">
                  <a:lumMod val="40000"/>
                  <a:lumOff val="60000"/>
                </a:schemeClr>
              </a:buClr>
              <a:buSzPct val="70000"/>
            </a:pPr>
            <a:r>
              <a:rPr lang="en-GB" sz="2600" b="1" noProof="1">
                <a:latin typeface="Consolas" pitchFamily="49" charset="0"/>
              </a:rPr>
              <a:t>    </a:t>
            </a:r>
          </a:p>
          <a:p>
            <a:pPr eaLnBrk="0" hangingPunct="0">
              <a:lnSpc>
                <a:spcPct val="110000"/>
              </a:lnSpc>
              <a:buClr>
                <a:schemeClr val="accent5">
                  <a:lumMod val="40000"/>
                  <a:lumOff val="60000"/>
                </a:schemeClr>
              </a:buClr>
              <a:buSzPct val="70000"/>
            </a:pPr>
            <a:r>
              <a:rPr lang="en-GB" sz="2600" b="1" noProof="1">
                <a:latin typeface="Consolas" pitchFamily="49" charset="0"/>
              </a:rPr>
              <a:t>    while digits &gt; 0:</a:t>
            </a:r>
          </a:p>
          <a:p>
            <a:pPr eaLnBrk="0" hangingPunct="0">
              <a:lnSpc>
                <a:spcPct val="110000"/>
              </a:lnSpc>
              <a:buClr>
                <a:schemeClr val="accent5">
                  <a:lumMod val="40000"/>
                  <a:lumOff val="60000"/>
                </a:schemeClr>
              </a:buClr>
              <a:buSzPct val="70000"/>
            </a:pPr>
            <a:r>
              <a:rPr lang="en-GB" sz="2600" b="1" noProof="1">
                <a:latin typeface="Consolas" pitchFamily="49" charset="0"/>
              </a:rPr>
              <a:t>        sum_of_digits += digits % 10</a:t>
            </a:r>
          </a:p>
          <a:p>
            <a:pPr eaLnBrk="0" hangingPunct="0">
              <a:lnSpc>
                <a:spcPct val="110000"/>
              </a:lnSpc>
              <a:buClr>
                <a:schemeClr val="accent5">
                  <a:lumMod val="40000"/>
                  <a:lumOff val="60000"/>
                </a:schemeClr>
              </a:buClr>
              <a:buSzPct val="70000"/>
            </a:pPr>
            <a:r>
              <a:rPr lang="en-GB" sz="2600" b="1" noProof="1">
                <a:latin typeface="Consolas" pitchFamily="49" charset="0"/>
              </a:rPr>
              <a:t>        digits = int(digits / 10)</a:t>
            </a:r>
          </a:p>
          <a:p>
            <a:pPr eaLnBrk="0" hangingPunct="0">
              <a:lnSpc>
                <a:spcPct val="110000"/>
              </a:lnSpc>
              <a:buClr>
                <a:schemeClr val="accent5">
                  <a:lumMod val="40000"/>
                  <a:lumOff val="60000"/>
                </a:schemeClr>
              </a:buClr>
              <a:buSzPct val="70000"/>
            </a:pPr>
            <a:endParaRPr lang="en-GB" sz="2600" b="1" noProof="1">
              <a:latin typeface="Consolas" pitchFamily="49" charset="0"/>
            </a:endParaRPr>
          </a:p>
          <a:p>
            <a:pPr eaLnBrk="0" hangingPunct="0">
              <a:lnSpc>
                <a:spcPct val="110000"/>
              </a:lnSpc>
              <a:buClr>
                <a:schemeClr val="accent5">
                  <a:lumMod val="40000"/>
                  <a:lumOff val="60000"/>
                </a:schemeClr>
              </a:buClr>
              <a:buSzPct val="70000"/>
            </a:pPr>
            <a:r>
              <a:rPr lang="en-GB" sz="2600" b="1" i="1" noProof="1">
                <a:solidFill>
                  <a:schemeClr val="accent2"/>
                </a:solidFill>
                <a:latin typeface="Consolas" pitchFamily="49" charset="0"/>
              </a:rPr>
              <a:t># TODO: check whether the sum is special</a:t>
            </a:r>
            <a:endParaRPr lang="en-US" sz="2600" b="1" i="1" noProof="1">
              <a:solidFill>
                <a:schemeClr val="accent2"/>
              </a:solidFill>
              <a:latin typeface="Consolas" pitchFamily="49" charset="0"/>
            </a:endParaRPr>
          </a:p>
        </p:txBody>
      </p:sp>
    </p:spTree>
    <p:extLst>
      <p:ext uri="{BB962C8B-B14F-4D97-AF65-F5344CB8AC3E}">
        <p14:creationId xmlns:p14="http://schemas.microsoft.com/office/powerpoint/2010/main" val="22301001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xmlns="" id="{E965E134-2386-436A-BA8A-5379CFC0EC86}"/>
              </a:ext>
            </a:extLst>
          </p:cNvPr>
          <p:cNvSpPr>
            <a:spLocks noGrp="1"/>
          </p:cNvSpPr>
          <p:nvPr>
            <p:ph type="subTitle" sz="quarter" idx="11"/>
          </p:nvPr>
        </p:nvSpPr>
        <p:spPr/>
        <p:txBody>
          <a:bodyPr/>
          <a:lstStyle/>
          <a:p>
            <a:r>
              <a:rPr lang="en-US" dirty="0" err="1"/>
              <a:t>List,Tuple,Set,Dict</a:t>
            </a:r>
            <a:endParaRPr lang="en-US" dirty="0"/>
          </a:p>
        </p:txBody>
      </p:sp>
      <p:sp>
        <p:nvSpPr>
          <p:cNvPr id="2" name="Title 1">
            <a:extLst>
              <a:ext uri="{FF2B5EF4-FFF2-40B4-BE49-F238E27FC236}">
                <a16:creationId xmlns:a16="http://schemas.microsoft.com/office/drawing/2014/main" xmlns="" id="{5157008F-2277-4A1A-B986-683085291D04}"/>
              </a:ext>
            </a:extLst>
          </p:cNvPr>
          <p:cNvSpPr>
            <a:spLocks noGrp="1"/>
          </p:cNvSpPr>
          <p:nvPr>
            <p:ph type="title" sz="quarter" idx="10"/>
          </p:nvPr>
        </p:nvSpPr>
        <p:spPr/>
        <p:txBody>
          <a:bodyPr/>
          <a:lstStyle/>
          <a:p>
            <a:r>
              <a:rPr lang="en-US"/>
              <a:t>Additional Datatypes</a:t>
            </a:r>
          </a:p>
        </p:txBody>
      </p:sp>
      <p:sp>
        <p:nvSpPr>
          <p:cNvPr id="7" name="Правоъгълник 6"/>
          <p:cNvSpPr/>
          <p:nvPr/>
        </p:nvSpPr>
        <p:spPr>
          <a:xfrm>
            <a:off x="5318619" y="1046256"/>
            <a:ext cx="1316951" cy="3170099"/>
          </a:xfrm>
          <a:prstGeom prst="rect">
            <a:avLst/>
          </a:prstGeom>
          <a:noFill/>
        </p:spPr>
        <p:txBody>
          <a:bodyPr wrap="square" lIns="91440" tIns="45720" rIns="91440" bIns="45720">
            <a:spAutoFit/>
          </a:bodyPr>
          <a:lstStyle/>
          <a:p>
            <a:pPr algn="ct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b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z="10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endParaRPr lang="bg-BG" sz="10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0069301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1000" y="983404"/>
            <a:ext cx="9945000" cy="5460596"/>
          </a:xfrm>
        </p:spPr>
        <p:txBody>
          <a:bodyPr>
            <a:noAutofit/>
          </a:bodyPr>
          <a:lstStyle/>
          <a:p>
            <a:r>
              <a:rPr lang="en-US" sz="3400" dirty="0"/>
              <a:t>A </a:t>
            </a:r>
            <a:r>
              <a:rPr lang="en-US" sz="3400" b="1" dirty="0">
                <a:solidFill>
                  <a:schemeClr val="bg1"/>
                </a:solidFill>
              </a:rPr>
              <a:t>list</a:t>
            </a:r>
            <a:r>
              <a:rPr lang="en-US" sz="3400" dirty="0"/>
              <a:t> contains items separated by commas and enclosed within square brackets</a:t>
            </a:r>
          </a:p>
          <a:p>
            <a:pPr marL="0" indent="0">
              <a:buNone/>
            </a:pPr>
            <a:endParaRPr lang="en-US" sz="3400" dirty="0"/>
          </a:p>
          <a:p>
            <a:r>
              <a:rPr lang="en-US" sz="3400" dirty="0"/>
              <a:t>A </a:t>
            </a:r>
            <a:r>
              <a:rPr lang="en-US" sz="3400" b="1" dirty="0">
                <a:solidFill>
                  <a:schemeClr val="bg1"/>
                </a:solidFill>
              </a:rPr>
              <a:t>tuple</a:t>
            </a:r>
            <a:r>
              <a:rPr lang="en-US" sz="3400" dirty="0"/>
              <a:t> is a collection which is ordered and </a:t>
            </a:r>
            <a:r>
              <a:rPr lang="en-US" sz="3400" b="1" dirty="0">
                <a:solidFill>
                  <a:schemeClr val="bg1"/>
                </a:solidFill>
              </a:rPr>
              <a:t>unchangeable</a:t>
            </a:r>
            <a:r>
              <a:rPr lang="en-US" sz="3400" dirty="0"/>
              <a:t>.</a:t>
            </a:r>
            <a:r>
              <a:rPr lang="en-US" sz="3400" b="1" dirty="0"/>
              <a:t> </a:t>
            </a:r>
            <a:r>
              <a:rPr lang="en-US" sz="3400" dirty="0"/>
              <a:t>In Python tuples are written with round brackets</a:t>
            </a:r>
          </a:p>
        </p:txBody>
      </p:sp>
      <p:sp>
        <p:nvSpPr>
          <p:cNvPr id="2" name="Title 1"/>
          <p:cNvSpPr>
            <a:spLocks noGrp="1"/>
          </p:cNvSpPr>
          <p:nvPr>
            <p:ph type="title"/>
          </p:nvPr>
        </p:nvSpPr>
        <p:spPr/>
        <p:txBody>
          <a:bodyPr/>
          <a:lstStyle/>
          <a:p>
            <a:r>
              <a:rPr lang="en-US"/>
              <a:t>Definition and Examples</a:t>
            </a:r>
            <a:endParaRPr lang="en-US" dirty="0"/>
          </a:p>
        </p:txBody>
      </p:sp>
      <p:sp>
        <p:nvSpPr>
          <p:cNvPr id="11" name="Rectangle 6"/>
          <p:cNvSpPr>
            <a:spLocks noChangeArrowheads="1"/>
          </p:cNvSpPr>
          <p:nvPr/>
        </p:nvSpPr>
        <p:spPr bwMode="auto">
          <a:xfrm>
            <a:off x="2397905" y="2214000"/>
            <a:ext cx="640854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400" b="1" dirty="0">
                <a:latin typeface="Consolas" pitchFamily="49" charset="0"/>
              </a:rPr>
              <a:t>cars = </a:t>
            </a:r>
            <a:r>
              <a:rPr lang="en-US" sz="2400" b="1" dirty="0">
                <a:solidFill>
                  <a:schemeClr val="bg1"/>
                </a:solidFill>
                <a:latin typeface="Consolas" pitchFamily="49" charset="0"/>
              </a:rPr>
              <a:t>[</a:t>
            </a:r>
            <a:r>
              <a:rPr lang="en-US" sz="2400" b="1" dirty="0">
                <a:latin typeface="Consolas" pitchFamily="49" charset="0"/>
              </a:rPr>
              <a:t>"Saab"</a:t>
            </a:r>
            <a:r>
              <a:rPr lang="en-US" sz="2400" b="1" dirty="0">
                <a:solidFill>
                  <a:schemeClr val="bg1"/>
                </a:solidFill>
                <a:latin typeface="Consolas" pitchFamily="49" charset="0"/>
              </a:rPr>
              <a:t>,</a:t>
            </a:r>
            <a:r>
              <a:rPr lang="en-US" sz="2400" b="1" dirty="0">
                <a:latin typeface="Consolas" pitchFamily="49" charset="0"/>
              </a:rPr>
              <a:t> "Volvo"</a:t>
            </a:r>
            <a:r>
              <a:rPr lang="en-US" sz="2400" b="1" dirty="0">
                <a:solidFill>
                  <a:schemeClr val="bg1"/>
                </a:solidFill>
                <a:latin typeface="Consolas" pitchFamily="49" charset="0"/>
              </a:rPr>
              <a:t>,</a:t>
            </a:r>
            <a:r>
              <a:rPr lang="en-US" sz="2400" b="1" dirty="0">
                <a:latin typeface="Consolas" pitchFamily="49" charset="0"/>
              </a:rPr>
              <a:t> "BMW"</a:t>
            </a:r>
            <a:r>
              <a:rPr lang="en-US" sz="2400" b="1" dirty="0">
                <a:solidFill>
                  <a:schemeClr val="bg1"/>
                </a:solidFill>
                <a:latin typeface="Consolas" pitchFamily="49" charset="0"/>
              </a:rPr>
              <a:t>]</a:t>
            </a:r>
            <a:endParaRPr lang="bg-BG" sz="2400" b="1" i="1" dirty="0">
              <a:solidFill>
                <a:schemeClr val="accent2"/>
              </a:solidFill>
              <a:latin typeface="Consolas" pitchFamily="49" charset="0"/>
            </a:endParaRPr>
          </a:p>
        </p:txBody>
      </p:sp>
      <p:sp>
        <p:nvSpPr>
          <p:cNvPr id="9" name="Rectangle 6"/>
          <p:cNvSpPr>
            <a:spLocks noChangeArrowheads="1"/>
          </p:cNvSpPr>
          <p:nvPr/>
        </p:nvSpPr>
        <p:spPr bwMode="auto">
          <a:xfrm>
            <a:off x="2397904" y="4734000"/>
            <a:ext cx="7748095" cy="95677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400" b="1" dirty="0">
                <a:latin typeface="Consolas" panose="020B0609020204030204" pitchFamily="49" charset="0"/>
              </a:rPr>
              <a:t>example_tuple =</a:t>
            </a:r>
            <a:r>
              <a:rPr lang="en-US" sz="2400" b="1" dirty="0">
                <a:solidFill>
                  <a:schemeClr val="bg1"/>
                </a:solidFill>
                <a:latin typeface="Consolas" panose="020B0609020204030204" pitchFamily="49" charset="0"/>
              </a:rPr>
              <a:t>(</a:t>
            </a:r>
            <a:r>
              <a:rPr lang="en-US" sz="2400" b="1" dirty="0">
                <a:latin typeface="Consolas" panose="020B0609020204030204" pitchFamily="49" charset="0"/>
              </a:rPr>
              <a:t>"apple", "banana", "cherry"</a:t>
            </a:r>
            <a:r>
              <a:rPr lang="en-US" sz="2400" b="1" dirty="0">
                <a:solidFill>
                  <a:schemeClr val="bg1"/>
                </a:solidFill>
                <a:latin typeface="Consolas" panose="020B0609020204030204" pitchFamily="49" charset="0"/>
              </a:rPr>
              <a:t>)</a:t>
            </a:r>
            <a:r>
              <a:rPr lang="en-US" sz="2400" b="1" dirty="0">
                <a:latin typeface="Consolas" panose="020B0609020204030204" pitchFamily="49" charset="0"/>
              </a:rPr>
              <a:t/>
            </a:r>
            <a:br>
              <a:rPr lang="en-US" sz="2400" b="1" dirty="0">
                <a:latin typeface="Consolas" panose="020B0609020204030204" pitchFamily="49" charset="0"/>
              </a:rPr>
            </a:br>
            <a:r>
              <a:rPr lang="en-US" sz="2400" b="1" dirty="0">
                <a:latin typeface="Consolas" panose="020B0609020204030204" pitchFamily="49" charset="0"/>
              </a:rPr>
              <a:t>print(example_tuple)</a:t>
            </a:r>
            <a:endParaRPr lang="bg-BG" sz="2400" b="1" i="1" dirty="0">
              <a:solidFill>
                <a:schemeClr val="accent2"/>
              </a:solidFill>
              <a:latin typeface="Consolas" pitchFamily="49" charset="0"/>
            </a:endParaRPr>
          </a:p>
        </p:txBody>
      </p:sp>
      <p:sp>
        <p:nvSpPr>
          <p:cNvPr id="7" name="Slide Number">
            <a:extLst>
              <a:ext uri="{FF2B5EF4-FFF2-40B4-BE49-F238E27FC236}">
                <a16:creationId xmlns:a16="http://schemas.microsoft.com/office/drawing/2014/main" xmlns="" id="{CC0810D7-1D25-4BE1-8DC7-BD72E09CEB2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152</a:t>
            </a:fld>
            <a:endParaRPr lang="en-US" dirty="0"/>
          </a:p>
        </p:txBody>
      </p:sp>
    </p:spTree>
    <p:extLst>
      <p:ext uri="{BB962C8B-B14F-4D97-AF65-F5344CB8AC3E}">
        <p14:creationId xmlns:p14="http://schemas.microsoft.com/office/powerpoint/2010/main" val="1841934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0646" y="1080316"/>
            <a:ext cx="9929724" cy="5426684"/>
          </a:xfrm>
        </p:spPr>
        <p:txBody>
          <a:bodyPr>
            <a:noAutofit/>
          </a:bodyPr>
          <a:lstStyle/>
          <a:p>
            <a:r>
              <a:rPr lang="en-US" sz="3400" dirty="0"/>
              <a:t>A </a:t>
            </a:r>
            <a:r>
              <a:rPr lang="en-US" sz="3400" b="1" dirty="0">
                <a:solidFill>
                  <a:schemeClr val="bg1"/>
                </a:solidFill>
              </a:rPr>
              <a:t>set</a:t>
            </a:r>
            <a:r>
              <a:rPr lang="en-US" sz="3400" dirty="0"/>
              <a:t> is a collection which is unordered and unindexed. Sets are written with curly brackets.</a:t>
            </a:r>
          </a:p>
          <a:p>
            <a:pPr marL="0" indent="0">
              <a:buNone/>
            </a:pPr>
            <a:endParaRPr lang="en-US" sz="3400" dirty="0"/>
          </a:p>
          <a:p>
            <a:pPr marL="0" indent="0">
              <a:buNone/>
            </a:pPr>
            <a:endParaRPr lang="en-US" sz="3400" dirty="0"/>
          </a:p>
          <a:p>
            <a:r>
              <a:rPr lang="en-US" sz="3400" dirty="0"/>
              <a:t>A </a:t>
            </a:r>
            <a:r>
              <a:rPr lang="en-US" sz="3400" b="1" dirty="0">
                <a:solidFill>
                  <a:schemeClr val="bg1"/>
                </a:solidFill>
              </a:rPr>
              <a:t>dictionary</a:t>
            </a:r>
            <a:r>
              <a:rPr lang="en-US" sz="3400" dirty="0"/>
              <a:t> is a collection which is unordered, </a:t>
            </a:r>
            <a:br>
              <a:rPr lang="en-US" sz="3400" dirty="0"/>
            </a:br>
            <a:r>
              <a:rPr lang="en-US" sz="3400" dirty="0"/>
              <a:t>changeable and indexed. They have keys and values</a:t>
            </a:r>
          </a:p>
        </p:txBody>
      </p:sp>
      <p:sp>
        <p:nvSpPr>
          <p:cNvPr id="2" name="Title 1"/>
          <p:cNvSpPr>
            <a:spLocks noGrp="1"/>
          </p:cNvSpPr>
          <p:nvPr>
            <p:ph type="title"/>
          </p:nvPr>
        </p:nvSpPr>
        <p:spPr/>
        <p:txBody>
          <a:bodyPr/>
          <a:lstStyle/>
          <a:p>
            <a:r>
              <a:rPr lang="en-US" dirty="0"/>
              <a:t>Definition and Examples</a:t>
            </a:r>
          </a:p>
        </p:txBody>
      </p:sp>
      <p:sp>
        <p:nvSpPr>
          <p:cNvPr id="11" name="Rectangle 6"/>
          <p:cNvSpPr>
            <a:spLocks noChangeArrowheads="1"/>
          </p:cNvSpPr>
          <p:nvPr/>
        </p:nvSpPr>
        <p:spPr bwMode="auto">
          <a:xfrm>
            <a:off x="2456094" y="2304000"/>
            <a:ext cx="8274906" cy="101832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GB" sz="2600" b="1" dirty="0">
                <a:latin typeface="Consolas" panose="020B0609020204030204" pitchFamily="49" charset="0"/>
              </a:rPr>
              <a:t>example_set = </a:t>
            </a:r>
            <a:r>
              <a:rPr lang="en-GB" sz="2600" b="1" dirty="0">
                <a:solidFill>
                  <a:schemeClr val="bg1"/>
                </a:solidFill>
                <a:latin typeface="Consolas" panose="020B0609020204030204" pitchFamily="49" charset="0"/>
              </a:rPr>
              <a:t>{</a:t>
            </a:r>
            <a:r>
              <a:rPr lang="en-GB" sz="2600" b="1" dirty="0">
                <a:latin typeface="Consolas" panose="020B0609020204030204" pitchFamily="49" charset="0"/>
              </a:rPr>
              <a:t>"apple", "banana", "cherry"</a:t>
            </a:r>
            <a:r>
              <a:rPr lang="en-GB" sz="2600" b="1" dirty="0">
                <a:solidFill>
                  <a:schemeClr val="bg1"/>
                </a:solidFill>
                <a:latin typeface="Consolas" panose="020B0609020204030204" pitchFamily="49" charset="0"/>
              </a:rPr>
              <a:t>}</a:t>
            </a:r>
          </a:p>
          <a:p>
            <a:r>
              <a:rPr lang="en-GB" sz="2600" b="1" dirty="0">
                <a:latin typeface="Consolas" panose="020B0609020204030204" pitchFamily="49" charset="0"/>
              </a:rPr>
              <a:t>print(example_set)</a:t>
            </a:r>
            <a:endParaRPr lang="bg-BG" sz="2600" b="1" i="1" dirty="0">
              <a:solidFill>
                <a:schemeClr val="accent2"/>
              </a:solidFill>
              <a:latin typeface="Consolas" pitchFamily="49" charset="0"/>
            </a:endParaRPr>
          </a:p>
        </p:txBody>
      </p:sp>
      <p:sp>
        <p:nvSpPr>
          <p:cNvPr id="9" name="Rectangle 6"/>
          <p:cNvSpPr>
            <a:spLocks noChangeArrowheads="1"/>
          </p:cNvSpPr>
          <p:nvPr/>
        </p:nvSpPr>
        <p:spPr bwMode="auto">
          <a:xfrm>
            <a:off x="2451000" y="5004000"/>
            <a:ext cx="9045000" cy="132610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r>
              <a:rPr lang="en-US" sz="2400" b="1" dirty="0">
                <a:latin typeface="Consolas" panose="020B0609020204030204" pitchFamily="49" charset="0"/>
              </a:rPr>
              <a:t>example_dict = </a:t>
            </a:r>
            <a:r>
              <a:rPr lang="en-US" sz="2400" b="1" dirty="0">
                <a:solidFill>
                  <a:schemeClr val="bg1"/>
                </a:solidFill>
                <a:latin typeface="Consolas" panose="020B0609020204030204" pitchFamily="49" charset="0"/>
              </a:rPr>
              <a:t>{</a:t>
            </a:r>
            <a:r>
              <a:rPr lang="en-US" sz="2400" b="1" dirty="0">
                <a:latin typeface="Consolas" panose="020B0609020204030204" pitchFamily="49" charset="0"/>
              </a:rPr>
              <a:t>"brand": "Ford", "model": "Mustang"</a:t>
            </a:r>
            <a:r>
              <a:rPr lang="en-US" sz="2400" b="1" dirty="0">
                <a:solidFill>
                  <a:schemeClr val="bg1"/>
                </a:solidFill>
                <a:latin typeface="Consolas" panose="020B0609020204030204" pitchFamily="49" charset="0"/>
              </a:rPr>
              <a:t>}</a:t>
            </a:r>
          </a:p>
          <a:p>
            <a:r>
              <a:rPr lang="en-US" sz="2400" b="1" dirty="0">
                <a:latin typeface="Consolas" panose="020B0609020204030204" pitchFamily="49" charset="0"/>
              </a:rPr>
              <a:t>print(example_dict)</a:t>
            </a:r>
          </a:p>
          <a:p>
            <a:r>
              <a:rPr lang="en-US" sz="2400" b="1" i="1" dirty="0">
                <a:solidFill>
                  <a:schemeClr val="accent2"/>
                </a:solidFill>
                <a:latin typeface="Consolas" panose="020B0609020204030204" pitchFamily="49" charset="0"/>
              </a:rPr>
              <a:t># {'brand': 'Ford', 'model': 'Mustang'}</a:t>
            </a:r>
            <a:endParaRPr lang="bg-BG" sz="2400" b="1" i="1" dirty="0">
              <a:solidFill>
                <a:schemeClr val="accent2"/>
              </a:solidFill>
              <a:latin typeface="Consolas" pitchFamily="49" charset="0"/>
            </a:endParaRPr>
          </a:p>
        </p:txBody>
      </p:sp>
      <p:sp>
        <p:nvSpPr>
          <p:cNvPr id="7" name="Slide Number">
            <a:extLst>
              <a:ext uri="{FF2B5EF4-FFF2-40B4-BE49-F238E27FC236}">
                <a16:creationId xmlns:a16="http://schemas.microsoft.com/office/drawing/2014/main" xmlns="" id="{FBED5274-A5A0-44FF-A4DF-C272ABC9340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153</a:t>
            </a:fld>
            <a:endParaRPr lang="en-US" dirty="0"/>
          </a:p>
        </p:txBody>
      </p:sp>
    </p:spTree>
    <p:extLst>
      <p:ext uri="{BB962C8B-B14F-4D97-AF65-F5344CB8AC3E}">
        <p14:creationId xmlns:p14="http://schemas.microsoft.com/office/powerpoint/2010/main" val="3805619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xmlns="" id="{872CFEE4-FEAF-407E-9C7D-D1CBC43C381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154</a:t>
            </a:fld>
            <a:endParaRPr lang="en-US" noProof="0" dirty="0"/>
          </a:p>
        </p:txBody>
      </p:sp>
      <p:sp>
        <p:nvSpPr>
          <p:cNvPr id="3" name="Content Placeholder 2"/>
          <p:cNvSpPr>
            <a:spLocks noGrp="1"/>
          </p:cNvSpPr>
          <p:nvPr>
            <p:ph type="body" sz="quarter" idx="10"/>
          </p:nvPr>
        </p:nvSpPr>
        <p:spPr/>
        <p:txBody>
          <a:bodyPr>
            <a:normAutofit/>
          </a:bodyPr>
          <a:lstStyle/>
          <a:p>
            <a:r>
              <a:rPr lang="en-US" sz="3600" dirty="0"/>
              <a:t>Write a program that converts meters to kilometers formatted to the second decimal point.</a:t>
            </a:r>
          </a:p>
        </p:txBody>
      </p:sp>
      <p:sp>
        <p:nvSpPr>
          <p:cNvPr id="4" name="Title 3"/>
          <p:cNvSpPr>
            <a:spLocks noGrp="1"/>
          </p:cNvSpPr>
          <p:nvPr>
            <p:ph type="title"/>
          </p:nvPr>
        </p:nvSpPr>
        <p:spPr/>
        <p:txBody>
          <a:bodyPr/>
          <a:lstStyle/>
          <a:p>
            <a:r>
              <a:rPr lang="en-US" dirty="0"/>
              <a:t>Problem: Meters to Kilometers</a:t>
            </a:r>
          </a:p>
        </p:txBody>
      </p:sp>
      <p:sp>
        <p:nvSpPr>
          <p:cNvPr id="5" name="Rectangle 4"/>
          <p:cNvSpPr>
            <a:spLocks noChangeArrowheads="1"/>
          </p:cNvSpPr>
          <p:nvPr/>
        </p:nvSpPr>
        <p:spPr bwMode="auto">
          <a:xfrm>
            <a:off x="696000" y="2709000"/>
            <a:ext cx="1315043"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algn="ctr" eaLnBrk="0" hangingPunct="0">
              <a:lnSpc>
                <a:spcPct val="110000"/>
              </a:lnSpc>
              <a:buClr>
                <a:schemeClr val="accent5">
                  <a:lumMod val="40000"/>
                  <a:lumOff val="60000"/>
                </a:schemeClr>
              </a:buClr>
              <a:buSzPct val="70000"/>
            </a:pPr>
            <a:r>
              <a:rPr lang="en-US" sz="2800" b="1" noProof="1">
                <a:latin typeface="Consolas" pitchFamily="49" charset="0"/>
              </a:rPr>
              <a:t>1852</a:t>
            </a:r>
            <a:endParaRPr lang="en-US" sz="2400" b="1" noProof="1">
              <a:latin typeface="Consolas" pitchFamily="49" charset="0"/>
            </a:endParaRPr>
          </a:p>
        </p:txBody>
      </p:sp>
      <p:sp>
        <p:nvSpPr>
          <p:cNvPr id="7" name="Right Arrow 6"/>
          <p:cNvSpPr/>
          <p:nvPr/>
        </p:nvSpPr>
        <p:spPr>
          <a:xfrm>
            <a:off x="2155509" y="2756610"/>
            <a:ext cx="553356" cy="381000"/>
          </a:xfrm>
          <a:prstGeom prst="rightArrow">
            <a:avLst/>
          </a:prstGeom>
          <a:solidFill>
            <a:schemeClr val="tx1">
              <a:alpha val="80000"/>
            </a:schemeClr>
          </a:solidFill>
          <a:ln w="2540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10" name="Rectangle 9"/>
          <p:cNvSpPr>
            <a:spLocks noChangeArrowheads="1"/>
          </p:cNvSpPr>
          <p:nvPr/>
        </p:nvSpPr>
        <p:spPr bwMode="auto">
          <a:xfrm>
            <a:off x="2859611" y="2708999"/>
            <a:ext cx="1242684"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800" b="1" noProof="1">
                <a:latin typeface="Consolas" pitchFamily="49" charset="0"/>
              </a:rPr>
              <a:t>1.85</a:t>
            </a:r>
            <a:endParaRPr lang="da-DK" sz="2400" b="1" noProof="1">
              <a:latin typeface="Consolas" pitchFamily="49" charset="0"/>
            </a:endParaRPr>
          </a:p>
        </p:txBody>
      </p:sp>
      <p:sp>
        <p:nvSpPr>
          <p:cNvPr id="11" name="Rectangle 10"/>
          <p:cNvSpPr>
            <a:spLocks noChangeArrowheads="1"/>
          </p:cNvSpPr>
          <p:nvPr/>
        </p:nvSpPr>
        <p:spPr bwMode="auto">
          <a:xfrm>
            <a:off x="696000" y="3853437"/>
            <a:ext cx="1315043"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algn="ctr" eaLnBrk="0" hangingPunct="0">
              <a:lnSpc>
                <a:spcPct val="110000"/>
              </a:lnSpc>
              <a:buClr>
                <a:schemeClr val="accent5">
                  <a:lumMod val="40000"/>
                  <a:lumOff val="60000"/>
                </a:schemeClr>
              </a:buClr>
              <a:buSzPct val="70000"/>
            </a:pPr>
            <a:r>
              <a:rPr lang="en-US" sz="2800" b="1" dirty="0">
                <a:latin typeface="Consolas" panose="020B0609020204030204" pitchFamily="49" charset="0"/>
              </a:rPr>
              <a:t>798</a:t>
            </a:r>
            <a:endParaRPr lang="en-US" sz="2800" b="1" noProof="1">
              <a:latin typeface="Consolas" pitchFamily="49" charset="0"/>
            </a:endParaRPr>
          </a:p>
        </p:txBody>
      </p:sp>
      <p:sp>
        <p:nvSpPr>
          <p:cNvPr id="13" name="Right Arrow 12"/>
          <p:cNvSpPr/>
          <p:nvPr/>
        </p:nvSpPr>
        <p:spPr>
          <a:xfrm>
            <a:off x="2155509" y="3901047"/>
            <a:ext cx="553356" cy="381000"/>
          </a:xfrm>
          <a:prstGeom prst="rightArrow">
            <a:avLst/>
          </a:prstGeom>
          <a:solidFill>
            <a:schemeClr val="tx1">
              <a:alpha val="80000"/>
            </a:schemeClr>
          </a:solidFill>
          <a:ln w="2540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14" name="Rectangle 13"/>
          <p:cNvSpPr>
            <a:spLocks noChangeArrowheads="1"/>
          </p:cNvSpPr>
          <p:nvPr/>
        </p:nvSpPr>
        <p:spPr bwMode="auto">
          <a:xfrm>
            <a:off x="2859611" y="3853436"/>
            <a:ext cx="1242684" cy="566309"/>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800" b="1" noProof="1">
                <a:latin typeface="Consolas" pitchFamily="49" charset="0"/>
              </a:rPr>
              <a:t>0.80</a:t>
            </a:r>
            <a:endParaRPr lang="da-DK" sz="2400" b="1" noProof="1">
              <a:latin typeface="Consolas" pitchFamily="49" charset="0"/>
            </a:endParaRPr>
          </a:p>
        </p:txBody>
      </p:sp>
    </p:spTree>
    <p:extLst>
      <p:ext uri="{BB962C8B-B14F-4D97-AF65-F5344CB8AC3E}">
        <p14:creationId xmlns:p14="http://schemas.microsoft.com/office/powerpoint/2010/main" val="1548095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3" grpId="0" animBg="1"/>
      <p:bldP spid="1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74F6F930-3CA3-47DE-82E2-6F068ECE388C}"/>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155</a:t>
            </a:fld>
            <a:endParaRPr lang="en-US" noProof="0" dirty="0"/>
          </a:p>
        </p:txBody>
      </p:sp>
      <p:sp>
        <p:nvSpPr>
          <p:cNvPr id="4" name="Title 3"/>
          <p:cNvSpPr>
            <a:spLocks noGrp="1"/>
          </p:cNvSpPr>
          <p:nvPr>
            <p:ph type="title"/>
          </p:nvPr>
        </p:nvSpPr>
        <p:spPr/>
        <p:txBody>
          <a:bodyPr/>
          <a:lstStyle/>
          <a:p>
            <a:r>
              <a:rPr lang="en-US" dirty="0"/>
              <a:t>Solution: Meters to Kilometers</a:t>
            </a:r>
          </a:p>
        </p:txBody>
      </p:sp>
      <p:sp>
        <p:nvSpPr>
          <p:cNvPr id="5" name="Rectangle 4"/>
          <p:cNvSpPr>
            <a:spLocks noChangeArrowheads="1"/>
          </p:cNvSpPr>
          <p:nvPr/>
        </p:nvSpPr>
        <p:spPr bwMode="auto">
          <a:xfrm>
            <a:off x="1909344" y="1944000"/>
            <a:ext cx="7976844" cy="1920526"/>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600" b="1" noProof="1">
                <a:latin typeface="Consolas" pitchFamily="49" charset="0"/>
              </a:rPr>
              <a:t>meters = int(input())</a:t>
            </a:r>
          </a:p>
          <a:p>
            <a:pPr eaLnBrk="0" hangingPunct="0">
              <a:lnSpc>
                <a:spcPct val="110000"/>
              </a:lnSpc>
              <a:buClr>
                <a:schemeClr val="accent5">
                  <a:lumMod val="40000"/>
                  <a:lumOff val="60000"/>
                </a:schemeClr>
              </a:buClr>
              <a:buSzPct val="70000"/>
            </a:pPr>
            <a:r>
              <a:rPr lang="en-US" sz="3600" b="1" noProof="1">
                <a:latin typeface="Consolas" pitchFamily="49" charset="0"/>
              </a:rPr>
              <a:t>kilometers = meters/1000</a:t>
            </a:r>
          </a:p>
          <a:p>
            <a:pPr eaLnBrk="0" hangingPunct="0">
              <a:lnSpc>
                <a:spcPct val="110000"/>
              </a:lnSpc>
              <a:buClr>
                <a:schemeClr val="accent5">
                  <a:lumMod val="40000"/>
                  <a:lumOff val="60000"/>
                </a:schemeClr>
              </a:buClr>
              <a:buSzPct val="70000"/>
            </a:pPr>
            <a:r>
              <a:rPr lang="en-US" sz="3600" b="1" noProof="1">
                <a:latin typeface="Consolas" pitchFamily="49" charset="0"/>
              </a:rPr>
              <a:t>print(f'{kilometers:.2f}')</a:t>
            </a:r>
          </a:p>
        </p:txBody>
      </p:sp>
    </p:spTree>
    <p:extLst>
      <p:ext uri="{BB962C8B-B14F-4D97-AF65-F5344CB8AC3E}">
        <p14:creationId xmlns:p14="http://schemas.microsoft.com/office/powerpoint/2010/main" val="666295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xmlns="" id="{CC607553-A744-4DA0-AAD6-C027D7E19C0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156</a:t>
            </a:fld>
            <a:endParaRPr lang="en-US" noProof="0" dirty="0"/>
          </a:p>
        </p:txBody>
      </p:sp>
      <p:sp>
        <p:nvSpPr>
          <p:cNvPr id="3" name="Content Placeholder 2"/>
          <p:cNvSpPr>
            <a:spLocks noGrp="1"/>
          </p:cNvSpPr>
          <p:nvPr>
            <p:ph type="body" sz="quarter" idx="10"/>
          </p:nvPr>
        </p:nvSpPr>
        <p:spPr/>
        <p:txBody>
          <a:bodyPr/>
          <a:lstStyle/>
          <a:p>
            <a:r>
              <a:rPr lang="en-GB" dirty="0"/>
              <a:t>Write a program that converts British pounds to US dollars formatted to the 3th decimal point</a:t>
            </a:r>
          </a:p>
          <a:p>
            <a:pPr lvl="1"/>
            <a:r>
              <a:rPr lang="en-GB" dirty="0"/>
              <a:t>1 British Pound = 1.31 Dollars</a:t>
            </a:r>
            <a:endParaRPr lang="en-US" dirty="0"/>
          </a:p>
        </p:txBody>
      </p:sp>
      <p:sp>
        <p:nvSpPr>
          <p:cNvPr id="4" name="Title 3"/>
          <p:cNvSpPr>
            <a:spLocks noGrp="1"/>
          </p:cNvSpPr>
          <p:nvPr>
            <p:ph type="title"/>
          </p:nvPr>
        </p:nvSpPr>
        <p:spPr/>
        <p:txBody>
          <a:bodyPr/>
          <a:lstStyle/>
          <a:p>
            <a:r>
              <a:rPr lang="en-US" dirty="0"/>
              <a:t>Problem: Pounds to Dollars</a:t>
            </a:r>
          </a:p>
        </p:txBody>
      </p:sp>
      <p:sp>
        <p:nvSpPr>
          <p:cNvPr id="5" name="Rectangle 4"/>
          <p:cNvSpPr>
            <a:spLocks noChangeArrowheads="1"/>
          </p:cNvSpPr>
          <p:nvPr/>
        </p:nvSpPr>
        <p:spPr bwMode="auto">
          <a:xfrm>
            <a:off x="1101000" y="3158926"/>
            <a:ext cx="765695"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algn="ctr" eaLnBrk="0" hangingPunct="0">
              <a:lnSpc>
                <a:spcPct val="110000"/>
              </a:lnSpc>
              <a:buClr>
                <a:schemeClr val="accent5">
                  <a:lumMod val="40000"/>
                  <a:lumOff val="60000"/>
                </a:schemeClr>
              </a:buClr>
              <a:buSzPct val="70000"/>
            </a:pPr>
            <a:r>
              <a:rPr lang="en-US" sz="2800" b="1" noProof="1">
                <a:latin typeface="Consolas" pitchFamily="49" charset="0"/>
              </a:rPr>
              <a:t>80</a:t>
            </a:r>
            <a:endParaRPr lang="en-US" sz="2400" b="1" noProof="1">
              <a:latin typeface="Consolas" pitchFamily="49" charset="0"/>
            </a:endParaRPr>
          </a:p>
        </p:txBody>
      </p:sp>
      <p:sp>
        <p:nvSpPr>
          <p:cNvPr id="7" name="Right Arrow 6"/>
          <p:cNvSpPr/>
          <p:nvPr/>
        </p:nvSpPr>
        <p:spPr>
          <a:xfrm>
            <a:off x="2116422" y="3251580"/>
            <a:ext cx="457319" cy="381000"/>
          </a:xfrm>
          <a:prstGeom prst="rightArrow">
            <a:avLst/>
          </a:prstGeom>
          <a:solidFill>
            <a:schemeClr val="tx1">
              <a:alpha val="80000"/>
            </a:schemeClr>
          </a:solidFill>
          <a:ln w="2540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10" name="Rectangle 9"/>
          <p:cNvSpPr>
            <a:spLocks noChangeArrowheads="1"/>
          </p:cNvSpPr>
          <p:nvPr/>
        </p:nvSpPr>
        <p:spPr bwMode="auto">
          <a:xfrm>
            <a:off x="2807972" y="3158926"/>
            <a:ext cx="1578028"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800" b="1" noProof="1">
                <a:latin typeface="Consolas" pitchFamily="49" charset="0"/>
              </a:rPr>
              <a:t>104.800</a:t>
            </a:r>
            <a:endParaRPr lang="da-DK" sz="2400" b="1" noProof="1">
              <a:latin typeface="Consolas" pitchFamily="49" charset="0"/>
            </a:endParaRPr>
          </a:p>
        </p:txBody>
      </p:sp>
      <p:sp>
        <p:nvSpPr>
          <p:cNvPr id="11" name="Rectangle 10"/>
          <p:cNvSpPr>
            <a:spLocks noChangeArrowheads="1"/>
          </p:cNvSpPr>
          <p:nvPr/>
        </p:nvSpPr>
        <p:spPr bwMode="auto">
          <a:xfrm>
            <a:off x="1101000" y="4097104"/>
            <a:ext cx="765695" cy="540148"/>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algn="ctr" eaLnBrk="0" hangingPunct="0">
              <a:lnSpc>
                <a:spcPct val="110000"/>
              </a:lnSpc>
              <a:buClr>
                <a:schemeClr val="accent5">
                  <a:lumMod val="40000"/>
                  <a:lumOff val="60000"/>
                </a:schemeClr>
              </a:buClr>
              <a:buSzPct val="70000"/>
            </a:pPr>
            <a:r>
              <a:rPr lang="en-US" sz="2800" b="1" noProof="1">
                <a:latin typeface="Consolas" pitchFamily="49" charset="0"/>
              </a:rPr>
              <a:t>39</a:t>
            </a:r>
          </a:p>
        </p:txBody>
      </p:sp>
      <p:sp>
        <p:nvSpPr>
          <p:cNvPr id="13" name="Right Arrow 12"/>
          <p:cNvSpPr/>
          <p:nvPr/>
        </p:nvSpPr>
        <p:spPr>
          <a:xfrm>
            <a:off x="2111031" y="4176678"/>
            <a:ext cx="457319" cy="381000"/>
          </a:xfrm>
          <a:prstGeom prst="rightArrow">
            <a:avLst/>
          </a:prstGeom>
          <a:solidFill>
            <a:schemeClr val="tx1">
              <a:alpha val="80000"/>
            </a:schemeClr>
          </a:solidFill>
          <a:ln w="2540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rgbClr val="FFFFFF"/>
              </a:solidFill>
              <a:effectLst>
                <a:outerShdw blurRad="38100" dist="38100" dir="2700000" algn="tl">
                  <a:srgbClr val="000000">
                    <a:alpha val="43137"/>
                  </a:srgbClr>
                </a:outerShdw>
              </a:effectLst>
            </a:endParaRPr>
          </a:p>
        </p:txBody>
      </p:sp>
      <p:sp>
        <p:nvSpPr>
          <p:cNvPr id="14" name="Rectangle 13"/>
          <p:cNvSpPr>
            <a:spLocks noChangeArrowheads="1"/>
          </p:cNvSpPr>
          <p:nvPr/>
        </p:nvSpPr>
        <p:spPr bwMode="auto">
          <a:xfrm>
            <a:off x="2812686" y="4097104"/>
            <a:ext cx="1414812" cy="566309"/>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da-DK" sz="2800" b="1" noProof="1">
                <a:latin typeface="Consolas" pitchFamily="49" charset="0"/>
              </a:rPr>
              <a:t>51.090</a:t>
            </a:r>
            <a:endParaRPr lang="da-DK" sz="2400" b="1" noProof="1">
              <a:latin typeface="Consolas" pitchFamily="49" charset="0"/>
            </a:endParaRPr>
          </a:p>
        </p:txBody>
      </p:sp>
    </p:spTree>
    <p:extLst>
      <p:ext uri="{BB962C8B-B14F-4D97-AF65-F5344CB8AC3E}">
        <p14:creationId xmlns:p14="http://schemas.microsoft.com/office/powerpoint/2010/main" val="12304707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3" grpId="0" animBg="1"/>
      <p:bldP spid="1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77E9AEFA-F18C-4EE0-AD4E-EDA5F75960C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157</a:t>
            </a:fld>
            <a:endParaRPr lang="en-US" noProof="0" dirty="0"/>
          </a:p>
        </p:txBody>
      </p:sp>
      <p:sp>
        <p:nvSpPr>
          <p:cNvPr id="4" name="Title 3"/>
          <p:cNvSpPr>
            <a:spLocks noGrp="1"/>
          </p:cNvSpPr>
          <p:nvPr>
            <p:ph type="title"/>
          </p:nvPr>
        </p:nvSpPr>
        <p:spPr/>
        <p:txBody>
          <a:bodyPr/>
          <a:lstStyle/>
          <a:p>
            <a:r>
              <a:rPr lang="en-US" dirty="0"/>
              <a:t>Solution: Pounds to Dollars</a:t>
            </a:r>
          </a:p>
        </p:txBody>
      </p:sp>
      <p:sp>
        <p:nvSpPr>
          <p:cNvPr id="5" name="Rectangle 4"/>
          <p:cNvSpPr>
            <a:spLocks noChangeArrowheads="1"/>
          </p:cNvSpPr>
          <p:nvPr/>
        </p:nvSpPr>
        <p:spPr bwMode="auto">
          <a:xfrm>
            <a:off x="2878500" y="1989000"/>
            <a:ext cx="6435000" cy="1920526"/>
          </a:xfrm>
          <a:prstGeom prst="rect">
            <a:avLst/>
          </a:prstGeom>
          <a:solidFill>
            <a:schemeClr val="accent5">
              <a:lumMod val="40000"/>
              <a:lumOff val="60000"/>
              <a:alpha val="15000"/>
            </a:schemeClr>
          </a:solidFill>
          <a:ln w="12700">
            <a:solidFill>
              <a:schemeClr val="tx1">
                <a:lumMod val="5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600" b="1" noProof="1">
                <a:latin typeface="Consolas" pitchFamily="49" charset="0"/>
              </a:rPr>
              <a:t>pounds = int(input())</a:t>
            </a:r>
          </a:p>
          <a:p>
            <a:pPr eaLnBrk="0" hangingPunct="0">
              <a:lnSpc>
                <a:spcPct val="110000"/>
              </a:lnSpc>
              <a:buClr>
                <a:schemeClr val="accent5">
                  <a:lumMod val="40000"/>
                  <a:lumOff val="60000"/>
                </a:schemeClr>
              </a:buClr>
              <a:buSzPct val="70000"/>
            </a:pPr>
            <a:r>
              <a:rPr lang="en-US" sz="3600" b="1" noProof="1">
                <a:latin typeface="Consolas" pitchFamily="49" charset="0"/>
              </a:rPr>
              <a:t>dollars = pounds * 1.31</a:t>
            </a:r>
          </a:p>
          <a:p>
            <a:pPr eaLnBrk="0" hangingPunct="0">
              <a:lnSpc>
                <a:spcPct val="110000"/>
              </a:lnSpc>
              <a:buClr>
                <a:schemeClr val="accent5">
                  <a:lumMod val="40000"/>
                  <a:lumOff val="60000"/>
                </a:schemeClr>
              </a:buClr>
              <a:buSzPct val="70000"/>
            </a:pPr>
            <a:r>
              <a:rPr lang="en-US" sz="3600" b="1" noProof="1">
                <a:latin typeface="Consolas" pitchFamily="49" charset="0"/>
              </a:rPr>
              <a:t>print(f'{dollars:.3f}')</a:t>
            </a:r>
          </a:p>
        </p:txBody>
      </p:sp>
    </p:spTree>
    <p:extLst>
      <p:ext uri="{BB962C8B-B14F-4D97-AF65-F5344CB8AC3E}">
        <p14:creationId xmlns:p14="http://schemas.microsoft.com/office/powerpoint/2010/main" val="27635699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C7A75-4E86-48DB-9114-E7B061333156}"/>
              </a:ext>
            </a:extLst>
          </p:cNvPr>
          <p:cNvSpPr>
            <a:spLocks noGrp="1"/>
          </p:cNvSpPr>
          <p:nvPr>
            <p:ph type="title" sz="quarter" idx="10"/>
          </p:nvPr>
        </p:nvSpPr>
        <p:spPr/>
        <p:txBody>
          <a:bodyPr/>
          <a:lstStyle/>
          <a:p>
            <a:r>
              <a:rPr lang="en-US"/>
              <a:t>None Keyword</a:t>
            </a:r>
          </a:p>
        </p:txBody>
      </p:sp>
      <p:sp>
        <p:nvSpPr>
          <p:cNvPr id="7" name="Правоъгълник 6"/>
          <p:cNvSpPr/>
          <p:nvPr/>
        </p:nvSpPr>
        <p:spPr>
          <a:xfrm>
            <a:off x="4142232" y="1975100"/>
            <a:ext cx="3529584" cy="1921211"/>
          </a:xfrm>
          <a:prstGeom prst="rect">
            <a:avLst/>
          </a:prstGeom>
          <a:noFill/>
        </p:spPr>
        <p:txBody>
          <a:bodyPr wrap="square" lIns="91440" tIns="45720" rIns="91440" bIns="45720">
            <a:noAutofit/>
          </a:bodyPr>
          <a:lstStyle/>
          <a:p>
            <a:pPr algn="ctr"/>
            <a:r>
              <a:rPr lang="en-US" sz="8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None</a:t>
            </a:r>
            <a:endParaRPr lang="bg-BG" sz="8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5619401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46000" y="1121142"/>
            <a:ext cx="9707030" cy="5502858"/>
          </a:xfrm>
        </p:spPr>
        <p:txBody>
          <a:bodyPr wrap="square">
            <a:noAutofit/>
          </a:bodyPr>
          <a:lstStyle/>
          <a:p>
            <a:pPr>
              <a:buClr>
                <a:schemeClr val="tx1"/>
              </a:buClr>
            </a:pPr>
            <a:r>
              <a:rPr lang="en-US" sz="3400" dirty="0"/>
              <a:t>The </a:t>
            </a:r>
            <a:r>
              <a:rPr lang="en-US" sz="3400" b="1" dirty="0">
                <a:solidFill>
                  <a:schemeClr val="bg1"/>
                </a:solidFill>
              </a:rPr>
              <a:t>None</a:t>
            </a:r>
            <a:r>
              <a:rPr lang="en-US" sz="3400" dirty="0"/>
              <a:t> keyword is used to define a null value or </a:t>
            </a:r>
            <a:br>
              <a:rPr lang="en-US" sz="3400" dirty="0"/>
            </a:br>
            <a:r>
              <a:rPr lang="en-US" sz="3400" dirty="0"/>
              <a:t>no value at all</a:t>
            </a:r>
          </a:p>
          <a:p>
            <a:pPr>
              <a:buClr>
                <a:schemeClr val="tx1"/>
              </a:buClr>
            </a:pPr>
            <a:r>
              <a:rPr lang="en-US" sz="3400" dirty="0"/>
              <a:t>There are two ways to check if a variable is None</a:t>
            </a:r>
          </a:p>
          <a:p>
            <a:pPr lvl="1">
              <a:buClr>
                <a:schemeClr val="tx1"/>
              </a:buClr>
            </a:pPr>
            <a:r>
              <a:rPr lang="en-US" sz="3200" dirty="0"/>
              <a:t>One way can be performed by using the </a:t>
            </a:r>
            <a:r>
              <a:rPr lang="en-US" sz="3200" b="1" dirty="0">
                <a:solidFill>
                  <a:schemeClr val="bg1"/>
                </a:solidFill>
              </a:rPr>
              <a:t>is</a:t>
            </a:r>
            <a:r>
              <a:rPr lang="en-US" sz="3200" dirty="0"/>
              <a:t> keyword</a:t>
            </a:r>
          </a:p>
          <a:p>
            <a:pPr lvl="1">
              <a:buClr>
                <a:schemeClr val="tx1"/>
              </a:buClr>
            </a:pPr>
            <a:r>
              <a:rPr lang="en-US" sz="3200" dirty="0"/>
              <a:t>Another is using the </a:t>
            </a:r>
            <a:r>
              <a:rPr lang="en-US" sz="3200" b="1" dirty="0">
                <a:solidFill>
                  <a:schemeClr val="bg1"/>
                </a:solidFill>
              </a:rPr>
              <a:t>==</a:t>
            </a:r>
            <a:r>
              <a:rPr lang="en-US" sz="3200" dirty="0"/>
              <a:t> syntax</a:t>
            </a:r>
            <a:endParaRPr lang="en-US" sz="3200" b="1" dirty="0"/>
          </a:p>
        </p:txBody>
      </p:sp>
      <p:sp>
        <p:nvSpPr>
          <p:cNvPr id="2" name="Title 1"/>
          <p:cNvSpPr>
            <a:spLocks noGrp="1"/>
          </p:cNvSpPr>
          <p:nvPr>
            <p:ph type="title"/>
          </p:nvPr>
        </p:nvSpPr>
        <p:spPr/>
        <p:txBody>
          <a:bodyPr/>
          <a:lstStyle/>
          <a:p>
            <a:r>
              <a:rPr lang="en-US" dirty="0"/>
              <a:t>What is None? </a:t>
            </a:r>
          </a:p>
        </p:txBody>
      </p:sp>
      <p:sp>
        <p:nvSpPr>
          <p:cNvPr id="7" name="Rectangle 6"/>
          <p:cNvSpPr>
            <a:spLocks noChangeArrowheads="1"/>
          </p:cNvSpPr>
          <p:nvPr/>
        </p:nvSpPr>
        <p:spPr bwMode="auto">
          <a:xfrm>
            <a:off x="2946000" y="4445137"/>
            <a:ext cx="6412236" cy="95677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atinLnBrk="1"/>
            <a:r>
              <a:rPr lang="en-US" sz="2400" b="1" dirty="0">
                <a:latin typeface="Consolas" panose="020B0609020204030204" pitchFamily="49" charset="0"/>
              </a:rPr>
              <a:t>if null_variable </a:t>
            </a:r>
            <a:r>
              <a:rPr lang="en-US" sz="2400" b="1" dirty="0">
                <a:solidFill>
                  <a:schemeClr val="bg1"/>
                </a:solidFill>
                <a:latin typeface="Consolas" panose="020B0609020204030204" pitchFamily="49" charset="0"/>
              </a:rPr>
              <a:t>is</a:t>
            </a:r>
            <a:r>
              <a:rPr lang="en-US" sz="2400" b="1" dirty="0">
                <a:latin typeface="Consolas" panose="020B0609020204030204" pitchFamily="49" charset="0"/>
              </a:rPr>
              <a:t> None:</a:t>
            </a:r>
          </a:p>
          <a:p>
            <a:pPr latinLnBrk="1"/>
            <a:r>
              <a:rPr lang="en-US" sz="2400" b="1" dirty="0">
                <a:latin typeface="Consolas" panose="020B0609020204030204" pitchFamily="49" charset="0"/>
              </a:rPr>
              <a:t>    print('null_variable is None')</a:t>
            </a:r>
          </a:p>
        </p:txBody>
      </p:sp>
      <p:sp>
        <p:nvSpPr>
          <p:cNvPr id="6" name="Rectangle 5"/>
          <p:cNvSpPr>
            <a:spLocks noChangeArrowheads="1"/>
          </p:cNvSpPr>
          <p:nvPr/>
        </p:nvSpPr>
        <p:spPr bwMode="auto">
          <a:xfrm>
            <a:off x="2946000" y="5554056"/>
            <a:ext cx="6412236" cy="95677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latinLnBrk="1"/>
            <a:r>
              <a:rPr lang="en-US" sz="2400" b="1" dirty="0">
                <a:latin typeface="Consolas" panose="020B0609020204030204" pitchFamily="49" charset="0"/>
              </a:rPr>
              <a:t>if null_variable </a:t>
            </a:r>
            <a:r>
              <a:rPr lang="en-US" sz="2400" b="1" dirty="0">
                <a:solidFill>
                  <a:schemeClr val="bg1"/>
                </a:solidFill>
                <a:latin typeface="Consolas" panose="020B0609020204030204" pitchFamily="49" charset="0"/>
              </a:rPr>
              <a:t>==</a:t>
            </a:r>
            <a:r>
              <a:rPr lang="en-US" sz="2400" b="1" dirty="0">
                <a:latin typeface="Consolas" panose="020B0609020204030204" pitchFamily="49" charset="0"/>
              </a:rPr>
              <a:t> None:</a:t>
            </a:r>
          </a:p>
          <a:p>
            <a:pPr latinLnBrk="1"/>
            <a:r>
              <a:rPr lang="en-US" sz="2400" b="1" dirty="0">
                <a:latin typeface="Consolas" panose="020B0609020204030204" pitchFamily="49" charset="0"/>
              </a:rPr>
              <a:t>    print('null_variable is None')</a:t>
            </a:r>
          </a:p>
        </p:txBody>
      </p:sp>
      <p:sp>
        <p:nvSpPr>
          <p:cNvPr id="8" name="Slide Number">
            <a:extLst>
              <a:ext uri="{FF2B5EF4-FFF2-40B4-BE49-F238E27FC236}">
                <a16:creationId xmlns:a16="http://schemas.microsoft.com/office/drawing/2014/main" xmlns="" id="{C6AC7F8D-993A-41A6-8092-1B99D4B3F1C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159</a:t>
            </a:fld>
            <a:endParaRPr lang="en-US" dirty="0"/>
          </a:p>
        </p:txBody>
      </p:sp>
    </p:spTree>
    <p:extLst>
      <p:ext uri="{BB962C8B-B14F-4D97-AF65-F5344CB8AC3E}">
        <p14:creationId xmlns:p14="http://schemas.microsoft.com/office/powerpoint/2010/main" val="927330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CF33B6A0-485E-4225-9067-14A99753B037}"/>
              </a:ext>
            </a:extLst>
          </p:cNvPr>
          <p:cNvSpPr>
            <a:spLocks noGrp="1"/>
          </p:cNvSpPr>
          <p:nvPr>
            <p:ph type="body" sz="quarter" idx="10"/>
          </p:nvPr>
        </p:nvSpPr>
        <p:spPr>
          <a:xfrm>
            <a:off x="2136000" y="1044000"/>
            <a:ext cx="9859234" cy="5546589"/>
          </a:xfrm>
        </p:spPr>
        <p:txBody>
          <a:bodyPr/>
          <a:lstStyle/>
          <a:p>
            <a:pPr>
              <a:lnSpc>
                <a:spcPct val="100000"/>
              </a:lnSpc>
            </a:pPr>
            <a:r>
              <a:rPr lang="en-GB" b="1" dirty="0"/>
              <a:t>Printing</a:t>
            </a:r>
            <a:r>
              <a:rPr lang="en-GB" dirty="0"/>
              <a:t> content and then going to a </a:t>
            </a:r>
            <a:r>
              <a:rPr lang="en-GB" b="1" dirty="0"/>
              <a:t>new line</a:t>
            </a:r>
          </a:p>
          <a:p>
            <a:pPr>
              <a:lnSpc>
                <a:spcPct val="100000"/>
              </a:lnSpc>
            </a:pPr>
            <a:endParaRPr lang="en-GB" dirty="0"/>
          </a:p>
          <a:p>
            <a:pPr>
              <a:lnSpc>
                <a:spcPct val="100000"/>
              </a:lnSpc>
              <a:spcBef>
                <a:spcPts val="1200"/>
              </a:spcBef>
            </a:pPr>
            <a:r>
              <a:rPr lang="en-GB" b="1" dirty="0"/>
              <a:t>Printing</a:t>
            </a:r>
            <a:r>
              <a:rPr lang="en-GB" dirty="0"/>
              <a:t> content and staying on the </a:t>
            </a:r>
            <a:r>
              <a:rPr lang="en-GB" b="1" dirty="0"/>
              <a:t>same line</a:t>
            </a:r>
          </a:p>
          <a:p>
            <a:pPr>
              <a:lnSpc>
                <a:spcPct val="100000"/>
              </a:lnSpc>
            </a:pPr>
            <a:endParaRPr lang="en-GB" dirty="0"/>
          </a:p>
          <a:p>
            <a:pPr>
              <a:lnSpc>
                <a:spcPct val="100000"/>
              </a:lnSpc>
              <a:spcBef>
                <a:spcPts val="1200"/>
              </a:spcBef>
            </a:pPr>
            <a:r>
              <a:rPr lang="en-GB" b="1" dirty="0"/>
              <a:t>Printing</a:t>
            </a:r>
            <a:r>
              <a:rPr lang="en-GB" dirty="0"/>
              <a:t> with </a:t>
            </a:r>
            <a:r>
              <a:rPr lang="en-GB" b="1" dirty="0"/>
              <a:t>formatting</a:t>
            </a:r>
          </a:p>
          <a:p>
            <a:pPr>
              <a:lnSpc>
                <a:spcPct val="100000"/>
              </a:lnSpc>
            </a:pPr>
            <a:endParaRPr lang="en-GB" dirty="0"/>
          </a:p>
        </p:txBody>
      </p:sp>
      <p:sp>
        <p:nvSpPr>
          <p:cNvPr id="6" name="Title 5">
            <a:extLst>
              <a:ext uri="{FF2B5EF4-FFF2-40B4-BE49-F238E27FC236}">
                <a16:creationId xmlns="" xmlns:a16="http://schemas.microsoft.com/office/drawing/2014/main" id="{0C6DA5EA-B676-4603-ADEC-5F3C2A291430}"/>
              </a:ext>
            </a:extLst>
          </p:cNvPr>
          <p:cNvSpPr>
            <a:spLocks noGrp="1"/>
          </p:cNvSpPr>
          <p:nvPr>
            <p:ph type="title"/>
          </p:nvPr>
        </p:nvSpPr>
        <p:spPr/>
        <p:txBody>
          <a:bodyPr/>
          <a:lstStyle/>
          <a:p>
            <a:r>
              <a:rPr lang="en-US" dirty="0"/>
              <a:t>Printing on the Console in C#</a:t>
            </a:r>
            <a:endParaRPr lang="en-GB" dirty="0"/>
          </a:p>
        </p:txBody>
      </p:sp>
      <p:sp>
        <p:nvSpPr>
          <p:cNvPr id="8" name="Rectangle 7">
            <a:extLst>
              <a:ext uri="{FF2B5EF4-FFF2-40B4-BE49-F238E27FC236}">
                <a16:creationId xmlns="" xmlns:a16="http://schemas.microsoft.com/office/drawing/2014/main" id="{72757B16-F517-45EE-8960-D48E209D11A6}"/>
              </a:ext>
            </a:extLst>
          </p:cNvPr>
          <p:cNvSpPr>
            <a:spLocks noChangeArrowheads="1"/>
          </p:cNvSpPr>
          <p:nvPr/>
        </p:nvSpPr>
        <p:spPr bwMode="auto">
          <a:xfrm>
            <a:off x="2627816" y="1729416"/>
            <a:ext cx="6438184"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Console.WriteLine</a:t>
            </a:r>
            <a:r>
              <a:rPr lang="en-US" sz="2400" b="1" noProof="1">
                <a:latin typeface="Consolas" pitchFamily="49" charset="0"/>
              </a:rPr>
              <a:t>("Peter");</a:t>
            </a:r>
            <a:endParaRPr lang="bg-BG" sz="2400" b="1" noProof="1">
              <a:latin typeface="Consolas" pitchFamily="49" charset="0"/>
            </a:endParaRPr>
          </a:p>
        </p:txBody>
      </p:sp>
      <p:sp>
        <p:nvSpPr>
          <p:cNvPr id="9" name="Rectangle 8">
            <a:extLst>
              <a:ext uri="{FF2B5EF4-FFF2-40B4-BE49-F238E27FC236}">
                <a16:creationId xmlns="" xmlns:a16="http://schemas.microsoft.com/office/drawing/2014/main" id="{EB9AA9DD-8D76-4137-B806-749428BE2F65}"/>
              </a:ext>
            </a:extLst>
          </p:cNvPr>
          <p:cNvSpPr>
            <a:spLocks noChangeArrowheads="1"/>
          </p:cNvSpPr>
          <p:nvPr/>
        </p:nvSpPr>
        <p:spPr bwMode="auto">
          <a:xfrm>
            <a:off x="2627817" y="3169416"/>
            <a:ext cx="643818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Console.Write</a:t>
            </a:r>
            <a:r>
              <a:rPr lang="en-US" sz="2400" b="1" noProof="1">
                <a:latin typeface="Consolas" pitchFamily="49" charset="0"/>
              </a:rPr>
              <a:t>(" and Maria");</a:t>
            </a:r>
            <a:endParaRPr lang="bg-BG" sz="2400" b="1" noProof="1">
              <a:latin typeface="Consolas" pitchFamily="49" charset="0"/>
            </a:endParaRPr>
          </a:p>
        </p:txBody>
      </p:sp>
      <p:sp>
        <p:nvSpPr>
          <p:cNvPr id="11"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a:t>
            </a:fld>
            <a:endParaRPr lang="en-US" noProof="0" dirty="0"/>
          </a:p>
        </p:txBody>
      </p:sp>
      <p:sp>
        <p:nvSpPr>
          <p:cNvPr id="10" name="Rectangle 9">
            <a:extLst>
              <a:ext uri="{FF2B5EF4-FFF2-40B4-BE49-F238E27FC236}">
                <a16:creationId xmlns="" xmlns:a16="http://schemas.microsoft.com/office/drawing/2014/main" id="{A8726182-81A1-4D52-A0E5-A049A9FBEBCD}"/>
              </a:ext>
            </a:extLst>
          </p:cNvPr>
          <p:cNvSpPr>
            <a:spLocks noChangeArrowheads="1"/>
          </p:cNvSpPr>
          <p:nvPr/>
        </p:nvSpPr>
        <p:spPr bwMode="auto">
          <a:xfrm>
            <a:off x="2627817" y="4595252"/>
            <a:ext cx="6438185" cy="18493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200"/>
              </a:spcBef>
              <a:spcAft>
                <a:spcPts val="200"/>
              </a:spcAft>
            </a:pPr>
            <a:r>
              <a:rPr lang="en-US" sz="2400" b="1" noProof="1">
                <a:latin typeface="Consolas" pitchFamily="49" charset="0"/>
              </a:rPr>
              <a:t>string name = "Maria";</a:t>
            </a:r>
          </a:p>
          <a:p>
            <a:pPr defTabSz="1218438" latinLnBrk="1">
              <a:spcBef>
                <a:spcPts val="200"/>
              </a:spcBef>
              <a:spcAft>
                <a:spcPts val="200"/>
              </a:spcAft>
            </a:pPr>
            <a:r>
              <a:rPr lang="en-US" sz="2400" b="1" noProof="1">
                <a:latin typeface="Consolas" pitchFamily="49" charset="0"/>
              </a:rPr>
              <a:t>int age = 25;</a:t>
            </a:r>
          </a:p>
          <a:p>
            <a:pPr defTabSz="1218438" latinLnBrk="1">
              <a:spcBef>
                <a:spcPts val="200"/>
              </a:spcBef>
              <a:spcAft>
                <a:spcPts val="200"/>
              </a:spcAft>
            </a:pPr>
            <a:r>
              <a:rPr lang="en-US" sz="2400" b="1" noProof="1">
                <a:solidFill>
                  <a:schemeClr val="bg1"/>
                </a:solidFill>
                <a:latin typeface="Consolas" pitchFamily="49" charset="0"/>
              </a:rPr>
              <a:t>Console.WriteLine</a:t>
            </a:r>
            <a:r>
              <a:rPr lang="en-US" sz="2400" b="1" noProof="1">
                <a:latin typeface="Consolas" pitchFamily="49" charset="0"/>
              </a:rPr>
              <a:t>(</a:t>
            </a:r>
          </a:p>
          <a:p>
            <a:pPr defTabSz="1218438" latinLnBrk="1">
              <a:spcBef>
                <a:spcPts val="200"/>
              </a:spcBef>
              <a:spcAft>
                <a:spcPts val="200"/>
              </a:spcAft>
            </a:pPr>
            <a:r>
              <a:rPr lang="en-US" sz="2400" b="1" noProof="1">
                <a:latin typeface="Consolas" pitchFamily="49" charset="0"/>
              </a:rPr>
              <a:t>  $"</a:t>
            </a:r>
            <a:r>
              <a:rPr lang="en-US" sz="2400" b="1" noProof="1">
                <a:solidFill>
                  <a:schemeClr val="bg1"/>
                </a:solidFill>
                <a:latin typeface="Consolas" pitchFamily="49" charset="0"/>
              </a:rPr>
              <a:t>{name}</a:t>
            </a:r>
            <a:r>
              <a:rPr lang="en-US" sz="2400" b="1" noProof="1">
                <a:latin typeface="Consolas" pitchFamily="49" charset="0"/>
              </a:rPr>
              <a:t> is </a:t>
            </a:r>
            <a:r>
              <a:rPr lang="en-US" sz="2400" b="1" noProof="1">
                <a:solidFill>
                  <a:schemeClr val="bg1"/>
                </a:solidFill>
                <a:latin typeface="Consolas" pitchFamily="49" charset="0"/>
              </a:rPr>
              <a:t>{age}</a:t>
            </a:r>
            <a:r>
              <a:rPr lang="en-US" sz="2400" b="1" noProof="1">
                <a:latin typeface="Consolas" pitchFamily="49" charset="0"/>
              </a:rPr>
              <a:t> years old.");</a:t>
            </a:r>
            <a:endParaRPr lang="bg-BG" sz="2400" b="1" noProof="1">
              <a:latin typeface="Consolas" pitchFamily="49" charset="0"/>
            </a:endParaRPr>
          </a:p>
        </p:txBody>
      </p:sp>
    </p:spTree>
    <p:extLst>
      <p:ext uri="{BB962C8B-B14F-4D97-AF65-F5344CB8AC3E}">
        <p14:creationId xmlns:p14="http://schemas.microsoft.com/office/powerpoint/2010/main" val="42731523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xmlns="" id="{DD447541-E325-491D-9850-032B471E9842}"/>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160</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xmlns="" id="{373AC257-A0F4-4265-8C0F-3CB5C237A93D}"/>
              </a:ext>
            </a:extLst>
          </p:cNvPr>
          <p:cNvSpPr txBox="1">
            <a:spLocks/>
          </p:cNvSpPr>
          <p:nvPr/>
        </p:nvSpPr>
        <p:spPr>
          <a:xfrm>
            <a:off x="606000" y="1809000"/>
            <a:ext cx="7844937" cy="461427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buClr>
                <a:schemeClr val="bg2"/>
              </a:buClr>
            </a:pPr>
            <a:r>
              <a:rPr lang="en-US" sz="2800" dirty="0">
                <a:solidFill>
                  <a:schemeClr val="bg2"/>
                </a:solidFill>
                <a:latin typeface="Malgun Gothic (Body)"/>
              </a:rPr>
              <a:t>Python supports the following data types:</a:t>
            </a:r>
          </a:p>
          <a:p>
            <a:pPr lvl="1">
              <a:lnSpc>
                <a:spcPct val="130000"/>
              </a:lnSpc>
              <a:buClr>
                <a:schemeClr val="bg2"/>
              </a:buClr>
            </a:pPr>
            <a:r>
              <a:rPr lang="en-US" sz="2600" dirty="0">
                <a:solidFill>
                  <a:schemeClr val="bg2"/>
                </a:solidFill>
                <a:latin typeface="Malgun Gothic (Body)"/>
              </a:rPr>
              <a:t>String</a:t>
            </a:r>
          </a:p>
          <a:p>
            <a:pPr lvl="1">
              <a:lnSpc>
                <a:spcPct val="130000"/>
              </a:lnSpc>
              <a:buClr>
                <a:schemeClr val="bg2"/>
              </a:buClr>
            </a:pPr>
            <a:r>
              <a:rPr lang="en-US" sz="2600" dirty="0">
                <a:solidFill>
                  <a:schemeClr val="bg2"/>
                </a:solidFill>
                <a:latin typeface="Malgun Gothic (Body)"/>
              </a:rPr>
              <a:t>Bool</a:t>
            </a:r>
          </a:p>
          <a:p>
            <a:pPr lvl="1">
              <a:lnSpc>
                <a:spcPct val="130000"/>
              </a:lnSpc>
              <a:buClr>
                <a:schemeClr val="bg2"/>
              </a:buClr>
            </a:pPr>
            <a:r>
              <a:rPr lang="en-US" sz="2600" dirty="0">
                <a:solidFill>
                  <a:schemeClr val="bg2"/>
                </a:solidFill>
                <a:latin typeface="Malgun Gothic (Body)"/>
              </a:rPr>
              <a:t> Int</a:t>
            </a:r>
          </a:p>
          <a:p>
            <a:pPr lvl="1">
              <a:lnSpc>
                <a:spcPct val="130000"/>
              </a:lnSpc>
              <a:buClr>
                <a:schemeClr val="bg2"/>
              </a:buClr>
            </a:pPr>
            <a:r>
              <a:rPr lang="en-US" sz="2600" dirty="0">
                <a:solidFill>
                  <a:schemeClr val="bg2"/>
                </a:solidFill>
                <a:latin typeface="Malgun Gothic (Body)"/>
              </a:rPr>
              <a:t> Float</a:t>
            </a:r>
          </a:p>
          <a:p>
            <a:pPr lvl="1">
              <a:lnSpc>
                <a:spcPct val="130000"/>
              </a:lnSpc>
              <a:buClr>
                <a:schemeClr val="bg2"/>
              </a:buClr>
            </a:pPr>
            <a:r>
              <a:rPr lang="en-US" sz="2600" dirty="0">
                <a:solidFill>
                  <a:schemeClr val="bg2"/>
                </a:solidFill>
                <a:latin typeface="Malgun Gothic (Body)"/>
              </a:rPr>
              <a:t> List, Tuple, Set, Dict</a:t>
            </a:r>
          </a:p>
          <a:p>
            <a:pPr>
              <a:lnSpc>
                <a:spcPct val="130000"/>
              </a:lnSpc>
              <a:buClr>
                <a:schemeClr val="bg2"/>
              </a:buClr>
            </a:pPr>
            <a:r>
              <a:rPr lang="en-US" sz="2800" b="1" dirty="0">
                <a:solidFill>
                  <a:schemeClr val="bg1">
                    <a:lumMod val="60000"/>
                    <a:lumOff val="40000"/>
                  </a:schemeClr>
                </a:solidFill>
                <a:latin typeface="Malgun Gothic (Body)"/>
              </a:rPr>
              <a:t>None</a:t>
            </a:r>
            <a:r>
              <a:rPr lang="en-US" sz="2800" dirty="0">
                <a:solidFill>
                  <a:schemeClr val="bg2"/>
                </a:solidFill>
                <a:latin typeface="Malgun Gothic (Body)"/>
              </a:rPr>
              <a:t> is nothing</a:t>
            </a:r>
          </a:p>
        </p:txBody>
      </p:sp>
    </p:spTree>
    <p:extLst>
      <p:ext uri="{BB962C8B-B14F-4D97-AF65-F5344CB8AC3E}">
        <p14:creationId xmlns:p14="http://schemas.microsoft.com/office/powerpoint/2010/main" val="29062864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1530562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16A4086C-8B97-49D2-97F3-B106FCEF574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162</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3093369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BD0204A2-0FA9-4D31-BBC6-2832F66E18B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163</a:t>
            </a:fld>
            <a:endParaRPr lang="en-US" dirty="0"/>
          </a:p>
        </p:txBody>
      </p:sp>
    </p:spTree>
    <p:extLst>
      <p:ext uri="{BB962C8B-B14F-4D97-AF65-F5344CB8AC3E}">
        <p14:creationId xmlns:p14="http://schemas.microsoft.com/office/powerpoint/2010/main" val="6983304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p:txBody>
          <a:bodyPr/>
          <a:lstStyle/>
          <a:p>
            <a:r>
              <a:rPr lang="en-US" dirty="0"/>
              <a:t>Technical Trainers</a:t>
            </a:r>
          </a:p>
        </p:txBody>
      </p:sp>
      <p:sp>
        <p:nvSpPr>
          <p:cNvPr id="7" name="Text Placeholder 6"/>
          <p:cNvSpPr>
            <a:spLocks noGrp="1"/>
          </p:cNvSpPr>
          <p:nvPr>
            <p:ph type="body" sz="quarter" idx="17"/>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a:xfrm>
            <a:off x="554526" y="4851838"/>
            <a:ext cx="3331674" cy="454398"/>
          </a:xfrm>
        </p:spPr>
        <p:txBody>
          <a:bodyPr/>
          <a:lstStyle/>
          <a:p>
            <a:r>
              <a:rPr lang="en-US" dirty="0"/>
              <a:t>Software University</a:t>
            </a:r>
          </a:p>
        </p:txBody>
      </p:sp>
      <p:sp>
        <p:nvSpPr>
          <p:cNvPr id="6" name="Subtitle 5"/>
          <p:cNvSpPr>
            <a:spLocks noGrp="1"/>
          </p:cNvSpPr>
          <p:nvPr>
            <p:ph type="subTitle" idx="1"/>
          </p:nvPr>
        </p:nvSpPr>
        <p:spPr>
          <a:xfrm>
            <a:off x="554182" y="1376110"/>
            <a:ext cx="11083636" cy="747890"/>
          </a:xfrm>
        </p:spPr>
        <p:txBody>
          <a:bodyPr>
            <a:normAutofit/>
          </a:bodyPr>
          <a:lstStyle/>
          <a:p>
            <a:r>
              <a:rPr lang="en-US" dirty="0"/>
              <a:t>HTML Basic Tags, CSS Introduction</a:t>
            </a:r>
          </a:p>
        </p:txBody>
      </p:sp>
      <p:sp>
        <p:nvSpPr>
          <p:cNvPr id="5" name="Title 4"/>
          <p:cNvSpPr>
            <a:spLocks noGrp="1"/>
          </p:cNvSpPr>
          <p:nvPr>
            <p:ph type="title"/>
          </p:nvPr>
        </p:nvSpPr>
        <p:spPr>
          <a:xfrm>
            <a:off x="554182" y="439340"/>
            <a:ext cx="11083636" cy="882654"/>
          </a:xfrm>
        </p:spPr>
        <p:txBody>
          <a:bodyPr>
            <a:normAutofit/>
          </a:bodyPr>
          <a:lstStyle/>
          <a:p>
            <a:r>
              <a:rPr lang="en-US" dirty="0"/>
              <a:t>HTML and CSS</a:t>
            </a:r>
            <a:r>
              <a:rPr lang="bg-BG" dirty="0"/>
              <a:t> </a:t>
            </a:r>
            <a:r>
              <a:rPr lang="en-US" dirty="0"/>
              <a:t>Basics</a:t>
            </a:r>
          </a:p>
        </p:txBody>
      </p:sp>
      <p:pic>
        <p:nvPicPr>
          <p:cNvPr id="23" name="Picture 22">
            <a:extLst>
              <a:ext uri="{FF2B5EF4-FFF2-40B4-BE49-F238E27FC236}">
                <a16:creationId xmlns:a16="http://schemas.microsoft.com/office/drawing/2014/main" xmlns="" id="{C0D3D29C-BAF5-4006-8125-0CCBDDF50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019" y="2496258"/>
            <a:ext cx="2212117" cy="55174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527" y="2467975"/>
            <a:ext cx="1628281" cy="1628281"/>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8224" y="2461904"/>
            <a:ext cx="1412444" cy="1636082"/>
          </a:xfrm>
          <a:prstGeom prst="rect">
            <a:avLst/>
          </a:prstGeom>
        </p:spPr>
      </p:pic>
    </p:spTree>
    <p:extLst>
      <p:ext uri="{BB962C8B-B14F-4D97-AF65-F5344CB8AC3E}">
        <p14:creationId xmlns:p14="http://schemas.microsoft.com/office/powerpoint/2010/main" val="392830456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C1D412C-4D83-4C88-8099-C2B17C65D5F3}"/>
              </a:ext>
            </a:extLst>
          </p:cNvPr>
          <p:cNvSpPr>
            <a:spLocks noGrp="1"/>
          </p:cNvSpPr>
          <p:nvPr>
            <p:ph type="body" sz="quarter" idx="10"/>
          </p:nvPr>
        </p:nvSpPr>
        <p:spPr/>
        <p:txBody>
          <a:bodyPr>
            <a:normAutofit/>
          </a:bodyPr>
          <a:lstStyle/>
          <a:p>
            <a:pPr marL="0" indent="0">
              <a:buNone/>
            </a:pPr>
            <a:r>
              <a:rPr lang="en-US" sz="3000" dirty="0"/>
              <a:t>1. What is HTML</a:t>
            </a:r>
          </a:p>
          <a:p>
            <a:pPr lvl="1"/>
            <a:r>
              <a:rPr lang="en-US" sz="3000" dirty="0"/>
              <a:t>HTML Page</a:t>
            </a:r>
          </a:p>
          <a:p>
            <a:pPr lvl="1"/>
            <a:r>
              <a:rPr lang="en-US" sz="3000" dirty="0"/>
              <a:t>HTML Developer Elements</a:t>
            </a:r>
          </a:p>
          <a:p>
            <a:pPr marL="0" indent="0">
              <a:buNone/>
            </a:pPr>
            <a:r>
              <a:rPr lang="en-US" sz="3000" dirty="0"/>
              <a:t>2. HTML Common Elements</a:t>
            </a:r>
          </a:p>
          <a:p>
            <a:pPr lvl="1"/>
            <a:r>
              <a:rPr lang="en-US" sz="3000" dirty="0"/>
              <a:t>Headings, Paragraphs, Hyperlinks, Images</a:t>
            </a:r>
          </a:p>
          <a:p>
            <a:pPr lvl="1"/>
            <a:r>
              <a:rPr lang="en-US" sz="3000" dirty="0"/>
              <a:t>Ordered and Unordered Lists</a:t>
            </a:r>
          </a:p>
          <a:p>
            <a:pPr marL="0" indent="0">
              <a:buNone/>
            </a:pPr>
            <a:r>
              <a:rPr lang="en-US" sz="3000" dirty="0"/>
              <a:t>3. What is CSS</a:t>
            </a:r>
          </a:p>
          <a:p>
            <a:pPr lvl="1"/>
            <a:r>
              <a:rPr lang="en-US" sz="3000" dirty="0"/>
              <a:t>External, Internal and Inline CSS Style</a:t>
            </a:r>
          </a:p>
          <a:p>
            <a:endParaRPr lang="bg-BG" sz="3000" dirty="0"/>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5" name="Slide Number">
            <a:extLst>
              <a:ext uri="{FF2B5EF4-FFF2-40B4-BE49-F238E27FC236}">
                <a16:creationId xmlns:a16="http://schemas.microsoft.com/office/drawing/2014/main" xmlns="" id="{46B25F0B-5CF9-48E6-8685-C4EFB471EB2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165</a:t>
            </a:fld>
            <a:endParaRPr lang="en-US" noProof="0" dirty="0"/>
          </a:p>
        </p:txBody>
      </p:sp>
    </p:spTree>
    <p:extLst>
      <p:ext uri="{BB962C8B-B14F-4D97-AF65-F5344CB8AC3E}">
        <p14:creationId xmlns:p14="http://schemas.microsoft.com/office/powerpoint/2010/main" val="373059569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3999" b="1" dirty="0"/>
          </a:p>
          <a:p>
            <a:pPr marL="0" indent="0" algn="ctr">
              <a:buNone/>
            </a:pPr>
            <a:r>
              <a:rPr lang="en-US" sz="8797" b="1" u="sng" dirty="0">
                <a:solidFill>
                  <a:schemeClr val="bg1"/>
                </a:solidFill>
              </a:rPr>
              <a:t>sli.do</a:t>
            </a:r>
            <a:endParaRPr lang="bg-BG" sz="7198" b="1" u="sng" dirty="0">
              <a:solidFill>
                <a:schemeClr val="bg1"/>
              </a:solidFill>
            </a:endParaRPr>
          </a:p>
          <a:p>
            <a:pPr marL="0" indent="0" algn="ctr">
              <a:buNone/>
            </a:pPr>
            <a:r>
              <a:rPr lang="en-US" sz="11497" b="1" dirty="0"/>
              <a:t>#fund-common</a:t>
            </a:r>
            <a:endParaRPr lang="en-US" sz="11497" dirty="0"/>
          </a:p>
        </p:txBody>
      </p:sp>
      <p:sp>
        <p:nvSpPr>
          <p:cNvPr id="6" name="Title 3"/>
          <p:cNvSpPr>
            <a:spLocks noGrp="1"/>
          </p:cNvSpPr>
          <p:nvPr>
            <p:ph type="title"/>
          </p:nvPr>
        </p:nvSpPr>
        <p:spPr/>
        <p:txBody>
          <a:bodyPr/>
          <a:lstStyle/>
          <a:p>
            <a:r>
              <a:rPr lang="en-US" dirty="0"/>
              <a:t>Have a Question?</a:t>
            </a:r>
          </a:p>
        </p:txBody>
      </p:sp>
      <p:sp>
        <p:nvSpPr>
          <p:cNvPr id="8" name="Slide Number">
            <a:extLst>
              <a:ext uri="{FF2B5EF4-FFF2-40B4-BE49-F238E27FC236}">
                <a16:creationId xmlns:a16="http://schemas.microsoft.com/office/drawing/2014/main" xmlns="" id="{717FD224-71D2-4EE3-9D45-C963D2460B8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166</a:t>
            </a:fld>
            <a:endParaRPr lang="en-US" noProof="0" dirty="0"/>
          </a:p>
        </p:txBody>
      </p:sp>
    </p:spTree>
    <p:extLst>
      <p:ext uri="{BB962C8B-B14F-4D97-AF65-F5344CB8AC3E}">
        <p14:creationId xmlns:p14="http://schemas.microsoft.com/office/powerpoint/2010/main" val="333489024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idx="10"/>
          </p:nvPr>
        </p:nvSpPr>
        <p:spPr/>
        <p:txBody>
          <a:bodyPr/>
          <a:lstStyle/>
          <a:p>
            <a:pPr>
              <a:lnSpc>
                <a:spcPts val="5400"/>
              </a:lnSpc>
            </a:pPr>
            <a:r>
              <a:rPr lang="en-US"/>
              <a:t>What is HTML?</a:t>
            </a:r>
            <a:endParaRPr lang="en-US" dirty="0"/>
          </a:p>
        </p:txBody>
      </p:sp>
      <p:pic>
        <p:nvPicPr>
          <p:cNvPr id="6" name="Picture 5">
            <a:extLst>
              <a:ext uri="{FF2B5EF4-FFF2-40B4-BE49-F238E27FC236}">
                <a16:creationId xmlns:a16="http://schemas.microsoft.com/office/drawing/2014/main" xmlns="" id="{10E954B0-7FD4-4075-955F-A6A3113AF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1" y="1682484"/>
            <a:ext cx="2133600" cy="2133600"/>
          </a:xfrm>
          <a:prstGeom prst="rect">
            <a:avLst/>
          </a:prstGeom>
        </p:spPr>
      </p:pic>
    </p:spTree>
    <p:extLst>
      <p:ext uri="{BB962C8B-B14F-4D97-AF65-F5344CB8AC3E}">
        <p14:creationId xmlns:p14="http://schemas.microsoft.com/office/powerpoint/2010/main" val="248013217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000" y="1140234"/>
            <a:ext cx="11818096" cy="5528766"/>
          </a:xfrm>
        </p:spPr>
        <p:txBody>
          <a:bodyPr>
            <a:normAutofit/>
          </a:bodyPr>
          <a:lstStyle/>
          <a:p>
            <a:r>
              <a:rPr lang="en-US" sz="3400" dirty="0"/>
              <a:t>The HTML language describes Web content (Web pages)</a:t>
            </a:r>
          </a:p>
          <a:p>
            <a:pPr lvl="1"/>
            <a:r>
              <a:rPr lang="en-US" sz="3400" dirty="0"/>
              <a:t>Text with formatting, images, lists, hyperlinks, tables, forms, etc.</a:t>
            </a:r>
          </a:p>
          <a:p>
            <a:pPr lvl="1"/>
            <a:r>
              <a:rPr lang="en-US" sz="3400" dirty="0"/>
              <a:t>Uses </a:t>
            </a:r>
            <a:r>
              <a:rPr lang="en-US" sz="3400" b="1" dirty="0">
                <a:solidFill>
                  <a:schemeClr val="bg1"/>
                </a:solidFill>
                <a:cs typeface="Consolas" pitchFamily="49" charset="0"/>
              </a:rPr>
              <a:t>tags</a:t>
            </a:r>
            <a:r>
              <a:rPr lang="en-US" sz="3400" dirty="0"/>
              <a:t> to define </a:t>
            </a:r>
            <a:r>
              <a:rPr lang="en-US" sz="3400" b="1" dirty="0">
                <a:solidFill>
                  <a:schemeClr val="bg1"/>
                </a:solidFill>
                <a:cs typeface="Consolas" pitchFamily="49" charset="0"/>
              </a:rPr>
              <a:t>elements</a:t>
            </a:r>
            <a:r>
              <a:rPr lang="bg-BG" sz="3400" dirty="0"/>
              <a:t> </a:t>
            </a:r>
            <a:r>
              <a:rPr lang="en-US" sz="3400" dirty="0"/>
              <a:t>in the Web page</a:t>
            </a:r>
            <a:endParaRPr lang="en-US" sz="3400" b="1" dirty="0"/>
          </a:p>
          <a:p>
            <a:pPr marL="377887" lvl="1" indent="0">
              <a:lnSpc>
                <a:spcPct val="100000"/>
              </a:lnSpc>
              <a:buNone/>
            </a:pPr>
            <a:endParaRPr lang="en-GB" sz="3400" b="1" dirty="0">
              <a:solidFill>
                <a:srgbClr val="FBEEDC"/>
              </a:solidFill>
              <a:effectLst>
                <a:outerShdw blurRad="38100" dist="38100" dir="2700000" algn="tl">
                  <a:srgbClr val="000000">
                    <a:alpha val="43137"/>
                  </a:srgbClr>
                </a:outerShdw>
              </a:effectLst>
            </a:endParaRPr>
          </a:p>
          <a:p>
            <a:pPr lvl="1">
              <a:lnSpc>
                <a:spcPct val="100000"/>
              </a:lnSpc>
            </a:pPr>
            <a:endParaRPr lang="en-GB" sz="3400" b="1" dirty="0">
              <a:solidFill>
                <a:srgbClr val="FBEEDC"/>
              </a:solidFill>
              <a:effectLst>
                <a:outerShdw blurRad="38100" dist="38100" dir="2700000" algn="tl">
                  <a:srgbClr val="000000">
                    <a:alpha val="43137"/>
                  </a:srgbClr>
                </a:outerShdw>
              </a:effectLst>
            </a:endParaRPr>
          </a:p>
        </p:txBody>
      </p:sp>
      <p:sp>
        <p:nvSpPr>
          <p:cNvPr id="4" name="Title 3"/>
          <p:cNvSpPr>
            <a:spLocks noGrp="1"/>
          </p:cNvSpPr>
          <p:nvPr>
            <p:ph type="title"/>
          </p:nvPr>
        </p:nvSpPr>
        <p:spPr/>
        <p:txBody>
          <a:bodyPr/>
          <a:lstStyle/>
          <a:p>
            <a:r>
              <a:rPr lang="en-US" dirty="0"/>
              <a:t>What is HTML?</a:t>
            </a:r>
          </a:p>
        </p:txBody>
      </p:sp>
      <p:sp>
        <p:nvSpPr>
          <p:cNvPr id="7" name="Text Placeholder 6"/>
          <p:cNvSpPr txBox="1">
            <a:spLocks/>
          </p:cNvSpPr>
          <p:nvPr/>
        </p:nvSpPr>
        <p:spPr>
          <a:xfrm>
            <a:off x="639576" y="4059000"/>
            <a:ext cx="7620000" cy="172621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1">
              <a:lnSpc>
                <a:spcPct val="100000"/>
              </a:lnSpc>
              <a:spcBef>
                <a:spcPts val="600"/>
              </a:spcBef>
              <a:spcAft>
                <a:spcPts val="600"/>
              </a:spcAft>
              <a:buFont typeface="Wingdings" panose="05000000000000000000" pitchFamily="2" charset="2"/>
              <a:buNone/>
              <a:defRPr sz="2800" b="1">
                <a:effectLst/>
                <a:latin typeface="Consolas" pitchFamily="49" charset="0"/>
                <a:cs typeface="Consolas" pitchFamily="49" charset="0"/>
              </a:defRPr>
            </a:lvl1pPr>
            <a:lvl2pPr marL="989981" indent="-380762" defTabSz="1218438" latinLnBrk="1">
              <a:lnSpc>
                <a:spcPct val="105000"/>
              </a:lnSpc>
              <a:spcBef>
                <a:spcPts val="600"/>
              </a:spcBef>
              <a:spcAft>
                <a:spcPts val="600"/>
              </a:spcAft>
              <a:buFont typeface="Wingdings" panose="05000000000000000000" pitchFamily="2" charset="2"/>
              <a:buChar char="§"/>
              <a:defRPr sz="3198"/>
            </a:lvl2pPr>
            <a:lvl3pPr marL="1523048" indent="-304610" defTabSz="1218438" latinLnBrk="1">
              <a:lnSpc>
                <a:spcPct val="105000"/>
              </a:lnSpc>
              <a:spcBef>
                <a:spcPts val="600"/>
              </a:spcBef>
              <a:spcAft>
                <a:spcPts val="600"/>
              </a:spcAft>
              <a:buFont typeface="Wingdings" panose="05000000000000000000" pitchFamily="2" charset="2"/>
              <a:buChar char="§"/>
              <a:defRPr sz="2998"/>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r>
              <a:rPr lang="en-US" sz="2600" dirty="0"/>
              <a:t>&lt;p&gt;</a:t>
            </a:r>
          </a:p>
          <a:p>
            <a:r>
              <a:rPr lang="en-US" sz="2600" dirty="0"/>
              <a:t>  &lt;b&gt;Document&lt;/b&gt; content goes here…</a:t>
            </a:r>
          </a:p>
          <a:p>
            <a:r>
              <a:rPr lang="en-US" sz="2600" dirty="0"/>
              <a:t>&lt;/p&gt;</a:t>
            </a:r>
          </a:p>
        </p:txBody>
      </p:sp>
      <p:sp>
        <p:nvSpPr>
          <p:cNvPr id="13" name="AutoShape 5"/>
          <p:cNvSpPr>
            <a:spLocks noChangeArrowheads="1"/>
          </p:cNvSpPr>
          <p:nvPr/>
        </p:nvSpPr>
        <p:spPr bwMode="auto">
          <a:xfrm>
            <a:off x="1853172" y="3754200"/>
            <a:ext cx="2209800" cy="609600"/>
          </a:xfrm>
          <a:prstGeom prst="wedgeRoundRectCallout">
            <a:avLst>
              <a:gd name="adj1" fmla="val -72415"/>
              <a:gd name="adj2" fmla="val 51959"/>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Opening tag</a:t>
            </a:r>
            <a:endParaRPr lang="bg-BG" sz="2800" b="1" dirty="0">
              <a:solidFill>
                <a:schemeClr val="bg2"/>
              </a:solidFill>
              <a:effectLst>
                <a:outerShdw blurRad="38100" dist="38100" dir="2700000" algn="tl">
                  <a:srgbClr val="000000">
                    <a:alpha val="43137"/>
                  </a:srgbClr>
                </a:outerShdw>
              </a:effectLst>
            </a:endParaRPr>
          </a:p>
        </p:txBody>
      </p:sp>
      <p:sp>
        <p:nvSpPr>
          <p:cNvPr id="14" name="AutoShape 5"/>
          <p:cNvSpPr>
            <a:spLocks noChangeArrowheads="1"/>
          </p:cNvSpPr>
          <p:nvPr/>
        </p:nvSpPr>
        <p:spPr bwMode="auto">
          <a:xfrm>
            <a:off x="1853172" y="5634204"/>
            <a:ext cx="2209800" cy="592903"/>
          </a:xfrm>
          <a:prstGeom prst="wedgeRoundRectCallout">
            <a:avLst>
              <a:gd name="adj1" fmla="val -66436"/>
              <a:gd name="adj2" fmla="val -6226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Closing tag</a:t>
            </a:r>
            <a:endParaRPr lang="bg-BG" sz="2800" b="1" dirty="0">
              <a:solidFill>
                <a:schemeClr val="bg2"/>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2"/>
          <a:stretch>
            <a:fillRect/>
          </a:stretch>
        </p:blipFill>
        <p:spPr>
          <a:xfrm>
            <a:off x="5057125" y="5883570"/>
            <a:ext cx="6096528" cy="841321"/>
          </a:xfrm>
          <a:prstGeom prst="roundRect">
            <a:avLst>
              <a:gd name="adj" fmla="val 5105"/>
            </a:avLst>
          </a:prstGeom>
          <a:ln>
            <a:solidFill>
              <a:schemeClr val="tx1"/>
            </a:solidFill>
          </a:ln>
        </p:spPr>
      </p:pic>
      <p:sp>
        <p:nvSpPr>
          <p:cNvPr id="15" name="AutoShape 25"/>
          <p:cNvSpPr>
            <a:spLocks noChangeArrowheads="1"/>
          </p:cNvSpPr>
          <p:nvPr/>
        </p:nvSpPr>
        <p:spPr bwMode="auto">
          <a:xfrm>
            <a:off x="7941000" y="3960645"/>
            <a:ext cx="1677988" cy="652753"/>
          </a:xfrm>
          <a:prstGeom prst="wedgeRoundRectCallout">
            <a:avLst>
              <a:gd name="adj1" fmla="val -82024"/>
              <a:gd name="adj2" fmla="val 6844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Element</a:t>
            </a:r>
            <a:endParaRPr lang="bg-BG" sz="2800" b="1" dirty="0">
              <a:solidFill>
                <a:schemeClr val="bg2"/>
              </a:solidFill>
              <a:effectLst>
                <a:outerShdw blurRad="38100" dist="38100" dir="2700000" algn="tl">
                  <a:srgbClr val="000000">
                    <a:alpha val="43137"/>
                  </a:srgbClr>
                </a:outerShdw>
              </a:effectLst>
            </a:endParaRPr>
          </a:p>
        </p:txBody>
      </p:sp>
      <p:sp>
        <p:nvSpPr>
          <p:cNvPr id="10" name="Slide Number">
            <a:extLst>
              <a:ext uri="{FF2B5EF4-FFF2-40B4-BE49-F238E27FC236}">
                <a16:creationId xmlns:a16="http://schemas.microsoft.com/office/drawing/2014/main" xmlns="" id="{54C5C5F4-0E4A-4ABB-AA40-6B6CBFAA3A8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168</a:t>
            </a:fld>
            <a:endParaRPr lang="en-US" noProof="0" dirty="0"/>
          </a:p>
        </p:txBody>
      </p:sp>
    </p:spTree>
    <p:extLst>
      <p:ext uri="{BB962C8B-B14F-4D97-AF65-F5344CB8AC3E}">
        <p14:creationId xmlns:p14="http://schemas.microsoft.com/office/powerpoint/2010/main" val="356990362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313999"/>
            <a:ext cx="11818096" cy="5410891"/>
          </a:xfrm>
        </p:spPr>
        <p:txBody>
          <a:bodyPr>
            <a:normAutofit/>
          </a:bodyPr>
          <a:lstStyle/>
          <a:p>
            <a:pPr>
              <a:buClr>
                <a:schemeClr val="tx1"/>
              </a:buClr>
            </a:pPr>
            <a:r>
              <a:rPr lang="en-US" sz="3400" b="1" noProof="1">
                <a:solidFill>
                  <a:schemeClr val="bg1"/>
                </a:solidFill>
              </a:rPr>
              <a:t>WebStorm</a:t>
            </a:r>
          </a:p>
          <a:p>
            <a:pPr lvl="1">
              <a:buClr>
                <a:schemeClr val="tx1"/>
              </a:buClr>
            </a:pPr>
            <a:r>
              <a:rPr lang="en-US" sz="3400" dirty="0"/>
              <a:t>Powerful IDE for HTML, CSS and JavaScript, paid product</a:t>
            </a:r>
          </a:p>
          <a:p>
            <a:pPr>
              <a:buClr>
                <a:schemeClr val="tx1"/>
              </a:buClr>
            </a:pPr>
            <a:r>
              <a:rPr lang="en-US" sz="3400" b="1" dirty="0">
                <a:solidFill>
                  <a:schemeClr val="bg1"/>
                </a:solidFill>
              </a:rPr>
              <a:t>Visual Studio</a:t>
            </a:r>
          </a:p>
          <a:p>
            <a:pPr lvl="1">
              <a:buClr>
                <a:schemeClr val="tx1"/>
              </a:buClr>
            </a:pPr>
            <a:r>
              <a:rPr lang="en-US" sz="3400" dirty="0"/>
              <a:t>Many languages and technologies, Windows &amp; Mac</a:t>
            </a:r>
          </a:p>
          <a:p>
            <a:pPr>
              <a:buClr>
                <a:schemeClr val="tx1"/>
              </a:buClr>
            </a:pPr>
            <a:r>
              <a:rPr lang="en-US" sz="3400" b="1" dirty="0">
                <a:solidFill>
                  <a:schemeClr val="bg1"/>
                </a:solidFill>
              </a:rPr>
              <a:t>Visual Studio Code</a:t>
            </a:r>
            <a:r>
              <a:rPr lang="en-US" sz="3400" dirty="0"/>
              <a:t>, </a:t>
            </a:r>
            <a:r>
              <a:rPr lang="en-US" sz="3400" b="1" dirty="0">
                <a:solidFill>
                  <a:schemeClr val="bg1"/>
                </a:solidFill>
              </a:rPr>
              <a:t>Brackets</a:t>
            </a:r>
            <a:r>
              <a:rPr lang="bg-BG" sz="3400" dirty="0"/>
              <a:t>, </a:t>
            </a:r>
            <a:r>
              <a:rPr lang="en-US" sz="3400" b="1" dirty="0">
                <a:solidFill>
                  <a:schemeClr val="bg1"/>
                </a:solidFill>
              </a:rPr>
              <a:t>NetBeans</a:t>
            </a:r>
          </a:p>
          <a:p>
            <a:pPr lvl="1">
              <a:buClr>
                <a:schemeClr val="tx1"/>
              </a:buClr>
            </a:pPr>
            <a:r>
              <a:rPr lang="en-US" sz="3400" dirty="0"/>
              <a:t>Good free tools for HTML5, cross-platform</a:t>
            </a:r>
            <a:endParaRPr lang="bg-BG" sz="3400" dirty="0"/>
          </a:p>
        </p:txBody>
      </p:sp>
      <p:sp>
        <p:nvSpPr>
          <p:cNvPr id="4" name="Title 3"/>
          <p:cNvSpPr>
            <a:spLocks noGrp="1"/>
          </p:cNvSpPr>
          <p:nvPr>
            <p:ph type="title"/>
          </p:nvPr>
        </p:nvSpPr>
        <p:spPr/>
        <p:txBody>
          <a:bodyPr/>
          <a:lstStyle/>
          <a:p>
            <a:r>
              <a:rPr lang="en-US" dirty="0"/>
              <a:t>HTML – Developer Environments</a:t>
            </a:r>
          </a:p>
        </p:txBody>
      </p:sp>
      <p:sp>
        <p:nvSpPr>
          <p:cNvPr id="5" name="Slide Number">
            <a:extLst>
              <a:ext uri="{FF2B5EF4-FFF2-40B4-BE49-F238E27FC236}">
                <a16:creationId xmlns:a16="http://schemas.microsoft.com/office/drawing/2014/main" xmlns="" id="{9CFB3EBF-6610-44FF-995A-68716A7895B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169</a:t>
            </a:fld>
            <a:endParaRPr lang="en-US" noProof="0" dirty="0"/>
          </a:p>
        </p:txBody>
      </p:sp>
    </p:spTree>
    <p:extLst>
      <p:ext uri="{BB962C8B-B14F-4D97-AF65-F5344CB8AC3E}">
        <p14:creationId xmlns:p14="http://schemas.microsoft.com/office/powerpoint/2010/main" val="77311356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CF33B6A0-485E-4225-9067-14A99753B037}"/>
              </a:ext>
            </a:extLst>
          </p:cNvPr>
          <p:cNvSpPr>
            <a:spLocks noGrp="1"/>
          </p:cNvSpPr>
          <p:nvPr>
            <p:ph type="body" sz="quarter" idx="10"/>
          </p:nvPr>
        </p:nvSpPr>
        <p:spPr>
          <a:xfrm>
            <a:off x="2136000" y="1044000"/>
            <a:ext cx="9859234" cy="5546589"/>
          </a:xfrm>
        </p:spPr>
        <p:txBody>
          <a:bodyPr/>
          <a:lstStyle/>
          <a:p>
            <a:pPr>
              <a:lnSpc>
                <a:spcPct val="100000"/>
              </a:lnSpc>
            </a:pPr>
            <a:r>
              <a:rPr lang="en-GB" b="1" dirty="0"/>
              <a:t>Printing</a:t>
            </a:r>
            <a:r>
              <a:rPr lang="en-GB" dirty="0"/>
              <a:t> content and then going to a </a:t>
            </a:r>
            <a:r>
              <a:rPr lang="en-GB" b="1" dirty="0"/>
              <a:t>new line</a:t>
            </a:r>
          </a:p>
          <a:p>
            <a:pPr>
              <a:lnSpc>
                <a:spcPct val="100000"/>
              </a:lnSpc>
            </a:pPr>
            <a:endParaRPr lang="en-GB" dirty="0"/>
          </a:p>
          <a:p>
            <a:pPr>
              <a:lnSpc>
                <a:spcPct val="100000"/>
              </a:lnSpc>
              <a:spcBef>
                <a:spcPts val="1200"/>
              </a:spcBef>
            </a:pPr>
            <a:r>
              <a:rPr lang="en-GB" b="1" dirty="0"/>
              <a:t>Printing</a:t>
            </a:r>
            <a:r>
              <a:rPr lang="en-GB" dirty="0"/>
              <a:t> content and staying on the </a:t>
            </a:r>
            <a:r>
              <a:rPr lang="en-GB" b="1" dirty="0"/>
              <a:t>same line</a:t>
            </a:r>
          </a:p>
          <a:p>
            <a:pPr>
              <a:lnSpc>
                <a:spcPct val="100000"/>
              </a:lnSpc>
            </a:pPr>
            <a:endParaRPr lang="en-GB" dirty="0"/>
          </a:p>
          <a:p>
            <a:pPr>
              <a:lnSpc>
                <a:spcPct val="100000"/>
              </a:lnSpc>
              <a:spcBef>
                <a:spcPts val="1200"/>
              </a:spcBef>
            </a:pPr>
            <a:r>
              <a:rPr lang="en-GB" b="1" dirty="0"/>
              <a:t>Printing</a:t>
            </a:r>
            <a:r>
              <a:rPr lang="en-GB" dirty="0"/>
              <a:t> with </a:t>
            </a:r>
            <a:r>
              <a:rPr lang="en-GB" b="1" dirty="0"/>
              <a:t>formatting</a:t>
            </a:r>
          </a:p>
          <a:p>
            <a:pPr>
              <a:lnSpc>
                <a:spcPct val="100000"/>
              </a:lnSpc>
            </a:pPr>
            <a:endParaRPr lang="en-GB" dirty="0"/>
          </a:p>
        </p:txBody>
      </p:sp>
      <p:sp>
        <p:nvSpPr>
          <p:cNvPr id="6" name="Title 5">
            <a:extLst>
              <a:ext uri="{FF2B5EF4-FFF2-40B4-BE49-F238E27FC236}">
                <a16:creationId xmlns="" xmlns:a16="http://schemas.microsoft.com/office/drawing/2014/main" id="{0C6DA5EA-B676-4603-ADEC-5F3C2A291430}"/>
              </a:ext>
            </a:extLst>
          </p:cNvPr>
          <p:cNvSpPr>
            <a:spLocks noGrp="1"/>
          </p:cNvSpPr>
          <p:nvPr>
            <p:ph type="title"/>
          </p:nvPr>
        </p:nvSpPr>
        <p:spPr/>
        <p:txBody>
          <a:bodyPr/>
          <a:lstStyle/>
          <a:p>
            <a:r>
              <a:rPr lang="en-US" dirty="0"/>
              <a:t>Printing on the Console in Java</a:t>
            </a:r>
            <a:endParaRPr lang="en-GB" dirty="0"/>
          </a:p>
        </p:txBody>
      </p:sp>
      <p:sp>
        <p:nvSpPr>
          <p:cNvPr id="8" name="Rectangle 7">
            <a:extLst>
              <a:ext uri="{FF2B5EF4-FFF2-40B4-BE49-F238E27FC236}">
                <a16:creationId xmlns="" xmlns:a16="http://schemas.microsoft.com/office/drawing/2014/main" id="{72757B16-F517-45EE-8960-D48E209D11A6}"/>
              </a:ext>
            </a:extLst>
          </p:cNvPr>
          <p:cNvSpPr>
            <a:spLocks noChangeArrowheads="1"/>
          </p:cNvSpPr>
          <p:nvPr/>
        </p:nvSpPr>
        <p:spPr bwMode="auto">
          <a:xfrm>
            <a:off x="2627815" y="1729416"/>
            <a:ext cx="643818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System.out.println</a:t>
            </a:r>
            <a:r>
              <a:rPr lang="en-US" sz="2400" b="1" noProof="1">
                <a:latin typeface="Consolas" pitchFamily="49" charset="0"/>
              </a:rPr>
              <a:t>("Peter");</a:t>
            </a:r>
            <a:endParaRPr lang="bg-BG" sz="2400" b="1" noProof="1">
              <a:latin typeface="Consolas" pitchFamily="49" charset="0"/>
            </a:endParaRPr>
          </a:p>
        </p:txBody>
      </p:sp>
      <p:sp>
        <p:nvSpPr>
          <p:cNvPr id="9" name="Rectangle 8">
            <a:extLst>
              <a:ext uri="{FF2B5EF4-FFF2-40B4-BE49-F238E27FC236}">
                <a16:creationId xmlns="" xmlns:a16="http://schemas.microsoft.com/office/drawing/2014/main" id="{EB9AA9DD-8D76-4137-B806-749428BE2F65}"/>
              </a:ext>
            </a:extLst>
          </p:cNvPr>
          <p:cNvSpPr>
            <a:spLocks noChangeArrowheads="1"/>
          </p:cNvSpPr>
          <p:nvPr/>
        </p:nvSpPr>
        <p:spPr bwMode="auto">
          <a:xfrm>
            <a:off x="2627817" y="3169416"/>
            <a:ext cx="6438184"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System.out.print</a:t>
            </a:r>
            <a:r>
              <a:rPr lang="en-US" sz="2400" b="1" noProof="1">
                <a:latin typeface="Consolas" pitchFamily="49" charset="0"/>
              </a:rPr>
              <a:t>(" and Maria");</a:t>
            </a:r>
            <a:endParaRPr lang="bg-BG" sz="2400" b="1" noProof="1">
              <a:latin typeface="Consolas" pitchFamily="49" charset="0"/>
            </a:endParaRPr>
          </a:p>
        </p:txBody>
      </p:sp>
      <p:sp>
        <p:nvSpPr>
          <p:cNvPr id="11"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a:t>
            </a:fld>
            <a:endParaRPr lang="en-US" noProof="0" dirty="0"/>
          </a:p>
        </p:txBody>
      </p:sp>
      <p:sp>
        <p:nvSpPr>
          <p:cNvPr id="10" name="Rectangle 9">
            <a:extLst>
              <a:ext uri="{FF2B5EF4-FFF2-40B4-BE49-F238E27FC236}">
                <a16:creationId xmlns="" xmlns:a16="http://schemas.microsoft.com/office/drawing/2014/main" id="{A8726182-81A1-4D52-A0E5-A049A9FBEBCD}"/>
              </a:ext>
            </a:extLst>
          </p:cNvPr>
          <p:cNvSpPr>
            <a:spLocks noChangeArrowheads="1"/>
          </p:cNvSpPr>
          <p:nvPr/>
        </p:nvSpPr>
        <p:spPr bwMode="auto">
          <a:xfrm>
            <a:off x="2627818" y="4595252"/>
            <a:ext cx="6438186" cy="18493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200"/>
              </a:spcBef>
              <a:spcAft>
                <a:spcPts val="200"/>
              </a:spcAft>
            </a:pPr>
            <a:r>
              <a:rPr lang="en-US" sz="2400" b="1" noProof="1">
                <a:latin typeface="Consolas" pitchFamily="49" charset="0"/>
              </a:rPr>
              <a:t>String name = "Maria";</a:t>
            </a:r>
          </a:p>
          <a:p>
            <a:pPr defTabSz="1218438" latinLnBrk="1">
              <a:spcBef>
                <a:spcPts val="200"/>
              </a:spcBef>
              <a:spcAft>
                <a:spcPts val="200"/>
              </a:spcAft>
            </a:pPr>
            <a:r>
              <a:rPr lang="en-US" sz="2400" b="1" noProof="1">
                <a:latin typeface="Consolas" pitchFamily="49" charset="0"/>
              </a:rPr>
              <a:t>int age = 25;</a:t>
            </a:r>
          </a:p>
          <a:p>
            <a:pPr defTabSz="1218438" latinLnBrk="1">
              <a:spcBef>
                <a:spcPts val="200"/>
              </a:spcBef>
              <a:spcAft>
                <a:spcPts val="200"/>
              </a:spcAft>
            </a:pPr>
            <a:r>
              <a:rPr lang="en-US" sz="2400" b="1" noProof="1">
                <a:solidFill>
                  <a:schemeClr val="bg1"/>
                </a:solidFill>
                <a:latin typeface="Consolas" pitchFamily="49" charset="0"/>
              </a:rPr>
              <a:t>System.out.printf</a:t>
            </a:r>
            <a:r>
              <a:rPr lang="en-US" sz="2400" b="1" noProof="1">
                <a:latin typeface="Consolas" pitchFamily="49" charset="0"/>
              </a:rPr>
              <a:t>(</a:t>
            </a:r>
          </a:p>
          <a:p>
            <a:pPr defTabSz="1218438" latinLnBrk="1">
              <a:spcBef>
                <a:spcPts val="200"/>
              </a:spcBef>
              <a:spcAft>
                <a:spcPts val="200"/>
              </a:spcAft>
            </a:pPr>
            <a:r>
              <a:rPr lang="en-US" sz="2400" b="1" noProof="1">
                <a:latin typeface="Consolas" pitchFamily="49" charset="0"/>
              </a:rPr>
              <a:t>  "</a:t>
            </a:r>
            <a:r>
              <a:rPr lang="en-US" sz="2400" b="1" noProof="1">
                <a:solidFill>
                  <a:schemeClr val="bg1"/>
                </a:solidFill>
                <a:latin typeface="Consolas" pitchFamily="49" charset="0"/>
              </a:rPr>
              <a:t>%s </a:t>
            </a:r>
            <a:r>
              <a:rPr lang="en-US" sz="2400" b="1" noProof="1">
                <a:latin typeface="Consolas" pitchFamily="49" charset="0"/>
              </a:rPr>
              <a:t>is </a:t>
            </a:r>
            <a:r>
              <a:rPr lang="en-US" sz="2400" b="1" noProof="1">
                <a:solidFill>
                  <a:schemeClr val="bg1"/>
                </a:solidFill>
                <a:latin typeface="Consolas" pitchFamily="49" charset="0"/>
              </a:rPr>
              <a:t>%d</a:t>
            </a:r>
            <a:r>
              <a:rPr lang="en-US" sz="2400" b="1" noProof="1">
                <a:latin typeface="Consolas" pitchFamily="49" charset="0"/>
              </a:rPr>
              <a:t> years old.", name, age);</a:t>
            </a:r>
            <a:endParaRPr lang="bg-BG" sz="2400" b="1" noProof="1">
              <a:latin typeface="Consolas" pitchFamily="49" charset="0"/>
            </a:endParaRPr>
          </a:p>
        </p:txBody>
      </p:sp>
    </p:spTree>
    <p:extLst>
      <p:ext uri="{BB962C8B-B14F-4D97-AF65-F5344CB8AC3E}">
        <p14:creationId xmlns:p14="http://schemas.microsoft.com/office/powerpoint/2010/main" val="3903883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6"/>
          <p:cNvSpPr txBox="1">
            <a:spLocks/>
          </p:cNvSpPr>
          <p:nvPr/>
        </p:nvSpPr>
        <p:spPr>
          <a:xfrm>
            <a:off x="595498" y="1437627"/>
            <a:ext cx="6872103" cy="439996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1">
              <a:lnSpc>
                <a:spcPct val="100000"/>
              </a:lnSpc>
              <a:spcBef>
                <a:spcPts val="600"/>
              </a:spcBef>
              <a:spcAft>
                <a:spcPts val="600"/>
              </a:spcAft>
              <a:buFont typeface="Wingdings" panose="05000000000000000000" pitchFamily="2" charset="2"/>
              <a:buNone/>
              <a:defRPr sz="2800" b="1">
                <a:effectLst/>
                <a:latin typeface="Consolas" pitchFamily="49" charset="0"/>
                <a:cs typeface="Consolas" pitchFamily="49" charset="0"/>
              </a:defRPr>
            </a:lvl1pPr>
            <a:lvl2pPr marL="989981" indent="-380762" defTabSz="1218438" latinLnBrk="1">
              <a:lnSpc>
                <a:spcPct val="105000"/>
              </a:lnSpc>
              <a:spcBef>
                <a:spcPts val="600"/>
              </a:spcBef>
              <a:spcAft>
                <a:spcPts val="600"/>
              </a:spcAft>
              <a:buFont typeface="Wingdings" panose="05000000000000000000" pitchFamily="2" charset="2"/>
              <a:buChar char="§"/>
              <a:defRPr sz="3198"/>
            </a:lvl2pPr>
            <a:lvl3pPr marL="1523048" indent="-304610" defTabSz="1218438" latinLnBrk="1">
              <a:lnSpc>
                <a:spcPct val="105000"/>
              </a:lnSpc>
              <a:spcBef>
                <a:spcPts val="600"/>
              </a:spcBef>
              <a:spcAft>
                <a:spcPts val="600"/>
              </a:spcAft>
              <a:buFont typeface="Wingdings" panose="05000000000000000000" pitchFamily="2" charset="2"/>
              <a:buChar char="§"/>
              <a:defRPr sz="2998"/>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lvl="1" indent="0">
              <a:spcBef>
                <a:spcPts val="0"/>
              </a:spcBef>
              <a:spcAft>
                <a:spcPts val="0"/>
              </a:spcAft>
              <a:buNone/>
            </a:pPr>
            <a:r>
              <a:rPr lang="en-US" sz="2600" b="1" noProof="1">
                <a:latin typeface="Consolas" panose="020B0609020204030204" pitchFamily="49" charset="0"/>
              </a:rPr>
              <a:t>&lt;!DOCTYPE html&gt;</a:t>
            </a:r>
          </a:p>
          <a:p>
            <a:pPr marL="0" lvl="1" indent="0">
              <a:spcBef>
                <a:spcPts val="0"/>
              </a:spcBef>
              <a:spcAft>
                <a:spcPts val="0"/>
              </a:spcAft>
              <a:buNone/>
            </a:pPr>
            <a:r>
              <a:rPr lang="en-US" sz="2600" b="1" noProof="1">
                <a:latin typeface="Consolas" panose="020B0609020204030204" pitchFamily="49" charset="0"/>
              </a:rPr>
              <a:t>&lt;html&gt;</a:t>
            </a:r>
          </a:p>
          <a:p>
            <a:pPr marL="0" lvl="1" indent="0">
              <a:spcBef>
                <a:spcPts val="0"/>
              </a:spcBef>
              <a:spcAft>
                <a:spcPts val="0"/>
              </a:spcAft>
              <a:buNone/>
            </a:pPr>
            <a:r>
              <a:rPr lang="en-US" sz="2600" b="1" noProof="1">
                <a:latin typeface="Consolas" panose="020B0609020204030204" pitchFamily="49" charset="0"/>
              </a:rPr>
              <a:t>  &lt;head&gt;</a:t>
            </a:r>
          </a:p>
          <a:p>
            <a:pPr marL="0" lvl="1" indent="0">
              <a:spcBef>
                <a:spcPts val="0"/>
              </a:spcBef>
              <a:spcAft>
                <a:spcPts val="0"/>
              </a:spcAft>
              <a:buNone/>
            </a:pPr>
            <a:r>
              <a:rPr lang="en-US" sz="2600" b="1" noProof="1">
                <a:latin typeface="Consolas" panose="020B0609020204030204" pitchFamily="49" charset="0"/>
              </a:rPr>
              <a:t>    &lt;meta charset=</a:t>
            </a:r>
            <a:r>
              <a:rPr lang="en-US" altLang="en-US" sz="2600" b="1" dirty="0">
                <a:latin typeface="Consolas" panose="020B0609020204030204" pitchFamily="49" charset="0"/>
              </a:rPr>
              <a:t>"UTF-8"</a:t>
            </a:r>
            <a:r>
              <a:rPr lang="en-US" sz="2600" b="1" noProof="1">
                <a:latin typeface="Consolas" panose="020B0609020204030204" pitchFamily="49" charset="0"/>
              </a:rPr>
              <a:t>&gt;</a:t>
            </a:r>
          </a:p>
          <a:p>
            <a:pPr marL="0" lvl="1" indent="0">
              <a:spcBef>
                <a:spcPts val="0"/>
              </a:spcBef>
              <a:spcAft>
                <a:spcPts val="0"/>
              </a:spcAft>
              <a:buNone/>
            </a:pPr>
            <a:r>
              <a:rPr lang="bg-BG" sz="2600" b="1" noProof="1">
                <a:latin typeface="Consolas" panose="020B0609020204030204" pitchFamily="49" charset="0"/>
              </a:rPr>
              <a:t>    </a:t>
            </a:r>
            <a:r>
              <a:rPr lang="en-US" sz="2600" b="1" noProof="1">
                <a:latin typeface="Consolas" panose="020B0609020204030204" pitchFamily="49" charset="0"/>
              </a:rPr>
              <a:t>&lt;title&gt;HTML Example&lt;/title&gt;</a:t>
            </a:r>
          </a:p>
          <a:p>
            <a:pPr marL="0" lvl="1" indent="0">
              <a:spcBef>
                <a:spcPts val="0"/>
              </a:spcBef>
              <a:spcAft>
                <a:spcPts val="0"/>
              </a:spcAft>
              <a:buNone/>
            </a:pPr>
            <a:r>
              <a:rPr lang="bg-BG" sz="2600" b="1" noProof="1">
                <a:latin typeface="Consolas" panose="020B0609020204030204" pitchFamily="49" charset="0"/>
              </a:rPr>
              <a:t>  </a:t>
            </a:r>
            <a:r>
              <a:rPr lang="en-US" sz="2600" b="1" noProof="1">
                <a:latin typeface="Consolas" panose="020B0609020204030204" pitchFamily="49" charset="0"/>
              </a:rPr>
              <a:t>&lt;/head&gt;</a:t>
            </a:r>
          </a:p>
          <a:p>
            <a:pPr marL="0" lvl="1" indent="0">
              <a:spcBef>
                <a:spcPts val="0"/>
              </a:spcBef>
              <a:spcAft>
                <a:spcPts val="0"/>
              </a:spcAft>
              <a:buNone/>
            </a:pPr>
            <a:r>
              <a:rPr lang="bg-BG" sz="2600" b="1" noProof="1">
                <a:latin typeface="Consolas" panose="020B0609020204030204" pitchFamily="49" charset="0"/>
              </a:rPr>
              <a:t>  </a:t>
            </a:r>
            <a:r>
              <a:rPr lang="en-US" sz="2600" b="1" noProof="1">
                <a:latin typeface="Consolas" panose="020B0609020204030204" pitchFamily="49" charset="0"/>
              </a:rPr>
              <a:t>&lt;body&gt;</a:t>
            </a:r>
          </a:p>
          <a:p>
            <a:pPr marL="0" lvl="1" indent="0">
              <a:spcBef>
                <a:spcPts val="0"/>
              </a:spcBef>
              <a:spcAft>
                <a:spcPts val="0"/>
              </a:spcAft>
              <a:buNone/>
            </a:pPr>
            <a:r>
              <a:rPr lang="bg-BG" sz="2600" b="1" noProof="1">
                <a:latin typeface="Consolas" panose="020B0609020204030204" pitchFamily="49" charset="0"/>
              </a:rPr>
              <a:t>    </a:t>
            </a:r>
            <a:r>
              <a:rPr lang="en-US" sz="2600" b="1" noProof="1">
                <a:latin typeface="Consolas" panose="020B0609020204030204" pitchFamily="49" charset="0"/>
              </a:rPr>
              <a:t>&lt;h1&gt;Hello HTML!&lt;/h1&gt;</a:t>
            </a:r>
          </a:p>
          <a:p>
            <a:pPr marL="0" lvl="1" indent="0">
              <a:spcBef>
                <a:spcPts val="0"/>
              </a:spcBef>
              <a:spcAft>
                <a:spcPts val="0"/>
              </a:spcAft>
              <a:buNone/>
            </a:pPr>
            <a:r>
              <a:rPr lang="bg-BG" sz="2600" b="1" noProof="1">
                <a:latin typeface="Consolas" panose="020B0609020204030204" pitchFamily="49" charset="0"/>
              </a:rPr>
              <a:t>  </a:t>
            </a:r>
            <a:r>
              <a:rPr lang="en-US" sz="2600" b="1" noProof="1">
                <a:latin typeface="Consolas" panose="020B0609020204030204" pitchFamily="49" charset="0"/>
              </a:rPr>
              <a:t>&lt;/body&gt;</a:t>
            </a:r>
          </a:p>
          <a:p>
            <a:pPr marL="0" lvl="1" indent="0">
              <a:spcBef>
                <a:spcPts val="0"/>
              </a:spcBef>
              <a:spcAft>
                <a:spcPts val="0"/>
              </a:spcAft>
              <a:buNone/>
            </a:pPr>
            <a:r>
              <a:rPr lang="en-US" sz="2600" b="1" noProof="1">
                <a:latin typeface="Consolas" panose="020B0609020204030204" pitchFamily="49" charset="0"/>
              </a:rPr>
              <a:t>&lt;/html&gt;</a:t>
            </a:r>
          </a:p>
        </p:txBody>
      </p:sp>
      <p:sp>
        <p:nvSpPr>
          <p:cNvPr id="4" name="Title 3"/>
          <p:cNvSpPr>
            <a:spLocks noGrp="1"/>
          </p:cNvSpPr>
          <p:nvPr>
            <p:ph type="title"/>
          </p:nvPr>
        </p:nvSpPr>
        <p:spPr/>
        <p:txBody>
          <a:bodyPr/>
          <a:lstStyle/>
          <a:p>
            <a:r>
              <a:rPr lang="en-US" dirty="0"/>
              <a:t>HTML Page – Example</a:t>
            </a:r>
          </a:p>
        </p:txBody>
      </p:sp>
      <p:pic>
        <p:nvPicPr>
          <p:cNvPr id="9" name="Picture 8" descr="A screenshot of a cell phone&#10;&#10;Description automatically generated">
            <a:extLst>
              <a:ext uri="{FF2B5EF4-FFF2-40B4-BE49-F238E27FC236}">
                <a16:creationId xmlns:a16="http://schemas.microsoft.com/office/drawing/2014/main" xmlns="" id="{DEB5A24A-42A0-4396-8039-B97F9D025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1" y="1645778"/>
            <a:ext cx="4055357" cy="1544520"/>
          </a:xfrm>
          <a:prstGeom prst="rect">
            <a:avLst/>
          </a:prstGeom>
          <a:ln>
            <a:solidFill>
              <a:schemeClr val="tx1"/>
            </a:solidFill>
          </a:ln>
        </p:spPr>
      </p:pic>
      <p:sp>
        <p:nvSpPr>
          <p:cNvPr id="6" name="Slide Number">
            <a:extLst>
              <a:ext uri="{FF2B5EF4-FFF2-40B4-BE49-F238E27FC236}">
                <a16:creationId xmlns:a16="http://schemas.microsoft.com/office/drawing/2014/main" xmlns="" id="{9D1E3591-819F-4CDA-920F-E5BA26E6D2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170</a:t>
            </a:fld>
            <a:endParaRPr lang="en-US" noProof="0" dirty="0"/>
          </a:p>
        </p:txBody>
      </p:sp>
    </p:spTree>
    <p:extLst>
      <p:ext uri="{BB962C8B-B14F-4D97-AF65-F5344CB8AC3E}">
        <p14:creationId xmlns:p14="http://schemas.microsoft.com/office/powerpoint/2010/main" val="205115808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3" end="3"/>
                                            </p:txEl>
                                          </p:spTgt>
                                        </p:tgtEl>
                                        <p:attrNameLst>
                                          <p:attrName>style.visibility</p:attrName>
                                        </p:attrNameLst>
                                      </p:cBhvr>
                                      <p:to>
                                        <p:strVal val="visible"/>
                                      </p:to>
                                    </p:set>
                                    <p:animEffect transition="in" filter="fade">
                                      <p:cBhvr>
                                        <p:cTn id="10" dur="500"/>
                                        <p:tgtEl>
                                          <p:spTgt spid="1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fade">
                                      <p:cBhvr>
                                        <p:cTn id="13" dur="500"/>
                                        <p:tgtEl>
                                          <p:spTgt spid="1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500"/>
                                        <p:tgtEl>
                                          <p:spTgt spid="1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fade">
                                      <p:cBhvr>
                                        <p:cTn id="21" dur="500"/>
                                        <p:tgtEl>
                                          <p:spTgt spid="1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7" end="7"/>
                                            </p:txEl>
                                          </p:spTgt>
                                        </p:tgtEl>
                                        <p:attrNameLst>
                                          <p:attrName>style.visibility</p:attrName>
                                        </p:attrNameLst>
                                      </p:cBhvr>
                                      <p:to>
                                        <p:strVal val="visible"/>
                                      </p:to>
                                    </p:set>
                                    <p:animEffect transition="in" filter="fade">
                                      <p:cBhvr>
                                        <p:cTn id="24" dur="500"/>
                                        <p:tgtEl>
                                          <p:spTgt spid="1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animEffect transition="in" filter="fade">
                                      <p:cBhvr>
                                        <p:cTn id="27"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US" sz="3400" dirty="0"/>
              <a:t>Create your first HTML page</a:t>
            </a:r>
          </a:p>
          <a:p>
            <a:pPr lvl="1">
              <a:lnSpc>
                <a:spcPct val="100000"/>
              </a:lnSpc>
            </a:pPr>
            <a:r>
              <a:rPr lang="en-US" sz="3400" dirty="0"/>
              <a:t>File name: </a:t>
            </a:r>
            <a:r>
              <a:rPr lang="en-US" sz="3400" b="1" dirty="0">
                <a:solidFill>
                  <a:schemeClr val="bg1"/>
                </a:solidFill>
                <a:cs typeface="Consolas" pitchFamily="49" charset="0"/>
              </a:rPr>
              <a:t>welcome.html</a:t>
            </a:r>
          </a:p>
          <a:p>
            <a:pPr lvl="1">
              <a:lnSpc>
                <a:spcPct val="100000"/>
              </a:lnSpc>
            </a:pPr>
            <a:r>
              <a:rPr lang="en-US" sz="3400" dirty="0"/>
              <a:t>Title: </a:t>
            </a:r>
            <a:r>
              <a:rPr lang="en-US" sz="3400" dirty="0">
                <a:solidFill>
                  <a:schemeClr val="tx2">
                    <a:lumMod val="75000"/>
                  </a:schemeClr>
                </a:solidFill>
              </a:rPr>
              <a:t>Welcome</a:t>
            </a:r>
          </a:p>
          <a:p>
            <a:pPr lvl="1">
              <a:lnSpc>
                <a:spcPct val="100000"/>
              </a:lnSpc>
            </a:pPr>
            <a:r>
              <a:rPr lang="en-US" sz="3400" dirty="0"/>
              <a:t>Paragraph of text:</a:t>
            </a:r>
            <a:br>
              <a:rPr lang="en-US" sz="3400" dirty="0"/>
            </a:br>
            <a:r>
              <a:rPr lang="en-US" sz="3400" dirty="0">
                <a:solidFill>
                  <a:schemeClr val="tx2">
                    <a:lumMod val="75000"/>
                  </a:schemeClr>
                </a:solidFill>
              </a:rPr>
              <a:t>I am learning </a:t>
            </a:r>
            <a:r>
              <a:rPr lang="en-US" sz="3400" b="1" dirty="0">
                <a:solidFill>
                  <a:schemeClr val="bg1"/>
                </a:solidFill>
                <a:cs typeface="Consolas" pitchFamily="49" charset="0"/>
              </a:rPr>
              <a:t>HTML</a:t>
            </a:r>
            <a:r>
              <a:rPr lang="en-US" sz="3400" dirty="0">
                <a:solidFill>
                  <a:schemeClr val="tx2">
                    <a:lumMod val="75000"/>
                  </a:schemeClr>
                </a:solidFill>
              </a:rPr>
              <a:t> and </a:t>
            </a:r>
            <a:r>
              <a:rPr lang="en-US" sz="3400" b="1" dirty="0">
                <a:solidFill>
                  <a:schemeClr val="bg1"/>
                </a:solidFill>
                <a:cs typeface="Consolas" pitchFamily="49" charset="0"/>
              </a:rPr>
              <a:t>CSS</a:t>
            </a:r>
            <a:r>
              <a:rPr lang="en-US" sz="3400" dirty="0">
                <a:solidFill>
                  <a:schemeClr val="tx2">
                    <a:lumMod val="75000"/>
                  </a:schemeClr>
                </a:solidFill>
              </a:rPr>
              <a:t>!</a:t>
            </a:r>
            <a:endParaRPr lang="en-US" sz="3400" dirty="0"/>
          </a:p>
          <a:p>
            <a:pPr>
              <a:lnSpc>
                <a:spcPct val="100000"/>
              </a:lnSpc>
            </a:pPr>
            <a:r>
              <a:rPr lang="en-US" sz="3400" dirty="0"/>
              <a:t>Hints:</a:t>
            </a:r>
          </a:p>
          <a:p>
            <a:pPr lvl="1">
              <a:lnSpc>
                <a:spcPct val="100000"/>
              </a:lnSpc>
            </a:pPr>
            <a:r>
              <a:rPr lang="en-US" sz="3400" dirty="0"/>
              <a:t>Modify the code from the previous slide, use </a:t>
            </a:r>
            <a:r>
              <a:rPr lang="en-US" sz="3400" b="1" dirty="0">
                <a:solidFill>
                  <a:schemeClr val="bg1"/>
                </a:solidFill>
                <a:cs typeface="Consolas" pitchFamily="49" charset="0"/>
              </a:rPr>
              <a:t>&lt;strong&gt;</a:t>
            </a:r>
            <a:r>
              <a:rPr lang="en-US" sz="3400" dirty="0"/>
              <a:t> tag</a:t>
            </a:r>
          </a:p>
        </p:txBody>
      </p:sp>
      <p:sp>
        <p:nvSpPr>
          <p:cNvPr id="4" name="Title 3"/>
          <p:cNvSpPr>
            <a:spLocks noGrp="1"/>
          </p:cNvSpPr>
          <p:nvPr>
            <p:ph type="title"/>
          </p:nvPr>
        </p:nvSpPr>
        <p:spPr/>
        <p:txBody>
          <a:bodyPr/>
          <a:lstStyle/>
          <a:p>
            <a:r>
              <a:rPr lang="en-US" dirty="0"/>
              <a:t>Problem: Welcome to HTML</a:t>
            </a:r>
          </a:p>
        </p:txBody>
      </p:sp>
      <p:pic>
        <p:nvPicPr>
          <p:cNvPr id="6" name="Picture 5" descr="A screenshot of a cell phone&#10;&#10;Description automatically generated">
            <a:extLst>
              <a:ext uri="{FF2B5EF4-FFF2-40B4-BE49-F238E27FC236}">
                <a16:creationId xmlns:a16="http://schemas.microsoft.com/office/drawing/2014/main" xmlns="" id="{1B2DE569-DDB8-43F6-940C-EC414AF29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000" y="1899000"/>
            <a:ext cx="5277587" cy="1676634"/>
          </a:xfrm>
          <a:prstGeom prst="rect">
            <a:avLst/>
          </a:prstGeom>
          <a:ln>
            <a:solidFill>
              <a:schemeClr val="tx1"/>
            </a:solidFill>
          </a:ln>
        </p:spPr>
      </p:pic>
      <p:sp>
        <p:nvSpPr>
          <p:cNvPr id="7" name="Slide Number">
            <a:extLst>
              <a:ext uri="{FF2B5EF4-FFF2-40B4-BE49-F238E27FC236}">
                <a16:creationId xmlns:a16="http://schemas.microsoft.com/office/drawing/2014/main" xmlns="" id="{72472414-AA6D-4439-BC63-036501D5F84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171</a:t>
            </a:fld>
            <a:endParaRPr lang="en-US" noProof="0" dirty="0"/>
          </a:p>
        </p:txBody>
      </p:sp>
    </p:spTree>
    <p:extLst>
      <p:ext uri="{BB962C8B-B14F-4D97-AF65-F5344CB8AC3E}">
        <p14:creationId xmlns:p14="http://schemas.microsoft.com/office/powerpoint/2010/main" val="429015531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Tools: [F12] in the Browser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726" y="1272864"/>
            <a:ext cx="8615839" cy="5306136"/>
          </a:xfrm>
          <a:prstGeom prst="rect">
            <a:avLst/>
          </a:prstGeom>
          <a:ln>
            <a:solidFill>
              <a:schemeClr val="tx1"/>
            </a:solidFill>
          </a:ln>
        </p:spPr>
      </p:pic>
      <p:sp>
        <p:nvSpPr>
          <p:cNvPr id="5" name="Slide Number">
            <a:extLst>
              <a:ext uri="{FF2B5EF4-FFF2-40B4-BE49-F238E27FC236}">
                <a16:creationId xmlns:a16="http://schemas.microsoft.com/office/drawing/2014/main" xmlns="" id="{9A678811-DEAE-4C36-9790-56A624FAC31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172</a:t>
            </a:fld>
            <a:endParaRPr lang="en-US" noProof="0" dirty="0"/>
          </a:p>
        </p:txBody>
      </p:sp>
    </p:spTree>
    <p:extLst>
      <p:ext uri="{BB962C8B-B14F-4D97-AF65-F5344CB8AC3E}">
        <p14:creationId xmlns:p14="http://schemas.microsoft.com/office/powerpoint/2010/main" val="35617498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0"/>
          </p:nvPr>
        </p:nvSpPr>
        <p:spPr>
          <a:xfrm>
            <a:off x="1673561" y="1044000"/>
            <a:ext cx="10321675" cy="5546589"/>
          </a:xfrm>
        </p:spPr>
        <p:txBody>
          <a:bodyPr>
            <a:normAutofit/>
          </a:bodyPr>
          <a:lstStyle/>
          <a:p>
            <a:r>
              <a:rPr lang="en-US" sz="3400" dirty="0"/>
              <a:t>Headings: </a:t>
            </a:r>
            <a:r>
              <a:rPr lang="en-US" sz="3400" b="1" dirty="0">
                <a:solidFill>
                  <a:schemeClr val="bg1"/>
                </a:solidFill>
                <a:cs typeface="Consolas" pitchFamily="49" charset="0"/>
              </a:rPr>
              <a:t>&lt;h1&gt;</a:t>
            </a:r>
            <a:r>
              <a:rPr lang="en-US" sz="3400" b="1" dirty="0">
                <a:solidFill>
                  <a:schemeClr val="tx2">
                    <a:lumMod val="75000"/>
                  </a:schemeClr>
                </a:solidFill>
                <a:effectLst>
                  <a:outerShdw blurRad="38100" dist="38100" dir="2700000" algn="tl">
                    <a:srgbClr val="000000">
                      <a:alpha val="43137"/>
                    </a:srgbClr>
                  </a:outerShdw>
                </a:effectLst>
                <a:cs typeface="Consolas" pitchFamily="49" charset="0"/>
              </a:rPr>
              <a:t> </a:t>
            </a:r>
            <a:r>
              <a:rPr lang="en-US" sz="3400" dirty="0"/>
              <a:t>to</a:t>
            </a:r>
            <a:r>
              <a:rPr lang="en-US" sz="3400" b="1" dirty="0">
                <a:solidFill>
                  <a:schemeClr val="tx2">
                    <a:lumMod val="75000"/>
                  </a:schemeClr>
                </a:solidFill>
                <a:effectLst>
                  <a:outerShdw blurRad="38100" dist="38100" dir="2700000" algn="tl">
                    <a:srgbClr val="000000">
                      <a:alpha val="43137"/>
                    </a:srgbClr>
                  </a:outerShdw>
                </a:effectLst>
                <a:cs typeface="Consolas" pitchFamily="49" charset="0"/>
              </a:rPr>
              <a:t> </a:t>
            </a:r>
            <a:r>
              <a:rPr lang="en-US" sz="3400" b="1" dirty="0">
                <a:solidFill>
                  <a:schemeClr val="bg1"/>
                </a:solidFill>
              </a:rPr>
              <a:t>&lt;h6&gt;</a:t>
            </a:r>
          </a:p>
          <a:p>
            <a:endParaRPr lang="en-US" sz="3400" dirty="0"/>
          </a:p>
          <a:p>
            <a:endParaRPr lang="en-US" sz="3400" dirty="0"/>
          </a:p>
          <a:p>
            <a:endParaRPr lang="en-US" sz="3400" dirty="0"/>
          </a:p>
        </p:txBody>
      </p:sp>
      <p:sp>
        <p:nvSpPr>
          <p:cNvPr id="4" name="Title 3"/>
          <p:cNvSpPr>
            <a:spLocks noGrp="1"/>
          </p:cNvSpPr>
          <p:nvPr>
            <p:ph type="title"/>
          </p:nvPr>
        </p:nvSpPr>
        <p:spPr/>
        <p:txBody>
          <a:bodyPr/>
          <a:lstStyle/>
          <a:p>
            <a:r>
              <a:rPr lang="en-US" dirty="0"/>
              <a:t>Headings</a:t>
            </a:r>
          </a:p>
        </p:txBody>
      </p:sp>
      <p:sp>
        <p:nvSpPr>
          <p:cNvPr id="8" name="Text Placeholder 5"/>
          <p:cNvSpPr txBox="1">
            <a:spLocks/>
          </p:cNvSpPr>
          <p:nvPr/>
        </p:nvSpPr>
        <p:spPr>
          <a:xfrm>
            <a:off x="2286000" y="1752601"/>
            <a:ext cx="8763000" cy="234093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1">
              <a:lnSpc>
                <a:spcPct val="100000"/>
              </a:lnSpc>
              <a:spcBef>
                <a:spcPts val="600"/>
              </a:spcBef>
              <a:spcAft>
                <a:spcPts val="600"/>
              </a:spcAft>
              <a:buFont typeface="Wingdings" panose="05000000000000000000" pitchFamily="2" charset="2"/>
              <a:buNone/>
              <a:defRPr sz="2800" b="1">
                <a:effectLst/>
                <a:latin typeface="Consolas" pitchFamily="49" charset="0"/>
                <a:cs typeface="Consolas" pitchFamily="49" charset="0"/>
              </a:defRPr>
            </a:lvl1pPr>
            <a:lvl2pPr marL="0" lvl="1" indent="0" defTabSz="1218438" latinLnBrk="1">
              <a:lnSpc>
                <a:spcPct val="105000"/>
              </a:lnSpc>
              <a:spcBef>
                <a:spcPts val="600"/>
              </a:spcBef>
              <a:spcAft>
                <a:spcPts val="600"/>
              </a:spcAft>
              <a:buFont typeface="Wingdings" panose="05000000000000000000" pitchFamily="2" charset="2"/>
              <a:buNone/>
              <a:defRPr sz="3198" b="1">
                <a:latin typeface="Consolas" panose="020B0609020204030204" pitchFamily="49" charset="0"/>
              </a:defRPr>
            </a:lvl2pPr>
            <a:lvl3pPr marL="1523048" indent="-304610" defTabSz="1218438" latinLnBrk="1">
              <a:lnSpc>
                <a:spcPct val="105000"/>
              </a:lnSpc>
              <a:spcBef>
                <a:spcPts val="600"/>
              </a:spcBef>
              <a:spcAft>
                <a:spcPts val="600"/>
              </a:spcAft>
              <a:buFont typeface="Wingdings" panose="05000000000000000000" pitchFamily="2" charset="2"/>
              <a:buChar char="§"/>
              <a:defRPr sz="2998"/>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lvl="1"/>
            <a:r>
              <a:rPr lang="ru-RU" sz="2600" noProof="1"/>
              <a:t>&lt;h1&gt;</a:t>
            </a:r>
            <a:r>
              <a:rPr lang="en-US" sz="2600" noProof="1"/>
              <a:t>This is Heading 1 </a:t>
            </a:r>
            <a:r>
              <a:rPr lang="ru-RU" sz="2600" noProof="1"/>
              <a:t>(</a:t>
            </a:r>
            <a:r>
              <a:rPr lang="en-US" sz="2600" noProof="1"/>
              <a:t>Biggest</a:t>
            </a:r>
            <a:r>
              <a:rPr lang="ru-RU" sz="2600" noProof="1"/>
              <a:t>)&lt;/h1&gt;</a:t>
            </a:r>
          </a:p>
          <a:p>
            <a:pPr lvl="1"/>
            <a:r>
              <a:rPr lang="ru-RU" sz="2600" noProof="1"/>
              <a:t>&lt;h2&gt;</a:t>
            </a:r>
            <a:r>
              <a:rPr lang="en-US" sz="2600" noProof="1"/>
              <a:t>This is Heading 2 </a:t>
            </a:r>
            <a:r>
              <a:rPr lang="ru-RU" sz="2600" noProof="1"/>
              <a:t>(</a:t>
            </a:r>
            <a:r>
              <a:rPr lang="en-US" sz="2600" noProof="1"/>
              <a:t>Smaller</a:t>
            </a:r>
            <a:r>
              <a:rPr lang="ru-RU" sz="2600" noProof="1"/>
              <a:t>)&lt;/h2&gt;</a:t>
            </a:r>
          </a:p>
          <a:p>
            <a:pPr lvl="1"/>
            <a:r>
              <a:rPr lang="ru-RU" sz="2600" noProof="1"/>
              <a:t>&lt;h3&gt;</a:t>
            </a:r>
            <a:r>
              <a:rPr lang="en-US" sz="2600" noProof="1"/>
              <a:t>This is Heading 3 </a:t>
            </a:r>
            <a:r>
              <a:rPr lang="ru-RU" sz="2600" noProof="1"/>
              <a:t>(</a:t>
            </a:r>
            <a:r>
              <a:rPr lang="en-US" sz="2600" noProof="1"/>
              <a:t>Even Smaller</a:t>
            </a:r>
            <a:r>
              <a:rPr lang="ru-RU" sz="2600" noProof="1"/>
              <a:t>)&lt;/h3&gt;</a:t>
            </a:r>
          </a:p>
          <a:p>
            <a:pPr lvl="1"/>
            <a:r>
              <a:rPr lang="ru-RU" sz="2600" noProof="1"/>
              <a:t>&lt;h4&gt;</a:t>
            </a:r>
            <a:r>
              <a:rPr lang="en-US" sz="2600" noProof="1"/>
              <a:t>This is Heading 4 </a:t>
            </a:r>
            <a:r>
              <a:rPr lang="ru-RU" sz="2600" noProof="1"/>
              <a:t>(</a:t>
            </a:r>
            <a:r>
              <a:rPr lang="en-US" sz="2600" noProof="1"/>
              <a:t>The smallest</a:t>
            </a:r>
            <a:r>
              <a:rPr lang="ru-RU" sz="2600" noProof="1"/>
              <a:t>)&lt;/h4&gt;</a:t>
            </a:r>
            <a:endParaRPr lang="en-US" sz="2600" noProof="1"/>
          </a:p>
        </p:txBody>
      </p:sp>
      <p:sp>
        <p:nvSpPr>
          <p:cNvPr id="7" name="Slide Number">
            <a:extLst>
              <a:ext uri="{FF2B5EF4-FFF2-40B4-BE49-F238E27FC236}">
                <a16:creationId xmlns:a16="http://schemas.microsoft.com/office/drawing/2014/main" xmlns="" id="{FD9C64A6-DCF9-4476-B641-0CF5CEFDC63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173</a:t>
            </a:fld>
            <a:endParaRPr lang="en-US" dirty="0"/>
          </a:p>
        </p:txBody>
      </p:sp>
      <p:pic>
        <p:nvPicPr>
          <p:cNvPr id="3" name="Picture 2">
            <a:extLst>
              <a:ext uri="{FF2B5EF4-FFF2-40B4-BE49-F238E27FC236}">
                <a16:creationId xmlns:a16="http://schemas.microsoft.com/office/drawing/2014/main" xmlns="" id="{38ED13ED-11A4-4176-93E8-63594A54FF9F}"/>
              </a:ext>
            </a:extLst>
          </p:cNvPr>
          <p:cNvPicPr>
            <a:picLocks noChangeAspect="1"/>
          </p:cNvPicPr>
          <p:nvPr/>
        </p:nvPicPr>
        <p:blipFill>
          <a:blip r:embed="rId2"/>
          <a:stretch>
            <a:fillRect/>
          </a:stretch>
        </p:blipFill>
        <p:spPr>
          <a:xfrm>
            <a:off x="2286000" y="4485564"/>
            <a:ext cx="4686300" cy="2105025"/>
          </a:xfrm>
          <a:prstGeom prst="rect">
            <a:avLst/>
          </a:prstGeom>
        </p:spPr>
      </p:pic>
    </p:spTree>
    <p:extLst>
      <p:ext uri="{BB962C8B-B14F-4D97-AF65-F5344CB8AC3E}">
        <p14:creationId xmlns:p14="http://schemas.microsoft.com/office/powerpoint/2010/main" val="32745045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0"/>
          </p:nvPr>
        </p:nvSpPr>
        <p:spPr>
          <a:xfrm>
            <a:off x="1674715" y="1121144"/>
            <a:ext cx="10318987" cy="5546589"/>
          </a:xfrm>
        </p:spPr>
        <p:txBody>
          <a:bodyPr>
            <a:normAutofit/>
          </a:bodyPr>
          <a:lstStyle/>
          <a:p>
            <a:r>
              <a:rPr lang="en-US" sz="3400" dirty="0"/>
              <a:t>Paragraphs: </a:t>
            </a:r>
            <a:r>
              <a:rPr lang="en-US" sz="3400" b="1" dirty="0">
                <a:solidFill>
                  <a:schemeClr val="bg1"/>
                </a:solidFill>
                <a:cs typeface="Consolas" pitchFamily="49" charset="0"/>
              </a:rPr>
              <a:t>&lt;p&gt;&lt;/p&gt;</a:t>
            </a:r>
          </a:p>
        </p:txBody>
      </p:sp>
      <p:sp>
        <p:nvSpPr>
          <p:cNvPr id="4" name="Title 3"/>
          <p:cNvSpPr>
            <a:spLocks noGrp="1"/>
          </p:cNvSpPr>
          <p:nvPr>
            <p:ph type="title"/>
          </p:nvPr>
        </p:nvSpPr>
        <p:spPr/>
        <p:txBody>
          <a:bodyPr/>
          <a:lstStyle/>
          <a:p>
            <a:r>
              <a:rPr lang="en-US" dirty="0"/>
              <a:t>Paragraphs</a:t>
            </a:r>
          </a:p>
        </p:txBody>
      </p:sp>
      <p:sp>
        <p:nvSpPr>
          <p:cNvPr id="9" name="Text Placeholder 5"/>
          <p:cNvSpPr txBox="1">
            <a:spLocks/>
          </p:cNvSpPr>
          <p:nvPr/>
        </p:nvSpPr>
        <p:spPr>
          <a:xfrm>
            <a:off x="1981201" y="2057400"/>
            <a:ext cx="5486401" cy="176693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1">
              <a:lnSpc>
                <a:spcPct val="100000"/>
              </a:lnSpc>
              <a:spcBef>
                <a:spcPts val="600"/>
              </a:spcBef>
              <a:spcAft>
                <a:spcPts val="600"/>
              </a:spcAft>
              <a:buFont typeface="Wingdings" panose="05000000000000000000" pitchFamily="2" charset="2"/>
              <a:buNone/>
              <a:defRPr sz="2800" b="1">
                <a:effectLst/>
                <a:latin typeface="Consolas" pitchFamily="49" charset="0"/>
                <a:cs typeface="Consolas" pitchFamily="49" charset="0"/>
              </a:defRPr>
            </a:lvl1pPr>
            <a:lvl2pPr marL="989981" indent="-380762" defTabSz="1218438" latinLnBrk="1">
              <a:lnSpc>
                <a:spcPct val="105000"/>
              </a:lnSpc>
              <a:spcBef>
                <a:spcPts val="600"/>
              </a:spcBef>
              <a:spcAft>
                <a:spcPts val="600"/>
              </a:spcAft>
              <a:buFont typeface="Wingdings" panose="05000000000000000000" pitchFamily="2" charset="2"/>
              <a:buChar char="§"/>
              <a:defRPr sz="3198"/>
            </a:lvl2pPr>
            <a:lvl3pPr marL="1523048" indent="-304610" defTabSz="1218438" latinLnBrk="1">
              <a:lnSpc>
                <a:spcPct val="105000"/>
              </a:lnSpc>
              <a:spcBef>
                <a:spcPts val="600"/>
              </a:spcBef>
              <a:spcAft>
                <a:spcPts val="600"/>
              </a:spcAft>
              <a:buFont typeface="Wingdings" panose="05000000000000000000" pitchFamily="2" charset="2"/>
              <a:buChar char="§"/>
              <a:defRPr sz="2998"/>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lvl="1" indent="0">
              <a:buNone/>
            </a:pPr>
            <a:r>
              <a:rPr lang="ru-RU" sz="2600" b="1" noProof="1">
                <a:latin typeface="Consolas" panose="020B0609020204030204" pitchFamily="49" charset="0"/>
              </a:rPr>
              <a:t>&lt;p&gt;</a:t>
            </a:r>
            <a:r>
              <a:rPr lang="en-US" sz="2600" b="1" noProof="1">
                <a:latin typeface="Consolas" panose="020B0609020204030204" pitchFamily="49" charset="0"/>
              </a:rPr>
              <a:t>First paragraph</a:t>
            </a:r>
            <a:r>
              <a:rPr lang="ru-RU" sz="2600" b="1" noProof="1">
                <a:latin typeface="Consolas" panose="020B0609020204030204" pitchFamily="49" charset="0"/>
              </a:rPr>
              <a:t>&lt;/p&gt;</a:t>
            </a:r>
          </a:p>
          <a:p>
            <a:pPr marL="0" lvl="1" indent="0">
              <a:buNone/>
            </a:pPr>
            <a:r>
              <a:rPr lang="ru-RU" sz="2600" b="1" noProof="1">
                <a:latin typeface="Consolas" panose="020B0609020204030204" pitchFamily="49" charset="0"/>
              </a:rPr>
              <a:t>&lt;p&gt;</a:t>
            </a:r>
            <a:r>
              <a:rPr lang="en-US" sz="2600" b="1" noProof="1">
                <a:latin typeface="Consolas" panose="020B0609020204030204" pitchFamily="49" charset="0"/>
              </a:rPr>
              <a:t>Second paragraph</a:t>
            </a:r>
            <a:r>
              <a:rPr lang="ru-RU" sz="2600" b="1" noProof="1">
                <a:latin typeface="Consolas" panose="020B0609020204030204" pitchFamily="49" charset="0"/>
              </a:rPr>
              <a:t>&lt;/p&gt;</a:t>
            </a:r>
          </a:p>
          <a:p>
            <a:pPr marL="0" lvl="1" indent="0">
              <a:buNone/>
            </a:pPr>
            <a:r>
              <a:rPr lang="ru-RU" sz="2600" b="1" noProof="1">
                <a:latin typeface="Consolas" panose="020B0609020204030204" pitchFamily="49" charset="0"/>
              </a:rPr>
              <a:t>&lt;p&gt;</a:t>
            </a:r>
            <a:r>
              <a:rPr lang="en-US" sz="2600" b="1" noProof="1">
                <a:latin typeface="Consolas" panose="020B0609020204030204" pitchFamily="49" charset="0"/>
              </a:rPr>
              <a:t>Third paragraph</a:t>
            </a:r>
            <a:r>
              <a:rPr lang="ru-RU" sz="2600" b="1" noProof="1">
                <a:latin typeface="Consolas" panose="020B0609020204030204" pitchFamily="49" charset="0"/>
              </a:rPr>
              <a:t>&lt;/p&gt;</a:t>
            </a:r>
          </a:p>
        </p:txBody>
      </p:sp>
      <p:pic>
        <p:nvPicPr>
          <p:cNvPr id="8" name="Picture 7">
            <a:extLst>
              <a:ext uri="{FF2B5EF4-FFF2-40B4-BE49-F238E27FC236}">
                <a16:creationId xmlns:a16="http://schemas.microsoft.com/office/drawing/2014/main" xmlns="" id="{92196835-38C1-4EA0-A41E-EC2160E5C744}"/>
              </a:ext>
            </a:extLst>
          </p:cNvPr>
          <p:cNvPicPr>
            <a:picLocks noChangeAspect="1"/>
          </p:cNvPicPr>
          <p:nvPr/>
        </p:nvPicPr>
        <p:blipFill rotWithShape="1">
          <a:blip r:embed="rId2"/>
          <a:srcRect b="7120"/>
          <a:stretch/>
        </p:blipFill>
        <p:spPr>
          <a:xfrm>
            <a:off x="7884338" y="2057400"/>
            <a:ext cx="2781300" cy="2052458"/>
          </a:xfrm>
          <a:prstGeom prst="rect">
            <a:avLst/>
          </a:prstGeom>
          <a:ln>
            <a:solidFill>
              <a:schemeClr val="tx1"/>
            </a:solidFill>
          </a:ln>
        </p:spPr>
      </p:pic>
      <p:sp>
        <p:nvSpPr>
          <p:cNvPr id="7" name="Slide Number">
            <a:extLst>
              <a:ext uri="{FF2B5EF4-FFF2-40B4-BE49-F238E27FC236}">
                <a16:creationId xmlns:a16="http://schemas.microsoft.com/office/drawing/2014/main" xmlns="" id="{C19FD650-9104-47C3-B20F-4D22709D1A2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174</a:t>
            </a:fld>
            <a:endParaRPr lang="en-US" dirty="0"/>
          </a:p>
        </p:txBody>
      </p:sp>
    </p:spTree>
    <p:extLst>
      <p:ext uri="{BB962C8B-B14F-4D97-AF65-F5344CB8AC3E}">
        <p14:creationId xmlns:p14="http://schemas.microsoft.com/office/powerpoint/2010/main" val="335000315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275234"/>
            <a:ext cx="11818096" cy="5393766"/>
          </a:xfrm>
        </p:spPr>
        <p:txBody>
          <a:bodyPr/>
          <a:lstStyle/>
          <a:p>
            <a:r>
              <a:rPr lang="en-ZA" dirty="0" err="1"/>
              <a:t>Abolute</a:t>
            </a:r>
            <a:r>
              <a:rPr lang="en-ZA" dirty="0"/>
              <a:t> hyperlink</a:t>
            </a:r>
          </a:p>
          <a:p>
            <a:endParaRPr lang="en-ZA" dirty="0"/>
          </a:p>
          <a:p>
            <a:r>
              <a:rPr lang="en-ZA" dirty="0"/>
              <a:t>HTML hyperlink</a:t>
            </a:r>
          </a:p>
          <a:p>
            <a:endParaRPr lang="en-ZA" dirty="0"/>
          </a:p>
          <a:p>
            <a:endParaRPr lang="en-ZA" dirty="0"/>
          </a:p>
          <a:p>
            <a:pPr>
              <a:spcBef>
                <a:spcPts val="1800"/>
              </a:spcBef>
            </a:pPr>
            <a:r>
              <a:rPr lang="en-ZA" dirty="0"/>
              <a:t>Relative hyperlink</a:t>
            </a:r>
          </a:p>
          <a:p>
            <a:endParaRPr lang="en-ZA" dirty="0"/>
          </a:p>
          <a:p>
            <a:endParaRPr lang="en-ZA" dirty="0"/>
          </a:p>
          <a:p>
            <a:endParaRPr lang="en-US" dirty="0"/>
          </a:p>
        </p:txBody>
      </p:sp>
      <p:sp>
        <p:nvSpPr>
          <p:cNvPr id="4" name="Title 3"/>
          <p:cNvSpPr>
            <a:spLocks noGrp="1"/>
          </p:cNvSpPr>
          <p:nvPr>
            <p:ph type="title"/>
          </p:nvPr>
        </p:nvSpPr>
        <p:spPr/>
        <p:txBody>
          <a:bodyPr/>
          <a:lstStyle/>
          <a:p>
            <a:r>
              <a:rPr lang="en-US" dirty="0"/>
              <a:t>Hyperlinks</a:t>
            </a:r>
          </a:p>
        </p:txBody>
      </p:sp>
      <p:sp>
        <p:nvSpPr>
          <p:cNvPr id="5" name="Rectangle 4"/>
          <p:cNvSpPr>
            <a:spLocks noChangeArrowheads="1"/>
          </p:cNvSpPr>
          <p:nvPr/>
        </p:nvSpPr>
        <p:spPr bwMode="auto">
          <a:xfrm>
            <a:off x="659472" y="1923554"/>
            <a:ext cx="10867748"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latin typeface="Consolas" pitchFamily="49" charset="0"/>
              </a:rPr>
              <a:t>&lt;a href="https://softuni.bg"&gt;SoftUni&lt;/a&gt;</a:t>
            </a:r>
          </a:p>
        </p:txBody>
      </p:sp>
      <p:sp>
        <p:nvSpPr>
          <p:cNvPr id="6" name="Rectangle 5"/>
          <p:cNvSpPr>
            <a:spLocks noChangeArrowheads="1"/>
          </p:cNvSpPr>
          <p:nvPr/>
        </p:nvSpPr>
        <p:spPr bwMode="auto">
          <a:xfrm>
            <a:off x="659472" y="3334396"/>
            <a:ext cx="10867748" cy="157232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300"/>
              </a:spcBef>
              <a:spcAft>
                <a:spcPts val="300"/>
              </a:spcAft>
            </a:pPr>
            <a:r>
              <a:rPr lang="en-US" sz="2600" b="1" noProof="1">
                <a:latin typeface="Consolas" pitchFamily="49" charset="0"/>
              </a:rPr>
              <a:t>&lt;h1 id="exercises"&gt;Exercises&lt;/h1&gt;</a:t>
            </a:r>
          </a:p>
          <a:p>
            <a:pPr defTabSz="1218438" latinLnBrk="1">
              <a:spcBef>
                <a:spcPts val="300"/>
              </a:spcBef>
              <a:spcAft>
                <a:spcPts val="300"/>
              </a:spcAft>
            </a:pPr>
            <a:r>
              <a:rPr lang="en-US" sz="2600" b="1" noProof="1">
                <a:latin typeface="Consolas" pitchFamily="49" charset="0"/>
              </a:rPr>
              <a:t>…</a:t>
            </a:r>
          </a:p>
          <a:p>
            <a:pPr defTabSz="1218438" latinLnBrk="1">
              <a:spcBef>
                <a:spcPts val="300"/>
              </a:spcBef>
              <a:spcAft>
                <a:spcPts val="300"/>
              </a:spcAft>
            </a:pPr>
            <a:r>
              <a:rPr lang="en-US" sz="2600" b="1" noProof="1">
                <a:latin typeface="Consolas" pitchFamily="49" charset="0"/>
              </a:rPr>
              <a:t>See the &lt;a href="#exercises" target="_blank"&gt;exercises&lt;/a&gt;</a:t>
            </a:r>
          </a:p>
        </p:txBody>
      </p:sp>
      <p:sp>
        <p:nvSpPr>
          <p:cNvPr id="7" name="Rectangle 6"/>
          <p:cNvSpPr>
            <a:spLocks noChangeArrowheads="1"/>
          </p:cNvSpPr>
          <p:nvPr/>
        </p:nvSpPr>
        <p:spPr bwMode="auto">
          <a:xfrm>
            <a:off x="659472" y="5641710"/>
            <a:ext cx="10867748"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latin typeface="Consolas" pitchFamily="49" charset="0"/>
              </a:rPr>
              <a:t>&lt;a href="../2.%20HTML5-Overview.pptx"&gt;presentation&lt;/a&gt;</a:t>
            </a:r>
          </a:p>
        </p:txBody>
      </p:sp>
      <p:pic>
        <p:nvPicPr>
          <p:cNvPr id="8" name="Picture 7"/>
          <p:cNvPicPr>
            <a:picLocks noChangeAspect="1"/>
          </p:cNvPicPr>
          <p:nvPr/>
        </p:nvPicPr>
        <p:blipFill>
          <a:blip r:embed="rId2"/>
          <a:stretch>
            <a:fillRect/>
          </a:stretch>
        </p:blipFill>
        <p:spPr>
          <a:xfrm>
            <a:off x="8805195" y="1333496"/>
            <a:ext cx="2295525" cy="866775"/>
          </a:xfrm>
          <a:prstGeom prst="roundRect">
            <a:avLst>
              <a:gd name="adj" fmla="val 4541"/>
            </a:avLst>
          </a:prstGeom>
          <a:ln>
            <a:solidFill>
              <a:schemeClr val="bg2">
                <a:lumMod val="75000"/>
              </a:schemeClr>
            </a:solidFill>
          </a:ln>
        </p:spPr>
      </p:pic>
      <p:sp>
        <p:nvSpPr>
          <p:cNvPr id="13" name="AutoShape 5"/>
          <p:cNvSpPr>
            <a:spLocks noChangeArrowheads="1"/>
          </p:cNvSpPr>
          <p:nvPr/>
        </p:nvSpPr>
        <p:spPr bwMode="auto">
          <a:xfrm>
            <a:off x="4495800" y="1197787"/>
            <a:ext cx="2819400" cy="674379"/>
          </a:xfrm>
          <a:prstGeom prst="wedgeRoundRectCallout">
            <a:avLst>
              <a:gd name="adj1" fmla="val -62554"/>
              <a:gd name="adj2" fmla="val 54856"/>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Specify the URL</a:t>
            </a:r>
            <a:endParaRPr lang="bg-BG" sz="2800" b="1" dirty="0">
              <a:solidFill>
                <a:schemeClr val="bg2"/>
              </a:solidFill>
              <a:effectLst>
                <a:outerShdw blurRad="38100" dist="38100" dir="2700000" algn="tl">
                  <a:srgbClr val="000000">
                    <a:alpha val="43137"/>
                  </a:srgbClr>
                </a:outerShdw>
              </a:effectLst>
            </a:endParaRPr>
          </a:p>
        </p:txBody>
      </p:sp>
      <p:sp>
        <p:nvSpPr>
          <p:cNvPr id="10" name="Slide Number">
            <a:extLst>
              <a:ext uri="{FF2B5EF4-FFF2-40B4-BE49-F238E27FC236}">
                <a16:creationId xmlns:a16="http://schemas.microsoft.com/office/drawing/2014/main" xmlns="" id="{47D36D45-DB8D-435A-981C-6B933C6C050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175</a:t>
            </a:fld>
            <a:endParaRPr lang="en-US" noProof="0" dirty="0"/>
          </a:p>
        </p:txBody>
      </p:sp>
    </p:spTree>
    <p:extLst>
      <p:ext uri="{BB962C8B-B14F-4D97-AF65-F5344CB8AC3E}">
        <p14:creationId xmlns:p14="http://schemas.microsoft.com/office/powerpoint/2010/main" val="130157505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US" sz="3400" dirty="0"/>
              <a:t>Images are </a:t>
            </a:r>
            <a:r>
              <a:rPr lang="en-US" sz="3400" dirty="0">
                <a:solidFill>
                  <a:schemeClr val="tx2">
                    <a:lumMod val="75000"/>
                  </a:schemeClr>
                </a:solidFill>
              </a:rPr>
              <a:t>external files</a:t>
            </a:r>
            <a:r>
              <a:rPr lang="en-US" sz="3400" dirty="0"/>
              <a:t>, inserted through the </a:t>
            </a:r>
            <a:r>
              <a:rPr lang="en-US" sz="3400" b="1" noProof="1">
                <a:solidFill>
                  <a:schemeClr val="bg1"/>
                </a:solidFill>
              </a:rPr>
              <a:t>&lt;img&gt;</a:t>
            </a:r>
            <a:r>
              <a:rPr lang="en-US" sz="3400" dirty="0"/>
              <a:t> tag</a:t>
            </a:r>
          </a:p>
          <a:p>
            <a:pPr>
              <a:lnSpc>
                <a:spcPct val="100000"/>
              </a:lnSpc>
            </a:pPr>
            <a:endParaRPr lang="en-US" sz="3400" dirty="0"/>
          </a:p>
          <a:p>
            <a:pPr>
              <a:lnSpc>
                <a:spcPct val="100000"/>
              </a:lnSpc>
            </a:pPr>
            <a:endParaRPr lang="en-US" sz="3400" dirty="0"/>
          </a:p>
          <a:p>
            <a:pPr>
              <a:lnSpc>
                <a:spcPct val="100000"/>
              </a:lnSpc>
            </a:pPr>
            <a:endParaRPr lang="en-US" sz="3400" dirty="0"/>
          </a:p>
          <a:p>
            <a:pPr>
              <a:lnSpc>
                <a:spcPct val="100000"/>
              </a:lnSpc>
            </a:pPr>
            <a:endParaRPr lang="en-US" sz="3400" dirty="0"/>
          </a:p>
        </p:txBody>
      </p:sp>
      <p:sp>
        <p:nvSpPr>
          <p:cNvPr id="4" name="Title 3"/>
          <p:cNvSpPr>
            <a:spLocks noGrp="1"/>
          </p:cNvSpPr>
          <p:nvPr>
            <p:ph type="title"/>
          </p:nvPr>
        </p:nvSpPr>
        <p:spPr/>
        <p:txBody>
          <a:bodyPr/>
          <a:lstStyle/>
          <a:p>
            <a:r>
              <a:rPr lang="en-US" dirty="0"/>
              <a:t>Images</a:t>
            </a:r>
          </a:p>
        </p:txBody>
      </p:sp>
      <p:sp>
        <p:nvSpPr>
          <p:cNvPr id="5" name="Text Placeholder 5"/>
          <p:cNvSpPr txBox="1">
            <a:spLocks/>
          </p:cNvSpPr>
          <p:nvPr/>
        </p:nvSpPr>
        <p:spPr>
          <a:xfrm>
            <a:off x="2406000" y="2464234"/>
            <a:ext cx="8915400" cy="6189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1">
              <a:lnSpc>
                <a:spcPct val="100000"/>
              </a:lnSpc>
              <a:spcBef>
                <a:spcPts val="600"/>
              </a:spcBef>
              <a:spcAft>
                <a:spcPts val="600"/>
              </a:spcAft>
              <a:buFont typeface="Wingdings" panose="05000000000000000000" pitchFamily="2" charset="2"/>
              <a:buNone/>
              <a:defRPr sz="2800" b="1">
                <a:effectLst/>
                <a:latin typeface="Consolas" pitchFamily="49" charset="0"/>
                <a:cs typeface="Consolas" pitchFamily="49" charset="0"/>
              </a:defRPr>
            </a:lvl1pPr>
            <a:lvl2pPr marL="0" lvl="1" indent="0" defTabSz="1218438" latinLnBrk="1">
              <a:lnSpc>
                <a:spcPct val="105000"/>
              </a:lnSpc>
              <a:spcBef>
                <a:spcPts val="600"/>
              </a:spcBef>
              <a:spcAft>
                <a:spcPts val="600"/>
              </a:spcAft>
              <a:buFont typeface="Wingdings" panose="05000000000000000000" pitchFamily="2" charset="2"/>
              <a:buNone/>
              <a:defRPr sz="3198" b="1">
                <a:latin typeface="Consolas" panose="020B0609020204030204" pitchFamily="49" charset="0"/>
              </a:defRPr>
            </a:lvl2pPr>
            <a:lvl3pPr marL="1523048" indent="-304610" defTabSz="1218438" latinLnBrk="1">
              <a:lnSpc>
                <a:spcPct val="105000"/>
              </a:lnSpc>
              <a:spcBef>
                <a:spcPts val="600"/>
              </a:spcBef>
              <a:spcAft>
                <a:spcPts val="600"/>
              </a:spcAft>
              <a:buFont typeface="Wingdings" panose="05000000000000000000" pitchFamily="2" charset="2"/>
              <a:buChar char="§"/>
              <a:defRPr sz="2998"/>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lvl="1"/>
            <a:r>
              <a:rPr lang="en-US" sz="2600" noProof="1"/>
              <a:t>&lt;img src="images/SoftUni-logo.png" /&gt;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00" y="3530074"/>
            <a:ext cx="2823270" cy="2733926"/>
          </a:xfrm>
          <a:prstGeom prst="rect">
            <a:avLst/>
          </a:prstGeom>
          <a:ln>
            <a:solidFill>
              <a:schemeClr val="tx1"/>
            </a:solidFill>
          </a:ln>
        </p:spPr>
      </p:pic>
      <p:sp>
        <p:nvSpPr>
          <p:cNvPr id="7" name="Slide Number">
            <a:extLst>
              <a:ext uri="{FF2B5EF4-FFF2-40B4-BE49-F238E27FC236}">
                <a16:creationId xmlns:a16="http://schemas.microsoft.com/office/drawing/2014/main" xmlns="" id="{4D958B85-2CFC-4E6F-965D-B87C1D14DF3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176</a:t>
            </a:fld>
            <a:endParaRPr lang="en-US" dirty="0"/>
          </a:p>
        </p:txBody>
      </p:sp>
    </p:spTree>
    <p:extLst>
      <p:ext uri="{BB962C8B-B14F-4D97-AF65-F5344CB8AC3E}">
        <p14:creationId xmlns:p14="http://schemas.microsoft.com/office/powerpoint/2010/main" val="54521369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8115398" cy="5528766"/>
          </a:xfrm>
        </p:spPr>
        <p:txBody>
          <a:bodyPr>
            <a:normAutofit/>
          </a:bodyPr>
          <a:lstStyle/>
          <a:p>
            <a:pPr>
              <a:buClr>
                <a:schemeClr val="tx1"/>
              </a:buClr>
            </a:pPr>
            <a:r>
              <a:rPr lang="en-US" sz="3400" dirty="0"/>
              <a:t>You are given 4 images files:</a:t>
            </a:r>
          </a:p>
          <a:p>
            <a:pPr lvl="1">
              <a:buClr>
                <a:schemeClr val="tx1"/>
              </a:buClr>
            </a:pPr>
            <a:r>
              <a:rPr lang="en-US" sz="3400" b="1" dirty="0">
                <a:solidFill>
                  <a:schemeClr val="bg1"/>
                </a:solidFill>
                <a:latin typeface="Consolas" panose="020B0609020204030204" pitchFamily="49" charset="0"/>
              </a:rPr>
              <a:t>apple.png</a:t>
            </a:r>
            <a:r>
              <a:rPr lang="en-US" sz="3400" dirty="0"/>
              <a:t>, </a:t>
            </a:r>
            <a:r>
              <a:rPr lang="en-US" sz="3400" b="1" dirty="0">
                <a:solidFill>
                  <a:schemeClr val="bg1"/>
                </a:solidFill>
                <a:latin typeface="Consolas" panose="020B0609020204030204" pitchFamily="49" charset="0"/>
              </a:rPr>
              <a:t>banana.png</a:t>
            </a:r>
            <a:r>
              <a:rPr lang="en-US" sz="3400" dirty="0"/>
              <a:t>, </a:t>
            </a:r>
            <a:r>
              <a:rPr lang="en-US" sz="3400" b="1" dirty="0">
                <a:solidFill>
                  <a:schemeClr val="bg1"/>
                </a:solidFill>
                <a:latin typeface="Consolas" panose="020B0609020204030204" pitchFamily="49" charset="0"/>
              </a:rPr>
              <a:t>kiwi.png</a:t>
            </a:r>
            <a:r>
              <a:rPr lang="en-US" sz="3400" dirty="0"/>
              <a:t>, </a:t>
            </a:r>
            <a:r>
              <a:rPr lang="en-US" sz="3400" b="1" dirty="0">
                <a:solidFill>
                  <a:schemeClr val="bg1"/>
                </a:solidFill>
                <a:latin typeface="Consolas" panose="020B0609020204030204" pitchFamily="49" charset="0"/>
              </a:rPr>
              <a:t>orange.png</a:t>
            </a:r>
          </a:p>
          <a:p>
            <a:pPr>
              <a:spcBef>
                <a:spcPts val="1800"/>
              </a:spcBef>
              <a:buClr>
                <a:schemeClr val="tx1"/>
              </a:buClr>
            </a:pPr>
            <a:r>
              <a:rPr lang="en-US" sz="3400" dirty="0"/>
              <a:t>Create a web page like the screenshot </a:t>
            </a:r>
            <a:br>
              <a:rPr lang="en-US" sz="3400" dirty="0"/>
            </a:br>
            <a:r>
              <a:rPr lang="en-US" sz="3400" dirty="0"/>
              <a:t>on the right</a:t>
            </a:r>
          </a:p>
          <a:p>
            <a:pPr lvl="1">
              <a:buClr>
                <a:schemeClr val="tx1"/>
              </a:buClr>
            </a:pPr>
            <a:r>
              <a:rPr lang="en-US" sz="3400" dirty="0"/>
              <a:t>Use 3 paragraphs - each holding 5 images</a:t>
            </a:r>
          </a:p>
        </p:txBody>
      </p:sp>
      <p:sp>
        <p:nvSpPr>
          <p:cNvPr id="4" name="Title 3"/>
          <p:cNvSpPr>
            <a:spLocks noGrp="1"/>
          </p:cNvSpPr>
          <p:nvPr>
            <p:ph type="title"/>
          </p:nvPr>
        </p:nvSpPr>
        <p:spPr/>
        <p:txBody>
          <a:bodyPr/>
          <a:lstStyle/>
          <a:p>
            <a:r>
              <a:rPr lang="en-US" dirty="0"/>
              <a:t>Problem: Fruits</a:t>
            </a:r>
          </a:p>
        </p:txBody>
      </p:sp>
      <p:pic>
        <p:nvPicPr>
          <p:cNvPr id="8" name="Picture 7">
            <a:extLst>
              <a:ext uri="{FF2B5EF4-FFF2-40B4-BE49-F238E27FC236}">
                <a16:creationId xmlns:a16="http://schemas.microsoft.com/office/drawing/2014/main" xmlns="" id="{EDA2F2C9-7E4C-4B69-9DE2-CAB97469E7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93103" y="1359000"/>
            <a:ext cx="3272623" cy="3243832"/>
          </a:xfrm>
          <a:prstGeom prst="rect">
            <a:avLst/>
          </a:prstGeom>
        </p:spPr>
      </p:pic>
      <p:sp>
        <p:nvSpPr>
          <p:cNvPr id="6" name="Slide Number">
            <a:extLst>
              <a:ext uri="{FF2B5EF4-FFF2-40B4-BE49-F238E27FC236}">
                <a16:creationId xmlns:a16="http://schemas.microsoft.com/office/drawing/2014/main" xmlns="" id="{BF7981E0-BBC6-4EE2-9564-A2FBF406D6E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177</a:t>
            </a:fld>
            <a:endParaRPr lang="en-US" noProof="0" dirty="0"/>
          </a:p>
        </p:txBody>
      </p:sp>
    </p:spTree>
    <p:extLst>
      <p:ext uri="{BB962C8B-B14F-4D97-AF65-F5344CB8AC3E}">
        <p14:creationId xmlns:p14="http://schemas.microsoft.com/office/powerpoint/2010/main" val="52866329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3" name="Rectangle 3"/>
          <p:cNvSpPr>
            <a:spLocks noGrp="1" noChangeArrowheads="1"/>
          </p:cNvSpPr>
          <p:nvPr>
            <p:ph type="body" sz="quarter" idx="10"/>
          </p:nvPr>
        </p:nvSpPr>
        <p:spPr/>
        <p:txBody>
          <a:bodyPr>
            <a:normAutofit/>
          </a:bodyPr>
          <a:lstStyle/>
          <a:p>
            <a:pPr>
              <a:defRPr/>
            </a:pPr>
            <a:r>
              <a:rPr lang="en-US" sz="3400" dirty="0"/>
              <a:t>Create an Ordered List</a:t>
            </a:r>
          </a:p>
          <a:p>
            <a:pPr>
              <a:defRPr/>
            </a:pPr>
            <a:r>
              <a:rPr lang="en-US" sz="3400" dirty="0"/>
              <a:t>Use </a:t>
            </a:r>
            <a:r>
              <a:rPr lang="en-US" sz="3400" b="1" noProof="1">
                <a:solidFill>
                  <a:schemeClr val="bg1"/>
                </a:solidFill>
                <a:cs typeface="Consolas" pitchFamily="49" charset="0"/>
              </a:rPr>
              <a:t>&lt;ol&gt;&lt;/ol&gt;</a:t>
            </a:r>
          </a:p>
          <a:p>
            <a:pPr lvl="1">
              <a:defRPr/>
            </a:pPr>
            <a:r>
              <a:rPr lang="en-US" sz="3400" noProof="1"/>
              <a:t>Each holding </a:t>
            </a:r>
            <a:r>
              <a:rPr lang="en-US" sz="3400" b="1" noProof="1">
                <a:solidFill>
                  <a:schemeClr val="bg1"/>
                </a:solidFill>
                <a:cs typeface="Consolas" pitchFamily="49" charset="0"/>
              </a:rPr>
              <a:t>&lt;li&gt;&lt;/li&gt;</a:t>
            </a:r>
          </a:p>
        </p:txBody>
      </p:sp>
      <p:sp>
        <p:nvSpPr>
          <p:cNvPr id="921602" name="Rectangle 2"/>
          <p:cNvSpPr>
            <a:spLocks noGrp="1" noChangeArrowheads="1"/>
          </p:cNvSpPr>
          <p:nvPr>
            <p:ph type="title"/>
          </p:nvPr>
        </p:nvSpPr>
        <p:spPr/>
        <p:txBody>
          <a:bodyPr/>
          <a:lstStyle/>
          <a:p>
            <a:pPr>
              <a:defRPr/>
            </a:pPr>
            <a:r>
              <a:rPr lang="en-US" dirty="0"/>
              <a:t>Ordered Lists</a:t>
            </a:r>
          </a:p>
        </p:txBody>
      </p:sp>
      <p:sp>
        <p:nvSpPr>
          <p:cNvPr id="22" name="Rectangle 14"/>
          <p:cNvSpPr>
            <a:spLocks noChangeArrowheads="1"/>
          </p:cNvSpPr>
          <p:nvPr/>
        </p:nvSpPr>
        <p:spPr bwMode="auto">
          <a:xfrm>
            <a:off x="2667001" y="3413464"/>
            <a:ext cx="4114800" cy="28342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it-IT" sz="2600" b="1" noProof="1">
                <a:latin typeface="Consolas" pitchFamily="49" charset="0"/>
              </a:rPr>
              <a:t>&lt;ol&gt;</a:t>
            </a:r>
          </a:p>
          <a:p>
            <a:pPr defTabSz="1218438" latinLnBrk="1">
              <a:spcBef>
                <a:spcPts val="600"/>
              </a:spcBef>
              <a:spcAft>
                <a:spcPts val="600"/>
              </a:spcAft>
            </a:pPr>
            <a:r>
              <a:rPr lang="it-IT" sz="2600" b="1" noProof="1">
                <a:latin typeface="Consolas" pitchFamily="49" charset="0"/>
              </a:rPr>
              <a:t>  &lt;li&gt;One&lt;/li&gt;</a:t>
            </a:r>
          </a:p>
          <a:p>
            <a:pPr defTabSz="1218438" latinLnBrk="1">
              <a:spcBef>
                <a:spcPts val="600"/>
              </a:spcBef>
              <a:spcAft>
                <a:spcPts val="600"/>
              </a:spcAft>
            </a:pPr>
            <a:r>
              <a:rPr lang="it-IT" sz="2600" b="1" noProof="1">
                <a:latin typeface="Consolas" pitchFamily="49" charset="0"/>
              </a:rPr>
              <a:t>  &lt;li&gt;Two&lt;/li&gt;</a:t>
            </a:r>
          </a:p>
          <a:p>
            <a:pPr defTabSz="1218438" latinLnBrk="1">
              <a:spcBef>
                <a:spcPts val="600"/>
              </a:spcBef>
              <a:spcAft>
                <a:spcPts val="600"/>
              </a:spcAft>
            </a:pPr>
            <a:r>
              <a:rPr lang="it-IT" sz="2600" b="1" noProof="1">
                <a:latin typeface="Consolas" pitchFamily="49" charset="0"/>
              </a:rPr>
              <a:t>  &lt;li&gt;</a:t>
            </a:r>
            <a:r>
              <a:rPr lang="en-US" sz="2600" b="1" noProof="1">
                <a:latin typeface="Consolas" pitchFamily="49" charset="0"/>
              </a:rPr>
              <a:t>Three</a:t>
            </a:r>
            <a:r>
              <a:rPr lang="it-IT" sz="2600" b="1" noProof="1">
                <a:latin typeface="Consolas" pitchFamily="49" charset="0"/>
              </a:rPr>
              <a:t>&lt;/li&gt;</a:t>
            </a:r>
          </a:p>
          <a:p>
            <a:pPr defTabSz="1218438" latinLnBrk="1">
              <a:spcBef>
                <a:spcPts val="600"/>
              </a:spcBef>
              <a:spcAft>
                <a:spcPts val="600"/>
              </a:spcAft>
            </a:pPr>
            <a:r>
              <a:rPr lang="it-IT" sz="2600" b="1" noProof="1">
                <a:latin typeface="Consolas" pitchFamily="49" charset="0"/>
              </a:rPr>
              <a:t>&lt;/ol&gt;</a:t>
            </a:r>
          </a:p>
        </p:txBody>
      </p:sp>
      <p:pic>
        <p:nvPicPr>
          <p:cNvPr id="17" name="Picture 16"/>
          <p:cNvPicPr>
            <a:picLocks noChangeAspect="1"/>
          </p:cNvPicPr>
          <p:nvPr/>
        </p:nvPicPr>
        <p:blipFill>
          <a:blip r:embed="rId3"/>
          <a:stretch>
            <a:fillRect/>
          </a:stretch>
        </p:blipFill>
        <p:spPr>
          <a:xfrm>
            <a:off x="6150082" y="3504905"/>
            <a:ext cx="1786500" cy="1555155"/>
          </a:xfrm>
          <a:prstGeom prst="roundRect">
            <a:avLst>
              <a:gd name="adj" fmla="val 2249"/>
            </a:avLst>
          </a:prstGeom>
          <a:ln>
            <a:solidFill>
              <a:schemeClr val="tx1"/>
            </a:solidFill>
          </a:ln>
        </p:spPr>
      </p:pic>
      <p:sp>
        <p:nvSpPr>
          <p:cNvPr id="7" name="Slide Number">
            <a:extLst>
              <a:ext uri="{FF2B5EF4-FFF2-40B4-BE49-F238E27FC236}">
                <a16:creationId xmlns:a16="http://schemas.microsoft.com/office/drawing/2014/main" xmlns="" id="{901AB4B2-963C-4585-A800-ABADA6CFB8F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178</a:t>
            </a:fld>
            <a:endParaRPr lang="en-US" dirty="0"/>
          </a:p>
        </p:txBody>
      </p:sp>
    </p:spTree>
    <p:extLst>
      <p:ext uri="{BB962C8B-B14F-4D97-AF65-F5344CB8AC3E}">
        <p14:creationId xmlns:p14="http://schemas.microsoft.com/office/powerpoint/2010/main" val="397041959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03">
                                            <p:txEl>
                                              <p:pRg st="1" end="1"/>
                                            </p:txEl>
                                          </p:spTgt>
                                        </p:tgtEl>
                                        <p:attrNameLst>
                                          <p:attrName>style.visibility</p:attrName>
                                        </p:attrNameLst>
                                      </p:cBhvr>
                                      <p:to>
                                        <p:strVal val="visible"/>
                                      </p:to>
                                    </p:set>
                                    <p:animEffect transition="in" filter="fade">
                                      <p:cBhvr>
                                        <p:cTn id="7" dur="500"/>
                                        <p:tgtEl>
                                          <p:spTgt spid="921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03">
                                            <p:txEl>
                                              <p:pRg st="2" end="2"/>
                                            </p:txEl>
                                          </p:spTgt>
                                        </p:tgtEl>
                                        <p:attrNameLst>
                                          <p:attrName>style.visibility</p:attrName>
                                        </p:attrNameLst>
                                      </p:cBhvr>
                                      <p:to>
                                        <p:strVal val="visible"/>
                                      </p:to>
                                    </p:set>
                                    <p:animEffect transition="in" filter="fade">
                                      <p:cBhvr>
                                        <p:cTn id="12" dur="500"/>
                                        <p:tgtEl>
                                          <p:spTgt spid="921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1" name="Rectangle 3"/>
          <p:cNvSpPr>
            <a:spLocks noGrp="1" noChangeArrowheads="1"/>
          </p:cNvSpPr>
          <p:nvPr>
            <p:ph type="body" sz="quarter" idx="10"/>
          </p:nvPr>
        </p:nvSpPr>
        <p:spPr/>
        <p:txBody>
          <a:bodyPr>
            <a:normAutofit/>
          </a:bodyPr>
          <a:lstStyle/>
          <a:p>
            <a:r>
              <a:rPr lang="en-US" sz="3400" dirty="0"/>
              <a:t>Create an Unordered List using </a:t>
            </a:r>
            <a:r>
              <a:rPr lang="en-US" sz="3400" b="1" noProof="1">
                <a:solidFill>
                  <a:schemeClr val="bg1"/>
                </a:solidFill>
                <a:latin typeface="Consolas" panose="020B0609020204030204" pitchFamily="49" charset="0"/>
              </a:rPr>
              <a:t>&lt;ul&gt;&lt;/ul&gt;</a:t>
            </a:r>
            <a:r>
              <a:rPr lang="en-US" sz="3400" dirty="0"/>
              <a:t>:</a:t>
            </a:r>
          </a:p>
          <a:p>
            <a:pPr lvl="1"/>
            <a:r>
              <a:rPr lang="en-US" sz="3400" dirty="0"/>
              <a:t>Each holding </a:t>
            </a:r>
            <a:r>
              <a:rPr lang="en-US" sz="3400" b="1" dirty="0">
                <a:solidFill>
                  <a:schemeClr val="bg1"/>
                </a:solidFill>
                <a:latin typeface="Consolas" panose="020B0609020204030204" pitchFamily="49" charset="0"/>
              </a:rPr>
              <a:t>&lt;li&gt;&lt;/li&gt;</a:t>
            </a:r>
          </a:p>
        </p:txBody>
      </p:sp>
      <p:sp>
        <p:nvSpPr>
          <p:cNvPr id="923650" name="Rectangle 2"/>
          <p:cNvSpPr>
            <a:spLocks noGrp="1" noChangeArrowheads="1"/>
          </p:cNvSpPr>
          <p:nvPr>
            <p:ph type="title"/>
          </p:nvPr>
        </p:nvSpPr>
        <p:spPr/>
        <p:txBody>
          <a:bodyPr/>
          <a:lstStyle/>
          <a:p>
            <a:r>
              <a:rPr lang="en-US" dirty="0"/>
              <a:t>Unordered Lists</a:t>
            </a:r>
          </a:p>
        </p:txBody>
      </p:sp>
      <p:sp>
        <p:nvSpPr>
          <p:cNvPr id="923662" name="Rectangle 14"/>
          <p:cNvSpPr>
            <a:spLocks noChangeArrowheads="1"/>
          </p:cNvSpPr>
          <p:nvPr/>
        </p:nvSpPr>
        <p:spPr bwMode="auto">
          <a:xfrm>
            <a:off x="2667000" y="2667000"/>
            <a:ext cx="4800600" cy="28342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it-IT" sz="2600" b="1" noProof="1">
                <a:latin typeface="Consolas" pitchFamily="49" charset="0"/>
              </a:rPr>
              <a:t>&lt;ul&gt;</a:t>
            </a:r>
          </a:p>
          <a:p>
            <a:pPr defTabSz="1218438" latinLnBrk="1">
              <a:spcBef>
                <a:spcPts val="600"/>
              </a:spcBef>
              <a:spcAft>
                <a:spcPts val="600"/>
              </a:spcAft>
            </a:pPr>
            <a:r>
              <a:rPr lang="it-IT" sz="2600" b="1" noProof="1">
                <a:latin typeface="Consolas" pitchFamily="49" charset="0"/>
              </a:rPr>
              <a:t>  &lt;li&gt;First item&lt;/li&gt;</a:t>
            </a:r>
          </a:p>
          <a:p>
            <a:pPr defTabSz="1218438" latinLnBrk="1">
              <a:spcBef>
                <a:spcPts val="600"/>
              </a:spcBef>
              <a:spcAft>
                <a:spcPts val="600"/>
              </a:spcAft>
            </a:pPr>
            <a:r>
              <a:rPr lang="it-IT" sz="2600" b="1" noProof="1">
                <a:latin typeface="Consolas" pitchFamily="49" charset="0"/>
              </a:rPr>
              <a:t>  &lt;li&gt;Second item&lt;/li&gt;</a:t>
            </a:r>
          </a:p>
          <a:p>
            <a:pPr defTabSz="1218438" latinLnBrk="1">
              <a:spcBef>
                <a:spcPts val="600"/>
              </a:spcBef>
              <a:spcAft>
                <a:spcPts val="600"/>
              </a:spcAft>
            </a:pPr>
            <a:r>
              <a:rPr lang="it-IT" sz="2600" b="1" noProof="1">
                <a:latin typeface="Consolas" pitchFamily="49" charset="0"/>
              </a:rPr>
              <a:t>  &lt;li&gt;</a:t>
            </a:r>
            <a:r>
              <a:rPr lang="en-US" sz="2600" b="1" noProof="1">
                <a:latin typeface="Consolas" pitchFamily="49" charset="0"/>
              </a:rPr>
              <a:t>Third item</a:t>
            </a:r>
            <a:r>
              <a:rPr lang="it-IT" sz="2600" b="1" noProof="1">
                <a:latin typeface="Consolas" pitchFamily="49" charset="0"/>
              </a:rPr>
              <a:t>&lt;/li&gt;</a:t>
            </a:r>
          </a:p>
          <a:p>
            <a:pPr defTabSz="1218438" latinLnBrk="1">
              <a:spcBef>
                <a:spcPts val="600"/>
              </a:spcBef>
              <a:spcAft>
                <a:spcPts val="600"/>
              </a:spcAft>
            </a:pPr>
            <a:r>
              <a:rPr lang="it-IT" sz="2600" b="1" noProof="1">
                <a:latin typeface="Consolas" pitchFamily="49" charset="0"/>
              </a:rPr>
              <a:t>&lt;/ul&gt;</a:t>
            </a:r>
          </a:p>
        </p:txBody>
      </p:sp>
      <p:pic>
        <p:nvPicPr>
          <p:cNvPr id="16" name="Picture 15"/>
          <p:cNvPicPr>
            <a:picLocks noChangeAspect="1"/>
          </p:cNvPicPr>
          <p:nvPr/>
        </p:nvPicPr>
        <p:blipFill>
          <a:blip r:embed="rId3"/>
          <a:stretch>
            <a:fillRect/>
          </a:stretch>
        </p:blipFill>
        <p:spPr>
          <a:xfrm>
            <a:off x="7315200" y="2834364"/>
            <a:ext cx="2819214" cy="1653084"/>
          </a:xfrm>
          <a:prstGeom prst="roundRect">
            <a:avLst>
              <a:gd name="adj" fmla="val 1545"/>
            </a:avLst>
          </a:prstGeom>
          <a:ln>
            <a:solidFill>
              <a:schemeClr val="tx1"/>
            </a:solidFill>
          </a:ln>
        </p:spPr>
      </p:pic>
      <p:sp>
        <p:nvSpPr>
          <p:cNvPr id="7" name="Slide Number">
            <a:extLst>
              <a:ext uri="{FF2B5EF4-FFF2-40B4-BE49-F238E27FC236}">
                <a16:creationId xmlns:a16="http://schemas.microsoft.com/office/drawing/2014/main" xmlns="" id="{6ED84A21-28F3-4056-A7C2-71008F6AC96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179</a:t>
            </a:fld>
            <a:endParaRPr lang="en-US" dirty="0"/>
          </a:p>
        </p:txBody>
      </p:sp>
    </p:spTree>
    <p:extLst>
      <p:ext uri="{BB962C8B-B14F-4D97-AF65-F5344CB8AC3E}">
        <p14:creationId xmlns:p14="http://schemas.microsoft.com/office/powerpoint/2010/main" val="379548324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3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23662"/>
                                        </p:tgtEl>
                                        <p:attrNameLst>
                                          <p:attrName>style.visibility</p:attrName>
                                        </p:attrNameLst>
                                      </p:cBhvr>
                                      <p:to>
                                        <p:strVal val="visible"/>
                                      </p:to>
                                    </p:set>
                                    <p:animEffect transition="in" filter="fade">
                                      <p:cBhvr>
                                        <p:cTn id="11" dur="500"/>
                                        <p:tgtEl>
                                          <p:spTgt spid="92366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CF33B6A0-485E-4225-9067-14A99753B037}"/>
              </a:ext>
            </a:extLst>
          </p:cNvPr>
          <p:cNvSpPr>
            <a:spLocks noGrp="1"/>
          </p:cNvSpPr>
          <p:nvPr>
            <p:ph type="body" sz="quarter" idx="10"/>
          </p:nvPr>
        </p:nvSpPr>
        <p:spPr>
          <a:xfrm>
            <a:off x="2136000" y="1044000"/>
            <a:ext cx="9859234" cy="5546589"/>
          </a:xfrm>
        </p:spPr>
        <p:txBody>
          <a:bodyPr/>
          <a:lstStyle/>
          <a:p>
            <a:pPr>
              <a:lnSpc>
                <a:spcPct val="100000"/>
              </a:lnSpc>
            </a:pPr>
            <a:r>
              <a:rPr lang="en-GB" b="1" dirty="0"/>
              <a:t>Printing</a:t>
            </a:r>
            <a:r>
              <a:rPr lang="en-GB" dirty="0"/>
              <a:t> content and then going to a </a:t>
            </a:r>
            <a:r>
              <a:rPr lang="en-GB" b="1" dirty="0"/>
              <a:t>new line</a:t>
            </a:r>
          </a:p>
          <a:p>
            <a:pPr>
              <a:lnSpc>
                <a:spcPct val="100000"/>
              </a:lnSpc>
            </a:pPr>
            <a:endParaRPr lang="en-GB" dirty="0"/>
          </a:p>
          <a:p>
            <a:pPr>
              <a:lnSpc>
                <a:spcPct val="100000"/>
              </a:lnSpc>
              <a:spcBef>
                <a:spcPts val="1200"/>
              </a:spcBef>
            </a:pPr>
            <a:r>
              <a:rPr lang="en-GB" b="1" dirty="0"/>
              <a:t>Printing</a:t>
            </a:r>
            <a:r>
              <a:rPr lang="en-GB" dirty="0"/>
              <a:t> content and staying on the </a:t>
            </a:r>
            <a:r>
              <a:rPr lang="en-GB" b="1" dirty="0"/>
              <a:t>same line</a:t>
            </a:r>
          </a:p>
          <a:p>
            <a:pPr>
              <a:lnSpc>
                <a:spcPct val="100000"/>
              </a:lnSpc>
            </a:pPr>
            <a:endParaRPr lang="en-GB" dirty="0"/>
          </a:p>
          <a:p>
            <a:pPr>
              <a:lnSpc>
                <a:spcPct val="100000"/>
              </a:lnSpc>
              <a:spcBef>
                <a:spcPts val="1200"/>
              </a:spcBef>
            </a:pPr>
            <a:r>
              <a:rPr lang="en-GB" b="1" dirty="0"/>
              <a:t>Printing</a:t>
            </a:r>
            <a:r>
              <a:rPr lang="en-GB" dirty="0"/>
              <a:t> with </a:t>
            </a:r>
            <a:r>
              <a:rPr lang="en-GB" b="1" dirty="0"/>
              <a:t>formatting</a:t>
            </a:r>
          </a:p>
          <a:p>
            <a:pPr>
              <a:lnSpc>
                <a:spcPct val="100000"/>
              </a:lnSpc>
            </a:pPr>
            <a:endParaRPr lang="en-GB" dirty="0"/>
          </a:p>
        </p:txBody>
      </p:sp>
      <p:sp>
        <p:nvSpPr>
          <p:cNvPr id="6" name="Title 5">
            <a:extLst>
              <a:ext uri="{FF2B5EF4-FFF2-40B4-BE49-F238E27FC236}">
                <a16:creationId xmlns="" xmlns:a16="http://schemas.microsoft.com/office/drawing/2014/main" id="{0C6DA5EA-B676-4603-ADEC-5F3C2A291430}"/>
              </a:ext>
            </a:extLst>
          </p:cNvPr>
          <p:cNvSpPr>
            <a:spLocks noGrp="1"/>
          </p:cNvSpPr>
          <p:nvPr>
            <p:ph type="title"/>
          </p:nvPr>
        </p:nvSpPr>
        <p:spPr/>
        <p:txBody>
          <a:bodyPr/>
          <a:lstStyle/>
          <a:p>
            <a:r>
              <a:rPr lang="en-US" dirty="0"/>
              <a:t>Printing on the Console in JavaScript</a:t>
            </a:r>
            <a:endParaRPr lang="en-GB" dirty="0"/>
          </a:p>
        </p:txBody>
      </p:sp>
      <p:sp>
        <p:nvSpPr>
          <p:cNvPr id="8" name="Rectangle 7">
            <a:extLst>
              <a:ext uri="{FF2B5EF4-FFF2-40B4-BE49-F238E27FC236}">
                <a16:creationId xmlns="" xmlns:a16="http://schemas.microsoft.com/office/drawing/2014/main" id="{72757B16-F517-45EE-8960-D48E209D11A6}"/>
              </a:ext>
            </a:extLst>
          </p:cNvPr>
          <p:cNvSpPr>
            <a:spLocks noChangeArrowheads="1"/>
          </p:cNvSpPr>
          <p:nvPr/>
        </p:nvSpPr>
        <p:spPr bwMode="auto">
          <a:xfrm>
            <a:off x="2627815" y="1729416"/>
            <a:ext cx="643818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console.log</a:t>
            </a:r>
            <a:r>
              <a:rPr lang="en-US" sz="2400" b="1" noProof="1">
                <a:latin typeface="Consolas" pitchFamily="49" charset="0"/>
              </a:rPr>
              <a:t>("Peter");</a:t>
            </a:r>
            <a:endParaRPr lang="bg-BG" sz="2400" b="1" noProof="1">
              <a:latin typeface="Consolas" pitchFamily="49" charset="0"/>
            </a:endParaRPr>
          </a:p>
        </p:txBody>
      </p:sp>
      <p:sp>
        <p:nvSpPr>
          <p:cNvPr id="9" name="Rectangle 8">
            <a:extLst>
              <a:ext uri="{FF2B5EF4-FFF2-40B4-BE49-F238E27FC236}">
                <a16:creationId xmlns="" xmlns:a16="http://schemas.microsoft.com/office/drawing/2014/main" id="{EB9AA9DD-8D76-4137-B806-749428BE2F65}"/>
              </a:ext>
            </a:extLst>
          </p:cNvPr>
          <p:cNvSpPr>
            <a:spLocks noChangeArrowheads="1"/>
          </p:cNvSpPr>
          <p:nvPr/>
        </p:nvSpPr>
        <p:spPr bwMode="auto">
          <a:xfrm>
            <a:off x="2627817" y="3169416"/>
            <a:ext cx="6438184"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process.stdout.write</a:t>
            </a:r>
            <a:r>
              <a:rPr lang="en-US" sz="2400" b="1" noProof="1">
                <a:latin typeface="Consolas" pitchFamily="49" charset="0"/>
              </a:rPr>
              <a:t>("and Maria");</a:t>
            </a:r>
            <a:endParaRPr lang="bg-BG" sz="2400" b="1" noProof="1">
              <a:latin typeface="Consolas" pitchFamily="49" charset="0"/>
            </a:endParaRPr>
          </a:p>
        </p:txBody>
      </p:sp>
      <p:sp>
        <p:nvSpPr>
          <p:cNvPr id="11"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a:t>
            </a:fld>
            <a:endParaRPr lang="en-US" noProof="0" dirty="0"/>
          </a:p>
        </p:txBody>
      </p:sp>
      <p:sp>
        <p:nvSpPr>
          <p:cNvPr id="10" name="Rectangle 9">
            <a:extLst>
              <a:ext uri="{FF2B5EF4-FFF2-40B4-BE49-F238E27FC236}">
                <a16:creationId xmlns="" xmlns:a16="http://schemas.microsoft.com/office/drawing/2014/main" id="{A8726182-81A1-4D52-A0E5-A049A9FBEBCD}"/>
              </a:ext>
            </a:extLst>
          </p:cNvPr>
          <p:cNvSpPr>
            <a:spLocks noChangeArrowheads="1"/>
          </p:cNvSpPr>
          <p:nvPr/>
        </p:nvSpPr>
        <p:spPr bwMode="auto">
          <a:xfrm>
            <a:off x="2627818" y="4595252"/>
            <a:ext cx="6438186" cy="18493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200"/>
              </a:spcBef>
              <a:spcAft>
                <a:spcPts val="200"/>
              </a:spcAft>
            </a:pPr>
            <a:r>
              <a:rPr lang="en-US" sz="2400" b="1" noProof="1">
                <a:latin typeface="Consolas" pitchFamily="49" charset="0"/>
              </a:rPr>
              <a:t>let name = "Maria";</a:t>
            </a:r>
          </a:p>
          <a:p>
            <a:pPr defTabSz="1218438" latinLnBrk="1">
              <a:spcBef>
                <a:spcPts val="200"/>
              </a:spcBef>
              <a:spcAft>
                <a:spcPts val="200"/>
              </a:spcAft>
            </a:pPr>
            <a:r>
              <a:rPr lang="en-US" sz="2400" b="1" noProof="1">
                <a:latin typeface="Consolas" pitchFamily="49" charset="0"/>
              </a:rPr>
              <a:t>let age = 25;</a:t>
            </a:r>
          </a:p>
          <a:p>
            <a:pPr defTabSz="1218438" latinLnBrk="1">
              <a:spcBef>
                <a:spcPts val="200"/>
              </a:spcBef>
              <a:spcAft>
                <a:spcPts val="200"/>
              </a:spcAft>
            </a:pPr>
            <a:r>
              <a:rPr lang="en-US" sz="2400" b="1" noProof="1">
                <a:solidFill>
                  <a:schemeClr val="bg1"/>
                </a:solidFill>
                <a:latin typeface="Consolas" pitchFamily="49" charset="0"/>
              </a:rPr>
              <a:t>console.log</a:t>
            </a:r>
            <a:r>
              <a:rPr lang="en-US" sz="2400" b="1" noProof="1">
                <a:latin typeface="Consolas" pitchFamily="49" charset="0"/>
              </a:rPr>
              <a:t>(</a:t>
            </a:r>
          </a:p>
          <a:p>
            <a:pPr defTabSz="1218438" latinLnBrk="1">
              <a:spcBef>
                <a:spcPts val="200"/>
              </a:spcBef>
              <a:spcAft>
                <a:spcPts val="200"/>
              </a:spcAft>
            </a:pPr>
            <a:r>
              <a:rPr lang="en-US" sz="2400" b="1" noProof="1">
                <a:latin typeface="Consolas" pitchFamily="49" charset="0"/>
              </a:rPr>
              <a:t>  `</a:t>
            </a:r>
            <a:r>
              <a:rPr lang="en-US" sz="2400" b="1" noProof="1">
                <a:solidFill>
                  <a:schemeClr val="bg1"/>
                </a:solidFill>
                <a:latin typeface="Consolas" pitchFamily="49" charset="0"/>
              </a:rPr>
              <a:t>${name} </a:t>
            </a:r>
            <a:r>
              <a:rPr lang="en-US" sz="2400" b="1" noProof="1">
                <a:latin typeface="Consolas" pitchFamily="49" charset="0"/>
              </a:rPr>
              <a:t>is </a:t>
            </a:r>
            <a:r>
              <a:rPr lang="en-US" sz="2400" b="1" noProof="1">
                <a:solidFill>
                  <a:schemeClr val="bg1"/>
                </a:solidFill>
                <a:latin typeface="Consolas" pitchFamily="49" charset="0"/>
              </a:rPr>
              <a:t>${age}</a:t>
            </a:r>
            <a:r>
              <a:rPr lang="en-US" sz="2400" b="1" noProof="1">
                <a:latin typeface="Consolas" pitchFamily="49" charset="0"/>
              </a:rPr>
              <a:t> years old.`);</a:t>
            </a:r>
            <a:endParaRPr lang="bg-BG" sz="2400" b="1" noProof="1">
              <a:latin typeface="Consolas" pitchFamily="49" charset="0"/>
            </a:endParaRPr>
          </a:p>
        </p:txBody>
      </p:sp>
      <p:sp>
        <p:nvSpPr>
          <p:cNvPr id="12" name="AutoShape 7">
            <a:extLst>
              <a:ext uri="{FF2B5EF4-FFF2-40B4-BE49-F238E27FC236}">
                <a16:creationId xmlns="" xmlns:a16="http://schemas.microsoft.com/office/drawing/2014/main" id="{D8E05E3D-4D4A-41C1-AB20-57585A783476}"/>
              </a:ext>
            </a:extLst>
          </p:cNvPr>
          <p:cNvSpPr>
            <a:spLocks noChangeArrowheads="1"/>
          </p:cNvSpPr>
          <p:nvPr/>
        </p:nvSpPr>
        <p:spPr bwMode="auto">
          <a:xfrm>
            <a:off x="9174534" y="3351857"/>
            <a:ext cx="2762203" cy="974106"/>
          </a:xfrm>
          <a:prstGeom prst="wedgeRoundRectCallout">
            <a:avLst>
              <a:gd name="adj1" fmla="val -69398"/>
              <a:gd name="adj2" fmla="val -355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2800" b="1" noProof="1">
                <a:solidFill>
                  <a:srgbClr val="FFFFFF"/>
                </a:solidFill>
                <a:effectLst>
                  <a:outerShdw blurRad="38100" dist="38100" dir="2700000" algn="tl">
                    <a:srgbClr val="000000">
                      <a:alpha val="43137"/>
                    </a:srgbClr>
                  </a:outerShdw>
                </a:effectLst>
              </a:rPr>
              <a:t>Works only at the server-side</a:t>
            </a:r>
          </a:p>
        </p:txBody>
      </p:sp>
    </p:spTree>
    <p:extLst>
      <p:ext uri="{BB962C8B-B14F-4D97-AF65-F5344CB8AC3E}">
        <p14:creationId xmlns:p14="http://schemas.microsoft.com/office/powerpoint/2010/main" val="9793477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r>
              <a:rPr lang="en-GB" dirty="0"/>
              <a:t>Create a HTML page, holding </a:t>
            </a:r>
            <a:r>
              <a:rPr lang="en-GB" b="1" dirty="0">
                <a:solidFill>
                  <a:schemeClr val="tx2">
                    <a:lumMod val="75000"/>
                  </a:schemeClr>
                </a:solidFill>
              </a:rPr>
              <a:t>nested lists</a:t>
            </a:r>
            <a:r>
              <a:rPr lang="en-GB" dirty="0"/>
              <a:t>, like the example:</a:t>
            </a:r>
          </a:p>
        </p:txBody>
      </p:sp>
      <p:sp>
        <p:nvSpPr>
          <p:cNvPr id="4" name="Title 3"/>
          <p:cNvSpPr>
            <a:spLocks noGrp="1"/>
          </p:cNvSpPr>
          <p:nvPr>
            <p:ph type="title"/>
          </p:nvPr>
        </p:nvSpPr>
        <p:spPr/>
        <p:txBody>
          <a:bodyPr/>
          <a:lstStyle/>
          <a:p>
            <a:r>
              <a:rPr lang="en-US" dirty="0"/>
              <a:t>Problem: HTML Lists</a:t>
            </a:r>
            <a:endParaRPr lang="en-GB" dirty="0"/>
          </a:p>
        </p:txBody>
      </p:sp>
      <p:pic>
        <p:nvPicPr>
          <p:cNvPr id="3" name="Picture 2">
            <a:extLst>
              <a:ext uri="{FF2B5EF4-FFF2-40B4-BE49-F238E27FC236}">
                <a16:creationId xmlns:a16="http://schemas.microsoft.com/office/drawing/2014/main" xmlns="" id="{7BE849A0-A4B8-4FBB-BCE4-E34A966BBEBF}"/>
              </a:ext>
            </a:extLst>
          </p:cNvPr>
          <p:cNvPicPr>
            <a:picLocks noChangeAspect="1"/>
          </p:cNvPicPr>
          <p:nvPr/>
        </p:nvPicPr>
        <p:blipFill>
          <a:blip r:embed="rId2"/>
          <a:stretch>
            <a:fillRect/>
          </a:stretch>
        </p:blipFill>
        <p:spPr>
          <a:xfrm>
            <a:off x="609601" y="1988010"/>
            <a:ext cx="3913995" cy="4667491"/>
          </a:xfrm>
          <a:prstGeom prst="rect">
            <a:avLst/>
          </a:prstGeom>
          <a:ln>
            <a:solidFill>
              <a:schemeClr val="tx1"/>
            </a:solidFill>
          </a:ln>
        </p:spPr>
      </p:pic>
      <p:sp>
        <p:nvSpPr>
          <p:cNvPr id="7" name="Slide Number">
            <a:extLst>
              <a:ext uri="{FF2B5EF4-FFF2-40B4-BE49-F238E27FC236}">
                <a16:creationId xmlns:a16="http://schemas.microsoft.com/office/drawing/2014/main" xmlns="" id="{B02A7E52-66AE-49EF-ABEE-5CD80BCCBF1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180</a:t>
            </a:fld>
            <a:endParaRPr lang="en-US" noProof="0" dirty="0"/>
          </a:p>
        </p:txBody>
      </p:sp>
    </p:spTree>
    <p:extLst>
      <p:ext uri="{BB962C8B-B14F-4D97-AF65-F5344CB8AC3E}">
        <p14:creationId xmlns:p14="http://schemas.microsoft.com/office/powerpoint/2010/main" val="242590759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HTML Lists</a:t>
            </a:r>
            <a:endParaRPr lang="en-GB" dirty="0"/>
          </a:p>
        </p:txBody>
      </p:sp>
      <p:sp>
        <p:nvSpPr>
          <p:cNvPr id="6" name="Rectangle 5"/>
          <p:cNvSpPr>
            <a:spLocks noChangeArrowheads="1"/>
          </p:cNvSpPr>
          <p:nvPr/>
        </p:nvSpPr>
        <p:spPr bwMode="auto">
          <a:xfrm>
            <a:off x="609600" y="1328300"/>
            <a:ext cx="9601200" cy="421920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r>
              <a:rPr lang="en-US" sz="2600" b="1" noProof="1">
                <a:latin typeface="Consolas" pitchFamily="49" charset="0"/>
              </a:rPr>
              <a:t>&lt;ol&gt;</a:t>
            </a:r>
          </a:p>
          <a:p>
            <a:pPr defTabSz="1218438" latinLnBrk="1"/>
            <a:r>
              <a:rPr lang="en-US" sz="2600" b="1" noProof="1">
                <a:latin typeface="Consolas" pitchFamily="49" charset="0"/>
              </a:rPr>
              <a:t>  &lt;li&gt;List item 1</a:t>
            </a:r>
          </a:p>
          <a:p>
            <a:pPr defTabSz="1218438" latinLnBrk="1"/>
            <a:r>
              <a:rPr lang="en-US" sz="2600" b="1" noProof="1">
                <a:latin typeface="Consolas" pitchFamily="49" charset="0"/>
              </a:rPr>
              <a:t>    &lt;ol&gt;</a:t>
            </a:r>
          </a:p>
          <a:p>
            <a:pPr defTabSz="1218438" latinLnBrk="1"/>
            <a:r>
              <a:rPr lang="en-US" sz="2600" b="1" noProof="1">
                <a:latin typeface="Consolas" pitchFamily="49" charset="0"/>
              </a:rPr>
              <a:t>      &lt;li&gt;Nested item 1.1&lt;/li&gt;</a:t>
            </a:r>
          </a:p>
          <a:p>
            <a:pPr defTabSz="1218438" latinLnBrk="1"/>
            <a:r>
              <a:rPr lang="en-US" sz="2600" b="1" noProof="1">
                <a:latin typeface="Consolas" pitchFamily="49" charset="0"/>
              </a:rPr>
              <a:t>      &lt;li&gt;Nested item 1.2&lt;/li&gt;</a:t>
            </a:r>
          </a:p>
          <a:p>
            <a:pPr defTabSz="1218438" latinLnBrk="1"/>
            <a:r>
              <a:rPr lang="en-US" sz="2600" b="1" noProof="1">
                <a:latin typeface="Consolas" pitchFamily="49" charset="0"/>
              </a:rPr>
              <a:t>    &lt;/ol&gt;</a:t>
            </a:r>
          </a:p>
          <a:p>
            <a:pPr defTabSz="1218438" latinLnBrk="1"/>
            <a:r>
              <a:rPr lang="en-US" sz="2600" b="1" noProof="1">
                <a:latin typeface="Consolas" pitchFamily="49" charset="0"/>
              </a:rPr>
              <a:t>  &lt;/li&gt;</a:t>
            </a:r>
          </a:p>
          <a:p>
            <a:pPr defTabSz="1218438" latinLnBrk="1"/>
            <a:r>
              <a:rPr lang="en-US" sz="2600" b="1" noProof="1">
                <a:latin typeface="Consolas" pitchFamily="49" charset="0"/>
              </a:rPr>
              <a:t>  </a:t>
            </a:r>
            <a:r>
              <a:rPr lang="en-US" sz="2600" b="1" noProof="1">
                <a:solidFill>
                  <a:schemeClr val="accent2"/>
                </a:solidFill>
                <a:latin typeface="Consolas" pitchFamily="49" charset="0"/>
              </a:rPr>
              <a:t>&lt;!-- TODO: put List item 2 and List item 3 here --&gt;</a:t>
            </a:r>
          </a:p>
          <a:p>
            <a:pPr defTabSz="1218438" latinLnBrk="1"/>
            <a:r>
              <a:rPr lang="en-US" sz="2600" b="1" noProof="1">
                <a:latin typeface="Consolas" pitchFamily="49" charset="0"/>
              </a:rPr>
              <a:t>&lt;/ol&gt;</a:t>
            </a:r>
          </a:p>
        </p:txBody>
      </p:sp>
      <p:pic>
        <p:nvPicPr>
          <p:cNvPr id="3" name="Picture 2">
            <a:extLst>
              <a:ext uri="{FF2B5EF4-FFF2-40B4-BE49-F238E27FC236}">
                <a16:creationId xmlns:a16="http://schemas.microsoft.com/office/drawing/2014/main" xmlns="" id="{8C198D52-8C49-4ECE-ABDA-4666DB610EB0}"/>
              </a:ext>
            </a:extLst>
          </p:cNvPr>
          <p:cNvPicPr>
            <a:picLocks noChangeAspect="1"/>
          </p:cNvPicPr>
          <p:nvPr/>
        </p:nvPicPr>
        <p:blipFill>
          <a:blip r:embed="rId2"/>
          <a:stretch>
            <a:fillRect/>
          </a:stretch>
        </p:blipFill>
        <p:spPr>
          <a:xfrm>
            <a:off x="6497914" y="1339506"/>
            <a:ext cx="3712886" cy="1411436"/>
          </a:xfrm>
          <a:prstGeom prst="rect">
            <a:avLst/>
          </a:prstGeom>
          <a:ln>
            <a:solidFill>
              <a:schemeClr val="tx1"/>
            </a:solidFill>
          </a:ln>
        </p:spPr>
      </p:pic>
      <p:sp>
        <p:nvSpPr>
          <p:cNvPr id="7" name="Slide Number">
            <a:extLst>
              <a:ext uri="{FF2B5EF4-FFF2-40B4-BE49-F238E27FC236}">
                <a16:creationId xmlns:a16="http://schemas.microsoft.com/office/drawing/2014/main" xmlns="" id="{C12E8B68-4834-4125-A04E-ED350B5854E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181</a:t>
            </a:fld>
            <a:endParaRPr lang="en-US" noProof="0" dirty="0"/>
          </a:p>
        </p:txBody>
      </p:sp>
    </p:spTree>
    <p:extLst>
      <p:ext uri="{BB962C8B-B14F-4D97-AF65-F5344CB8AC3E}">
        <p14:creationId xmlns:p14="http://schemas.microsoft.com/office/powerpoint/2010/main" val="2394372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HTML Lists (2)</a:t>
            </a:r>
          </a:p>
        </p:txBody>
      </p:sp>
      <p:sp>
        <p:nvSpPr>
          <p:cNvPr id="5" name="Rectangle 4"/>
          <p:cNvSpPr>
            <a:spLocks noChangeArrowheads="1"/>
          </p:cNvSpPr>
          <p:nvPr/>
        </p:nvSpPr>
        <p:spPr bwMode="auto">
          <a:xfrm>
            <a:off x="587160" y="1371600"/>
            <a:ext cx="8175841" cy="541953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r>
              <a:rPr lang="en-US" sz="2600" b="1" noProof="1">
                <a:latin typeface="Consolas" pitchFamily="49" charset="0"/>
              </a:rPr>
              <a:t>&lt;li&gt;List item 2</a:t>
            </a:r>
          </a:p>
          <a:p>
            <a:pPr defTabSz="1218438" latinLnBrk="1"/>
            <a:r>
              <a:rPr lang="en-US" sz="2600" b="1" noProof="1">
                <a:latin typeface="Consolas" pitchFamily="49" charset="0"/>
              </a:rPr>
              <a:t>  &lt;ol&gt;</a:t>
            </a:r>
          </a:p>
          <a:p>
            <a:pPr defTabSz="1218438" latinLnBrk="1"/>
            <a:r>
              <a:rPr lang="en-US" sz="2600" b="1" noProof="1">
                <a:latin typeface="Consolas" pitchFamily="49" charset="0"/>
              </a:rPr>
              <a:t>    &lt;li&gt;Nested item 2.1&lt;/li&gt;</a:t>
            </a:r>
          </a:p>
          <a:p>
            <a:pPr defTabSz="1218438" latinLnBrk="1"/>
            <a:r>
              <a:rPr lang="en-US" sz="2600" b="1" noProof="1">
                <a:latin typeface="Consolas" pitchFamily="49" charset="0"/>
              </a:rPr>
              <a:t>    &lt;li&gt;Nested item 2.2</a:t>
            </a:r>
          </a:p>
          <a:p>
            <a:pPr defTabSz="1218438" latinLnBrk="1"/>
            <a:r>
              <a:rPr lang="en-US" sz="2600" b="1" noProof="1">
                <a:latin typeface="Consolas" pitchFamily="49" charset="0"/>
              </a:rPr>
              <a:t>      &lt;ul&gt;</a:t>
            </a:r>
          </a:p>
          <a:p>
            <a:pPr defTabSz="1218438" latinLnBrk="1"/>
            <a:r>
              <a:rPr lang="en-US" sz="2600" b="1" noProof="1">
                <a:latin typeface="Consolas" pitchFamily="49" charset="0"/>
              </a:rPr>
              <a:t>        &lt;li&gt;Nested item 2.2.1&lt;/li&gt;</a:t>
            </a:r>
          </a:p>
          <a:p>
            <a:pPr defTabSz="1218438" latinLnBrk="1"/>
            <a:r>
              <a:rPr lang="en-US" sz="2600" b="1" noProof="1">
                <a:latin typeface="Consolas" pitchFamily="49" charset="0"/>
              </a:rPr>
              <a:t>        </a:t>
            </a:r>
            <a:r>
              <a:rPr lang="en-US" sz="2600" b="1" noProof="1">
                <a:solidFill>
                  <a:schemeClr val="accent2"/>
                </a:solidFill>
                <a:latin typeface="Consolas" pitchFamily="49" charset="0"/>
              </a:rPr>
              <a:t>&lt;!-- TODO: put the next items here--&gt;</a:t>
            </a:r>
          </a:p>
          <a:p>
            <a:pPr defTabSz="1218438" latinLnBrk="1"/>
            <a:r>
              <a:rPr lang="en-US" sz="2600" b="1" noProof="1">
                <a:latin typeface="Consolas" pitchFamily="49" charset="0"/>
              </a:rPr>
              <a:t>      &lt;/ul&gt;</a:t>
            </a:r>
          </a:p>
          <a:p>
            <a:pPr defTabSz="1218438" latinLnBrk="1"/>
            <a:r>
              <a:rPr lang="en-US" sz="2600" b="1" noProof="1">
                <a:latin typeface="Consolas" pitchFamily="49" charset="0"/>
              </a:rPr>
              <a:t>    &lt;/li&gt;</a:t>
            </a:r>
          </a:p>
          <a:p>
            <a:pPr defTabSz="1218438" latinLnBrk="1"/>
            <a:r>
              <a:rPr lang="en-US" sz="2600" b="1" noProof="1">
                <a:latin typeface="Consolas" pitchFamily="49" charset="0"/>
              </a:rPr>
              <a:t>    &lt;li&gt;Nested item 2.3&lt;/li&gt;</a:t>
            </a:r>
          </a:p>
          <a:p>
            <a:pPr defTabSz="1218438" latinLnBrk="1"/>
            <a:r>
              <a:rPr lang="en-US" sz="2600" b="1" noProof="1">
                <a:latin typeface="Consolas" pitchFamily="49" charset="0"/>
              </a:rPr>
              <a:t>  &lt;/ol&gt;</a:t>
            </a:r>
          </a:p>
          <a:p>
            <a:pPr defTabSz="1218438" latinLnBrk="1"/>
            <a:r>
              <a:rPr lang="en-US" sz="2600" b="1" noProof="1">
                <a:latin typeface="Consolas" pitchFamily="49" charset="0"/>
              </a:rPr>
              <a:t>&lt;/li&gt;</a:t>
            </a:r>
          </a:p>
        </p:txBody>
      </p:sp>
      <p:pic>
        <p:nvPicPr>
          <p:cNvPr id="6" name="Picture 5">
            <a:extLst>
              <a:ext uri="{FF2B5EF4-FFF2-40B4-BE49-F238E27FC236}">
                <a16:creationId xmlns:a16="http://schemas.microsoft.com/office/drawing/2014/main" xmlns="" id="{F7E876EB-0912-42BB-848A-469027844776}"/>
              </a:ext>
            </a:extLst>
          </p:cNvPr>
          <p:cNvPicPr>
            <a:picLocks noChangeAspect="1"/>
          </p:cNvPicPr>
          <p:nvPr/>
        </p:nvPicPr>
        <p:blipFill>
          <a:blip r:embed="rId2"/>
          <a:stretch>
            <a:fillRect/>
          </a:stretch>
        </p:blipFill>
        <p:spPr>
          <a:xfrm>
            <a:off x="6934201" y="1371600"/>
            <a:ext cx="3339947" cy="2038350"/>
          </a:xfrm>
          <a:prstGeom prst="rect">
            <a:avLst/>
          </a:prstGeom>
          <a:ln>
            <a:solidFill>
              <a:schemeClr val="tx1"/>
            </a:solidFill>
          </a:ln>
        </p:spPr>
      </p:pic>
      <p:sp>
        <p:nvSpPr>
          <p:cNvPr id="7" name="Slide Number">
            <a:extLst>
              <a:ext uri="{FF2B5EF4-FFF2-40B4-BE49-F238E27FC236}">
                <a16:creationId xmlns:a16="http://schemas.microsoft.com/office/drawing/2014/main" xmlns="" id="{F42B1AC0-C743-481E-BB9D-2C78F814EB1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182</a:t>
            </a:fld>
            <a:endParaRPr lang="en-US" noProof="0" dirty="0"/>
          </a:p>
        </p:txBody>
      </p:sp>
    </p:spTree>
    <p:extLst>
      <p:ext uri="{BB962C8B-B14F-4D97-AF65-F5344CB8AC3E}">
        <p14:creationId xmlns:p14="http://schemas.microsoft.com/office/powerpoint/2010/main" val="104248242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fade">
                                      <p:cBhvr>
                                        <p:cTn id="10" dur="500"/>
                                        <p:tgtEl>
                                          <p:spTgt spid="5">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HTML Lists (3)</a:t>
            </a:r>
            <a:endParaRPr lang="en-GB" dirty="0"/>
          </a:p>
        </p:txBody>
      </p:sp>
      <p:sp>
        <p:nvSpPr>
          <p:cNvPr id="6" name="Rectangle 5"/>
          <p:cNvSpPr>
            <a:spLocks noChangeArrowheads="1"/>
          </p:cNvSpPr>
          <p:nvPr/>
        </p:nvSpPr>
        <p:spPr bwMode="auto">
          <a:xfrm>
            <a:off x="592344" y="1371601"/>
            <a:ext cx="7519068" cy="341898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r>
              <a:rPr lang="en-US" sz="2600" b="1" noProof="1">
                <a:latin typeface="Consolas" pitchFamily="49" charset="0"/>
              </a:rPr>
              <a:t>&lt;li&gt;</a:t>
            </a:r>
          </a:p>
          <a:p>
            <a:pPr defTabSz="1218438" latinLnBrk="1"/>
            <a:r>
              <a:rPr lang="en-US" sz="2600" b="1" noProof="1">
                <a:latin typeface="Consolas" pitchFamily="49" charset="0"/>
              </a:rPr>
              <a:t>  List item 3</a:t>
            </a:r>
          </a:p>
          <a:p>
            <a:pPr defTabSz="1218438" latinLnBrk="1"/>
            <a:r>
              <a:rPr lang="en-US" sz="2600" b="1" noProof="1">
                <a:latin typeface="Consolas" pitchFamily="49" charset="0"/>
              </a:rPr>
              <a:t>  &lt;ul&gt;</a:t>
            </a:r>
          </a:p>
          <a:p>
            <a:pPr defTabSz="1218438" latinLnBrk="1"/>
            <a:r>
              <a:rPr lang="en-US" sz="2600" b="1" noProof="1">
                <a:latin typeface="Consolas" pitchFamily="49" charset="0"/>
              </a:rPr>
              <a:t>    &lt;li&gt;Nested item 3.1&lt;/li&gt;</a:t>
            </a:r>
          </a:p>
          <a:p>
            <a:pPr defTabSz="1218438" latinLnBrk="1"/>
            <a:r>
              <a:rPr lang="en-US" sz="2600" b="1" noProof="1">
                <a:latin typeface="Consolas" pitchFamily="49" charset="0"/>
              </a:rPr>
              <a:t>    </a:t>
            </a:r>
            <a:r>
              <a:rPr lang="en-US" sz="2600" b="1" noProof="1">
                <a:solidFill>
                  <a:schemeClr val="accent2"/>
                </a:solidFill>
                <a:latin typeface="Consolas" pitchFamily="49" charset="0"/>
              </a:rPr>
              <a:t>&lt;!-- TODO: put the next items here --&gt;</a:t>
            </a:r>
          </a:p>
          <a:p>
            <a:pPr defTabSz="1218438" latinLnBrk="1"/>
            <a:r>
              <a:rPr lang="en-US" sz="2600" b="1" noProof="1">
                <a:latin typeface="Consolas" pitchFamily="49" charset="0"/>
              </a:rPr>
              <a:t>  &lt;/ul&gt;</a:t>
            </a:r>
          </a:p>
          <a:p>
            <a:pPr defTabSz="1218438" latinLnBrk="1"/>
            <a:r>
              <a:rPr lang="en-US" sz="2600" b="1" noProof="1">
                <a:latin typeface="Consolas" pitchFamily="49" charset="0"/>
              </a:rPr>
              <a:t>&lt;/li&gt;</a:t>
            </a:r>
          </a:p>
        </p:txBody>
      </p:sp>
      <p:pic>
        <p:nvPicPr>
          <p:cNvPr id="3" name="Picture 2">
            <a:extLst>
              <a:ext uri="{FF2B5EF4-FFF2-40B4-BE49-F238E27FC236}">
                <a16:creationId xmlns:a16="http://schemas.microsoft.com/office/drawing/2014/main" xmlns="" id="{5C43C5F7-7294-4014-8A37-D1EFA81D3604}"/>
              </a:ext>
            </a:extLst>
          </p:cNvPr>
          <p:cNvPicPr>
            <a:picLocks noChangeAspect="1"/>
          </p:cNvPicPr>
          <p:nvPr/>
        </p:nvPicPr>
        <p:blipFill>
          <a:blip r:embed="rId2"/>
          <a:stretch>
            <a:fillRect/>
          </a:stretch>
        </p:blipFill>
        <p:spPr>
          <a:xfrm>
            <a:off x="7772400" y="1447800"/>
            <a:ext cx="3299538" cy="1562100"/>
          </a:xfrm>
          <a:prstGeom prst="rect">
            <a:avLst/>
          </a:prstGeom>
          <a:ln>
            <a:solidFill>
              <a:schemeClr val="tx1"/>
            </a:solidFill>
          </a:ln>
        </p:spPr>
      </p:pic>
      <p:sp>
        <p:nvSpPr>
          <p:cNvPr id="7" name="Slide Number">
            <a:extLst>
              <a:ext uri="{FF2B5EF4-FFF2-40B4-BE49-F238E27FC236}">
                <a16:creationId xmlns:a16="http://schemas.microsoft.com/office/drawing/2014/main" xmlns="" id="{48CED735-D84C-4D8B-B665-9FB1820F07D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183</a:t>
            </a:fld>
            <a:endParaRPr lang="en-US" noProof="0" dirty="0"/>
          </a:p>
        </p:txBody>
      </p:sp>
    </p:spTree>
    <p:extLst>
      <p:ext uri="{BB962C8B-B14F-4D97-AF65-F5344CB8AC3E}">
        <p14:creationId xmlns:p14="http://schemas.microsoft.com/office/powerpoint/2010/main" val="37589625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400" dirty="0"/>
              <a:t>Create the following HTML page:</a:t>
            </a:r>
          </a:p>
          <a:p>
            <a:pPr lvl="1"/>
            <a:endParaRPr lang="en-US" sz="3400" dirty="0"/>
          </a:p>
          <a:p>
            <a:pPr lvl="1"/>
            <a:endParaRPr lang="en-US" sz="3400" dirty="0"/>
          </a:p>
          <a:p>
            <a:pPr lvl="1"/>
            <a:endParaRPr lang="en-US" sz="3400" dirty="0"/>
          </a:p>
          <a:p>
            <a:pPr lvl="1"/>
            <a:endParaRPr lang="en-US" sz="3400" dirty="0"/>
          </a:p>
          <a:p>
            <a:pPr lvl="1"/>
            <a:endParaRPr lang="en-US" sz="3400" dirty="0"/>
          </a:p>
        </p:txBody>
      </p:sp>
      <p:sp>
        <p:nvSpPr>
          <p:cNvPr id="4" name="Title 3"/>
          <p:cNvSpPr>
            <a:spLocks noGrp="1"/>
          </p:cNvSpPr>
          <p:nvPr>
            <p:ph type="title"/>
          </p:nvPr>
        </p:nvSpPr>
        <p:spPr/>
        <p:txBody>
          <a:bodyPr/>
          <a:lstStyle/>
          <a:p>
            <a:r>
              <a:rPr lang="en-US" dirty="0"/>
              <a:t>Problem: Wiki Page</a:t>
            </a:r>
            <a:endParaRPr lang="en-GB" dirty="0"/>
          </a:p>
        </p:txBody>
      </p:sp>
      <p:pic>
        <p:nvPicPr>
          <p:cNvPr id="6" name="Picture 5"/>
          <p:cNvPicPr>
            <a:picLocks noChangeAspect="1"/>
          </p:cNvPicPr>
          <p:nvPr/>
        </p:nvPicPr>
        <p:blipFill>
          <a:blip r:embed="rId2"/>
          <a:stretch>
            <a:fillRect/>
          </a:stretch>
        </p:blipFill>
        <p:spPr>
          <a:xfrm>
            <a:off x="609600" y="1981200"/>
            <a:ext cx="5880856" cy="4255252"/>
          </a:xfrm>
          <a:prstGeom prst="rect">
            <a:avLst/>
          </a:prstGeom>
          <a:ln>
            <a:solidFill>
              <a:schemeClr val="tx1"/>
            </a:solidFill>
          </a:ln>
        </p:spPr>
      </p:pic>
      <p:sp>
        <p:nvSpPr>
          <p:cNvPr id="7" name="Slide Number">
            <a:extLst>
              <a:ext uri="{FF2B5EF4-FFF2-40B4-BE49-F238E27FC236}">
                <a16:creationId xmlns:a16="http://schemas.microsoft.com/office/drawing/2014/main" xmlns="" id="{BF634BF0-4706-49FE-82DB-AD0B4E64640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184</a:t>
            </a:fld>
            <a:endParaRPr lang="en-US" noProof="0" dirty="0"/>
          </a:p>
        </p:txBody>
      </p:sp>
    </p:spTree>
    <p:extLst>
      <p:ext uri="{BB962C8B-B14F-4D97-AF65-F5344CB8AC3E}">
        <p14:creationId xmlns:p14="http://schemas.microsoft.com/office/powerpoint/2010/main" val="131730108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Create the following HTML page:</a:t>
            </a:r>
          </a:p>
          <a:p>
            <a:pPr lvl="1"/>
            <a:endParaRPr lang="en-US" dirty="0"/>
          </a:p>
          <a:p>
            <a:pPr lvl="1"/>
            <a:endParaRPr lang="en-US" dirty="0"/>
          </a:p>
          <a:p>
            <a:pPr lvl="1"/>
            <a:endParaRPr lang="en-US" dirty="0"/>
          </a:p>
          <a:p>
            <a:pPr lvl="1"/>
            <a:endParaRPr lang="en-US" dirty="0"/>
          </a:p>
          <a:p>
            <a:pPr lvl="1"/>
            <a:endParaRPr lang="en-US" dirty="0"/>
          </a:p>
        </p:txBody>
      </p:sp>
      <p:sp>
        <p:nvSpPr>
          <p:cNvPr id="4" name="Title 3"/>
          <p:cNvSpPr>
            <a:spLocks noGrp="1"/>
          </p:cNvSpPr>
          <p:nvPr>
            <p:ph type="title"/>
          </p:nvPr>
        </p:nvSpPr>
        <p:spPr/>
        <p:txBody>
          <a:bodyPr/>
          <a:lstStyle/>
          <a:p>
            <a:r>
              <a:rPr lang="en-US" dirty="0"/>
              <a:t>Problem: Wiki Page (2)</a:t>
            </a:r>
            <a:endParaRPr lang="en-GB" dirty="0"/>
          </a:p>
        </p:txBody>
      </p:sp>
      <p:pic>
        <p:nvPicPr>
          <p:cNvPr id="9" name="Picture 8"/>
          <p:cNvPicPr>
            <a:picLocks noChangeAspect="1"/>
          </p:cNvPicPr>
          <p:nvPr/>
        </p:nvPicPr>
        <p:blipFill>
          <a:blip r:embed="rId2"/>
          <a:stretch>
            <a:fillRect/>
          </a:stretch>
        </p:blipFill>
        <p:spPr>
          <a:xfrm>
            <a:off x="609600" y="2057400"/>
            <a:ext cx="4983862" cy="4255252"/>
          </a:xfrm>
          <a:prstGeom prst="rect">
            <a:avLst/>
          </a:prstGeom>
        </p:spPr>
      </p:pic>
      <p:sp>
        <p:nvSpPr>
          <p:cNvPr id="6" name="Slide Number">
            <a:extLst>
              <a:ext uri="{FF2B5EF4-FFF2-40B4-BE49-F238E27FC236}">
                <a16:creationId xmlns:a16="http://schemas.microsoft.com/office/drawing/2014/main" xmlns="" id="{E2A2D2FD-BB17-479F-A6FD-A679D56B3B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185</a:t>
            </a:fld>
            <a:endParaRPr lang="en-US" noProof="0" dirty="0"/>
          </a:p>
        </p:txBody>
      </p:sp>
    </p:spTree>
    <p:extLst>
      <p:ext uri="{BB962C8B-B14F-4D97-AF65-F5344CB8AC3E}">
        <p14:creationId xmlns:p14="http://schemas.microsoft.com/office/powerpoint/2010/main" val="241432670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sz="quarter" idx="10"/>
          </p:nvPr>
        </p:nvSpPr>
        <p:spPr/>
        <p:txBody>
          <a:bodyPr/>
          <a:lstStyle/>
          <a:p>
            <a:r>
              <a:rPr lang="en-US"/>
              <a:t>What is CSS?</a:t>
            </a:r>
            <a:endParaRPr lang="en-US" dirty="0"/>
          </a:p>
        </p:txBody>
      </p:sp>
      <p:pic>
        <p:nvPicPr>
          <p:cNvPr id="6" name="Picture 5">
            <a:extLst>
              <a:ext uri="{FF2B5EF4-FFF2-40B4-BE49-F238E27FC236}">
                <a16:creationId xmlns:a16="http://schemas.microsoft.com/office/drawing/2014/main" xmlns="" id="{ED3CC0F7-C49C-4D91-ACD3-1BE7BBEF3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130" y="1600200"/>
            <a:ext cx="1907740" cy="2209800"/>
          </a:xfrm>
          <a:prstGeom prst="rect">
            <a:avLst/>
          </a:prstGeom>
        </p:spPr>
      </p:pic>
    </p:spTree>
    <p:extLst>
      <p:ext uri="{BB962C8B-B14F-4D97-AF65-F5344CB8AC3E}">
        <p14:creationId xmlns:p14="http://schemas.microsoft.com/office/powerpoint/2010/main" val="45592388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85234"/>
            <a:ext cx="11818096" cy="5528766"/>
          </a:xfrm>
        </p:spPr>
        <p:txBody>
          <a:bodyPr>
            <a:normAutofit/>
          </a:bodyPr>
          <a:lstStyle/>
          <a:p>
            <a:r>
              <a:rPr lang="en-US" sz="3400" dirty="0">
                <a:solidFill>
                  <a:schemeClr val="tx2">
                    <a:lumMod val="75000"/>
                  </a:schemeClr>
                </a:solidFill>
              </a:rPr>
              <a:t>CSS </a:t>
            </a:r>
            <a:r>
              <a:rPr lang="en-US" sz="3400" dirty="0"/>
              <a:t>defines </a:t>
            </a:r>
            <a:r>
              <a:rPr lang="en-US" sz="3400" dirty="0">
                <a:solidFill>
                  <a:schemeClr val="tx2">
                    <a:lumMod val="75000"/>
                  </a:schemeClr>
                </a:solidFill>
              </a:rPr>
              <a:t>styling </a:t>
            </a:r>
            <a:r>
              <a:rPr lang="en-US" sz="3400" dirty="0"/>
              <a:t>of the HTML elements</a:t>
            </a:r>
          </a:p>
          <a:p>
            <a:pPr lvl="1"/>
            <a:r>
              <a:rPr lang="en-US" sz="3400" dirty="0"/>
              <a:t>Specifies fonts, colors, margins, sizes, positioning, floating, …</a:t>
            </a:r>
          </a:p>
          <a:p>
            <a:pPr lvl="1"/>
            <a:r>
              <a:rPr lang="en-US" sz="3400" dirty="0"/>
              <a:t>CSS </a:t>
            </a:r>
            <a:r>
              <a:rPr lang="en-US" sz="3400" dirty="0">
                <a:solidFill>
                  <a:schemeClr val="tx2">
                    <a:lumMod val="75000"/>
                  </a:schemeClr>
                </a:solidFill>
              </a:rPr>
              <a:t>rules</a:t>
            </a:r>
            <a:r>
              <a:rPr lang="en-US" sz="3400" dirty="0"/>
              <a:t> format: </a:t>
            </a:r>
            <a:r>
              <a:rPr lang="en-US" sz="3400" b="1" dirty="0">
                <a:solidFill>
                  <a:schemeClr val="bg1"/>
                </a:solidFill>
                <a:latin typeface="Consolas" panose="020B0609020204030204" pitchFamily="49" charset="0"/>
              </a:rPr>
              <a:t>selector</a:t>
            </a:r>
            <a:r>
              <a:rPr lang="en-US" sz="3400" b="1" dirty="0">
                <a:solidFill>
                  <a:schemeClr val="bg1"/>
                </a:solidFill>
              </a:rPr>
              <a:t> </a:t>
            </a:r>
            <a:r>
              <a:rPr lang="en-US" sz="3400" b="1" dirty="0">
                <a:solidFill>
                  <a:schemeClr val="bg1"/>
                </a:solidFill>
                <a:latin typeface="Consolas" panose="020B0609020204030204" pitchFamily="49" charset="0"/>
              </a:rPr>
              <a:t>{</a:t>
            </a:r>
            <a:r>
              <a:rPr lang="en-US" sz="3400" b="1" dirty="0">
                <a:solidFill>
                  <a:schemeClr val="bg1"/>
                </a:solidFill>
              </a:rPr>
              <a:t> </a:t>
            </a:r>
            <a:r>
              <a:rPr lang="en-US" sz="3400" b="1" noProof="1">
                <a:solidFill>
                  <a:schemeClr val="bg1"/>
                </a:solidFill>
                <a:latin typeface="Consolas" panose="020B0609020204030204" pitchFamily="49" charset="0"/>
              </a:rPr>
              <a:t>prop1:val1;</a:t>
            </a:r>
            <a:r>
              <a:rPr lang="en-US" sz="3400" b="1" noProof="1">
                <a:solidFill>
                  <a:schemeClr val="bg1"/>
                </a:solidFill>
              </a:rPr>
              <a:t> </a:t>
            </a:r>
            <a:r>
              <a:rPr lang="en-US" sz="3400" b="1" noProof="1">
                <a:solidFill>
                  <a:schemeClr val="bg1"/>
                </a:solidFill>
                <a:latin typeface="Consolas" panose="020B0609020204030204" pitchFamily="49" charset="0"/>
              </a:rPr>
              <a:t>prop2:val2;</a:t>
            </a:r>
            <a:r>
              <a:rPr lang="en-US" sz="3400" b="1" noProof="1">
                <a:solidFill>
                  <a:schemeClr val="bg1"/>
                </a:solidFill>
              </a:rPr>
              <a:t> </a:t>
            </a:r>
            <a:r>
              <a:rPr lang="en-US" sz="3400" b="1" noProof="1">
                <a:solidFill>
                  <a:schemeClr val="bg1"/>
                </a:solidFill>
                <a:latin typeface="Consolas" panose="020B0609020204030204" pitchFamily="49" charset="0"/>
              </a:rPr>
              <a:t>…</a:t>
            </a:r>
            <a:r>
              <a:rPr lang="en-US" sz="3400" b="1" noProof="1">
                <a:solidFill>
                  <a:schemeClr val="bg1"/>
                </a:solidFill>
              </a:rPr>
              <a:t> </a:t>
            </a:r>
            <a:r>
              <a:rPr lang="en-US" sz="3400" b="1" noProof="1">
                <a:solidFill>
                  <a:schemeClr val="bg1"/>
                </a:solidFill>
                <a:latin typeface="Consolas" panose="020B0609020204030204" pitchFamily="49" charset="0"/>
              </a:rPr>
              <a:t>}</a:t>
            </a:r>
          </a:p>
          <a:p>
            <a:r>
              <a:rPr lang="en-US" sz="3400" dirty="0">
                <a:solidFill>
                  <a:schemeClr val="tx2">
                    <a:lumMod val="75000"/>
                  </a:schemeClr>
                </a:solidFill>
              </a:rPr>
              <a:t>CSS </a:t>
            </a:r>
            <a:r>
              <a:rPr lang="en-US" sz="3400" dirty="0"/>
              <a:t>rule example:</a:t>
            </a:r>
          </a:p>
          <a:p>
            <a:pPr marL="0" indent="0">
              <a:buNone/>
            </a:pPr>
            <a:endParaRPr lang="en-US" sz="3400" dirty="0"/>
          </a:p>
          <a:p>
            <a:endParaRPr lang="en-US" sz="3400" dirty="0"/>
          </a:p>
        </p:txBody>
      </p:sp>
      <p:sp>
        <p:nvSpPr>
          <p:cNvPr id="4" name="Title 3"/>
          <p:cNvSpPr>
            <a:spLocks noGrp="1"/>
          </p:cNvSpPr>
          <p:nvPr>
            <p:ph type="title"/>
          </p:nvPr>
        </p:nvSpPr>
        <p:spPr/>
        <p:txBody>
          <a:bodyPr/>
          <a:lstStyle/>
          <a:p>
            <a:r>
              <a:rPr lang="en-US" dirty="0"/>
              <a:t>What is CSS?</a:t>
            </a:r>
          </a:p>
        </p:txBody>
      </p:sp>
      <p:sp>
        <p:nvSpPr>
          <p:cNvPr id="14" name="Text Placeholder 5"/>
          <p:cNvSpPr txBox="1">
            <a:spLocks/>
          </p:cNvSpPr>
          <p:nvPr/>
        </p:nvSpPr>
        <p:spPr>
          <a:xfrm>
            <a:off x="4674060" y="4051596"/>
            <a:ext cx="4754210" cy="264954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1">
              <a:spcBef>
                <a:spcPts val="600"/>
              </a:spcBef>
              <a:spcAft>
                <a:spcPts val="600"/>
              </a:spcAft>
              <a:defRPr sz="2800" b="1">
                <a:latin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altLang="en-US" sz="3200" dirty="0"/>
              <a:t>h1 {</a:t>
            </a:r>
          </a:p>
          <a:p>
            <a:r>
              <a:rPr lang="en-US" altLang="en-US" sz="3200" dirty="0"/>
              <a:t>  font-size: 42px;</a:t>
            </a:r>
          </a:p>
          <a:p>
            <a:r>
              <a:rPr lang="en-US" altLang="en-US" sz="3200" dirty="0"/>
              <a:t>  color: yellow;</a:t>
            </a:r>
          </a:p>
          <a:p>
            <a:r>
              <a:rPr lang="en-US" altLang="en-US" sz="3200" dirty="0"/>
              <a:t>}</a:t>
            </a:r>
          </a:p>
        </p:txBody>
      </p:sp>
      <p:sp>
        <p:nvSpPr>
          <p:cNvPr id="15" name="AutoShape 5"/>
          <p:cNvSpPr>
            <a:spLocks noChangeArrowheads="1"/>
          </p:cNvSpPr>
          <p:nvPr/>
        </p:nvSpPr>
        <p:spPr bwMode="auto">
          <a:xfrm>
            <a:off x="2856000" y="4514805"/>
            <a:ext cx="1463074" cy="579195"/>
          </a:xfrm>
          <a:prstGeom prst="wedgeRoundRectCallout">
            <a:avLst>
              <a:gd name="adj1" fmla="val 80519"/>
              <a:gd name="adj2" fmla="val -5752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Selector</a:t>
            </a:r>
            <a:endParaRPr lang="bg-BG" sz="2800" b="1" dirty="0">
              <a:solidFill>
                <a:schemeClr val="bg2"/>
              </a:solidFill>
              <a:effectLst>
                <a:outerShdw blurRad="38100" dist="38100" dir="2700000" algn="tl">
                  <a:srgbClr val="000000">
                    <a:alpha val="43137"/>
                  </a:srgbClr>
                </a:outerShdw>
              </a:effectLst>
            </a:endParaRPr>
          </a:p>
        </p:txBody>
      </p:sp>
      <p:sp>
        <p:nvSpPr>
          <p:cNvPr id="12" name="AutoShape 5"/>
          <p:cNvSpPr>
            <a:spLocks noChangeArrowheads="1"/>
          </p:cNvSpPr>
          <p:nvPr/>
        </p:nvSpPr>
        <p:spPr bwMode="auto">
          <a:xfrm>
            <a:off x="9724274" y="4697965"/>
            <a:ext cx="2235814" cy="667796"/>
          </a:xfrm>
          <a:prstGeom prst="wedgeRoundRectCallout">
            <a:avLst>
              <a:gd name="adj1" fmla="val -72193"/>
              <a:gd name="adj2" fmla="val 43354"/>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Declaration</a:t>
            </a:r>
            <a:endParaRPr lang="bg-BG" sz="2800" b="1" dirty="0">
              <a:solidFill>
                <a:schemeClr val="bg2"/>
              </a:solidFill>
              <a:effectLst>
                <a:outerShdw blurRad="38100" dist="38100" dir="2700000" algn="tl">
                  <a:srgbClr val="000000">
                    <a:alpha val="43137"/>
                  </a:srgbClr>
                </a:outerShdw>
              </a:effectLst>
            </a:endParaRPr>
          </a:p>
        </p:txBody>
      </p:sp>
      <p:sp>
        <p:nvSpPr>
          <p:cNvPr id="17" name="AutoShape 5"/>
          <p:cNvSpPr>
            <a:spLocks noChangeArrowheads="1"/>
          </p:cNvSpPr>
          <p:nvPr/>
        </p:nvSpPr>
        <p:spPr bwMode="auto">
          <a:xfrm>
            <a:off x="5966266" y="6107950"/>
            <a:ext cx="1733751" cy="593190"/>
          </a:xfrm>
          <a:prstGeom prst="wedgeRoundRectCallout">
            <a:avLst>
              <a:gd name="adj1" fmla="val -68753"/>
              <a:gd name="adj2" fmla="val -5582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Property</a:t>
            </a:r>
            <a:endParaRPr lang="bg-BG" sz="2800" b="1" dirty="0">
              <a:solidFill>
                <a:schemeClr val="bg2"/>
              </a:solidFill>
              <a:effectLst>
                <a:outerShdw blurRad="38100" dist="38100" dir="2700000" algn="tl">
                  <a:srgbClr val="000000">
                    <a:alpha val="43137"/>
                  </a:srgbClr>
                </a:outerShdw>
              </a:effectLst>
            </a:endParaRPr>
          </a:p>
        </p:txBody>
      </p:sp>
      <p:sp>
        <p:nvSpPr>
          <p:cNvPr id="21" name="AutoShape 5"/>
          <p:cNvSpPr>
            <a:spLocks noChangeArrowheads="1"/>
          </p:cNvSpPr>
          <p:nvPr/>
        </p:nvSpPr>
        <p:spPr bwMode="auto">
          <a:xfrm>
            <a:off x="8477402" y="6120810"/>
            <a:ext cx="1218869" cy="593190"/>
          </a:xfrm>
          <a:prstGeom prst="wedgeRoundRectCallout">
            <a:avLst>
              <a:gd name="adj1" fmla="val -42787"/>
              <a:gd name="adj2" fmla="val -9464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Value</a:t>
            </a:r>
            <a:endParaRPr lang="bg-BG" sz="2800" b="1" dirty="0">
              <a:solidFill>
                <a:schemeClr val="bg2"/>
              </a:solidFill>
              <a:effectLst>
                <a:outerShdw blurRad="38100" dist="38100" dir="2700000" algn="tl">
                  <a:srgbClr val="000000">
                    <a:alpha val="43137"/>
                  </a:srgbClr>
                </a:outerShdw>
              </a:effectLst>
            </a:endParaRPr>
          </a:p>
        </p:txBody>
      </p:sp>
      <p:sp>
        <p:nvSpPr>
          <p:cNvPr id="10" name="Slide Number">
            <a:extLst>
              <a:ext uri="{FF2B5EF4-FFF2-40B4-BE49-F238E27FC236}">
                <a16:creationId xmlns:a16="http://schemas.microsoft.com/office/drawing/2014/main" xmlns="" id="{6226B915-D40B-41CD-874F-D387E38633E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187</a:t>
            </a:fld>
            <a:endParaRPr lang="en-US" noProof="0" dirty="0"/>
          </a:p>
        </p:txBody>
      </p:sp>
    </p:spTree>
    <p:extLst>
      <p:ext uri="{BB962C8B-B14F-4D97-AF65-F5344CB8AC3E}">
        <p14:creationId xmlns:p14="http://schemas.microsoft.com/office/powerpoint/2010/main" val="353626857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animBg="1"/>
      <p:bldP spid="17" grpId="0" animBg="1"/>
      <p:bldP spid="2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467600" y="2010087"/>
            <a:ext cx="4038600"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solidFill>
                  <a:schemeClr val="accent2"/>
                </a:solidFill>
                <a:latin typeface="Consolas" pitchFamily="49" charset="0"/>
              </a:rPr>
              <a:t>/* CSS here */</a:t>
            </a:r>
          </a:p>
        </p:txBody>
      </p:sp>
      <p:sp>
        <p:nvSpPr>
          <p:cNvPr id="4" name="Title 3"/>
          <p:cNvSpPr>
            <a:spLocks noGrp="1"/>
          </p:cNvSpPr>
          <p:nvPr>
            <p:ph type="title"/>
          </p:nvPr>
        </p:nvSpPr>
        <p:spPr/>
        <p:txBody>
          <a:bodyPr>
            <a:normAutofit fontScale="90000"/>
          </a:bodyPr>
          <a:lstStyle/>
          <a:p>
            <a:r>
              <a:rPr lang="en-US" dirty="0"/>
              <a:t>Combining HTML and CSS Files (External Style)</a:t>
            </a:r>
          </a:p>
        </p:txBody>
      </p:sp>
      <p:sp>
        <p:nvSpPr>
          <p:cNvPr id="11" name="Rectangle 10"/>
          <p:cNvSpPr>
            <a:spLocks noChangeArrowheads="1"/>
          </p:cNvSpPr>
          <p:nvPr/>
        </p:nvSpPr>
        <p:spPr bwMode="auto">
          <a:xfrm>
            <a:off x="510250" y="1213690"/>
            <a:ext cx="6705600"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algn="ctr" defTabSz="1218438" latinLnBrk="1">
              <a:spcBef>
                <a:spcPts val="600"/>
              </a:spcBef>
              <a:spcAft>
                <a:spcPts val="600"/>
              </a:spcAft>
            </a:pPr>
            <a:r>
              <a:rPr lang="en-US" sz="2600" b="1" dirty="0">
                <a:latin typeface="Consolas" pitchFamily="49" charset="0"/>
              </a:rPr>
              <a:t>using-css.html</a:t>
            </a:r>
            <a:endParaRPr lang="en-US" sz="2600" b="1" noProof="1">
              <a:latin typeface="Consolas" pitchFamily="49" charset="0"/>
            </a:endParaRPr>
          </a:p>
        </p:txBody>
      </p:sp>
      <p:sp>
        <p:nvSpPr>
          <p:cNvPr id="12" name="Rectangle 11"/>
          <p:cNvSpPr>
            <a:spLocks noChangeArrowheads="1"/>
          </p:cNvSpPr>
          <p:nvPr/>
        </p:nvSpPr>
        <p:spPr bwMode="auto">
          <a:xfrm>
            <a:off x="7467600" y="1361090"/>
            <a:ext cx="4038600"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algn="ctr" defTabSz="1218438" latinLnBrk="1">
              <a:spcBef>
                <a:spcPts val="600"/>
              </a:spcBef>
              <a:spcAft>
                <a:spcPts val="600"/>
              </a:spcAft>
            </a:pPr>
            <a:r>
              <a:rPr lang="en-US" sz="2600" b="1" dirty="0">
                <a:latin typeface="Consolas" pitchFamily="49" charset="0"/>
              </a:rPr>
              <a:t>styles.css</a:t>
            </a:r>
            <a:endParaRPr lang="en-US" sz="2600" b="1" noProof="1">
              <a:latin typeface="Consolas" pitchFamily="49" charset="0"/>
            </a:endParaRPr>
          </a:p>
        </p:txBody>
      </p:sp>
      <p:sp>
        <p:nvSpPr>
          <p:cNvPr id="5" name="Rectangle 4"/>
          <p:cNvSpPr>
            <a:spLocks noChangeArrowheads="1"/>
          </p:cNvSpPr>
          <p:nvPr/>
        </p:nvSpPr>
        <p:spPr bwMode="auto">
          <a:xfrm>
            <a:off x="510250" y="1862687"/>
            <a:ext cx="6705600" cy="48963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latin typeface="Consolas" pitchFamily="49" charset="0"/>
              </a:rPr>
              <a:t>&lt;!DOCTYPE html&gt;</a:t>
            </a:r>
          </a:p>
          <a:p>
            <a:pPr defTabSz="1218438" latinLnBrk="1">
              <a:spcBef>
                <a:spcPts val="600"/>
              </a:spcBef>
              <a:spcAft>
                <a:spcPts val="600"/>
              </a:spcAft>
            </a:pPr>
            <a:r>
              <a:rPr lang="en-US" sz="2600" b="1" noProof="1">
                <a:latin typeface="Consolas" pitchFamily="49" charset="0"/>
              </a:rPr>
              <a:t>&lt;html&gt;</a:t>
            </a:r>
          </a:p>
          <a:p>
            <a:pPr defTabSz="1218438" latinLnBrk="1">
              <a:spcBef>
                <a:spcPts val="600"/>
              </a:spcBef>
              <a:spcAft>
                <a:spcPts val="600"/>
              </a:spcAft>
            </a:pPr>
            <a:r>
              <a:rPr lang="en-US" sz="2600" b="1" noProof="1">
                <a:latin typeface="Consolas" pitchFamily="49" charset="0"/>
              </a:rPr>
              <a:t>  &lt;head&gt;</a:t>
            </a:r>
          </a:p>
          <a:p>
            <a:pPr defTabSz="1218438" latinLnBrk="1">
              <a:spcBef>
                <a:spcPts val="600"/>
              </a:spcBef>
              <a:spcAft>
                <a:spcPts val="600"/>
              </a:spcAft>
            </a:pPr>
            <a:r>
              <a:rPr lang="en-US" sz="2600" b="1" noProof="1">
                <a:latin typeface="Consolas" pitchFamily="49" charset="0"/>
              </a:rPr>
              <a:t>    </a:t>
            </a:r>
            <a:r>
              <a:rPr lang="en-US" sz="2600" b="1" noProof="1">
                <a:solidFill>
                  <a:schemeClr val="bg1"/>
                </a:solidFill>
                <a:latin typeface="Consolas" pitchFamily="49" charset="0"/>
              </a:rPr>
              <a:t>&lt;link rel="stylesheet" type="text/css" href="styles.css"&gt;</a:t>
            </a:r>
          </a:p>
          <a:p>
            <a:pPr defTabSz="1218438" latinLnBrk="1">
              <a:spcBef>
                <a:spcPts val="600"/>
              </a:spcBef>
              <a:spcAft>
                <a:spcPts val="600"/>
              </a:spcAft>
            </a:pPr>
            <a:r>
              <a:rPr lang="en-US" sz="2600" b="1" noProof="1">
                <a:latin typeface="Consolas" pitchFamily="49" charset="0"/>
              </a:rPr>
              <a:t>  &lt;/head&gt;</a:t>
            </a:r>
          </a:p>
          <a:p>
            <a:pPr defTabSz="1218438" latinLnBrk="1">
              <a:spcBef>
                <a:spcPts val="600"/>
              </a:spcBef>
              <a:spcAft>
                <a:spcPts val="600"/>
              </a:spcAft>
            </a:pPr>
            <a:r>
              <a:rPr lang="en-US" sz="2600" b="1" noProof="1">
                <a:latin typeface="Consolas" pitchFamily="49" charset="0"/>
              </a:rPr>
              <a:t>  &lt;body&gt;</a:t>
            </a:r>
          </a:p>
          <a:p>
            <a:pPr defTabSz="1218438" latinLnBrk="1">
              <a:spcBef>
                <a:spcPts val="600"/>
              </a:spcBef>
              <a:spcAft>
                <a:spcPts val="600"/>
              </a:spcAft>
            </a:pPr>
            <a:r>
              <a:rPr lang="en-US" sz="2600" b="1" noProof="1">
                <a:latin typeface="Consolas" pitchFamily="49" charset="0"/>
              </a:rPr>
              <a:t>  &lt;/body&gt;</a:t>
            </a:r>
          </a:p>
          <a:p>
            <a:pPr defTabSz="1218438" latinLnBrk="1">
              <a:spcBef>
                <a:spcPts val="600"/>
              </a:spcBef>
              <a:spcAft>
                <a:spcPts val="600"/>
              </a:spcAft>
            </a:pPr>
            <a:r>
              <a:rPr lang="en-US" sz="2600" b="1" noProof="1">
                <a:latin typeface="Consolas" pitchFamily="49" charset="0"/>
              </a:rPr>
              <a:t>&lt;/html&gt;</a:t>
            </a:r>
          </a:p>
        </p:txBody>
      </p:sp>
      <p:sp>
        <p:nvSpPr>
          <p:cNvPr id="9" name="Slide Number">
            <a:extLst>
              <a:ext uri="{FF2B5EF4-FFF2-40B4-BE49-F238E27FC236}">
                <a16:creationId xmlns:a16="http://schemas.microsoft.com/office/drawing/2014/main" xmlns="" id="{F0FD289A-517E-432F-BAAC-81C20307AE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188</a:t>
            </a:fld>
            <a:endParaRPr lang="en-US" noProof="0" dirty="0"/>
          </a:p>
        </p:txBody>
      </p:sp>
    </p:spTree>
    <p:extLst>
      <p:ext uri="{BB962C8B-B14F-4D97-AF65-F5344CB8AC3E}">
        <p14:creationId xmlns:p14="http://schemas.microsoft.com/office/powerpoint/2010/main" val="250338683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81201" y="1134000"/>
            <a:ext cx="10318987" cy="5546589"/>
          </a:xfrm>
        </p:spPr>
        <p:txBody>
          <a:bodyPr/>
          <a:lstStyle/>
          <a:p>
            <a:pPr>
              <a:spcBef>
                <a:spcPts val="900"/>
              </a:spcBef>
              <a:spcAft>
                <a:spcPts val="900"/>
              </a:spcAft>
            </a:pPr>
            <a:r>
              <a:rPr lang="en-US" dirty="0"/>
              <a:t>Selects all elements with </a:t>
            </a:r>
            <a:r>
              <a:rPr lang="en-US" b="1" dirty="0">
                <a:solidFill>
                  <a:schemeClr val="bg1"/>
                </a:solidFill>
              </a:rPr>
              <a:t>the specified element name</a:t>
            </a:r>
          </a:p>
          <a:p>
            <a:pPr>
              <a:spcBef>
                <a:spcPts val="900"/>
              </a:spcBef>
              <a:spcAft>
                <a:spcPts val="900"/>
              </a:spcAft>
            </a:pPr>
            <a:r>
              <a:rPr lang="en-US" dirty="0"/>
              <a:t>Style all headings:</a:t>
            </a:r>
          </a:p>
          <a:p>
            <a:pPr>
              <a:spcBef>
                <a:spcPts val="900"/>
              </a:spcBef>
              <a:spcAft>
                <a:spcPts val="900"/>
              </a:spcAft>
            </a:pPr>
            <a:endParaRPr lang="en-US" dirty="0"/>
          </a:p>
          <a:p>
            <a:pPr marL="0" indent="0">
              <a:spcBef>
                <a:spcPts val="900"/>
              </a:spcBef>
              <a:spcAft>
                <a:spcPts val="900"/>
              </a:spcAft>
              <a:buNone/>
            </a:pPr>
            <a:endParaRPr lang="en-US" dirty="0"/>
          </a:p>
          <a:p>
            <a:pPr>
              <a:spcBef>
                <a:spcPts val="900"/>
              </a:spcBef>
              <a:spcAft>
                <a:spcPts val="900"/>
              </a:spcAft>
            </a:pPr>
            <a:r>
              <a:rPr lang="en-US" dirty="0"/>
              <a:t>Adding more white space after each paragraph:</a:t>
            </a:r>
          </a:p>
        </p:txBody>
      </p:sp>
      <p:sp>
        <p:nvSpPr>
          <p:cNvPr id="4" name="Title 3"/>
          <p:cNvSpPr>
            <a:spLocks noGrp="1"/>
          </p:cNvSpPr>
          <p:nvPr>
            <p:ph type="title"/>
          </p:nvPr>
        </p:nvSpPr>
        <p:spPr/>
        <p:txBody>
          <a:bodyPr/>
          <a:lstStyle/>
          <a:p>
            <a:r>
              <a:rPr lang="en-US" dirty="0"/>
              <a:t>Element Selector</a:t>
            </a:r>
          </a:p>
        </p:txBody>
      </p:sp>
      <p:sp>
        <p:nvSpPr>
          <p:cNvPr id="5" name="Текстово поле 10"/>
          <p:cNvSpPr txBox="1"/>
          <p:nvPr/>
        </p:nvSpPr>
        <p:spPr>
          <a:xfrm>
            <a:off x="2293184" y="2439000"/>
            <a:ext cx="4495799" cy="1818491"/>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noProof="1">
                <a:solidFill>
                  <a:schemeClr val="bg1"/>
                </a:solidFill>
                <a:latin typeface="Consolas" panose="020B0609020204030204" pitchFamily="49" charset="0"/>
              </a:rPr>
              <a:t>h1</a:t>
            </a:r>
            <a:r>
              <a:rPr lang="en-US" sz="2600" b="1" noProof="1">
                <a:latin typeface="Consolas" panose="020B0609020204030204" pitchFamily="49" charset="0"/>
              </a:rPr>
              <a:t> {</a:t>
            </a:r>
          </a:p>
          <a:p>
            <a:r>
              <a:rPr lang="en-US" sz="2600" b="1" noProof="1">
                <a:latin typeface="Consolas" panose="020B0609020204030204" pitchFamily="49" charset="0"/>
              </a:rPr>
              <a:t>    text-align: center;</a:t>
            </a:r>
          </a:p>
          <a:p>
            <a:r>
              <a:rPr lang="en-US" sz="2600" b="1" noProof="1">
                <a:latin typeface="Consolas" panose="020B0609020204030204" pitchFamily="49" charset="0"/>
              </a:rPr>
              <a:t>    color: #000;</a:t>
            </a:r>
          </a:p>
          <a:p>
            <a:r>
              <a:rPr lang="en-US" sz="2600" b="1" noProof="1">
                <a:latin typeface="Consolas" panose="020B0609020204030204" pitchFamily="49" charset="0"/>
              </a:rPr>
              <a:t>}</a:t>
            </a:r>
          </a:p>
        </p:txBody>
      </p:sp>
      <p:sp>
        <p:nvSpPr>
          <p:cNvPr id="6" name="Текстово поле 10"/>
          <p:cNvSpPr txBox="1"/>
          <p:nvPr/>
        </p:nvSpPr>
        <p:spPr>
          <a:xfrm>
            <a:off x="2289591" y="4801200"/>
            <a:ext cx="4495800" cy="1818491"/>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noProof="1">
                <a:solidFill>
                  <a:schemeClr val="bg1"/>
                </a:solidFill>
                <a:latin typeface="Consolas" panose="020B0609020204030204" pitchFamily="49" charset="0"/>
              </a:rPr>
              <a:t>p</a:t>
            </a:r>
            <a:r>
              <a:rPr lang="en-US" sz="2600" b="1" noProof="1">
                <a:latin typeface="Consolas" panose="020B0609020204030204" pitchFamily="49" charset="0"/>
              </a:rPr>
              <a:t> {</a:t>
            </a:r>
          </a:p>
          <a:p>
            <a:r>
              <a:rPr lang="en-US" sz="2600" b="1" noProof="1">
                <a:latin typeface="Consolas" panose="020B0609020204030204" pitchFamily="49" charset="0"/>
              </a:rPr>
              <a:t>    padding-bottom: 15px;</a:t>
            </a:r>
          </a:p>
          <a:p>
            <a:r>
              <a:rPr lang="en-US" sz="2600" b="1" noProof="1">
                <a:latin typeface="Consolas" panose="020B0609020204030204" pitchFamily="49" charset="0"/>
              </a:rPr>
              <a:t>}</a:t>
            </a:r>
          </a:p>
        </p:txBody>
      </p:sp>
      <p:sp>
        <p:nvSpPr>
          <p:cNvPr id="7" name="Slide Number">
            <a:extLst>
              <a:ext uri="{FF2B5EF4-FFF2-40B4-BE49-F238E27FC236}">
                <a16:creationId xmlns:a16="http://schemas.microsoft.com/office/drawing/2014/main" xmlns="" id="{B1B028F6-4D2C-4503-B815-5B4186940B9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189</a:t>
            </a:fld>
            <a:endParaRPr lang="en-US" dirty="0"/>
          </a:p>
        </p:txBody>
      </p:sp>
    </p:spTree>
    <p:extLst>
      <p:ext uri="{BB962C8B-B14F-4D97-AF65-F5344CB8AC3E}">
        <p14:creationId xmlns:p14="http://schemas.microsoft.com/office/powerpoint/2010/main" val="74404278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CF33B6A0-485E-4225-9067-14A99753B037}"/>
              </a:ext>
            </a:extLst>
          </p:cNvPr>
          <p:cNvSpPr>
            <a:spLocks noGrp="1"/>
          </p:cNvSpPr>
          <p:nvPr>
            <p:ph type="body" sz="quarter" idx="10"/>
          </p:nvPr>
        </p:nvSpPr>
        <p:spPr>
          <a:xfrm>
            <a:off x="2136000" y="1044000"/>
            <a:ext cx="9859234" cy="5546589"/>
          </a:xfrm>
        </p:spPr>
        <p:txBody>
          <a:bodyPr/>
          <a:lstStyle/>
          <a:p>
            <a:pPr>
              <a:lnSpc>
                <a:spcPct val="100000"/>
              </a:lnSpc>
            </a:pPr>
            <a:r>
              <a:rPr lang="en-GB" b="1" dirty="0"/>
              <a:t>Printing</a:t>
            </a:r>
            <a:r>
              <a:rPr lang="en-GB" dirty="0"/>
              <a:t> content and then going to a </a:t>
            </a:r>
            <a:r>
              <a:rPr lang="en-GB" b="1" dirty="0"/>
              <a:t>new line</a:t>
            </a:r>
          </a:p>
          <a:p>
            <a:pPr>
              <a:lnSpc>
                <a:spcPct val="100000"/>
              </a:lnSpc>
            </a:pPr>
            <a:endParaRPr lang="en-GB" dirty="0"/>
          </a:p>
          <a:p>
            <a:pPr>
              <a:lnSpc>
                <a:spcPct val="100000"/>
              </a:lnSpc>
              <a:spcBef>
                <a:spcPts val="1200"/>
              </a:spcBef>
            </a:pPr>
            <a:r>
              <a:rPr lang="en-GB" b="1" dirty="0"/>
              <a:t>Printing</a:t>
            </a:r>
            <a:r>
              <a:rPr lang="en-GB" dirty="0"/>
              <a:t> content and staying on the </a:t>
            </a:r>
            <a:r>
              <a:rPr lang="en-GB" b="1" dirty="0"/>
              <a:t>same line</a:t>
            </a:r>
          </a:p>
          <a:p>
            <a:pPr>
              <a:lnSpc>
                <a:spcPct val="100000"/>
              </a:lnSpc>
            </a:pPr>
            <a:endParaRPr lang="en-GB" dirty="0"/>
          </a:p>
          <a:p>
            <a:pPr>
              <a:lnSpc>
                <a:spcPct val="100000"/>
              </a:lnSpc>
              <a:spcBef>
                <a:spcPts val="1200"/>
              </a:spcBef>
            </a:pPr>
            <a:r>
              <a:rPr lang="en-GB" b="1" dirty="0"/>
              <a:t>Printing</a:t>
            </a:r>
            <a:r>
              <a:rPr lang="en-GB" dirty="0"/>
              <a:t> with </a:t>
            </a:r>
            <a:r>
              <a:rPr lang="en-GB" b="1" dirty="0"/>
              <a:t>formatting</a:t>
            </a:r>
          </a:p>
          <a:p>
            <a:pPr>
              <a:lnSpc>
                <a:spcPct val="100000"/>
              </a:lnSpc>
            </a:pPr>
            <a:endParaRPr lang="en-GB" dirty="0"/>
          </a:p>
        </p:txBody>
      </p:sp>
      <p:sp>
        <p:nvSpPr>
          <p:cNvPr id="6" name="Title 5">
            <a:extLst>
              <a:ext uri="{FF2B5EF4-FFF2-40B4-BE49-F238E27FC236}">
                <a16:creationId xmlns="" xmlns:a16="http://schemas.microsoft.com/office/drawing/2014/main" id="{0C6DA5EA-B676-4603-ADEC-5F3C2A291430}"/>
              </a:ext>
            </a:extLst>
          </p:cNvPr>
          <p:cNvSpPr>
            <a:spLocks noGrp="1"/>
          </p:cNvSpPr>
          <p:nvPr>
            <p:ph type="title"/>
          </p:nvPr>
        </p:nvSpPr>
        <p:spPr/>
        <p:txBody>
          <a:bodyPr/>
          <a:lstStyle/>
          <a:p>
            <a:r>
              <a:rPr lang="en-US" dirty="0"/>
              <a:t>Printing on the Console in Python</a:t>
            </a:r>
            <a:endParaRPr lang="en-GB" dirty="0"/>
          </a:p>
        </p:txBody>
      </p:sp>
      <p:sp>
        <p:nvSpPr>
          <p:cNvPr id="8" name="Rectangle 7">
            <a:extLst>
              <a:ext uri="{FF2B5EF4-FFF2-40B4-BE49-F238E27FC236}">
                <a16:creationId xmlns="" xmlns:a16="http://schemas.microsoft.com/office/drawing/2014/main" id="{72757B16-F517-45EE-8960-D48E209D11A6}"/>
              </a:ext>
            </a:extLst>
          </p:cNvPr>
          <p:cNvSpPr>
            <a:spLocks noChangeArrowheads="1"/>
          </p:cNvSpPr>
          <p:nvPr/>
        </p:nvSpPr>
        <p:spPr bwMode="auto">
          <a:xfrm>
            <a:off x="2627815" y="1729416"/>
            <a:ext cx="643818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print</a:t>
            </a:r>
            <a:r>
              <a:rPr lang="en-US" sz="2400" b="1" noProof="1">
                <a:latin typeface="Consolas" pitchFamily="49" charset="0"/>
              </a:rPr>
              <a:t>("Peter");</a:t>
            </a:r>
            <a:endParaRPr lang="bg-BG" sz="2400" b="1" noProof="1">
              <a:latin typeface="Consolas" pitchFamily="49" charset="0"/>
            </a:endParaRPr>
          </a:p>
        </p:txBody>
      </p:sp>
      <p:sp>
        <p:nvSpPr>
          <p:cNvPr id="9" name="Rectangle 8">
            <a:extLst>
              <a:ext uri="{FF2B5EF4-FFF2-40B4-BE49-F238E27FC236}">
                <a16:creationId xmlns="" xmlns:a16="http://schemas.microsoft.com/office/drawing/2014/main" id="{EB9AA9DD-8D76-4137-B806-749428BE2F65}"/>
              </a:ext>
            </a:extLst>
          </p:cNvPr>
          <p:cNvSpPr>
            <a:spLocks noChangeArrowheads="1"/>
          </p:cNvSpPr>
          <p:nvPr/>
        </p:nvSpPr>
        <p:spPr bwMode="auto">
          <a:xfrm>
            <a:off x="2627817" y="3169416"/>
            <a:ext cx="6438184"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Aft>
                <a:spcPts val="600"/>
              </a:spcAft>
            </a:pPr>
            <a:r>
              <a:rPr lang="en-US" sz="2400" b="1" noProof="1">
                <a:solidFill>
                  <a:schemeClr val="bg1"/>
                </a:solidFill>
                <a:latin typeface="Consolas" pitchFamily="49" charset="0"/>
              </a:rPr>
              <a:t>print</a:t>
            </a:r>
            <a:r>
              <a:rPr lang="en-US" sz="2400" b="1" noProof="1">
                <a:latin typeface="Consolas" pitchFamily="49" charset="0"/>
              </a:rPr>
              <a:t>("and Maria", </a:t>
            </a:r>
            <a:r>
              <a:rPr lang="en-US" sz="2400" b="1" noProof="1">
                <a:solidFill>
                  <a:schemeClr val="bg1"/>
                </a:solidFill>
                <a:latin typeface="Consolas" pitchFamily="49" charset="0"/>
              </a:rPr>
              <a:t>end=''</a:t>
            </a:r>
            <a:r>
              <a:rPr lang="en-US" sz="2400" b="1" noProof="1">
                <a:latin typeface="Consolas" pitchFamily="49" charset="0"/>
              </a:rPr>
              <a:t>);</a:t>
            </a:r>
            <a:endParaRPr lang="bg-BG" sz="2400" b="1" noProof="1">
              <a:latin typeface="Consolas" pitchFamily="49" charset="0"/>
            </a:endParaRPr>
          </a:p>
        </p:txBody>
      </p:sp>
      <p:sp>
        <p:nvSpPr>
          <p:cNvPr id="11"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a:t>
            </a:fld>
            <a:endParaRPr lang="en-US" noProof="0" dirty="0"/>
          </a:p>
        </p:txBody>
      </p:sp>
      <p:sp>
        <p:nvSpPr>
          <p:cNvPr id="10" name="Rectangle 9">
            <a:extLst>
              <a:ext uri="{FF2B5EF4-FFF2-40B4-BE49-F238E27FC236}">
                <a16:creationId xmlns="" xmlns:a16="http://schemas.microsoft.com/office/drawing/2014/main" id="{A8726182-81A1-4D52-A0E5-A049A9FBEBCD}"/>
              </a:ext>
            </a:extLst>
          </p:cNvPr>
          <p:cNvSpPr>
            <a:spLocks noChangeArrowheads="1"/>
          </p:cNvSpPr>
          <p:nvPr/>
        </p:nvSpPr>
        <p:spPr bwMode="auto">
          <a:xfrm>
            <a:off x="2627818" y="4595252"/>
            <a:ext cx="6438186" cy="18493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200"/>
              </a:spcBef>
              <a:spcAft>
                <a:spcPts val="200"/>
              </a:spcAft>
            </a:pPr>
            <a:r>
              <a:rPr lang="en-US" sz="2400" b="1" noProof="1">
                <a:latin typeface="Consolas" pitchFamily="49" charset="0"/>
              </a:rPr>
              <a:t>name = "Maria";</a:t>
            </a:r>
          </a:p>
          <a:p>
            <a:pPr defTabSz="1218438" latinLnBrk="1">
              <a:spcBef>
                <a:spcPts val="200"/>
              </a:spcBef>
              <a:spcAft>
                <a:spcPts val="200"/>
              </a:spcAft>
            </a:pPr>
            <a:r>
              <a:rPr lang="en-US" sz="2400" b="1" noProof="1">
                <a:latin typeface="Consolas" pitchFamily="49" charset="0"/>
              </a:rPr>
              <a:t>age = 25;</a:t>
            </a:r>
          </a:p>
          <a:p>
            <a:pPr defTabSz="1218438" latinLnBrk="1">
              <a:spcBef>
                <a:spcPts val="200"/>
              </a:spcBef>
              <a:spcAft>
                <a:spcPts val="200"/>
              </a:spcAft>
            </a:pPr>
            <a:r>
              <a:rPr lang="en-US" sz="2400" b="1" noProof="1">
                <a:solidFill>
                  <a:schemeClr val="bg1"/>
                </a:solidFill>
                <a:latin typeface="Consolas" pitchFamily="49" charset="0"/>
              </a:rPr>
              <a:t>print</a:t>
            </a:r>
            <a:r>
              <a:rPr lang="en-US" sz="2400" b="1" noProof="1">
                <a:latin typeface="Consolas" pitchFamily="49" charset="0"/>
              </a:rPr>
              <a:t>(</a:t>
            </a:r>
          </a:p>
          <a:p>
            <a:pPr defTabSz="1218438" latinLnBrk="1">
              <a:spcBef>
                <a:spcPts val="200"/>
              </a:spcBef>
              <a:spcAft>
                <a:spcPts val="200"/>
              </a:spcAft>
            </a:pPr>
            <a:r>
              <a:rPr lang="en-US" sz="2400" b="1" noProof="1">
                <a:latin typeface="Consolas" pitchFamily="49" charset="0"/>
              </a:rPr>
              <a:t>  f'</a:t>
            </a:r>
            <a:r>
              <a:rPr lang="en-US" sz="2400" b="1" noProof="1">
                <a:solidFill>
                  <a:schemeClr val="bg1"/>
                </a:solidFill>
                <a:latin typeface="Consolas" pitchFamily="49" charset="0"/>
              </a:rPr>
              <a:t>{name} </a:t>
            </a:r>
            <a:r>
              <a:rPr lang="en-US" sz="2400" b="1" noProof="1">
                <a:latin typeface="Consolas" pitchFamily="49" charset="0"/>
              </a:rPr>
              <a:t>is </a:t>
            </a:r>
            <a:r>
              <a:rPr lang="en-US" sz="2400" b="1" noProof="1">
                <a:solidFill>
                  <a:schemeClr val="bg1"/>
                </a:solidFill>
                <a:latin typeface="Consolas" pitchFamily="49" charset="0"/>
              </a:rPr>
              <a:t>{age}</a:t>
            </a:r>
            <a:r>
              <a:rPr lang="en-US" sz="2400" b="1" noProof="1">
                <a:latin typeface="Consolas" pitchFamily="49" charset="0"/>
              </a:rPr>
              <a:t> years old.');</a:t>
            </a:r>
            <a:endParaRPr lang="bg-BG" sz="2400" b="1" noProof="1">
              <a:latin typeface="Consolas" pitchFamily="49" charset="0"/>
            </a:endParaRPr>
          </a:p>
        </p:txBody>
      </p:sp>
    </p:spTree>
    <p:extLst>
      <p:ext uri="{BB962C8B-B14F-4D97-AF65-F5344CB8AC3E}">
        <p14:creationId xmlns:p14="http://schemas.microsoft.com/office/powerpoint/2010/main" val="14921964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1941" y="1196125"/>
            <a:ext cx="11815018" cy="5201066"/>
          </a:xfrm>
        </p:spPr>
        <p:txBody>
          <a:bodyPr>
            <a:normAutofit/>
          </a:bodyPr>
          <a:lstStyle/>
          <a:p>
            <a:pPr>
              <a:spcBef>
                <a:spcPts val="900"/>
              </a:spcBef>
              <a:spcAft>
                <a:spcPts val="900"/>
              </a:spcAft>
            </a:pPr>
            <a:r>
              <a:rPr lang="en-US" sz="3400" dirty="0"/>
              <a:t>Uses the HTML class attribute, and is defined with a "</a:t>
            </a:r>
            <a:r>
              <a:rPr lang="en-US" sz="3400" b="1" dirty="0">
                <a:solidFill>
                  <a:schemeClr val="bg1"/>
                </a:solidFill>
              </a:rPr>
              <a:t>.</a:t>
            </a:r>
            <a:r>
              <a:rPr lang="en-US" sz="3400" dirty="0"/>
              <a:t>" </a:t>
            </a:r>
          </a:p>
          <a:p>
            <a:pPr>
              <a:spcBef>
                <a:spcPts val="900"/>
              </a:spcBef>
              <a:spcAft>
                <a:spcPts val="900"/>
              </a:spcAft>
            </a:pPr>
            <a:endParaRPr lang="en-US" sz="3400" dirty="0"/>
          </a:p>
          <a:p>
            <a:pPr>
              <a:spcBef>
                <a:spcPts val="900"/>
              </a:spcBef>
              <a:spcAft>
                <a:spcPts val="900"/>
              </a:spcAft>
            </a:pPr>
            <a:endParaRPr lang="en-US" sz="3400" dirty="0"/>
          </a:p>
          <a:p>
            <a:pPr>
              <a:spcBef>
                <a:spcPts val="900"/>
              </a:spcBef>
              <a:spcAft>
                <a:spcPts val="900"/>
              </a:spcAft>
            </a:pPr>
            <a:endParaRPr lang="en-US" sz="3400" dirty="0"/>
          </a:p>
          <a:p>
            <a:pPr>
              <a:spcBef>
                <a:spcPts val="900"/>
              </a:spcBef>
              <a:spcAft>
                <a:spcPts val="900"/>
              </a:spcAft>
            </a:pPr>
            <a:r>
              <a:rPr lang="en-US" sz="3400" dirty="0"/>
              <a:t>Only one HTML tag can be specified to be affected by a class</a:t>
            </a:r>
          </a:p>
        </p:txBody>
      </p:sp>
      <p:sp>
        <p:nvSpPr>
          <p:cNvPr id="4" name="Title 3"/>
          <p:cNvSpPr>
            <a:spLocks noGrp="1"/>
          </p:cNvSpPr>
          <p:nvPr>
            <p:ph type="title"/>
          </p:nvPr>
        </p:nvSpPr>
        <p:spPr>
          <a:xfrm>
            <a:off x="191944" y="100750"/>
            <a:ext cx="9503571" cy="882654"/>
          </a:xfrm>
        </p:spPr>
        <p:txBody>
          <a:bodyPr/>
          <a:lstStyle/>
          <a:p>
            <a:r>
              <a:rPr lang="en-US" dirty="0">
                <a:latin typeface="Consolas" panose="020B0609020204030204" pitchFamily="49" charset="0"/>
              </a:rPr>
              <a:t>Class Selector</a:t>
            </a:r>
            <a:endParaRPr lang="en-US" dirty="0"/>
          </a:p>
        </p:txBody>
      </p:sp>
      <p:sp>
        <p:nvSpPr>
          <p:cNvPr id="5" name="Текстово поле 10"/>
          <p:cNvSpPr txBox="1"/>
          <p:nvPr/>
        </p:nvSpPr>
        <p:spPr>
          <a:xfrm>
            <a:off x="609599" y="3440838"/>
            <a:ext cx="5029200" cy="618162"/>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dirty="0">
                <a:latin typeface="Consolas" panose="020B0609020204030204" pitchFamily="49" charset="0"/>
              </a:rPr>
              <a:t>&lt;h2 class="</a:t>
            </a:r>
            <a:r>
              <a:rPr lang="en-US" sz="2600" b="1" dirty="0">
                <a:solidFill>
                  <a:schemeClr val="bg1"/>
                </a:solidFill>
                <a:latin typeface="Consolas" panose="020B0609020204030204" pitchFamily="49" charset="0"/>
              </a:rPr>
              <a:t>class</a:t>
            </a:r>
            <a:r>
              <a:rPr lang="en-US" sz="2600" b="1" dirty="0">
                <a:latin typeface="Consolas" panose="020B0609020204030204" pitchFamily="49" charset="0"/>
              </a:rPr>
              <a:t>"&gt;…&lt;/h2&gt;</a:t>
            </a:r>
          </a:p>
        </p:txBody>
      </p:sp>
      <p:sp>
        <p:nvSpPr>
          <p:cNvPr id="6" name="Текстово поле 10"/>
          <p:cNvSpPr txBox="1"/>
          <p:nvPr/>
        </p:nvSpPr>
        <p:spPr>
          <a:xfrm>
            <a:off x="609598" y="4980619"/>
            <a:ext cx="5029199" cy="1418381"/>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noProof="1">
                <a:solidFill>
                  <a:schemeClr val="bg1"/>
                </a:solidFill>
                <a:latin typeface="Consolas" panose="020B0609020204030204" pitchFamily="49" charset="0"/>
              </a:rPr>
              <a:t>p.right </a:t>
            </a:r>
            <a:r>
              <a:rPr lang="en-US" sz="2600" b="1" noProof="1">
                <a:latin typeface="Consolas" panose="020B0609020204030204" pitchFamily="49" charset="0"/>
              </a:rPr>
              <a:t>{</a:t>
            </a:r>
          </a:p>
          <a:p>
            <a:r>
              <a:rPr lang="en-US" sz="2600" b="1" noProof="1">
                <a:latin typeface="Consolas" panose="020B0609020204030204" pitchFamily="49" charset="0"/>
              </a:rPr>
              <a:t>    text-align: right;</a:t>
            </a:r>
          </a:p>
          <a:p>
            <a:r>
              <a:rPr lang="en-US" sz="2600" b="1" noProof="1">
                <a:latin typeface="Consolas" panose="020B0609020204030204" pitchFamily="49" charset="0"/>
              </a:rPr>
              <a:t>}</a:t>
            </a:r>
          </a:p>
        </p:txBody>
      </p:sp>
      <p:sp>
        <p:nvSpPr>
          <p:cNvPr id="7" name="Текстово поле 10">
            <a:extLst>
              <a:ext uri="{FF2B5EF4-FFF2-40B4-BE49-F238E27FC236}">
                <a16:creationId xmlns:a16="http://schemas.microsoft.com/office/drawing/2014/main" xmlns="" id="{0DD5BB74-B5FD-464C-B292-267F7A9A6851}"/>
              </a:ext>
            </a:extLst>
          </p:cNvPr>
          <p:cNvSpPr txBox="1"/>
          <p:nvPr/>
        </p:nvSpPr>
        <p:spPr>
          <a:xfrm>
            <a:off x="609599" y="1806661"/>
            <a:ext cx="5029199" cy="1418381"/>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noProof="1">
                <a:solidFill>
                  <a:schemeClr val="bg1"/>
                </a:solidFill>
                <a:latin typeface="Consolas" panose="020B0609020204030204" pitchFamily="49" charset="0"/>
              </a:rPr>
              <a:t>.class </a:t>
            </a:r>
            <a:r>
              <a:rPr lang="en-US" sz="2600" b="1" noProof="1">
                <a:latin typeface="Consolas" panose="020B0609020204030204" pitchFamily="49" charset="0"/>
              </a:rPr>
              <a:t>{</a:t>
            </a:r>
          </a:p>
          <a:p>
            <a:r>
              <a:rPr lang="en-US" sz="2600" b="1" noProof="1">
                <a:latin typeface="Consolas" panose="020B0609020204030204" pitchFamily="49" charset="0"/>
              </a:rPr>
              <a:t>  text-align: center;</a:t>
            </a:r>
          </a:p>
          <a:p>
            <a:r>
              <a:rPr lang="en-US" sz="2600" b="1" noProof="1">
                <a:latin typeface="Consolas" panose="020B0609020204030204" pitchFamily="49" charset="0"/>
              </a:rPr>
              <a:t>} </a:t>
            </a:r>
          </a:p>
        </p:txBody>
      </p:sp>
      <p:sp>
        <p:nvSpPr>
          <p:cNvPr id="8" name="Slide Number">
            <a:extLst>
              <a:ext uri="{FF2B5EF4-FFF2-40B4-BE49-F238E27FC236}">
                <a16:creationId xmlns:a16="http://schemas.microsoft.com/office/drawing/2014/main" xmlns="" id="{B0BD81E8-6618-47CC-9173-6F1D34AF6B2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190</a:t>
            </a:fld>
            <a:endParaRPr lang="en-US" noProof="0" dirty="0"/>
          </a:p>
        </p:txBody>
      </p:sp>
    </p:spTree>
    <p:extLst>
      <p:ext uri="{BB962C8B-B14F-4D97-AF65-F5344CB8AC3E}">
        <p14:creationId xmlns:p14="http://schemas.microsoft.com/office/powerpoint/2010/main" val="192161909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The </a:t>
            </a:r>
            <a:r>
              <a:rPr lang="en-US" b="1" dirty="0">
                <a:solidFill>
                  <a:schemeClr val="bg1"/>
                </a:solidFill>
              </a:rPr>
              <a:t>#id</a:t>
            </a:r>
            <a:r>
              <a:rPr lang="en-US" dirty="0"/>
              <a:t> selector styles the element with the specified id</a:t>
            </a:r>
          </a:p>
          <a:p>
            <a:r>
              <a:rPr lang="en-US" dirty="0"/>
              <a:t>Uses the </a:t>
            </a:r>
            <a:r>
              <a:rPr lang="en-US" b="1" dirty="0">
                <a:solidFill>
                  <a:schemeClr val="bg1"/>
                </a:solidFill>
              </a:rPr>
              <a:t>id attribute</a:t>
            </a:r>
            <a:r>
              <a:rPr lang="en-US" dirty="0"/>
              <a:t> of the HTML element</a:t>
            </a:r>
          </a:p>
          <a:p>
            <a:pPr marL="0" indent="0">
              <a:buNone/>
            </a:pPr>
            <a:endParaRPr lang="en-US" dirty="0"/>
          </a:p>
          <a:p>
            <a:r>
              <a:rPr lang="en-US" dirty="0"/>
              <a:t>Defined with a "</a:t>
            </a:r>
            <a:r>
              <a:rPr lang="en-US" b="1" dirty="0">
                <a:solidFill>
                  <a:schemeClr val="bg1"/>
                </a:solidFill>
              </a:rPr>
              <a:t>#</a:t>
            </a:r>
            <a:r>
              <a:rPr lang="en-US" dirty="0"/>
              <a:t>" in the CSS</a:t>
            </a:r>
          </a:p>
        </p:txBody>
      </p:sp>
      <p:sp>
        <p:nvSpPr>
          <p:cNvPr id="4" name="Title 3"/>
          <p:cNvSpPr>
            <a:spLocks noGrp="1"/>
          </p:cNvSpPr>
          <p:nvPr>
            <p:ph type="title"/>
          </p:nvPr>
        </p:nvSpPr>
        <p:spPr>
          <a:xfrm>
            <a:off x="191944" y="100750"/>
            <a:ext cx="9503571" cy="882654"/>
          </a:xfrm>
        </p:spPr>
        <p:txBody>
          <a:bodyPr>
            <a:normAutofit/>
          </a:bodyPr>
          <a:lstStyle/>
          <a:p>
            <a:r>
              <a:rPr lang="en-US" dirty="0">
                <a:latin typeface="Consolas" panose="020B0609020204030204" pitchFamily="49" charset="0"/>
              </a:rPr>
              <a:t>Id Selector</a:t>
            </a:r>
            <a:endParaRPr lang="en-US" dirty="0"/>
          </a:p>
        </p:txBody>
      </p:sp>
      <p:sp>
        <p:nvSpPr>
          <p:cNvPr id="5" name="Текстово поле 10"/>
          <p:cNvSpPr txBox="1"/>
          <p:nvPr/>
        </p:nvSpPr>
        <p:spPr>
          <a:xfrm>
            <a:off x="608752" y="3966881"/>
            <a:ext cx="5792048" cy="1818491"/>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dirty="0">
                <a:solidFill>
                  <a:schemeClr val="bg1"/>
                </a:solidFill>
                <a:latin typeface="Consolas" panose="020B0609020204030204" pitchFamily="49" charset="0"/>
              </a:rPr>
              <a:t>#header </a:t>
            </a:r>
            <a:r>
              <a:rPr lang="en-US" sz="2600" b="1" dirty="0">
                <a:latin typeface="Consolas" panose="020B0609020204030204" pitchFamily="49" charset="0"/>
              </a:rPr>
              <a:t>{</a:t>
            </a:r>
          </a:p>
          <a:p>
            <a:r>
              <a:rPr lang="en-US" sz="2600" b="1" dirty="0">
                <a:latin typeface="Consolas" panose="020B0609020204030204" pitchFamily="49" charset="0"/>
              </a:rPr>
              <a:t>    border: 1px solid #CCC;</a:t>
            </a:r>
          </a:p>
          <a:p>
            <a:r>
              <a:rPr lang="en-US" sz="2600" b="1" dirty="0">
                <a:latin typeface="Consolas" panose="020B0609020204030204" pitchFamily="49" charset="0"/>
              </a:rPr>
              <a:t>    border-width: 1px 0;</a:t>
            </a:r>
          </a:p>
          <a:p>
            <a:r>
              <a:rPr lang="en-US" sz="2600" b="1" dirty="0">
                <a:latin typeface="Consolas" panose="020B0609020204030204" pitchFamily="49" charset="0"/>
              </a:rPr>
              <a:t>}</a:t>
            </a:r>
          </a:p>
        </p:txBody>
      </p:sp>
      <p:sp>
        <p:nvSpPr>
          <p:cNvPr id="6" name="Текстово поле 10">
            <a:extLst>
              <a:ext uri="{FF2B5EF4-FFF2-40B4-BE49-F238E27FC236}">
                <a16:creationId xmlns:a16="http://schemas.microsoft.com/office/drawing/2014/main" xmlns="" id="{19543672-5BB3-4927-90EC-641A46A2AB49}"/>
              </a:ext>
            </a:extLst>
          </p:cNvPr>
          <p:cNvSpPr txBox="1"/>
          <p:nvPr/>
        </p:nvSpPr>
        <p:spPr>
          <a:xfrm>
            <a:off x="608752" y="2590800"/>
            <a:ext cx="5792048" cy="618162"/>
          </a:xfrm>
          <a:prstGeom prst="rect">
            <a:avLst/>
          </a:prstGeom>
          <a:solidFill>
            <a:schemeClr val="tx1">
              <a:lumMod val="40000"/>
              <a:lumOff val="60000"/>
              <a:alpha val="15000"/>
            </a:schemeClr>
          </a:solidFill>
          <a:ln w="12700">
            <a:solidFill>
              <a:schemeClr val="tx1">
                <a:lumMod val="75000"/>
              </a:schemeClr>
            </a:solidFill>
          </a:ln>
        </p:spPr>
        <p:txBody>
          <a:bodyPr vert="horz" wrap="square" lIns="143963" tIns="107972" rIns="143963" bIns="107972" rtlCol="0">
            <a:spAutoFit/>
          </a:bodyPr>
          <a:lstStyle/>
          <a:p>
            <a:r>
              <a:rPr lang="en-US" sz="2600" b="1" dirty="0">
                <a:latin typeface="Consolas" panose="020B0609020204030204" pitchFamily="49" charset="0"/>
              </a:rPr>
              <a:t>&lt;h1 </a:t>
            </a:r>
            <a:r>
              <a:rPr lang="en-US" sz="2600" b="1" dirty="0">
                <a:solidFill>
                  <a:schemeClr val="bg1"/>
                </a:solidFill>
                <a:latin typeface="Consolas" panose="020B0609020204030204" pitchFamily="49" charset="0"/>
              </a:rPr>
              <a:t>id="header"</a:t>
            </a:r>
            <a:r>
              <a:rPr lang="en-US" sz="2600" b="1" dirty="0">
                <a:latin typeface="Consolas" panose="020B0609020204030204" pitchFamily="49" charset="0"/>
              </a:rPr>
              <a:t>&gt;My Header&lt;/h1&gt;</a:t>
            </a:r>
          </a:p>
        </p:txBody>
      </p:sp>
      <p:sp>
        <p:nvSpPr>
          <p:cNvPr id="7" name="Slide Number">
            <a:extLst>
              <a:ext uri="{FF2B5EF4-FFF2-40B4-BE49-F238E27FC236}">
                <a16:creationId xmlns:a16="http://schemas.microsoft.com/office/drawing/2014/main" xmlns="" id="{65F9209D-F970-4006-BAC6-CA9E27D8A9F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191</a:t>
            </a:fld>
            <a:endParaRPr lang="en-US" noProof="0" dirty="0"/>
          </a:p>
        </p:txBody>
      </p:sp>
    </p:spTree>
    <p:extLst>
      <p:ext uri="{BB962C8B-B14F-4D97-AF65-F5344CB8AC3E}">
        <p14:creationId xmlns:p14="http://schemas.microsoft.com/office/powerpoint/2010/main" val="69377712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Put a </a:t>
            </a:r>
            <a:r>
              <a:rPr lang="en-US" b="1" dirty="0">
                <a:solidFill>
                  <a:schemeClr val="bg1"/>
                </a:solidFill>
                <a:latin typeface="Consolas" pitchFamily="49" charset="0"/>
                <a:cs typeface="Consolas" pitchFamily="49" charset="0"/>
              </a:rPr>
              <a:t>&lt;style&gt;</a:t>
            </a:r>
            <a:r>
              <a:rPr lang="en-US" dirty="0"/>
              <a:t> element in the HTML </a:t>
            </a:r>
            <a:r>
              <a:rPr lang="en-US" b="1" noProof="1">
                <a:solidFill>
                  <a:schemeClr val="bg1"/>
                </a:solidFill>
                <a:latin typeface="Consolas" pitchFamily="49" charset="0"/>
                <a:cs typeface="Consolas" pitchFamily="49" charset="0"/>
              </a:rPr>
              <a:t>&lt;head&gt;</a:t>
            </a:r>
            <a:r>
              <a:rPr lang="en-US" b="1" noProof="1">
                <a:solidFill>
                  <a:srgbClr val="FBEEC9">
                    <a:lumMod val="75000"/>
                  </a:srgbClr>
                </a:solidFill>
                <a:effectLst>
                  <a:outerShdw blurRad="38100" dist="38100" dir="2700000" algn="tl">
                    <a:srgbClr val="000000">
                      <a:alpha val="43137"/>
                    </a:srgbClr>
                  </a:outerShdw>
                </a:effectLst>
                <a:cs typeface="Consolas" pitchFamily="49" charset="0"/>
              </a:rPr>
              <a:t> </a:t>
            </a:r>
            <a:r>
              <a:rPr lang="en-US" dirty="0"/>
              <a:t>section</a:t>
            </a:r>
          </a:p>
          <a:p>
            <a:pPr marL="0" indent="0">
              <a:buNone/>
            </a:pPr>
            <a:endParaRPr lang="en-GB" b="1" dirty="0">
              <a:solidFill>
                <a:srgbClr val="F3BE60"/>
              </a:solidFill>
              <a:latin typeface="+mj-lt"/>
              <a:ea typeface="+mj-ea"/>
              <a:cs typeface="+mj-cs"/>
            </a:endParaRPr>
          </a:p>
        </p:txBody>
      </p:sp>
      <p:sp>
        <p:nvSpPr>
          <p:cNvPr id="4" name="Title 3"/>
          <p:cNvSpPr>
            <a:spLocks noGrp="1"/>
          </p:cNvSpPr>
          <p:nvPr>
            <p:ph type="title"/>
          </p:nvPr>
        </p:nvSpPr>
        <p:spPr/>
        <p:txBody>
          <a:bodyPr/>
          <a:lstStyle/>
          <a:p>
            <a:r>
              <a:rPr lang="en-US" dirty="0"/>
              <a:t>Internal Style Sheet</a:t>
            </a:r>
            <a:endParaRPr lang="en-GB" dirty="0"/>
          </a:p>
        </p:txBody>
      </p:sp>
      <p:sp>
        <p:nvSpPr>
          <p:cNvPr id="6" name="Text Placeholder 5"/>
          <p:cNvSpPr txBox="1">
            <a:spLocks/>
          </p:cNvSpPr>
          <p:nvPr/>
        </p:nvSpPr>
        <p:spPr>
          <a:xfrm>
            <a:off x="4800600" y="1878727"/>
            <a:ext cx="6707190" cy="141843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1">
              <a:spcBef>
                <a:spcPts val="600"/>
              </a:spcBef>
              <a:spcAft>
                <a:spcPts val="600"/>
              </a:spcAft>
              <a:defRPr sz="3200" b="1">
                <a:latin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0"/>
              </a:spcBef>
              <a:spcAft>
                <a:spcPts val="0"/>
              </a:spcAft>
            </a:pPr>
            <a:r>
              <a:rPr lang="en-US" altLang="en-US" sz="2600" dirty="0"/>
              <a:t>&lt;body&gt;</a:t>
            </a:r>
            <a:endParaRPr lang="en-GB" altLang="en-US" sz="2600" dirty="0"/>
          </a:p>
          <a:p>
            <a:pPr>
              <a:spcBef>
                <a:spcPts val="0"/>
              </a:spcBef>
              <a:spcAft>
                <a:spcPts val="0"/>
              </a:spcAft>
            </a:pPr>
            <a:r>
              <a:rPr lang="en-GB" altLang="en-US" sz="2600" dirty="0"/>
              <a:t>  &lt;p </a:t>
            </a:r>
            <a:r>
              <a:rPr lang="en-GB" altLang="en-US" sz="2600" dirty="0">
                <a:solidFill>
                  <a:schemeClr val="bg1"/>
                </a:solidFill>
              </a:rPr>
              <a:t>class="red"</a:t>
            </a:r>
            <a:r>
              <a:rPr lang="en-GB" altLang="en-US" sz="2600" dirty="0"/>
              <a:t>&gt;This is red&lt;/p&gt;</a:t>
            </a:r>
          </a:p>
          <a:p>
            <a:pPr>
              <a:spcBef>
                <a:spcPts val="0"/>
              </a:spcBef>
              <a:spcAft>
                <a:spcPts val="0"/>
              </a:spcAft>
            </a:pPr>
            <a:r>
              <a:rPr lang="en-US" altLang="en-US" sz="2600" dirty="0"/>
              <a:t>&lt;/body&gt;</a:t>
            </a:r>
          </a:p>
        </p:txBody>
      </p:sp>
      <p:sp>
        <p:nvSpPr>
          <p:cNvPr id="5" name="Text Placeholder 5"/>
          <p:cNvSpPr txBox="1">
            <a:spLocks/>
          </p:cNvSpPr>
          <p:nvPr/>
        </p:nvSpPr>
        <p:spPr>
          <a:xfrm>
            <a:off x="685800" y="1888252"/>
            <a:ext cx="3581400" cy="421920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1">
              <a:spcBef>
                <a:spcPts val="600"/>
              </a:spcBef>
              <a:spcAft>
                <a:spcPts val="600"/>
              </a:spcAft>
              <a:defRPr sz="3200" b="1">
                <a:latin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0"/>
              </a:spcBef>
              <a:spcAft>
                <a:spcPts val="0"/>
              </a:spcAft>
            </a:pPr>
            <a:r>
              <a:rPr lang="en-US" altLang="en-US" sz="2600" dirty="0"/>
              <a:t>&lt;!DOCTYPE html&gt;</a:t>
            </a:r>
          </a:p>
          <a:p>
            <a:pPr>
              <a:spcBef>
                <a:spcPts val="0"/>
              </a:spcBef>
              <a:spcAft>
                <a:spcPts val="0"/>
              </a:spcAft>
            </a:pPr>
            <a:r>
              <a:rPr lang="en-US" altLang="en-US" sz="2600" dirty="0"/>
              <a:t>&lt;html&gt;</a:t>
            </a:r>
          </a:p>
          <a:p>
            <a:pPr>
              <a:spcBef>
                <a:spcPts val="0"/>
              </a:spcBef>
              <a:spcAft>
                <a:spcPts val="0"/>
              </a:spcAft>
            </a:pPr>
            <a:r>
              <a:rPr lang="en-US" altLang="en-US" sz="2600" dirty="0"/>
              <a:t>&lt;head&gt;</a:t>
            </a:r>
          </a:p>
          <a:p>
            <a:pPr>
              <a:spcBef>
                <a:spcPts val="0"/>
              </a:spcBef>
              <a:spcAft>
                <a:spcPts val="0"/>
              </a:spcAft>
            </a:pPr>
            <a:r>
              <a:rPr lang="en-US" altLang="en-US" sz="2600" dirty="0"/>
              <a:t>  </a:t>
            </a:r>
            <a:r>
              <a:rPr lang="en-US" altLang="en-US" sz="2600" dirty="0">
                <a:solidFill>
                  <a:schemeClr val="bg1"/>
                </a:solidFill>
              </a:rPr>
              <a:t>&lt;style&gt;</a:t>
            </a:r>
          </a:p>
          <a:p>
            <a:pPr>
              <a:spcBef>
                <a:spcPts val="0"/>
              </a:spcBef>
              <a:spcAft>
                <a:spcPts val="0"/>
              </a:spcAft>
            </a:pPr>
            <a:r>
              <a:rPr lang="en-US" altLang="en-US" sz="2600" dirty="0">
                <a:solidFill>
                  <a:schemeClr val="bg1"/>
                </a:solidFill>
              </a:rPr>
              <a:t>    .red {</a:t>
            </a:r>
          </a:p>
          <a:p>
            <a:pPr>
              <a:spcBef>
                <a:spcPts val="0"/>
              </a:spcBef>
              <a:spcAft>
                <a:spcPts val="0"/>
              </a:spcAft>
            </a:pPr>
            <a:r>
              <a:rPr lang="en-US" altLang="en-US" sz="2600" dirty="0">
                <a:solidFill>
                  <a:schemeClr val="bg1"/>
                </a:solidFill>
              </a:rPr>
              <a:t>      </a:t>
            </a:r>
            <a:r>
              <a:rPr lang="en-US" altLang="en-US" sz="2600" dirty="0" err="1">
                <a:solidFill>
                  <a:schemeClr val="bg1"/>
                </a:solidFill>
              </a:rPr>
              <a:t>color:red</a:t>
            </a:r>
            <a:r>
              <a:rPr lang="en-US" altLang="en-US" sz="2600" dirty="0">
                <a:solidFill>
                  <a:schemeClr val="bg1"/>
                </a:solidFill>
              </a:rPr>
              <a:t>;</a:t>
            </a:r>
          </a:p>
          <a:p>
            <a:pPr>
              <a:spcBef>
                <a:spcPts val="0"/>
              </a:spcBef>
              <a:spcAft>
                <a:spcPts val="0"/>
              </a:spcAft>
            </a:pPr>
            <a:r>
              <a:rPr lang="en-US" altLang="en-US" sz="2600" dirty="0">
                <a:solidFill>
                  <a:schemeClr val="bg1"/>
                </a:solidFill>
              </a:rPr>
              <a:t>    }</a:t>
            </a:r>
          </a:p>
          <a:p>
            <a:pPr>
              <a:spcBef>
                <a:spcPts val="0"/>
              </a:spcBef>
              <a:spcAft>
                <a:spcPts val="0"/>
              </a:spcAft>
            </a:pPr>
            <a:r>
              <a:rPr lang="en-US" altLang="en-US" sz="2600" dirty="0">
                <a:solidFill>
                  <a:schemeClr val="bg1"/>
                </a:solidFill>
              </a:rPr>
              <a:t>  &lt;/style&gt;</a:t>
            </a:r>
          </a:p>
          <a:p>
            <a:pPr>
              <a:spcBef>
                <a:spcPts val="0"/>
              </a:spcBef>
              <a:spcAft>
                <a:spcPts val="0"/>
              </a:spcAft>
            </a:pPr>
            <a:r>
              <a:rPr lang="en-US" altLang="en-US" sz="2600" dirty="0"/>
              <a:t>&lt;/head&gt;</a:t>
            </a:r>
          </a:p>
          <a:p>
            <a:pPr>
              <a:spcBef>
                <a:spcPts val="0"/>
              </a:spcBef>
              <a:spcAft>
                <a:spcPts val="0"/>
              </a:spcAft>
            </a:pPr>
            <a:r>
              <a:rPr lang="en-US" altLang="en-US" sz="2600" dirty="0"/>
              <a:t>&lt;/html&gt;</a:t>
            </a:r>
          </a:p>
        </p:txBody>
      </p:sp>
      <p:pic>
        <p:nvPicPr>
          <p:cNvPr id="9" name="Picture 8" descr="A screenshot of a cell phone&#10;&#10;Description automatically generated">
            <a:extLst>
              <a:ext uri="{FF2B5EF4-FFF2-40B4-BE49-F238E27FC236}">
                <a16:creationId xmlns:a16="http://schemas.microsoft.com/office/drawing/2014/main" xmlns="" id="{C3F8326F-DDFA-448C-B7ED-6AB3BC879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810001"/>
            <a:ext cx="4229690" cy="1476581"/>
          </a:xfrm>
          <a:prstGeom prst="rect">
            <a:avLst/>
          </a:prstGeom>
          <a:ln>
            <a:solidFill>
              <a:schemeClr val="tx1"/>
            </a:solidFill>
          </a:ln>
        </p:spPr>
      </p:pic>
      <p:sp>
        <p:nvSpPr>
          <p:cNvPr id="8" name="Slide Number">
            <a:extLst>
              <a:ext uri="{FF2B5EF4-FFF2-40B4-BE49-F238E27FC236}">
                <a16:creationId xmlns:a16="http://schemas.microsoft.com/office/drawing/2014/main" xmlns="" id="{31060950-55E5-4513-B5D0-5EE57A9305E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192</a:t>
            </a:fld>
            <a:endParaRPr lang="en-US" noProof="0" dirty="0"/>
          </a:p>
        </p:txBody>
      </p:sp>
    </p:spTree>
    <p:extLst>
      <p:ext uri="{BB962C8B-B14F-4D97-AF65-F5344CB8AC3E}">
        <p14:creationId xmlns:p14="http://schemas.microsoft.com/office/powerpoint/2010/main" val="132873664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The </a:t>
            </a:r>
            <a:r>
              <a:rPr lang="en-US" b="1" dirty="0">
                <a:solidFill>
                  <a:schemeClr val="bg1"/>
                </a:solidFill>
                <a:latin typeface="Consolas" panose="020B0609020204030204" pitchFamily="49" charset="0"/>
              </a:rPr>
              <a:t>style</a:t>
            </a:r>
            <a:r>
              <a:rPr lang="en-US" dirty="0"/>
              <a:t> attribute in HTML elements</a:t>
            </a:r>
          </a:p>
        </p:txBody>
      </p:sp>
      <p:sp>
        <p:nvSpPr>
          <p:cNvPr id="4" name="Title 3"/>
          <p:cNvSpPr>
            <a:spLocks noGrp="1"/>
          </p:cNvSpPr>
          <p:nvPr>
            <p:ph type="title"/>
          </p:nvPr>
        </p:nvSpPr>
        <p:spPr/>
        <p:txBody>
          <a:bodyPr/>
          <a:lstStyle/>
          <a:p>
            <a:r>
              <a:rPr lang="en-US" dirty="0"/>
              <a:t>Inline CSS Style</a:t>
            </a:r>
            <a:endParaRPr lang="en-GB" dirty="0"/>
          </a:p>
        </p:txBody>
      </p:sp>
      <p:sp>
        <p:nvSpPr>
          <p:cNvPr id="5" name="Rectangle 4"/>
          <p:cNvSpPr>
            <a:spLocks noChangeArrowheads="1"/>
          </p:cNvSpPr>
          <p:nvPr/>
        </p:nvSpPr>
        <p:spPr bwMode="auto">
          <a:xfrm>
            <a:off x="609601" y="2870311"/>
            <a:ext cx="10134601"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latin typeface="Consolas" pitchFamily="49" charset="0"/>
              </a:rPr>
              <a:t>&lt;h1 </a:t>
            </a:r>
            <a:r>
              <a:rPr lang="en-US" sz="2600" b="1" noProof="1">
                <a:solidFill>
                  <a:schemeClr val="bg1"/>
                </a:solidFill>
                <a:latin typeface="Consolas" pitchFamily="49" charset="0"/>
              </a:rPr>
              <a:t>style="color:blue"</a:t>
            </a:r>
            <a:r>
              <a:rPr lang="en-US" sz="2600" b="1" noProof="1">
                <a:latin typeface="Consolas" pitchFamily="49" charset="0"/>
              </a:rPr>
              <a:t>&gt;This is a blue heading&lt;/h1&gt;</a:t>
            </a:r>
          </a:p>
        </p:txBody>
      </p:sp>
      <p:sp>
        <p:nvSpPr>
          <p:cNvPr id="9" name="AutoShape 5"/>
          <p:cNvSpPr>
            <a:spLocks noChangeArrowheads="1"/>
          </p:cNvSpPr>
          <p:nvPr/>
        </p:nvSpPr>
        <p:spPr bwMode="auto">
          <a:xfrm>
            <a:off x="2206800" y="2188624"/>
            <a:ext cx="3124200" cy="610376"/>
          </a:xfrm>
          <a:prstGeom prst="wedgeRoundRectCallout">
            <a:avLst>
              <a:gd name="adj1" fmla="val -60852"/>
              <a:gd name="adj2" fmla="val 5178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Attribute "style"</a:t>
            </a:r>
            <a:endParaRPr lang="bg-BG" sz="2800" b="1" dirty="0">
              <a:solidFill>
                <a:schemeClr val="bg2"/>
              </a:solidFill>
              <a:effectLst>
                <a:outerShdw blurRad="38100" dist="38100" dir="2700000" algn="tl">
                  <a:srgbClr val="000000">
                    <a:alpha val="43137"/>
                  </a:srgbClr>
                </a:outerShdw>
              </a:effectLst>
            </a:endParaRPr>
          </a:p>
        </p:txBody>
      </p:sp>
      <p:sp>
        <p:nvSpPr>
          <p:cNvPr id="11" name="AutoShape 5"/>
          <p:cNvSpPr>
            <a:spLocks noChangeArrowheads="1"/>
          </p:cNvSpPr>
          <p:nvPr/>
        </p:nvSpPr>
        <p:spPr bwMode="auto">
          <a:xfrm>
            <a:off x="1011000" y="3564000"/>
            <a:ext cx="1701403" cy="623527"/>
          </a:xfrm>
          <a:prstGeom prst="wedgeRoundRectCallout">
            <a:avLst>
              <a:gd name="adj1" fmla="val 71780"/>
              <a:gd name="adj2" fmla="val -563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Property</a:t>
            </a:r>
            <a:endParaRPr lang="bg-BG" sz="2800" b="1" dirty="0">
              <a:solidFill>
                <a:schemeClr val="bg2"/>
              </a:solidFill>
              <a:effectLst>
                <a:outerShdw blurRad="38100" dist="38100" dir="2700000" algn="tl">
                  <a:srgbClr val="000000">
                    <a:alpha val="43137"/>
                  </a:srgbClr>
                </a:outerShdw>
              </a:effectLst>
            </a:endParaRPr>
          </a:p>
        </p:txBody>
      </p:sp>
      <p:sp>
        <p:nvSpPr>
          <p:cNvPr id="12" name="AutoShape 5"/>
          <p:cNvSpPr>
            <a:spLocks noChangeArrowheads="1"/>
          </p:cNvSpPr>
          <p:nvPr/>
        </p:nvSpPr>
        <p:spPr bwMode="auto">
          <a:xfrm>
            <a:off x="4519074" y="3609000"/>
            <a:ext cx="1363607" cy="623527"/>
          </a:xfrm>
          <a:prstGeom prst="wedgeRoundRectCallout">
            <a:avLst>
              <a:gd name="adj1" fmla="val -68455"/>
              <a:gd name="adj2" fmla="val -53489"/>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Value</a:t>
            </a:r>
            <a:endParaRPr lang="bg-BG" sz="2800" b="1" dirty="0">
              <a:solidFill>
                <a:schemeClr val="bg2"/>
              </a:solidFill>
              <a:effectLst>
                <a:outerShdw blurRad="38100" dist="38100" dir="2700000" algn="tl">
                  <a:srgbClr val="000000">
                    <a:alpha val="43137"/>
                  </a:srgbClr>
                </a:outerShdw>
              </a:effectLst>
            </a:endParaRPr>
          </a:p>
        </p:txBody>
      </p:sp>
      <p:pic>
        <p:nvPicPr>
          <p:cNvPr id="7" name="Picture 6" descr="A screenshot of a cell phone&#10;&#10;Description automatically generated">
            <a:extLst>
              <a:ext uri="{FF2B5EF4-FFF2-40B4-BE49-F238E27FC236}">
                <a16:creationId xmlns:a16="http://schemas.microsoft.com/office/drawing/2014/main" xmlns="" id="{0911AA7B-57D4-42A2-8ECD-F0C87EBF3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639351"/>
            <a:ext cx="3010320" cy="1467055"/>
          </a:xfrm>
          <a:prstGeom prst="rect">
            <a:avLst/>
          </a:prstGeom>
          <a:ln>
            <a:solidFill>
              <a:schemeClr val="tx1"/>
            </a:solidFill>
          </a:ln>
        </p:spPr>
      </p:pic>
      <p:sp>
        <p:nvSpPr>
          <p:cNvPr id="10" name="Slide Number">
            <a:extLst>
              <a:ext uri="{FF2B5EF4-FFF2-40B4-BE49-F238E27FC236}">
                <a16:creationId xmlns:a16="http://schemas.microsoft.com/office/drawing/2014/main" xmlns="" id="{8F9F0E05-0236-4B3D-865F-88E4F284C63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193</a:t>
            </a:fld>
            <a:endParaRPr lang="en-US" noProof="0" dirty="0"/>
          </a:p>
        </p:txBody>
      </p:sp>
    </p:spTree>
    <p:extLst>
      <p:ext uri="{BB962C8B-B14F-4D97-AF65-F5344CB8AC3E}">
        <p14:creationId xmlns:p14="http://schemas.microsoft.com/office/powerpoint/2010/main" val="353837690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10000"/>
              </a:lnSpc>
              <a:buClr>
                <a:schemeClr val="tx1"/>
              </a:buClr>
            </a:pPr>
            <a:r>
              <a:rPr lang="en-US" b="1" dirty="0">
                <a:solidFill>
                  <a:schemeClr val="bg1"/>
                </a:solidFill>
                <a:latin typeface="Consolas" panose="020B0609020204030204" pitchFamily="49" charset="0"/>
              </a:rPr>
              <a:t>&lt;div&gt;</a:t>
            </a:r>
            <a:r>
              <a:rPr lang="en-US" dirty="0"/>
              <a:t> and </a:t>
            </a:r>
            <a:r>
              <a:rPr lang="en-US" b="1" dirty="0">
                <a:solidFill>
                  <a:schemeClr val="bg1"/>
                </a:solidFill>
                <a:latin typeface="Consolas" panose="020B0609020204030204" pitchFamily="49" charset="0"/>
              </a:rPr>
              <a:t>&lt;p&gt;</a:t>
            </a:r>
            <a:r>
              <a:rPr lang="en-US" dirty="0"/>
              <a:t> are </a:t>
            </a:r>
            <a:r>
              <a:rPr lang="en-US" b="1" dirty="0">
                <a:solidFill>
                  <a:schemeClr val="bg1"/>
                </a:solidFill>
              </a:rPr>
              <a:t>block</a:t>
            </a:r>
            <a:r>
              <a:rPr lang="en-US" dirty="0">
                <a:solidFill>
                  <a:schemeClr val="tx2">
                    <a:lumMod val="75000"/>
                  </a:schemeClr>
                </a:solidFill>
              </a:rPr>
              <a:t> elements </a:t>
            </a:r>
            <a:r>
              <a:rPr lang="en-US" dirty="0"/>
              <a:t>(rectangles)</a:t>
            </a:r>
          </a:p>
          <a:p>
            <a:pPr lvl="1">
              <a:lnSpc>
                <a:spcPct val="110000"/>
              </a:lnSpc>
              <a:buClr>
                <a:schemeClr val="tx1"/>
              </a:buClr>
            </a:pPr>
            <a:r>
              <a:rPr lang="en-US" dirty="0"/>
              <a:t>Fill the entire container width</a:t>
            </a:r>
          </a:p>
          <a:p>
            <a:pPr lvl="1">
              <a:lnSpc>
                <a:spcPct val="110000"/>
              </a:lnSpc>
              <a:buClr>
                <a:schemeClr val="tx1"/>
              </a:buClr>
            </a:pPr>
            <a:r>
              <a:rPr lang="en-US" dirty="0"/>
              <a:t>Stack vertically one after another</a:t>
            </a:r>
          </a:p>
        </p:txBody>
      </p:sp>
      <p:sp>
        <p:nvSpPr>
          <p:cNvPr id="4" name="Title 3"/>
          <p:cNvSpPr>
            <a:spLocks noGrp="1"/>
          </p:cNvSpPr>
          <p:nvPr>
            <p:ph type="title"/>
          </p:nvPr>
        </p:nvSpPr>
        <p:spPr/>
        <p:txBody>
          <a:bodyPr/>
          <a:lstStyle/>
          <a:p>
            <a:r>
              <a:rPr lang="en-US" dirty="0"/>
              <a:t>Block Elements</a:t>
            </a:r>
          </a:p>
        </p:txBody>
      </p:sp>
      <p:grpSp>
        <p:nvGrpSpPr>
          <p:cNvPr id="12" name="Group 11">
            <a:extLst>
              <a:ext uri="{FF2B5EF4-FFF2-40B4-BE49-F238E27FC236}">
                <a16:creationId xmlns:a16="http://schemas.microsoft.com/office/drawing/2014/main" xmlns="" id="{781BF946-0873-4B43-8574-EE6681EA8A3C}"/>
              </a:ext>
            </a:extLst>
          </p:cNvPr>
          <p:cNvGrpSpPr/>
          <p:nvPr/>
        </p:nvGrpSpPr>
        <p:grpSpPr>
          <a:xfrm>
            <a:off x="877351" y="3352800"/>
            <a:ext cx="2298387" cy="3263914"/>
            <a:chOff x="875762" y="3352800"/>
            <a:chExt cx="2298387" cy="3263914"/>
          </a:xfrm>
        </p:grpSpPr>
        <p:sp>
          <p:nvSpPr>
            <p:cNvPr id="6" name="TextBox 5"/>
            <p:cNvSpPr txBox="1"/>
            <p:nvPr/>
          </p:nvSpPr>
          <p:spPr>
            <a:xfrm>
              <a:off x="910424" y="3352800"/>
              <a:ext cx="2210011" cy="461665"/>
            </a:xfrm>
            <a:prstGeom prst="rect">
              <a:avLst/>
            </a:prstGeom>
            <a:noFill/>
          </p:spPr>
          <p:txBody>
            <a:bodyPr wrap="square" rtlCol="0">
              <a:spAutoFit/>
            </a:bodyPr>
            <a:lstStyle/>
            <a:p>
              <a:pPr algn="ctr"/>
              <a:r>
                <a:rPr lang="en-US" sz="2400" b="1" dirty="0">
                  <a:solidFill>
                    <a:schemeClr val="tx2">
                      <a:lumMod val="75000"/>
                    </a:schemeClr>
                  </a:solidFill>
                </a:rPr>
                <a:t>display: block</a:t>
              </a:r>
              <a:endParaRPr lang="en-US" sz="1400" b="1" dirty="0">
                <a:solidFill>
                  <a:schemeClr val="tx2">
                    <a:lumMod val="75000"/>
                  </a:schemeClr>
                </a:solidFill>
              </a:endParaRPr>
            </a:p>
          </p:txBody>
        </p:sp>
        <p:grpSp>
          <p:nvGrpSpPr>
            <p:cNvPr id="11" name="Group 10">
              <a:extLst>
                <a:ext uri="{FF2B5EF4-FFF2-40B4-BE49-F238E27FC236}">
                  <a16:creationId xmlns:a16="http://schemas.microsoft.com/office/drawing/2014/main" xmlns="" id="{0AF030FA-F435-44B7-BA72-42DB4BF71908}"/>
                </a:ext>
              </a:extLst>
            </p:cNvPr>
            <p:cNvGrpSpPr/>
            <p:nvPr/>
          </p:nvGrpSpPr>
          <p:grpSpPr>
            <a:xfrm>
              <a:off x="875762" y="3934122"/>
              <a:ext cx="2298387" cy="2682592"/>
              <a:chOff x="8075402" y="2402342"/>
              <a:chExt cx="3429210" cy="3943278"/>
            </a:xfrm>
          </p:grpSpPr>
          <p:sp>
            <p:nvSpPr>
              <p:cNvPr id="5" name="Rounded Rectangle 4"/>
              <p:cNvSpPr/>
              <p:nvPr/>
            </p:nvSpPr>
            <p:spPr>
              <a:xfrm>
                <a:off x="8075402" y="2402342"/>
                <a:ext cx="3429210" cy="3943278"/>
              </a:xfrm>
              <a:prstGeom prst="roundRect">
                <a:avLst>
                  <a:gd name="adj" fmla="val 9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Rounded Rectangle 6"/>
              <p:cNvSpPr/>
              <p:nvPr/>
            </p:nvSpPr>
            <p:spPr>
              <a:xfrm>
                <a:off x="8240614" y="3253442"/>
                <a:ext cx="3113186" cy="1337107"/>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 name="Rectangle 7"/>
              <p:cNvSpPr/>
              <p:nvPr/>
            </p:nvSpPr>
            <p:spPr>
              <a:xfrm>
                <a:off x="8372509" y="3400697"/>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8372509" y="3677551"/>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Rectangle 9"/>
              <p:cNvSpPr/>
              <p:nvPr/>
            </p:nvSpPr>
            <p:spPr>
              <a:xfrm>
                <a:off x="8372509" y="3961664"/>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Rectangle 12"/>
              <p:cNvSpPr/>
              <p:nvPr/>
            </p:nvSpPr>
            <p:spPr>
              <a:xfrm>
                <a:off x="8372509" y="5680105"/>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Rectangle 13"/>
              <p:cNvSpPr/>
              <p:nvPr/>
            </p:nvSpPr>
            <p:spPr>
              <a:xfrm>
                <a:off x="8372509" y="5965229"/>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ectangle 14"/>
              <p:cNvSpPr/>
              <p:nvPr/>
            </p:nvSpPr>
            <p:spPr>
              <a:xfrm>
                <a:off x="8372509" y="2591753"/>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ectangle 15"/>
              <p:cNvSpPr/>
              <p:nvPr/>
            </p:nvSpPr>
            <p:spPr>
              <a:xfrm>
                <a:off x="8372403" y="2879847"/>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Rounded Rectangle 21"/>
              <p:cNvSpPr/>
              <p:nvPr/>
            </p:nvSpPr>
            <p:spPr>
              <a:xfrm>
                <a:off x="8240614" y="4766440"/>
                <a:ext cx="3113186" cy="768115"/>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Rectangle 22"/>
              <p:cNvSpPr/>
              <p:nvPr/>
            </p:nvSpPr>
            <p:spPr>
              <a:xfrm>
                <a:off x="8372509" y="4913694"/>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Rectangle 23"/>
              <p:cNvSpPr/>
              <p:nvPr/>
            </p:nvSpPr>
            <p:spPr>
              <a:xfrm>
                <a:off x="8372509" y="5190548"/>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Rectangle 28"/>
              <p:cNvSpPr/>
              <p:nvPr/>
            </p:nvSpPr>
            <p:spPr>
              <a:xfrm>
                <a:off x="8372509" y="4242337"/>
                <a:ext cx="2835206"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8" name="Picture 27"/>
              <p:cNvPicPr>
                <a:picLocks noChangeAspect="1"/>
              </p:cNvPicPr>
              <p:nvPr/>
            </p:nvPicPr>
            <p:blipFill>
              <a:blip r:embed="rId2"/>
              <a:stretch>
                <a:fillRect/>
              </a:stretch>
            </p:blipFill>
            <p:spPr>
              <a:xfrm>
                <a:off x="8216307" y="3235248"/>
                <a:ext cx="3148003" cy="1385641"/>
              </a:xfrm>
              <a:prstGeom prst="roundRect">
                <a:avLst>
                  <a:gd name="adj" fmla="val 1511"/>
                </a:avLst>
              </a:prstGeom>
            </p:spPr>
          </p:pic>
        </p:grpSp>
      </p:grpSp>
      <p:sp>
        <p:nvSpPr>
          <p:cNvPr id="25" name="Slide Number">
            <a:extLst>
              <a:ext uri="{FF2B5EF4-FFF2-40B4-BE49-F238E27FC236}">
                <a16:creationId xmlns:a16="http://schemas.microsoft.com/office/drawing/2014/main" xmlns="" id="{04155E69-F172-4F88-8147-C3602FF4A1C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194</a:t>
            </a:fld>
            <a:endParaRPr lang="en-US" noProof="0" dirty="0"/>
          </a:p>
        </p:txBody>
      </p:sp>
    </p:spTree>
    <p:extLst>
      <p:ext uri="{BB962C8B-B14F-4D97-AF65-F5344CB8AC3E}">
        <p14:creationId xmlns:p14="http://schemas.microsoft.com/office/powerpoint/2010/main" val="245576062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10000"/>
              </a:lnSpc>
              <a:buClr>
                <a:schemeClr val="tx1"/>
              </a:buClr>
            </a:pPr>
            <a:r>
              <a:rPr lang="en-US" sz="3400" b="1" dirty="0">
                <a:solidFill>
                  <a:schemeClr val="bg1"/>
                </a:solidFill>
                <a:latin typeface="Consolas" panose="020B0609020204030204" pitchFamily="49" charset="0"/>
              </a:rPr>
              <a:t>&lt;span&gt;</a:t>
            </a:r>
            <a:r>
              <a:rPr lang="en-US" sz="3400" dirty="0"/>
              <a:t> is an </a:t>
            </a:r>
            <a:r>
              <a:rPr lang="en-US" sz="3400" b="1" dirty="0">
                <a:solidFill>
                  <a:schemeClr val="bg1"/>
                </a:solidFill>
              </a:rPr>
              <a:t>inline</a:t>
            </a:r>
            <a:r>
              <a:rPr lang="en-US" sz="3400" dirty="0">
                <a:solidFill>
                  <a:schemeClr val="tx2">
                    <a:lumMod val="75000"/>
                  </a:schemeClr>
                </a:solidFill>
              </a:rPr>
              <a:t> element</a:t>
            </a:r>
            <a:endParaRPr lang="en-US" sz="3400" dirty="0"/>
          </a:p>
          <a:p>
            <a:pPr lvl="1">
              <a:lnSpc>
                <a:spcPct val="110000"/>
              </a:lnSpc>
              <a:buClr>
                <a:schemeClr val="tx1"/>
              </a:buClr>
            </a:pPr>
            <a:r>
              <a:rPr lang="en-US" sz="3400" dirty="0"/>
              <a:t>Its shape is not always rectangular</a:t>
            </a:r>
          </a:p>
          <a:p>
            <a:pPr lvl="1">
              <a:lnSpc>
                <a:spcPct val="110000"/>
              </a:lnSpc>
              <a:buClr>
                <a:schemeClr val="tx1"/>
              </a:buClr>
            </a:pPr>
            <a:r>
              <a:rPr lang="en-US" sz="3400" dirty="0"/>
              <a:t>Can be split across multiple lines</a:t>
            </a:r>
          </a:p>
        </p:txBody>
      </p:sp>
      <p:sp>
        <p:nvSpPr>
          <p:cNvPr id="4" name="Title 3"/>
          <p:cNvSpPr>
            <a:spLocks noGrp="1"/>
          </p:cNvSpPr>
          <p:nvPr>
            <p:ph type="title"/>
          </p:nvPr>
        </p:nvSpPr>
        <p:spPr/>
        <p:txBody>
          <a:bodyPr/>
          <a:lstStyle/>
          <a:p>
            <a:r>
              <a:rPr lang="en-US" dirty="0"/>
              <a:t>Inline Elements</a:t>
            </a:r>
          </a:p>
        </p:txBody>
      </p:sp>
      <p:grpSp>
        <p:nvGrpSpPr>
          <p:cNvPr id="7" name="Group 6">
            <a:extLst>
              <a:ext uri="{FF2B5EF4-FFF2-40B4-BE49-F238E27FC236}">
                <a16:creationId xmlns:a16="http://schemas.microsoft.com/office/drawing/2014/main" xmlns="" id="{1F096717-9F73-4463-A1FA-C34C63AD06A7}"/>
              </a:ext>
            </a:extLst>
          </p:cNvPr>
          <p:cNvGrpSpPr/>
          <p:nvPr/>
        </p:nvGrpSpPr>
        <p:grpSpPr>
          <a:xfrm>
            <a:off x="457201" y="3352801"/>
            <a:ext cx="3429211" cy="3261127"/>
            <a:chOff x="455612" y="3352800"/>
            <a:chExt cx="3429211" cy="3261127"/>
          </a:xfrm>
        </p:grpSpPr>
        <p:sp>
          <p:nvSpPr>
            <p:cNvPr id="6" name="TextBox 5"/>
            <p:cNvSpPr txBox="1"/>
            <p:nvPr/>
          </p:nvSpPr>
          <p:spPr>
            <a:xfrm>
              <a:off x="455612" y="3352800"/>
              <a:ext cx="3429211" cy="461665"/>
            </a:xfrm>
            <a:prstGeom prst="rect">
              <a:avLst/>
            </a:prstGeom>
            <a:noFill/>
          </p:spPr>
          <p:txBody>
            <a:bodyPr wrap="square" rtlCol="0">
              <a:spAutoFit/>
            </a:bodyPr>
            <a:lstStyle/>
            <a:p>
              <a:pPr algn="ctr"/>
              <a:r>
                <a:rPr lang="en-US" sz="2400" b="1" dirty="0">
                  <a:solidFill>
                    <a:schemeClr val="tx2">
                      <a:lumMod val="75000"/>
                    </a:schemeClr>
                  </a:solidFill>
                </a:rPr>
                <a:t>display: inline</a:t>
              </a:r>
              <a:endParaRPr lang="en-US" sz="1400" b="1" dirty="0">
                <a:solidFill>
                  <a:schemeClr val="tx2">
                    <a:lumMod val="75000"/>
                  </a:schemeClr>
                </a:solidFill>
              </a:endParaRPr>
            </a:p>
          </p:txBody>
        </p:sp>
        <p:grpSp>
          <p:nvGrpSpPr>
            <p:cNvPr id="5" name="Group 4">
              <a:extLst>
                <a:ext uri="{FF2B5EF4-FFF2-40B4-BE49-F238E27FC236}">
                  <a16:creationId xmlns:a16="http://schemas.microsoft.com/office/drawing/2014/main" xmlns="" id="{ADFB50BD-CD00-4DAF-8876-95FDC9CEE6C2}"/>
                </a:ext>
              </a:extLst>
            </p:cNvPr>
            <p:cNvGrpSpPr/>
            <p:nvPr/>
          </p:nvGrpSpPr>
          <p:grpSpPr>
            <a:xfrm>
              <a:off x="1021236" y="3971477"/>
              <a:ext cx="2297965" cy="2642450"/>
              <a:chOff x="8075402" y="2402342"/>
              <a:chExt cx="3429210" cy="3943278"/>
            </a:xfrm>
          </p:grpSpPr>
          <p:sp>
            <p:nvSpPr>
              <p:cNvPr id="42" name="Rounded Rectangle 41"/>
              <p:cNvSpPr/>
              <p:nvPr/>
            </p:nvSpPr>
            <p:spPr>
              <a:xfrm>
                <a:off x="8075402" y="2402342"/>
                <a:ext cx="3429210" cy="3943278"/>
              </a:xfrm>
              <a:prstGeom prst="roundRect">
                <a:avLst>
                  <a:gd name="adj" fmla="val 9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Rectangle 12"/>
              <p:cNvSpPr/>
              <p:nvPr/>
            </p:nvSpPr>
            <p:spPr>
              <a:xfrm>
                <a:off x="8372509" y="5680105"/>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Rectangle 13"/>
              <p:cNvSpPr/>
              <p:nvPr/>
            </p:nvSpPr>
            <p:spPr>
              <a:xfrm>
                <a:off x="8372509" y="5965229"/>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ectangle 14"/>
              <p:cNvSpPr/>
              <p:nvPr/>
            </p:nvSpPr>
            <p:spPr>
              <a:xfrm>
                <a:off x="8372509" y="2591753"/>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ectangle 15"/>
              <p:cNvSpPr/>
              <p:nvPr/>
            </p:nvSpPr>
            <p:spPr>
              <a:xfrm>
                <a:off x="8372509" y="2875866"/>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764" y="3260830"/>
                <a:ext cx="3154885" cy="124861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803" y="4678404"/>
                <a:ext cx="2881755" cy="826386"/>
              </a:xfrm>
              <a:prstGeom prst="rect">
                <a:avLst/>
              </a:prstGeom>
            </p:spPr>
          </p:pic>
          <p:pic>
            <p:nvPicPr>
              <p:cNvPr id="44" name="Picture 43"/>
              <p:cNvPicPr>
                <a:picLocks noChangeAspect="1"/>
              </p:cNvPicPr>
              <p:nvPr/>
            </p:nvPicPr>
            <p:blipFill>
              <a:blip r:embed="rId4"/>
              <a:stretch>
                <a:fillRect/>
              </a:stretch>
            </p:blipFill>
            <p:spPr>
              <a:xfrm>
                <a:off x="8219764" y="3255682"/>
                <a:ext cx="3154886" cy="1246831"/>
              </a:xfrm>
              <a:prstGeom prst="roundRect">
                <a:avLst>
                  <a:gd name="adj" fmla="val 1511"/>
                </a:avLst>
              </a:prstGeom>
            </p:spPr>
          </p:pic>
        </p:grpSp>
      </p:grpSp>
      <p:sp>
        <p:nvSpPr>
          <p:cNvPr id="17" name="Slide Number">
            <a:extLst>
              <a:ext uri="{FF2B5EF4-FFF2-40B4-BE49-F238E27FC236}">
                <a16:creationId xmlns:a16="http://schemas.microsoft.com/office/drawing/2014/main" xmlns="" id="{23A60DAC-0154-45F6-976E-233C361A838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195</a:t>
            </a:fld>
            <a:endParaRPr lang="en-US" noProof="0" dirty="0"/>
          </a:p>
        </p:txBody>
      </p:sp>
    </p:spTree>
    <p:extLst>
      <p:ext uri="{BB962C8B-B14F-4D97-AF65-F5344CB8AC3E}">
        <p14:creationId xmlns:p14="http://schemas.microsoft.com/office/powerpoint/2010/main" val="15623390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US" sz="3400" dirty="0"/>
              <a:t>Elements can be also </a:t>
            </a:r>
            <a:r>
              <a:rPr lang="en-US" sz="3400" b="1" dirty="0">
                <a:solidFill>
                  <a:schemeClr val="tx2">
                    <a:lumMod val="75000"/>
                  </a:schemeClr>
                </a:solidFill>
              </a:rPr>
              <a:t>inline-block</a:t>
            </a:r>
            <a:endParaRPr lang="en-US" sz="3400" dirty="0"/>
          </a:p>
          <a:p>
            <a:pPr lvl="1">
              <a:lnSpc>
                <a:spcPct val="100000"/>
              </a:lnSpc>
            </a:pPr>
            <a:r>
              <a:rPr lang="en-US" sz="3400" dirty="0"/>
              <a:t>Rectangles arranged one after another</a:t>
            </a:r>
          </a:p>
          <a:p>
            <a:pPr lvl="1">
              <a:lnSpc>
                <a:spcPct val="100000"/>
              </a:lnSpc>
            </a:pPr>
            <a:r>
              <a:rPr lang="en-US" sz="3400" dirty="0"/>
              <a:t>Just like words in a sentence</a:t>
            </a:r>
          </a:p>
        </p:txBody>
      </p:sp>
      <p:sp>
        <p:nvSpPr>
          <p:cNvPr id="4" name="Title 3"/>
          <p:cNvSpPr>
            <a:spLocks noGrp="1"/>
          </p:cNvSpPr>
          <p:nvPr>
            <p:ph type="title"/>
          </p:nvPr>
        </p:nvSpPr>
        <p:spPr/>
        <p:txBody>
          <a:bodyPr/>
          <a:lstStyle/>
          <a:p>
            <a:r>
              <a:rPr lang="en-US" dirty="0"/>
              <a:t>Inline</a:t>
            </a:r>
            <a:r>
              <a:rPr lang="bg-BG" dirty="0"/>
              <a:t>-</a:t>
            </a:r>
            <a:r>
              <a:rPr lang="en-US" dirty="0"/>
              <a:t>Block Elements</a:t>
            </a:r>
          </a:p>
        </p:txBody>
      </p:sp>
      <p:grpSp>
        <p:nvGrpSpPr>
          <p:cNvPr id="8" name="Group 7">
            <a:extLst>
              <a:ext uri="{FF2B5EF4-FFF2-40B4-BE49-F238E27FC236}">
                <a16:creationId xmlns:a16="http://schemas.microsoft.com/office/drawing/2014/main" xmlns="" id="{7E365DF8-0231-4174-A39A-A256202DA3B1}"/>
              </a:ext>
            </a:extLst>
          </p:cNvPr>
          <p:cNvGrpSpPr/>
          <p:nvPr/>
        </p:nvGrpSpPr>
        <p:grpSpPr>
          <a:xfrm>
            <a:off x="351129" y="3219972"/>
            <a:ext cx="3886410" cy="3287029"/>
            <a:chOff x="349541" y="3219971"/>
            <a:chExt cx="3886410" cy="3287029"/>
          </a:xfrm>
        </p:grpSpPr>
        <p:sp>
          <p:nvSpPr>
            <p:cNvPr id="6" name="TextBox 5"/>
            <p:cNvSpPr txBox="1"/>
            <p:nvPr/>
          </p:nvSpPr>
          <p:spPr>
            <a:xfrm>
              <a:off x="349541" y="3219971"/>
              <a:ext cx="3886410" cy="461665"/>
            </a:xfrm>
            <a:prstGeom prst="rect">
              <a:avLst/>
            </a:prstGeom>
            <a:noFill/>
          </p:spPr>
          <p:txBody>
            <a:bodyPr wrap="square" rtlCol="0">
              <a:spAutoFit/>
            </a:bodyPr>
            <a:lstStyle/>
            <a:p>
              <a:pPr algn="ctr"/>
              <a:r>
                <a:rPr lang="en-US" sz="2400" b="1" dirty="0">
                  <a:solidFill>
                    <a:schemeClr val="tx2">
                      <a:lumMod val="75000"/>
                    </a:schemeClr>
                  </a:solidFill>
                </a:rPr>
                <a:t>display: inline-block</a:t>
              </a:r>
              <a:endParaRPr lang="en-US" sz="1400" b="1" dirty="0">
                <a:solidFill>
                  <a:schemeClr val="tx2">
                    <a:lumMod val="75000"/>
                  </a:schemeClr>
                </a:solidFill>
              </a:endParaRPr>
            </a:p>
          </p:txBody>
        </p:sp>
        <p:grpSp>
          <p:nvGrpSpPr>
            <p:cNvPr id="7" name="Group 6">
              <a:extLst>
                <a:ext uri="{FF2B5EF4-FFF2-40B4-BE49-F238E27FC236}">
                  <a16:creationId xmlns:a16="http://schemas.microsoft.com/office/drawing/2014/main" xmlns="" id="{80F0EF43-315D-4DC7-AA12-C7CB8F205566}"/>
                </a:ext>
              </a:extLst>
            </p:cNvPr>
            <p:cNvGrpSpPr/>
            <p:nvPr/>
          </p:nvGrpSpPr>
          <p:grpSpPr>
            <a:xfrm>
              <a:off x="989012" y="3895180"/>
              <a:ext cx="2271328" cy="2611820"/>
              <a:chOff x="8075402" y="2402342"/>
              <a:chExt cx="3429210" cy="3943278"/>
            </a:xfrm>
          </p:grpSpPr>
          <p:sp>
            <p:nvSpPr>
              <p:cNvPr id="42" name="Rounded Rectangle 41"/>
              <p:cNvSpPr/>
              <p:nvPr/>
            </p:nvSpPr>
            <p:spPr>
              <a:xfrm>
                <a:off x="8075402" y="2402342"/>
                <a:ext cx="3429210" cy="3943278"/>
              </a:xfrm>
              <a:prstGeom prst="roundRect">
                <a:avLst>
                  <a:gd name="adj" fmla="val 9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Rectangle 12"/>
              <p:cNvSpPr/>
              <p:nvPr/>
            </p:nvSpPr>
            <p:spPr>
              <a:xfrm>
                <a:off x="8372509" y="5680105"/>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Rectangle 13"/>
              <p:cNvSpPr/>
              <p:nvPr/>
            </p:nvSpPr>
            <p:spPr>
              <a:xfrm>
                <a:off x="8372509" y="5965229"/>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Rectangle 14"/>
              <p:cNvSpPr/>
              <p:nvPr/>
            </p:nvSpPr>
            <p:spPr>
              <a:xfrm>
                <a:off x="8372509" y="2591753"/>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Rectangle 15"/>
              <p:cNvSpPr/>
              <p:nvPr/>
            </p:nvSpPr>
            <p:spPr>
              <a:xfrm>
                <a:off x="8372509" y="2875866"/>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5" name="Group 4"/>
              <p:cNvGrpSpPr/>
              <p:nvPr/>
            </p:nvGrpSpPr>
            <p:grpSpPr>
              <a:xfrm>
                <a:off x="8393529" y="3317286"/>
                <a:ext cx="1137052" cy="400800"/>
                <a:chOff x="8860388" y="4181361"/>
                <a:chExt cx="1137052" cy="400800"/>
              </a:xfrm>
            </p:grpSpPr>
            <p:sp>
              <p:nvSpPr>
                <p:cNvPr id="20" name="Rounded Rectangle 19"/>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ectangle 16"/>
                <p:cNvSpPr/>
                <p:nvPr/>
              </p:nvSpPr>
              <p:spPr>
                <a:xfrm>
                  <a:off x="8964862" y="4277985"/>
                  <a:ext cx="922303"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21" name="Group 20"/>
              <p:cNvGrpSpPr/>
              <p:nvPr/>
            </p:nvGrpSpPr>
            <p:grpSpPr>
              <a:xfrm>
                <a:off x="9830312" y="3317286"/>
                <a:ext cx="1363868" cy="400800"/>
                <a:chOff x="8860388" y="4181361"/>
                <a:chExt cx="1137052" cy="400800"/>
              </a:xfrm>
            </p:grpSpPr>
            <p:sp>
              <p:nvSpPr>
                <p:cNvPr id="22" name="Rounded Rectangle 21"/>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Rectangle 22"/>
                <p:cNvSpPr/>
                <p:nvPr/>
              </p:nvSpPr>
              <p:spPr>
                <a:xfrm>
                  <a:off x="8952155" y="4277985"/>
                  <a:ext cx="953435"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24" name="Group 23"/>
              <p:cNvGrpSpPr/>
              <p:nvPr/>
            </p:nvGrpSpPr>
            <p:grpSpPr>
              <a:xfrm>
                <a:off x="8393528" y="3894958"/>
                <a:ext cx="1760503" cy="400800"/>
                <a:chOff x="8860388" y="4181361"/>
                <a:chExt cx="1137052" cy="400800"/>
              </a:xfrm>
            </p:grpSpPr>
            <p:sp>
              <p:nvSpPr>
                <p:cNvPr id="25" name="Rounded Rectangle 24"/>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Rectangle 25"/>
                <p:cNvSpPr/>
                <p:nvPr/>
              </p:nvSpPr>
              <p:spPr>
                <a:xfrm>
                  <a:off x="8932052" y="4277985"/>
                  <a:ext cx="994165"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28" name="Group 27"/>
              <p:cNvGrpSpPr/>
              <p:nvPr/>
            </p:nvGrpSpPr>
            <p:grpSpPr>
              <a:xfrm>
                <a:off x="10341001" y="3889878"/>
                <a:ext cx="845671" cy="400800"/>
                <a:chOff x="8860388" y="4181361"/>
                <a:chExt cx="1137052" cy="400800"/>
              </a:xfrm>
            </p:grpSpPr>
            <p:sp>
              <p:nvSpPr>
                <p:cNvPr id="29" name="Rounded Rectangle 28"/>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0" name="Rectangle 29"/>
                <p:cNvSpPr/>
                <p:nvPr/>
              </p:nvSpPr>
              <p:spPr>
                <a:xfrm>
                  <a:off x="8988684" y="4277985"/>
                  <a:ext cx="857499"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31" name="Group 30"/>
              <p:cNvGrpSpPr/>
              <p:nvPr/>
            </p:nvGrpSpPr>
            <p:grpSpPr>
              <a:xfrm>
                <a:off x="10004307" y="4485110"/>
                <a:ext cx="1182366" cy="400800"/>
                <a:chOff x="8860388" y="4181361"/>
                <a:chExt cx="1137052" cy="400800"/>
              </a:xfrm>
            </p:grpSpPr>
            <p:sp>
              <p:nvSpPr>
                <p:cNvPr id="32" name="Rounded Rectangle 31"/>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Rectangle 32"/>
                <p:cNvSpPr/>
                <p:nvPr/>
              </p:nvSpPr>
              <p:spPr>
                <a:xfrm>
                  <a:off x="8988684" y="4277985"/>
                  <a:ext cx="857499"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34" name="Group 33"/>
              <p:cNvGrpSpPr/>
              <p:nvPr/>
            </p:nvGrpSpPr>
            <p:grpSpPr>
              <a:xfrm>
                <a:off x="9351452" y="4485110"/>
                <a:ext cx="451695" cy="400800"/>
                <a:chOff x="8860388" y="4181361"/>
                <a:chExt cx="1137052" cy="400800"/>
              </a:xfrm>
            </p:grpSpPr>
            <p:sp>
              <p:nvSpPr>
                <p:cNvPr id="35" name="Rounded Rectangle 34"/>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Rectangle 35"/>
                <p:cNvSpPr/>
                <p:nvPr/>
              </p:nvSpPr>
              <p:spPr>
                <a:xfrm>
                  <a:off x="9064350" y="4277985"/>
                  <a:ext cx="705101"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nvGrpSpPr>
              <p:cNvPr id="37" name="Group 36"/>
              <p:cNvGrpSpPr/>
              <p:nvPr/>
            </p:nvGrpSpPr>
            <p:grpSpPr>
              <a:xfrm>
                <a:off x="8393529" y="4485110"/>
                <a:ext cx="758894" cy="400800"/>
                <a:chOff x="8860388" y="4181361"/>
                <a:chExt cx="1137052" cy="400800"/>
              </a:xfrm>
            </p:grpSpPr>
            <p:sp>
              <p:nvSpPr>
                <p:cNvPr id="39" name="Rounded Rectangle 38"/>
                <p:cNvSpPr/>
                <p:nvPr/>
              </p:nvSpPr>
              <p:spPr>
                <a:xfrm>
                  <a:off x="8860388" y="4181361"/>
                  <a:ext cx="1137052" cy="400800"/>
                </a:xfrm>
                <a:prstGeom prst="roundRect">
                  <a:avLst>
                    <a:gd name="adj" fmla="val 903"/>
                  </a:avLst>
                </a:prstGeom>
                <a:solidFill>
                  <a:schemeClr val="accent1">
                    <a:alpha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0" name="Rectangle 39"/>
                <p:cNvSpPr/>
                <p:nvPr/>
              </p:nvSpPr>
              <p:spPr>
                <a:xfrm>
                  <a:off x="8988684" y="4277985"/>
                  <a:ext cx="857499" cy="204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sp>
            <p:nvSpPr>
              <p:cNvPr id="43" name="Rectangle 42"/>
              <p:cNvSpPr/>
              <p:nvPr/>
            </p:nvSpPr>
            <p:spPr>
              <a:xfrm>
                <a:off x="8372509" y="5395992"/>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5" name="Rectangle 44"/>
              <p:cNvSpPr/>
              <p:nvPr/>
            </p:nvSpPr>
            <p:spPr>
              <a:xfrm>
                <a:off x="8372509" y="5110252"/>
                <a:ext cx="2835206" cy="20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51" name="Picture 50"/>
              <p:cNvPicPr>
                <a:picLocks noChangeAspect="1"/>
              </p:cNvPicPr>
              <p:nvPr/>
            </p:nvPicPr>
            <p:blipFill>
              <a:blip r:embed="rId2"/>
              <a:stretch>
                <a:fillRect/>
              </a:stretch>
            </p:blipFill>
            <p:spPr>
              <a:xfrm>
                <a:off x="8369516" y="3304709"/>
                <a:ext cx="2840982" cy="1615580"/>
              </a:xfrm>
              <a:prstGeom prst="rect">
                <a:avLst/>
              </a:prstGeom>
            </p:spPr>
          </p:pic>
        </p:grpSp>
      </p:grpSp>
      <p:sp>
        <p:nvSpPr>
          <p:cNvPr id="38" name="Slide Number">
            <a:extLst>
              <a:ext uri="{FF2B5EF4-FFF2-40B4-BE49-F238E27FC236}">
                <a16:creationId xmlns:a16="http://schemas.microsoft.com/office/drawing/2014/main" xmlns="" id="{5F61B415-6AB0-4A3F-AF98-E3E05639788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196</a:t>
            </a:fld>
            <a:endParaRPr lang="en-US" noProof="0" dirty="0"/>
          </a:p>
        </p:txBody>
      </p:sp>
    </p:spTree>
    <p:extLst>
      <p:ext uri="{BB962C8B-B14F-4D97-AF65-F5344CB8AC3E}">
        <p14:creationId xmlns:p14="http://schemas.microsoft.com/office/powerpoint/2010/main" val="376643534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 the following HTML and style it as the screenshot:</a:t>
            </a:r>
            <a:endParaRPr lang="bg-BG" dirty="0"/>
          </a:p>
        </p:txBody>
      </p:sp>
      <p:sp>
        <p:nvSpPr>
          <p:cNvPr id="3" name="Title 2"/>
          <p:cNvSpPr>
            <a:spLocks noGrp="1"/>
          </p:cNvSpPr>
          <p:nvPr>
            <p:ph type="title"/>
          </p:nvPr>
        </p:nvSpPr>
        <p:spPr/>
        <p:txBody>
          <a:bodyPr/>
          <a:lstStyle/>
          <a:p>
            <a:r>
              <a:rPr lang="en-US" dirty="0"/>
              <a:t>Problem: Color Blocks</a:t>
            </a:r>
            <a:endParaRPr lang="bg-BG" dirty="0"/>
          </a:p>
        </p:txBody>
      </p:sp>
      <p:sp>
        <p:nvSpPr>
          <p:cNvPr id="5" name="TextBox 4"/>
          <p:cNvSpPr txBox="1"/>
          <p:nvPr/>
        </p:nvSpPr>
        <p:spPr>
          <a:xfrm>
            <a:off x="609600" y="1905000"/>
            <a:ext cx="8131500" cy="2630200"/>
          </a:xfrm>
          <a:prstGeom prst="rect">
            <a:avLst/>
          </a:prstGeom>
          <a:solidFill>
            <a:schemeClr val="accent6">
              <a:lumMod val="75000"/>
              <a:alpha val="15000"/>
            </a:schemeClr>
          </a:solidFill>
          <a:ln w="12700">
            <a:solidFill>
              <a:schemeClr val="tx1">
                <a:lumMod val="75000"/>
              </a:schemeClr>
            </a:solidFill>
          </a:ln>
        </p:spPr>
        <p:txBody>
          <a:bodyPr vert="horz" wrap="square" lIns="143963" tIns="107972" rIns="143963" bIns="107972" rtlCol="0">
            <a:noAutofit/>
          </a:bodyPr>
          <a:lstStyle/>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&lt;div class="green"&gt;green block&lt;/div&gt;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&lt;div class="blue"&gt;blue block&lt;/div&gt;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&lt;div class="red"&gt;red block&lt;/div&gt;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&lt;div class="purple"&gt;purple block&lt;/div&gt;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&lt;div class="orange"&gt;orange block&lt;/div&gt;</a:t>
            </a:r>
          </a:p>
        </p:txBody>
      </p:sp>
      <p:pic>
        <p:nvPicPr>
          <p:cNvPr id="8" name="Picture 7"/>
          <p:cNvPicPr>
            <a:picLocks noChangeAspect="1"/>
          </p:cNvPicPr>
          <p:nvPr/>
        </p:nvPicPr>
        <p:blipFill>
          <a:blip r:embed="rId2"/>
          <a:stretch>
            <a:fillRect/>
          </a:stretch>
        </p:blipFill>
        <p:spPr>
          <a:xfrm>
            <a:off x="612451" y="4764198"/>
            <a:ext cx="4156084" cy="1810049"/>
          </a:xfrm>
          <a:prstGeom prst="rect">
            <a:avLst/>
          </a:prstGeom>
          <a:ln w="6350">
            <a:solidFill>
              <a:schemeClr val="tx1"/>
            </a:solidFill>
          </a:ln>
          <a:effectLst/>
        </p:spPr>
      </p:pic>
      <p:sp>
        <p:nvSpPr>
          <p:cNvPr id="9" name="Slide Number">
            <a:extLst>
              <a:ext uri="{FF2B5EF4-FFF2-40B4-BE49-F238E27FC236}">
                <a16:creationId xmlns:a16="http://schemas.microsoft.com/office/drawing/2014/main" xmlns="" id="{30B36645-7D7F-4F62-ADE2-008ADB05035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197</a:t>
            </a:fld>
            <a:endParaRPr lang="en-US" noProof="0" dirty="0"/>
          </a:p>
        </p:txBody>
      </p:sp>
    </p:spTree>
    <p:extLst>
      <p:ext uri="{BB962C8B-B14F-4D97-AF65-F5344CB8AC3E}">
        <p14:creationId xmlns:p14="http://schemas.microsoft.com/office/powerpoint/2010/main" val="204820675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Color Blocks</a:t>
            </a:r>
            <a:endParaRPr lang="bg-BG" dirty="0"/>
          </a:p>
        </p:txBody>
      </p:sp>
      <p:sp>
        <p:nvSpPr>
          <p:cNvPr id="5" name="TextBox 4"/>
          <p:cNvSpPr txBox="1"/>
          <p:nvPr/>
        </p:nvSpPr>
        <p:spPr>
          <a:xfrm>
            <a:off x="2514600" y="1371600"/>
            <a:ext cx="7162800" cy="4572000"/>
          </a:xfrm>
          <a:prstGeom prst="rect">
            <a:avLst/>
          </a:prstGeom>
          <a:solidFill>
            <a:schemeClr val="accent6">
              <a:lumMod val="75000"/>
              <a:alpha val="15000"/>
            </a:schemeClr>
          </a:solidFill>
          <a:ln w="12700">
            <a:solidFill>
              <a:schemeClr val="tx1">
                <a:lumMod val="75000"/>
              </a:schemeClr>
            </a:solidFill>
          </a:ln>
        </p:spPr>
        <p:txBody>
          <a:bodyPr vert="horz" wrap="square" lIns="143963" tIns="107972" rIns="143963" bIns="107972" rtlCol="0">
            <a:noAutofit/>
          </a:bodyPr>
          <a:lstStyle/>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div {</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  display: inline-block;</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.green {</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  background-color: green;</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.blue {</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  background-color: blue;</a:t>
            </a:r>
          </a:p>
          <a:p>
            <a:pPr eaLnBrk="0" hangingPunct="0">
              <a:lnSpc>
                <a:spcPct val="110000"/>
              </a:lnSpc>
              <a:buClr>
                <a:schemeClr val="accent5">
                  <a:lumMod val="40000"/>
                  <a:lumOff val="60000"/>
                </a:schemeClr>
              </a:buClr>
              <a:buSzPct val="70000"/>
            </a:pPr>
            <a:r>
              <a:rPr lang="en-US" sz="2600" b="1" dirty="0">
                <a:latin typeface="Consolas" panose="020B0609020204030204" pitchFamily="49" charset="0"/>
              </a:rPr>
              <a:t>}</a:t>
            </a:r>
          </a:p>
          <a:p>
            <a:pPr eaLnBrk="0" hangingPunct="0">
              <a:lnSpc>
                <a:spcPct val="110000"/>
              </a:lnSpc>
              <a:buClr>
                <a:schemeClr val="accent5">
                  <a:lumMod val="40000"/>
                  <a:lumOff val="60000"/>
                </a:schemeClr>
              </a:buClr>
              <a:buSzPct val="70000"/>
            </a:pPr>
            <a:r>
              <a:rPr lang="bg-BG" sz="2600" b="1" dirty="0">
                <a:solidFill>
                  <a:schemeClr val="accent2"/>
                </a:solidFill>
                <a:latin typeface="Consolas" panose="020B0609020204030204" pitchFamily="49" charset="0"/>
              </a:rPr>
              <a:t>&lt;!-- </a:t>
            </a:r>
            <a:r>
              <a:rPr lang="en-US" sz="2600" b="1" dirty="0">
                <a:solidFill>
                  <a:schemeClr val="accent2"/>
                </a:solidFill>
                <a:latin typeface="Consolas" panose="020B0609020204030204" pitchFamily="49" charset="0"/>
              </a:rPr>
              <a:t>Implement rest of the styles --&gt;</a:t>
            </a:r>
          </a:p>
        </p:txBody>
      </p:sp>
      <p:sp>
        <p:nvSpPr>
          <p:cNvPr id="7" name="Slide Number">
            <a:extLst>
              <a:ext uri="{FF2B5EF4-FFF2-40B4-BE49-F238E27FC236}">
                <a16:creationId xmlns:a16="http://schemas.microsoft.com/office/drawing/2014/main" xmlns="" id="{8CB8AF05-04B0-42C9-A9F9-2C00FA92685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198</a:t>
            </a:fld>
            <a:endParaRPr lang="en-US" noProof="0" dirty="0"/>
          </a:p>
        </p:txBody>
      </p:sp>
    </p:spTree>
    <p:extLst>
      <p:ext uri="{BB962C8B-B14F-4D97-AF65-F5344CB8AC3E}">
        <p14:creationId xmlns:p14="http://schemas.microsoft.com/office/powerpoint/2010/main" val="294243896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fade">
                                      <p:cBhvr>
                                        <p:cTn id="11" dur="500"/>
                                        <p:tgtEl>
                                          <p:spTgt spid="5">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500"/>
                                        <p:tgtEl>
                                          <p:spTgt spid="5">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ummary Box Group">
            <a:extLst>
              <a:ext uri="{FF2B5EF4-FFF2-40B4-BE49-F238E27FC236}">
                <a16:creationId xmlns:a16="http://schemas.microsoft.com/office/drawing/2014/main" xmlns="" id="{EBAFE522-EB7D-4931-A015-9A7E8A98517D}"/>
              </a:ext>
            </a:extLst>
          </p:cNvPr>
          <p:cNvGrpSpPr/>
          <p:nvPr/>
        </p:nvGrpSpPr>
        <p:grpSpPr>
          <a:xfrm>
            <a:off x="191941" y="1294894"/>
            <a:ext cx="9188204" cy="5392923"/>
            <a:chOff x="472011" y="1508786"/>
            <a:chExt cx="3799787" cy="4865561"/>
          </a:xfrm>
        </p:grpSpPr>
        <p:sp>
          <p:nvSpPr>
            <p:cNvPr id="10" name="Rounded Rectangle Blue">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Left">
              <a:extLst>
                <a:ext uri="{FF2B5EF4-FFF2-40B4-BE49-F238E27FC236}">
                  <a16:creationId xmlns:a16="http://schemas.microsoft.com/office/drawing/2014/main" xmlns="" id="{F12C06CE-2BBE-46C2-B718-813794C58DF9}"/>
                </a:ext>
              </a:extLst>
            </p:cNvPr>
            <p:cNvSpPr/>
            <p:nvPr/>
          </p:nvSpPr>
          <p:spPr>
            <a:xfrm>
              <a:off x="546866" y="1696737"/>
              <a:ext cx="81601" cy="4489658"/>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solidFill>
                  <a:schemeClr val="bg1"/>
                </a:solidFill>
              </a:endParaRPr>
            </a:p>
          </p:txBody>
        </p:sp>
        <p:sp>
          <p:nvSpPr>
            <p:cNvPr id="12" name="Half Frame Top Right">
              <a:extLst>
                <a:ext uri="{FF2B5EF4-FFF2-40B4-BE49-F238E27FC236}">
                  <a16:creationId xmlns:a16="http://schemas.microsoft.com/office/drawing/2014/main" xmlns="" id="{66CDBB1E-AF3C-43FC-9F34-2DD691F81726}"/>
                </a:ext>
              </a:extLst>
            </p:cNvPr>
            <p:cNvSpPr/>
            <p:nvPr userDrawn="1"/>
          </p:nvSpPr>
          <p:spPr>
            <a:xfrm rot="5400000">
              <a:off x="374255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solidFill>
                  <a:schemeClr val="tx1"/>
                </a:solidFill>
              </a:endParaRPr>
            </a:p>
          </p:txBody>
        </p:sp>
      </p:grpSp>
      <p:pic>
        <p:nvPicPr>
          <p:cNvPr id="13" name="Picture SoftUni Mascot">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550746" y="3923871"/>
            <a:ext cx="2314473" cy="2504842"/>
          </a:xfrm>
          <a:prstGeom prst="rect">
            <a:avLst/>
          </a:prstGeom>
        </p:spPr>
      </p:pic>
      <p:sp>
        <p:nvSpPr>
          <p:cNvPr id="14" name="Text Placeholder Body">
            <a:extLst>
              <a:ext uri="{FF2B5EF4-FFF2-40B4-BE49-F238E27FC236}">
                <a16:creationId xmlns:a16="http://schemas.microsoft.com/office/drawing/2014/main" xmlns="" id="{0E49D336-45B6-44D3-97C4-E28F8DEA2022}"/>
              </a:ext>
            </a:extLst>
          </p:cNvPr>
          <p:cNvSpPr>
            <a:spLocks noGrp="1"/>
          </p:cNvSpPr>
          <p:nvPr>
            <p:ph type="body" sz="quarter" idx="10"/>
          </p:nvPr>
        </p:nvSpPr>
        <p:spPr>
          <a:xfrm>
            <a:off x="699285" y="1677242"/>
            <a:ext cx="8444047" cy="4679858"/>
          </a:xfrm>
        </p:spPr>
        <p:txBody>
          <a:bodyPr>
            <a:normAutofit/>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marL="452302" indent="-452302"/>
            <a:r>
              <a:rPr lang="fr-FR" sz="3400" dirty="0"/>
              <a:t>HTML </a:t>
            </a:r>
            <a:r>
              <a:rPr lang="en-US" sz="3400" b="1" dirty="0">
                <a:solidFill>
                  <a:schemeClr val="bg1"/>
                </a:solidFill>
              </a:rPr>
              <a:t>describes</a:t>
            </a:r>
            <a:r>
              <a:rPr lang="fr-FR" sz="3400" dirty="0"/>
              <a:t> structures content</a:t>
            </a:r>
          </a:p>
          <a:p>
            <a:pPr marL="1061887" lvl="1" indent="-452302"/>
            <a:r>
              <a:rPr lang="en-US" sz="3400" dirty="0">
                <a:solidFill>
                  <a:schemeClr val="bg2"/>
                </a:solidFill>
              </a:rPr>
              <a:t>Text</a:t>
            </a:r>
            <a:r>
              <a:rPr lang="fr-FR" sz="3400" dirty="0">
                <a:solidFill>
                  <a:schemeClr val="bg2"/>
                </a:solidFill>
              </a:rPr>
              <a:t>, images, tables, figures, etc.</a:t>
            </a:r>
          </a:p>
          <a:p>
            <a:pPr marL="452302" indent="-452302"/>
            <a:r>
              <a:rPr lang="en-US" sz="3400" dirty="0"/>
              <a:t>CSS </a:t>
            </a:r>
            <a:r>
              <a:rPr lang="en-US" sz="3400" b="1" dirty="0">
                <a:solidFill>
                  <a:schemeClr val="bg1"/>
                </a:solidFill>
              </a:rPr>
              <a:t>describes</a:t>
            </a:r>
            <a:r>
              <a:rPr lang="en-US" sz="3400" dirty="0"/>
              <a:t> how HTML elements should be </a:t>
            </a:r>
            <a:r>
              <a:rPr lang="en-US" sz="3400" b="1" dirty="0">
                <a:solidFill>
                  <a:schemeClr val="bg1"/>
                </a:solidFill>
              </a:rPr>
              <a:t>displayed</a:t>
            </a:r>
          </a:p>
          <a:p>
            <a:pPr marL="1061887" lvl="1" indent="-452302"/>
            <a:r>
              <a:rPr lang="en-US" sz="3400" dirty="0">
                <a:solidFill>
                  <a:schemeClr val="bg2"/>
                </a:solidFill>
              </a:rPr>
              <a:t>Styles may be: </a:t>
            </a:r>
            <a:r>
              <a:rPr lang="en-US" sz="3400" b="1" dirty="0">
                <a:solidFill>
                  <a:schemeClr val="bg1"/>
                </a:solidFill>
              </a:rPr>
              <a:t>external</a:t>
            </a:r>
            <a:r>
              <a:rPr lang="en-US" sz="3400" dirty="0">
                <a:solidFill>
                  <a:schemeClr val="bg2"/>
                </a:solidFill>
              </a:rPr>
              <a:t>, </a:t>
            </a:r>
            <a:r>
              <a:rPr lang="en-US" sz="3400" b="1" dirty="0">
                <a:solidFill>
                  <a:schemeClr val="bg1"/>
                </a:solidFill>
              </a:rPr>
              <a:t>internal</a:t>
            </a:r>
            <a:r>
              <a:rPr lang="en-US" sz="3400" dirty="0">
                <a:solidFill>
                  <a:schemeClr val="bg2"/>
                </a:solidFill>
              </a:rPr>
              <a:t> and </a:t>
            </a:r>
            <a:r>
              <a:rPr lang="en-US" sz="3400" b="1" dirty="0">
                <a:solidFill>
                  <a:schemeClr val="bg1"/>
                </a:solidFill>
              </a:rPr>
              <a:t>inline</a:t>
            </a:r>
            <a:endParaRPr lang="fr-FR" sz="3400" b="1" dirty="0">
              <a:solidFill>
                <a:schemeClr val="bg1"/>
              </a:solidFill>
            </a:endParaRPr>
          </a:p>
        </p:txBody>
      </p:sp>
      <p:sp>
        <p:nvSpPr>
          <p:cNvPr id="4" name="Slide Title"/>
          <p:cNvSpPr>
            <a:spLocks noGrp="1"/>
          </p:cNvSpPr>
          <p:nvPr>
            <p:ph type="title"/>
          </p:nvPr>
        </p:nvSpPr>
        <p:spPr/>
        <p:txBody>
          <a:bodyPr>
            <a:normAutofit/>
          </a:bodyPr>
          <a:lstStyle/>
          <a:p>
            <a:r>
              <a:rPr lang="en-US" dirty="0"/>
              <a:t>Summary</a:t>
            </a:r>
          </a:p>
        </p:txBody>
      </p:sp>
      <p:sp>
        <p:nvSpPr>
          <p:cNvPr id="15" name="Slide Number">
            <a:extLst>
              <a:ext uri="{FF2B5EF4-FFF2-40B4-BE49-F238E27FC236}">
                <a16:creationId xmlns:a16="http://schemas.microsoft.com/office/drawing/2014/main" xmlns="" id="{1953355C-4805-4599-AB88-333879052C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199</a:t>
            </a:fld>
            <a:endParaRPr lang="en-US" noProof="0" dirty="0"/>
          </a:p>
        </p:txBody>
      </p:sp>
    </p:spTree>
    <p:extLst>
      <p:ext uri="{BB962C8B-B14F-4D97-AF65-F5344CB8AC3E}">
        <p14:creationId xmlns:p14="http://schemas.microsoft.com/office/powerpoint/2010/main" val="223382302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fade">
                                      <p:cBhvr>
                                        <p:cTn id="7" dur="500"/>
                                        <p:tgtEl>
                                          <p:spTgt spid="1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fade">
                                      <p:cBhvr>
                                        <p:cTn id="10"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304800" y="1191467"/>
            <a:ext cx="11804822" cy="5530010"/>
          </a:xfrm>
        </p:spPr>
        <p:txBody>
          <a:bodyPr>
            <a:normAutofit/>
          </a:bodyPr>
          <a:lstStyle/>
          <a:p>
            <a:pPr marL="514350" indent="-514350">
              <a:lnSpc>
                <a:spcPct val="110000"/>
              </a:lnSpc>
              <a:buFont typeface="+mj-lt"/>
              <a:buAutoNum type="arabicPeriod"/>
            </a:pPr>
            <a:r>
              <a:rPr lang="en-US" dirty="0"/>
              <a:t>Execution Model</a:t>
            </a:r>
            <a:endParaRPr lang="bg-BG" dirty="0"/>
          </a:p>
          <a:p>
            <a:pPr marL="514350" indent="-514350">
              <a:lnSpc>
                <a:spcPct val="110000"/>
              </a:lnSpc>
              <a:buFont typeface="+mj-lt"/>
              <a:buAutoNum type="arabicPeriod"/>
            </a:pPr>
            <a:r>
              <a:rPr lang="en-US" dirty="0"/>
              <a:t>Variables</a:t>
            </a:r>
          </a:p>
          <a:p>
            <a:pPr marL="514350" indent="-514350">
              <a:lnSpc>
                <a:spcPct val="110000"/>
              </a:lnSpc>
              <a:buFont typeface="+mj-lt"/>
              <a:buAutoNum type="arabicPeriod"/>
            </a:pPr>
            <a:r>
              <a:rPr lang="en-US" dirty="0"/>
              <a:t>Data Types</a:t>
            </a:r>
          </a:p>
          <a:p>
            <a:pPr marL="514350" indent="-514350">
              <a:lnSpc>
                <a:spcPct val="110000"/>
              </a:lnSpc>
              <a:buFont typeface="+mj-lt"/>
              <a:buAutoNum type="arabicPeriod"/>
            </a:pPr>
            <a:r>
              <a:rPr lang="en-US" dirty="0"/>
              <a:t>Printing on the Console</a:t>
            </a:r>
          </a:p>
          <a:p>
            <a:pPr marL="514350" indent="-514350">
              <a:lnSpc>
                <a:spcPct val="110000"/>
              </a:lnSpc>
              <a:buFont typeface="+mj-lt"/>
              <a:buAutoNum type="arabicPeriod"/>
            </a:pPr>
            <a:r>
              <a:rPr lang="en-US" dirty="0"/>
              <a:t>Conditional Statements</a:t>
            </a:r>
          </a:p>
          <a:p>
            <a:pPr marL="514350" indent="-514350">
              <a:lnSpc>
                <a:spcPct val="110000"/>
              </a:lnSpc>
              <a:buFont typeface="+mj-lt"/>
              <a:buAutoNum type="arabicPeriod"/>
            </a:pPr>
            <a:r>
              <a:rPr lang="en-US" dirty="0"/>
              <a:t>Loops</a:t>
            </a:r>
          </a:p>
          <a:p>
            <a:pPr marL="514350" indent="-514350">
              <a:lnSpc>
                <a:spcPct val="110000"/>
              </a:lnSpc>
              <a:buFont typeface="+mj-lt"/>
              <a:buAutoNum type="arabicPeriod"/>
            </a:pPr>
            <a:r>
              <a:rPr lang="en-US" dirty="0"/>
              <a:t>Development Environments (IDE)</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pic>
        <p:nvPicPr>
          <p:cNvPr id="5" name="Picture 4" descr="A drawing of a cartoon character&#10;&#10;Description generated with high confidence">
            <a:extLst>
              <a:ext uri="{FF2B5EF4-FFF2-40B4-BE49-F238E27FC236}">
                <a16:creationId xmlns=""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9A8BAD5-BC54-4D30-A6A6-3A6976C769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37030" y="1539000"/>
            <a:ext cx="2917940" cy="1892493"/>
          </a:xfrm>
          <a:prstGeom prst="rect">
            <a:avLst/>
          </a:prstGeom>
        </p:spPr>
      </p:pic>
      <p:sp>
        <p:nvSpPr>
          <p:cNvPr id="4" name="Subtitle 3">
            <a:extLst>
              <a:ext uri="{FF2B5EF4-FFF2-40B4-BE49-F238E27FC236}">
                <a16:creationId xmlns="" xmlns:a16="http://schemas.microsoft.com/office/drawing/2014/main" id="{7722A39F-5133-4F87-8396-A96B34DEB09F}"/>
              </a:ext>
            </a:extLst>
          </p:cNvPr>
          <p:cNvSpPr>
            <a:spLocks noGrp="1"/>
          </p:cNvSpPr>
          <p:nvPr>
            <p:ph type="subTitle" sz="quarter" idx="11"/>
          </p:nvPr>
        </p:nvSpPr>
        <p:spPr/>
        <p:txBody>
          <a:bodyPr/>
          <a:lstStyle/>
          <a:p>
            <a:r>
              <a:rPr lang="en-US" dirty="0"/>
              <a:t>If-Else Statements in C#, Java, JS and Python</a:t>
            </a:r>
          </a:p>
        </p:txBody>
      </p:sp>
      <p:sp>
        <p:nvSpPr>
          <p:cNvPr id="3" name="Title 2"/>
          <p:cNvSpPr>
            <a:spLocks noGrp="1"/>
          </p:cNvSpPr>
          <p:nvPr>
            <p:ph type="title" sz="quarter" idx="10"/>
          </p:nvPr>
        </p:nvSpPr>
        <p:spPr/>
        <p:txBody>
          <a:bodyPr/>
          <a:lstStyle/>
          <a:p>
            <a:r>
              <a:rPr lang="en-GB"/>
              <a:t>Conditional Statements</a:t>
            </a:r>
          </a:p>
        </p:txBody>
      </p:sp>
    </p:spTree>
    <p:extLst>
      <p:ext uri="{BB962C8B-B14F-4D97-AF65-F5344CB8AC3E}">
        <p14:creationId xmlns:p14="http://schemas.microsoft.com/office/powerpoint/2010/main" val="345490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8863817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uperhosting">
            <a:hlinkClick r:id="rId3"/>
            <a:extLst>
              <a:ext uri="{FF2B5EF4-FFF2-40B4-BE49-F238E27FC236}">
                <a16:creationId xmlns:a16="http://schemas.microsoft.com/office/drawing/2014/main" xmlns="" id="{209EACB9-FC1D-4DCA-BC86-B0DD02312350}"/>
              </a:ext>
            </a:extLst>
          </p:cNvPr>
          <p:cNvPicPr>
            <a:picLocks noChangeAspect="1"/>
          </p:cNvPicPr>
          <p:nvPr/>
        </p:nvPicPr>
        <p:blipFill>
          <a:blip r:embed="rId4"/>
          <a:stretch>
            <a:fillRect/>
          </a:stretch>
        </p:blipFill>
        <p:spPr>
          <a:xfrm>
            <a:off x="4667048" y="5669125"/>
            <a:ext cx="6472875" cy="774091"/>
          </a:xfrm>
          <a:prstGeom prst="roundRect">
            <a:avLst/>
          </a:prstGeom>
          <a:solidFill>
            <a:schemeClr val="bg2"/>
          </a:solidFill>
          <a:ln>
            <a:solidFill>
              <a:schemeClr val="tx1"/>
            </a:solidFill>
          </a:ln>
          <a:effectLst>
            <a:softEdge rad="0"/>
          </a:effectLst>
        </p:spPr>
      </p:pic>
      <p:pic>
        <p:nvPicPr>
          <p:cNvPr id="32" name="Stemo">
            <a:hlinkClick r:id="rId5"/>
            <a:extLst>
              <a:ext uri="{FF2B5EF4-FFF2-40B4-BE49-F238E27FC236}">
                <a16:creationId xmlns:a16="http://schemas.microsoft.com/office/drawing/2014/main" xmlns="" id="{0FDF11E6-F5ED-4FB2-96CD-9D306D28A0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204" r="-4204"/>
          <a:stretch>
            <a:fillRect/>
          </a:stretch>
        </p:blipFill>
        <p:spPr>
          <a:xfrm>
            <a:off x="1095081" y="5580062"/>
            <a:ext cx="2872298" cy="863152"/>
          </a:xfrm>
          <a:prstGeom prst="roundRect">
            <a:avLst/>
          </a:prstGeom>
          <a:solidFill>
            <a:schemeClr val="bg2"/>
          </a:solidFill>
          <a:ln>
            <a:solidFill>
              <a:schemeClr val="tx1"/>
            </a:solidFill>
          </a:ln>
          <a:effectLst>
            <a:softEdge rad="0"/>
          </a:effectLst>
        </p:spPr>
      </p:pic>
      <p:pic>
        <p:nvPicPr>
          <p:cNvPr id="22" name="Infragistics">
            <a:hlinkClick r:id="rId7"/>
            <a:extLst>
              <a:ext uri="{FF2B5EF4-FFF2-40B4-BE49-F238E27FC236}">
                <a16:creationId xmlns:a16="http://schemas.microsoft.com/office/drawing/2014/main" xmlns="" id="{B144A31B-0A04-458F-A3E8-FB087C5181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204" r="-4204"/>
          <a:stretch/>
        </p:blipFill>
        <p:spPr>
          <a:xfrm>
            <a:off x="5438189" y="4550070"/>
            <a:ext cx="5665883" cy="863152"/>
          </a:xfrm>
          <a:prstGeom prst="roundRect">
            <a:avLst/>
          </a:prstGeom>
          <a:solidFill>
            <a:schemeClr val="bg2"/>
          </a:solidFill>
          <a:ln>
            <a:solidFill>
              <a:schemeClr val="tx1"/>
            </a:solidFill>
          </a:ln>
          <a:effectLst>
            <a:softEdge rad="0"/>
          </a:effectLst>
        </p:spPr>
      </p:pic>
      <p:pic>
        <p:nvPicPr>
          <p:cNvPr id="23" name="Indeavr" descr="Ð ÐµÐ·ÑÐ»ÑÐ°Ñ Ñ Ð¸Ð·Ð¾Ð±ÑÐ°Ð¶ÐµÐ½Ð¸Ðµ Ð·Ð° indeavr">
            <a:hlinkClick r:id="rId9"/>
            <a:extLst>
              <a:ext uri="{FF2B5EF4-FFF2-40B4-BE49-F238E27FC236}">
                <a16:creationId xmlns:a16="http://schemas.microsoft.com/office/drawing/2014/main" xmlns="" id="{BCA470B5-EF7D-4607-9DBD-6D5DD869EAD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633" t="-16118" r="-14633" b="-8642"/>
          <a:stretch/>
        </p:blipFill>
        <p:spPr bwMode="auto">
          <a:xfrm>
            <a:off x="1052080" y="4550070"/>
            <a:ext cx="3960082" cy="863152"/>
          </a:xfrm>
          <a:prstGeom prst="roundRect">
            <a:avLst/>
          </a:prstGeom>
          <a:solidFill>
            <a:schemeClr val="bg2"/>
          </a:solidFill>
          <a:ln>
            <a:solidFill>
              <a:schemeClr val="tx1"/>
            </a:solidFill>
          </a:ln>
          <a:effectLst/>
        </p:spPr>
      </p:pic>
      <p:pic>
        <p:nvPicPr>
          <p:cNvPr id="31" name="Motion Software">
            <a:hlinkClick r:id="rId11"/>
            <a:extLst>
              <a:ext uri="{FF2B5EF4-FFF2-40B4-BE49-F238E27FC236}">
                <a16:creationId xmlns:a16="http://schemas.microsoft.com/office/drawing/2014/main" xmlns="" id="{6C36419A-8DCA-4C41-ACC6-107A967CC69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589" t="-22282" r="-30138" b="-23831"/>
          <a:stretch/>
        </p:blipFill>
        <p:spPr>
          <a:xfrm>
            <a:off x="9355878" y="3520076"/>
            <a:ext cx="1748192" cy="863152"/>
          </a:xfrm>
          <a:prstGeom prst="roundRect">
            <a:avLst/>
          </a:prstGeom>
          <a:solidFill>
            <a:schemeClr val="bg2"/>
          </a:solidFill>
          <a:ln>
            <a:solidFill>
              <a:schemeClr val="tx1"/>
            </a:solidFill>
          </a:ln>
          <a:effectLst/>
        </p:spPr>
      </p:pic>
      <p:pic>
        <p:nvPicPr>
          <p:cNvPr id="29" name="Postbank">
            <a:hlinkClick r:id="rId13"/>
            <a:extLst>
              <a:ext uri="{FF2B5EF4-FFF2-40B4-BE49-F238E27FC236}">
                <a16:creationId xmlns:a16="http://schemas.microsoft.com/office/drawing/2014/main" xmlns="" id="{786DE91B-5838-4ABB-9599-9B9D5A72C8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1826" t="-8951" r="-21826" b="-8951"/>
          <a:stretch/>
        </p:blipFill>
        <p:spPr>
          <a:xfrm>
            <a:off x="6219341" y="3520076"/>
            <a:ext cx="2518346" cy="863152"/>
          </a:xfrm>
          <a:prstGeom prst="roundRect">
            <a:avLst/>
          </a:prstGeom>
          <a:solidFill>
            <a:schemeClr val="bg2"/>
          </a:solidFill>
          <a:ln>
            <a:solidFill>
              <a:schemeClr val="tx1"/>
            </a:solidFill>
          </a:ln>
          <a:effectLst/>
        </p:spPr>
      </p:pic>
      <p:pic>
        <p:nvPicPr>
          <p:cNvPr id="30" name="SmartIT">
            <a:hlinkClick r:id="rId15"/>
            <a:extLst>
              <a:ext uri="{FF2B5EF4-FFF2-40B4-BE49-F238E27FC236}">
                <a16:creationId xmlns:a16="http://schemas.microsoft.com/office/drawing/2014/main" xmlns="" id="{EBCEF2BC-A3EC-41EB-A352-8F346A8B794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4503" t="-16504" r="-14503" b="-16504"/>
          <a:stretch/>
        </p:blipFill>
        <p:spPr>
          <a:xfrm>
            <a:off x="1052081" y="3520076"/>
            <a:ext cx="4539290" cy="863152"/>
          </a:xfrm>
          <a:prstGeom prst="roundRect">
            <a:avLst/>
          </a:prstGeom>
          <a:solidFill>
            <a:schemeClr val="bg2"/>
          </a:solidFill>
          <a:ln>
            <a:solidFill>
              <a:schemeClr val="tx1"/>
            </a:solidFill>
          </a:ln>
          <a:effectLst/>
        </p:spPr>
      </p:pic>
      <p:pic>
        <p:nvPicPr>
          <p:cNvPr id="24" name="Netpeak" descr="Ð ÐµÐ·ÑÐ»ÑÐ°Ñ Ñ Ð¸Ð·Ð¾Ð±ÑÐ°Ð¶ÐµÐ½Ð¸Ðµ Ð·Ð° netpeak">
            <a:hlinkClick r:id="rId17"/>
            <a:extLst>
              <a:ext uri="{FF2B5EF4-FFF2-40B4-BE49-F238E27FC236}">
                <a16:creationId xmlns:a16="http://schemas.microsoft.com/office/drawing/2014/main" xmlns="" id="{331D262B-A4E1-444E-91F0-CD073295089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291" t="-11436" r="-7291" b="-11436"/>
          <a:stretch/>
        </p:blipFill>
        <p:spPr bwMode="auto">
          <a:xfrm>
            <a:off x="5313248" y="2490082"/>
            <a:ext cx="5790822" cy="863152"/>
          </a:xfrm>
          <a:prstGeom prst="roundRect">
            <a:avLst/>
          </a:prstGeom>
          <a:solidFill>
            <a:schemeClr val="bg2"/>
          </a:solidFill>
          <a:ln>
            <a:solidFill>
              <a:schemeClr val="tx1"/>
            </a:solidFill>
          </a:ln>
          <a:effectLst/>
        </p:spPr>
      </p:pic>
      <p:pic>
        <p:nvPicPr>
          <p:cNvPr id="25" name="Sotware Group" descr="Ð ÐµÐ·ÑÐ»ÑÐ°Ñ Ñ Ð¸Ð·Ð¾Ð±ÑÐ°Ð¶ÐµÐ½Ð¸Ðµ Ð·Ð° software group">
            <a:hlinkClick r:id="rId19"/>
            <a:extLst>
              <a:ext uri="{FF2B5EF4-FFF2-40B4-BE49-F238E27FC236}">
                <a16:creationId xmlns:a16="http://schemas.microsoft.com/office/drawing/2014/main" xmlns="" id="{82BEFF31-0390-4708-9B87-CD5CA29F0545}"/>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2284" r="-9241"/>
          <a:stretch/>
        </p:blipFill>
        <p:spPr bwMode="auto">
          <a:xfrm>
            <a:off x="1052082" y="2490082"/>
            <a:ext cx="3856369" cy="863152"/>
          </a:xfrm>
          <a:prstGeom prst="roundRect">
            <a:avLst/>
          </a:prstGeom>
          <a:solidFill>
            <a:schemeClr val="bg2"/>
          </a:solidFill>
          <a:ln>
            <a:solidFill>
              <a:schemeClr val="tx1"/>
            </a:solidFill>
          </a:ln>
          <a:effectLst/>
        </p:spPr>
      </p:pic>
      <p:pic>
        <p:nvPicPr>
          <p:cNvPr id="26" name="Telenor">
            <a:hlinkClick r:id="rId21"/>
            <a:extLst>
              <a:ext uri="{FF2B5EF4-FFF2-40B4-BE49-F238E27FC236}">
                <a16:creationId xmlns:a16="http://schemas.microsoft.com/office/drawing/2014/main" xmlns="" id="{C8FB8C63-59CB-4A45-8529-96F047E7DDA8}"/>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03" r="-12003" b="-2307"/>
          <a:stretch/>
        </p:blipFill>
        <p:spPr>
          <a:xfrm>
            <a:off x="8657168" y="1460088"/>
            <a:ext cx="2446901" cy="863152"/>
          </a:xfrm>
          <a:prstGeom prst="roundRect">
            <a:avLst/>
          </a:prstGeom>
          <a:solidFill>
            <a:schemeClr val="bg2"/>
          </a:solidFill>
          <a:ln>
            <a:solidFill>
              <a:schemeClr val="tx1"/>
            </a:solidFill>
          </a:ln>
          <a:effectLst/>
        </p:spPr>
      </p:pic>
      <p:pic>
        <p:nvPicPr>
          <p:cNvPr id="28" name="SB Tech">
            <a:hlinkClick r:id="rId23"/>
            <a:extLst>
              <a:ext uri="{FF2B5EF4-FFF2-40B4-BE49-F238E27FC236}">
                <a16:creationId xmlns:a16="http://schemas.microsoft.com/office/drawing/2014/main" xmlns="" id="{26832791-E415-4416-8C24-87B330830339}"/>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3822" r="-689"/>
          <a:stretch/>
        </p:blipFill>
        <p:spPr>
          <a:xfrm>
            <a:off x="5590280" y="1460088"/>
            <a:ext cx="2712303" cy="863152"/>
          </a:xfrm>
          <a:prstGeom prst="roundRect">
            <a:avLst/>
          </a:prstGeom>
          <a:solidFill>
            <a:schemeClr val="bg2"/>
          </a:solidFill>
          <a:ln>
            <a:solidFill>
              <a:schemeClr val="tx1"/>
            </a:solidFill>
          </a:ln>
          <a:effectLst/>
        </p:spPr>
      </p:pic>
      <p:pic>
        <p:nvPicPr>
          <p:cNvPr id="27" name="XS Software">
            <a:hlinkClick r:id="rId25"/>
            <a:extLst>
              <a:ext uri="{FF2B5EF4-FFF2-40B4-BE49-F238E27FC236}">
                <a16:creationId xmlns:a16="http://schemas.microsoft.com/office/drawing/2014/main" xmlns="" id="{EE616F15-A212-4948-8C33-01A8B3540A1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8796" t="-9452" r="-8796" b="-9452"/>
          <a:stretch/>
        </p:blipFill>
        <p:spPr>
          <a:xfrm>
            <a:off x="1052080" y="1460088"/>
            <a:ext cx="4183612" cy="863152"/>
          </a:xfrm>
          <a:prstGeom prst="roundRect">
            <a:avLst/>
          </a:prstGeom>
          <a:solidFill>
            <a:schemeClr val="bg2"/>
          </a:solidFill>
          <a:ln>
            <a:solidFill>
              <a:schemeClr val="tx1"/>
            </a:solidFill>
          </a:ln>
          <a:effectLst/>
        </p:spPr>
      </p:pic>
      <p:sp>
        <p:nvSpPr>
          <p:cNvPr id="444418" name="Slide Title"/>
          <p:cNvSpPr>
            <a:spLocks noGrp="1" noChangeArrowheads="1"/>
          </p:cNvSpPr>
          <p:nvPr>
            <p:ph type="title"/>
          </p:nvPr>
        </p:nvSpPr>
        <p:spPr/>
        <p:txBody>
          <a:bodyPr>
            <a:normAutofit/>
          </a:bodyPr>
          <a:lstStyle/>
          <a:p>
            <a:r>
              <a:rPr lang="en-US" dirty="0">
                <a:solidFill>
                  <a:schemeClr val="bg2"/>
                </a:solidFill>
              </a:rPr>
              <a:t>SoftUni Diamond Partners</a:t>
            </a:r>
            <a:endParaRPr lang="bg-BG" dirty="0">
              <a:solidFill>
                <a:schemeClr val="bg2"/>
              </a:solidFill>
            </a:endParaRPr>
          </a:p>
        </p:txBody>
      </p:sp>
      <p:sp>
        <p:nvSpPr>
          <p:cNvPr id="17" name="Slide Number">
            <a:extLst>
              <a:ext uri="{FF2B5EF4-FFF2-40B4-BE49-F238E27FC236}">
                <a16:creationId xmlns:a16="http://schemas.microsoft.com/office/drawing/2014/main" xmlns="" id="{FF338FFF-9215-4ACA-9B22-72A95306E0E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201</a:t>
            </a:fld>
            <a:endParaRPr lang="en-US" noProof="0" dirty="0"/>
          </a:p>
        </p:txBody>
      </p:sp>
    </p:spTree>
    <p:extLst>
      <p:ext uri="{BB962C8B-B14F-4D97-AF65-F5344CB8AC3E}">
        <p14:creationId xmlns:p14="http://schemas.microsoft.com/office/powerpoint/2010/main" val="260189673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Logos">
            <a:extLst>
              <a:ext uri="{FF2B5EF4-FFF2-40B4-BE49-F238E27FC236}">
                <a16:creationId xmlns:a16="http://schemas.microsoft.com/office/drawing/2014/main" xmlns="" id="{8F94737B-4698-41F8-AC81-9324F12880B9}"/>
              </a:ext>
            </a:extLst>
          </p:cNvPr>
          <p:cNvGrpSpPr/>
          <p:nvPr/>
        </p:nvGrpSpPr>
        <p:grpSpPr>
          <a:xfrm>
            <a:off x="1983344" y="1934194"/>
            <a:ext cx="8225314" cy="4149115"/>
            <a:chOff x="1492446" y="2067924"/>
            <a:chExt cx="6811766" cy="3436077"/>
          </a:xfrm>
        </p:grpSpPr>
        <p:pic>
          <p:nvPicPr>
            <p:cNvPr id="11" name="Picture 10">
              <a:extLst>
                <a:ext uri="{FF2B5EF4-FFF2-40B4-BE49-F238E27FC236}">
                  <a16:creationId xmlns:a16="http://schemas.microsoft.com/office/drawing/2014/main" xmlns="" id="{0C08C713-0228-4051-B23E-879B043121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12" name="Picture 11">
              <a:hlinkClick r:id="rId4"/>
              <a:extLst>
                <a:ext uri="{FF2B5EF4-FFF2-40B4-BE49-F238E27FC236}">
                  <a16:creationId xmlns:a16="http://schemas.microsoft.com/office/drawing/2014/main" xmlns="" id="{BFA766B8-8BBD-4F74-89B8-E81AF861C6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28"/>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14" name="Picture 13">
              <a:hlinkClick r:id="rId6"/>
              <a:extLst>
                <a:ext uri="{FF2B5EF4-FFF2-40B4-BE49-F238E27FC236}">
                  <a16:creationId xmlns:a16="http://schemas.microsoft.com/office/drawing/2014/main" xmlns="" id="{0913EF2F-215E-4B4F-A9E0-2D7E3B0C57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16" name="Picture 15">
              <a:hlinkClick r:id="rId8"/>
              <a:extLst>
                <a:ext uri="{FF2B5EF4-FFF2-40B4-BE49-F238E27FC236}">
                  <a16:creationId xmlns:a16="http://schemas.microsoft.com/office/drawing/2014/main" xmlns="" id="{16A88256-1F6F-4AC2-AC84-DB3557011F6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
        <p:nvSpPr>
          <p:cNvPr id="444418" name="Slide Title"/>
          <p:cNvSpPr>
            <a:spLocks noGrp="1" noChangeArrowheads="1"/>
          </p:cNvSpPr>
          <p:nvPr>
            <p:ph type="title"/>
          </p:nvPr>
        </p:nvSpPr>
        <p:spPr/>
        <p:txBody>
          <a:bodyPr/>
          <a:lstStyle/>
          <a:p>
            <a:r>
              <a:rPr lang="en-US" dirty="0"/>
              <a:t>SoftUni Organizational Partners</a:t>
            </a:r>
            <a:endParaRPr lang="bg-BG" dirty="0"/>
          </a:p>
        </p:txBody>
      </p:sp>
      <p:sp>
        <p:nvSpPr>
          <p:cNvPr id="13" name="Slide Number">
            <a:extLst>
              <a:ext uri="{FF2B5EF4-FFF2-40B4-BE49-F238E27FC236}">
                <a16:creationId xmlns:a16="http://schemas.microsoft.com/office/drawing/2014/main" xmlns="" id="{E52FA33F-8545-4752-B9B5-9587EB10788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202</a:t>
            </a:fld>
            <a:endParaRPr lang="en-US" noProof="0" dirty="0"/>
          </a:p>
        </p:txBody>
      </p:sp>
    </p:spTree>
    <p:extLst>
      <p:ext uri="{BB962C8B-B14F-4D97-AF65-F5344CB8AC3E}">
        <p14:creationId xmlns:p14="http://schemas.microsoft.com/office/powerpoint/2010/main" val="251868270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xmlns="" id="{ED22DF2C-6E9E-44E9-9047-D51D61DC4AA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203</a:t>
            </a:fld>
            <a:endParaRPr lang="en-US" noProof="0" dirty="0"/>
          </a:p>
        </p:txBody>
      </p:sp>
    </p:spTree>
    <p:extLst>
      <p:ext uri="{BB962C8B-B14F-4D97-AF65-F5344CB8AC3E}">
        <p14:creationId xmlns:p14="http://schemas.microsoft.com/office/powerpoint/2010/main" val="4108005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656D5F25-B837-4C30-9CDC-E18E111C052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204</a:t>
            </a:fld>
            <a:endParaRPr lang="en-US" dirty="0"/>
          </a:p>
        </p:txBody>
      </p:sp>
    </p:spTree>
    <p:extLst>
      <p:ext uri="{BB962C8B-B14F-4D97-AF65-F5344CB8AC3E}">
        <p14:creationId xmlns:p14="http://schemas.microsoft.com/office/powerpoint/2010/main" val="37515989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8643853" y="6298784"/>
            <a:ext cx="2951518" cy="351497"/>
          </a:xfrm>
        </p:spPr>
        <p:txBody>
          <a:bodyPr/>
          <a:lstStyle/>
          <a:p>
            <a:r>
              <a:rPr lang="en-US" dirty="0">
                <a:hlinkClick r:id="rId2"/>
              </a:rPr>
              <a:t>https://softuni.bg</a:t>
            </a:r>
            <a:endParaRPr lang="en-US" dirty="0"/>
          </a:p>
        </p:txBody>
      </p:sp>
      <p:sp>
        <p:nvSpPr>
          <p:cNvPr id="7" name="Text Placeholder 6"/>
          <p:cNvSpPr>
            <a:spLocks noGrp="1"/>
          </p:cNvSpPr>
          <p:nvPr>
            <p:ph type="body" sz="quarter" idx="17"/>
          </p:nvPr>
        </p:nvSpPr>
        <p:spPr>
          <a:xfrm>
            <a:off x="8643853" y="5916252"/>
            <a:ext cx="2951518" cy="382532"/>
          </a:xfrm>
        </p:spPr>
        <p:txBody>
          <a:bodyPr/>
          <a:lstStyle/>
          <a:p>
            <a:r>
              <a:rPr lang="en-US" dirty="0"/>
              <a:t>Software University</a:t>
            </a:r>
          </a:p>
        </p:txBody>
      </p:sp>
      <p:sp>
        <p:nvSpPr>
          <p:cNvPr id="10" name="Text Placeholder 9"/>
          <p:cNvSpPr>
            <a:spLocks noGrp="1"/>
          </p:cNvSpPr>
          <p:nvPr>
            <p:ph type="body" sz="quarter" idx="20"/>
          </p:nvPr>
        </p:nvSpPr>
        <p:spPr>
          <a:xfrm>
            <a:off x="671147" y="5368869"/>
            <a:ext cx="2951518" cy="444536"/>
          </a:xfrm>
        </p:spPr>
        <p:txBody>
          <a:bodyPr/>
          <a:lstStyle/>
          <a:p>
            <a:r>
              <a:rPr lang="en-US" dirty="0"/>
              <a:t>Technical Trainers</a:t>
            </a:r>
          </a:p>
        </p:txBody>
      </p:sp>
      <p:sp>
        <p:nvSpPr>
          <p:cNvPr id="9" name="Text Placeholder 8"/>
          <p:cNvSpPr>
            <a:spLocks noGrp="1"/>
          </p:cNvSpPr>
          <p:nvPr>
            <p:ph type="body" sz="quarter" idx="19"/>
          </p:nvPr>
        </p:nvSpPr>
        <p:spPr>
          <a:xfrm>
            <a:off x="671147" y="4876928"/>
            <a:ext cx="2951518" cy="506540"/>
          </a:xfrm>
        </p:spPr>
        <p:txBody>
          <a:bodyPr/>
          <a:lstStyle/>
          <a:p>
            <a:r>
              <a:rPr lang="en-US" dirty="0"/>
              <a:t>SoftUni Team</a:t>
            </a:r>
          </a:p>
        </p:txBody>
      </p:sp>
      <p:sp>
        <p:nvSpPr>
          <p:cNvPr id="4" name="Title 3"/>
          <p:cNvSpPr>
            <a:spLocks noGrp="1"/>
          </p:cNvSpPr>
          <p:nvPr>
            <p:ph type="title"/>
          </p:nvPr>
        </p:nvSpPr>
        <p:spPr>
          <a:xfrm>
            <a:off x="0" y="254857"/>
            <a:ext cx="12191999" cy="882654"/>
          </a:xfrm>
        </p:spPr>
        <p:txBody>
          <a:bodyPr/>
          <a:lstStyle/>
          <a:p>
            <a:r>
              <a:rPr lang="en-US" dirty="0"/>
              <a:t>Lists Basics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000" y="1709969"/>
            <a:ext cx="2737022" cy="2737022"/>
          </a:xfrm>
          <a:prstGeom prst="rect">
            <a:avLst/>
          </a:prstGeom>
        </p:spPr>
      </p:pic>
    </p:spTree>
    <p:extLst>
      <p:ext uri="{BB962C8B-B14F-4D97-AF65-F5344CB8AC3E}">
        <p14:creationId xmlns:p14="http://schemas.microsoft.com/office/powerpoint/2010/main" val="14392672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3"/>
          </p:nvPr>
        </p:nvSpPr>
        <p:spPr/>
        <p:txBody>
          <a:bodyPr>
            <a:normAutofit/>
          </a:bodyPr>
          <a:lstStyle/>
          <a:p>
            <a:r>
              <a:rPr lang="en-US" dirty="0"/>
              <a:t>List Definition and Usage</a:t>
            </a:r>
          </a:p>
          <a:p>
            <a:r>
              <a:rPr lang="en-US" dirty="0"/>
              <a:t>Storing Data</a:t>
            </a:r>
          </a:p>
          <a:p>
            <a:r>
              <a:rPr lang="en-US" dirty="0"/>
              <a:t>Creating Lists</a:t>
            </a:r>
          </a:p>
          <a:p>
            <a:r>
              <a:rPr lang="en-US" dirty="0"/>
              <a:t>Accessing Elements</a:t>
            </a:r>
          </a:p>
          <a:p>
            <a:r>
              <a:rPr lang="en-US" dirty="0"/>
              <a:t>List Manipulations</a:t>
            </a:r>
          </a:p>
          <a:p>
            <a:r>
              <a:rPr lang="en-US" dirty="0"/>
              <a:t>Looping through Lists</a:t>
            </a:r>
          </a:p>
          <a:p>
            <a:r>
              <a:rPr lang="en-US" dirty="0"/>
              <a:t>Searching in Lists</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5" name="Slide Number">
            <a:extLst>
              <a:ext uri="{FF2B5EF4-FFF2-40B4-BE49-F238E27FC236}">
                <a16:creationId xmlns:a16="http://schemas.microsoft.com/office/drawing/2014/main" xmlns="" id="{99BDF9E8-2CA0-432B-B50C-13D0FACB0DF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206</a:t>
            </a:fld>
            <a:endParaRPr lang="en-US" dirty="0"/>
          </a:p>
        </p:txBody>
      </p:sp>
    </p:spTree>
    <p:extLst>
      <p:ext uri="{BB962C8B-B14F-4D97-AF65-F5344CB8AC3E}">
        <p14:creationId xmlns:p14="http://schemas.microsoft.com/office/powerpoint/2010/main" val="1530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EFFAE718-3A6C-40C9-9B13-B9BD64C486A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207</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20329979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900DB-CA7D-48F2-8DA5-FFD4FC9282DB}"/>
              </a:ext>
            </a:extLst>
          </p:cNvPr>
          <p:cNvSpPr>
            <a:spLocks noGrp="1"/>
          </p:cNvSpPr>
          <p:nvPr>
            <p:ph type="title" sz="quarter" idx="10"/>
          </p:nvPr>
        </p:nvSpPr>
        <p:spPr/>
        <p:txBody>
          <a:bodyPr/>
          <a:lstStyle/>
          <a:p>
            <a:r>
              <a:rPr lang="en-US" dirty="0"/>
              <a:t>List Definition and Usage</a:t>
            </a:r>
          </a:p>
        </p:txBody>
      </p:sp>
      <p:pic>
        <p:nvPicPr>
          <p:cNvPr id="1026" name="Picture 2" descr="Ð ÐµÐ·ÑÐ»ÑÐ°Ñ Ñ Ð¸Ð·Ð¾Ð±ÑÐ°Ð¶ÐµÐ½Ð¸Ðµ Ð·Ð° lis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63" y="1242969"/>
            <a:ext cx="2859473" cy="285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966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01000" y="1121143"/>
            <a:ext cx="10129234" cy="5546589"/>
          </a:xfrm>
        </p:spPr>
        <p:txBody>
          <a:bodyPr/>
          <a:lstStyle/>
          <a:p>
            <a:r>
              <a:rPr lang="en-US" dirty="0"/>
              <a:t>A </a:t>
            </a:r>
            <a:r>
              <a:rPr lang="en-US" b="1" dirty="0">
                <a:solidFill>
                  <a:schemeClr val="bg1"/>
                </a:solidFill>
              </a:rPr>
              <a:t>list</a:t>
            </a:r>
            <a:r>
              <a:rPr lang="en-US" dirty="0"/>
              <a:t> is a </a:t>
            </a:r>
            <a:r>
              <a:rPr lang="en-US" b="1" dirty="0">
                <a:solidFill>
                  <a:schemeClr val="bg1"/>
                </a:solidFill>
              </a:rPr>
              <a:t>collection</a:t>
            </a:r>
            <a:r>
              <a:rPr lang="en-US" dirty="0"/>
              <a:t> which is </a:t>
            </a:r>
            <a:r>
              <a:rPr lang="en-US" b="1" dirty="0">
                <a:solidFill>
                  <a:schemeClr val="bg1"/>
                </a:solidFill>
              </a:rPr>
              <a:t>index supported</a:t>
            </a:r>
            <a:r>
              <a:rPr lang="en-US" b="1" dirty="0"/>
              <a:t> </a:t>
            </a:r>
            <a:r>
              <a:rPr lang="en-US" dirty="0"/>
              <a:t>and </a:t>
            </a:r>
            <a:br>
              <a:rPr lang="en-US" dirty="0"/>
            </a:br>
            <a:r>
              <a:rPr lang="en-US" b="1" dirty="0">
                <a:solidFill>
                  <a:schemeClr val="bg1"/>
                </a:solidFill>
              </a:rPr>
              <a:t>changeable (mutable)</a:t>
            </a:r>
            <a:endParaRPr lang="en-US" dirty="0">
              <a:solidFill>
                <a:schemeClr val="bg1"/>
              </a:solidFill>
            </a:endParaRPr>
          </a:p>
          <a:p>
            <a:r>
              <a:rPr lang="en-US" dirty="0"/>
              <a:t>It allows duplicate members</a:t>
            </a:r>
          </a:p>
          <a:p>
            <a:r>
              <a:rPr lang="en-US" dirty="0"/>
              <a:t>In Python lists are written with square brackets</a:t>
            </a:r>
          </a:p>
        </p:txBody>
      </p:sp>
      <p:sp>
        <p:nvSpPr>
          <p:cNvPr id="6" name="Title 5"/>
          <p:cNvSpPr>
            <a:spLocks noGrp="1"/>
          </p:cNvSpPr>
          <p:nvPr>
            <p:ph type="title"/>
          </p:nvPr>
        </p:nvSpPr>
        <p:spPr/>
        <p:txBody>
          <a:bodyPr/>
          <a:lstStyle/>
          <a:p>
            <a:r>
              <a:rPr lang="en-US" dirty="0"/>
              <a:t>Definition</a:t>
            </a:r>
          </a:p>
        </p:txBody>
      </p:sp>
      <p:sp>
        <p:nvSpPr>
          <p:cNvPr id="13" name="TextBox 12"/>
          <p:cNvSpPr txBox="1"/>
          <p:nvPr/>
        </p:nvSpPr>
        <p:spPr>
          <a:xfrm>
            <a:off x="2664017" y="4868561"/>
            <a:ext cx="7908324" cy="601997"/>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eaLnBrk="0" hangingPunct="0">
              <a:lnSpc>
                <a:spcPct val="110000"/>
              </a:lnSpc>
              <a:buClr>
                <a:schemeClr val="accent5">
                  <a:lumMod val="40000"/>
                  <a:lumOff val="60000"/>
                </a:schemeClr>
              </a:buClr>
              <a:buSzPct val="70000"/>
            </a:pPr>
            <a:r>
              <a:rPr lang="en-US" sz="2400" b="1" dirty="0">
                <a:latin typeface="Consolas" panose="020B0609020204030204" pitchFamily="49" charset="0"/>
              </a:rPr>
              <a:t>list_example = </a:t>
            </a:r>
            <a:r>
              <a:rPr lang="en-US" sz="2400" b="1" dirty="0">
                <a:solidFill>
                  <a:schemeClr val="bg1"/>
                </a:solidFill>
                <a:latin typeface="Consolas" panose="020B0609020204030204" pitchFamily="49" charset="0"/>
              </a:rPr>
              <a:t>[</a:t>
            </a:r>
            <a:r>
              <a:rPr lang="en-US" sz="2400" b="1" dirty="0">
                <a:latin typeface="Consolas" panose="020B0609020204030204" pitchFamily="49" charset="0"/>
              </a:rPr>
              <a:t>"apple", "banana", "cherry"</a:t>
            </a:r>
            <a:r>
              <a:rPr lang="en-US" sz="2400" b="1" dirty="0">
                <a:solidFill>
                  <a:schemeClr val="bg1"/>
                </a:solidFill>
                <a:latin typeface="Consolas" panose="020B0609020204030204" pitchFamily="49" charset="0"/>
              </a:rPr>
              <a:t>]</a:t>
            </a:r>
          </a:p>
        </p:txBody>
      </p:sp>
      <p:sp>
        <p:nvSpPr>
          <p:cNvPr id="14" name="Rounded Rectangular Callout 13"/>
          <p:cNvSpPr/>
          <p:nvPr/>
        </p:nvSpPr>
        <p:spPr bwMode="auto">
          <a:xfrm>
            <a:off x="5631703" y="4195469"/>
            <a:ext cx="2288053" cy="578882"/>
          </a:xfrm>
          <a:prstGeom prst="wedgeRoundRectCallout">
            <a:avLst>
              <a:gd name="adj1" fmla="val -38189"/>
              <a:gd name="adj2" fmla="val 872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List Element</a:t>
            </a:r>
          </a:p>
        </p:txBody>
      </p:sp>
      <p:sp>
        <p:nvSpPr>
          <p:cNvPr id="8" name="Slide Number">
            <a:extLst>
              <a:ext uri="{FF2B5EF4-FFF2-40B4-BE49-F238E27FC236}">
                <a16:creationId xmlns:a16="http://schemas.microsoft.com/office/drawing/2014/main" xmlns="" id="{6408FF26-C8E7-458B-8D2A-50867414DCC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209</a:t>
            </a:fld>
            <a:endParaRPr lang="en-US" dirty="0"/>
          </a:p>
        </p:txBody>
      </p:sp>
    </p:spTree>
    <p:extLst>
      <p:ext uri="{BB962C8B-B14F-4D97-AF65-F5344CB8AC3E}">
        <p14:creationId xmlns:p14="http://schemas.microsoft.com/office/powerpoint/2010/main" val="33768547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3A7754E-918D-451D-B0B6-6CFD4BD7018D}"/>
              </a:ext>
            </a:extLst>
          </p:cNvPr>
          <p:cNvSpPr>
            <a:spLocks noGrp="1"/>
          </p:cNvSpPr>
          <p:nvPr>
            <p:ph type="body" sz="quarter" idx="11"/>
          </p:nvPr>
        </p:nvSpPr>
        <p:spPr>
          <a:xfrm>
            <a:off x="6366000" y="1195931"/>
            <a:ext cx="5635598" cy="4957073"/>
          </a:xfrm>
        </p:spPr>
        <p:txBody>
          <a:bodyPr/>
          <a:lstStyle/>
          <a:p>
            <a:r>
              <a:rPr lang="en-GB" dirty="0"/>
              <a:t>If-Else in </a:t>
            </a:r>
            <a:r>
              <a:rPr lang="en-GB" b="1" dirty="0"/>
              <a:t>Java</a:t>
            </a:r>
            <a:endParaRPr lang="en-GB" dirty="0"/>
          </a:p>
        </p:txBody>
      </p:sp>
      <p:sp>
        <p:nvSpPr>
          <p:cNvPr id="2" name="Text Placeholder 1">
            <a:extLst>
              <a:ext uri="{FF2B5EF4-FFF2-40B4-BE49-F238E27FC236}">
                <a16:creationId xmlns="" xmlns:a16="http://schemas.microsoft.com/office/drawing/2014/main" id="{D5AD82AD-DBFF-4FE9-9C59-A3A5A9D5CE94}"/>
              </a:ext>
            </a:extLst>
          </p:cNvPr>
          <p:cNvSpPr>
            <a:spLocks noGrp="1"/>
          </p:cNvSpPr>
          <p:nvPr>
            <p:ph type="body" sz="quarter" idx="10"/>
          </p:nvPr>
        </p:nvSpPr>
        <p:spPr/>
        <p:txBody>
          <a:bodyPr/>
          <a:lstStyle/>
          <a:p>
            <a:r>
              <a:rPr lang="en-GB" dirty="0"/>
              <a:t>If-Else in </a:t>
            </a:r>
            <a:r>
              <a:rPr lang="en-GB" b="1" dirty="0"/>
              <a:t>C#</a:t>
            </a:r>
            <a:endParaRPr lang="en-GB" dirty="0"/>
          </a:p>
        </p:txBody>
      </p:sp>
      <p:sp>
        <p:nvSpPr>
          <p:cNvPr id="8" name="Title 7">
            <a:extLst>
              <a:ext uri="{FF2B5EF4-FFF2-40B4-BE49-F238E27FC236}">
                <a16:creationId xmlns="" xmlns:a16="http://schemas.microsoft.com/office/drawing/2014/main" id="{12639676-9178-4273-BDA4-9855832C768A}"/>
              </a:ext>
            </a:extLst>
          </p:cNvPr>
          <p:cNvSpPr>
            <a:spLocks noGrp="1"/>
          </p:cNvSpPr>
          <p:nvPr>
            <p:ph type="title"/>
          </p:nvPr>
        </p:nvSpPr>
        <p:spPr/>
        <p:txBody>
          <a:bodyPr>
            <a:normAutofit/>
          </a:bodyPr>
          <a:lstStyle/>
          <a:p>
            <a:r>
              <a:rPr lang="en-GB" dirty="0"/>
              <a:t>If-Else Statements in C# and Java</a:t>
            </a:r>
          </a:p>
        </p:txBody>
      </p:sp>
      <p:sp>
        <p:nvSpPr>
          <p:cNvPr id="6" name="Rectangle 4">
            <a:extLst>
              <a:ext uri="{FF2B5EF4-FFF2-40B4-BE49-F238E27FC236}">
                <a16:creationId xmlns="" xmlns:a16="http://schemas.microsoft.com/office/drawing/2014/main" id="{1204935C-ED27-4195-BD75-C24C02598BFC}"/>
              </a:ext>
            </a:extLst>
          </p:cNvPr>
          <p:cNvSpPr>
            <a:spLocks noChangeArrowheads="1"/>
          </p:cNvSpPr>
          <p:nvPr/>
        </p:nvSpPr>
        <p:spPr bwMode="auto">
          <a:xfrm>
            <a:off x="561000" y="1899000"/>
            <a:ext cx="4823426" cy="3274743"/>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it-IT" sz="2200" b="1" noProof="1">
                <a:latin typeface="Consolas" pitchFamily="49" charset="0"/>
              </a:rPr>
              <a:t>double grade = 4.50;</a:t>
            </a:r>
          </a:p>
          <a:p>
            <a:pPr eaLnBrk="0" hangingPunct="0">
              <a:lnSpc>
                <a:spcPct val="110000"/>
              </a:lnSpc>
              <a:buClr>
                <a:schemeClr val="accent5">
                  <a:lumMod val="40000"/>
                  <a:lumOff val="60000"/>
                </a:schemeClr>
              </a:buClr>
              <a:buSzPct val="70000"/>
            </a:pPr>
            <a:r>
              <a:rPr lang="it-IT" sz="2200" b="1" noProof="1">
                <a:solidFill>
                  <a:schemeClr val="bg1"/>
                </a:solidFill>
                <a:latin typeface="Consolas" pitchFamily="49" charset="0"/>
              </a:rPr>
              <a:t>if (grade &gt;</a:t>
            </a:r>
            <a:r>
              <a:rPr lang="bg-BG" sz="2200" b="1" noProof="1">
                <a:solidFill>
                  <a:schemeClr val="bg1"/>
                </a:solidFill>
                <a:latin typeface="Consolas" pitchFamily="49" charset="0"/>
              </a:rPr>
              <a:t>=</a:t>
            </a:r>
            <a:r>
              <a:rPr lang="it-IT" sz="2200" b="1" noProof="1">
                <a:solidFill>
                  <a:schemeClr val="bg1"/>
                </a:solidFill>
                <a:latin typeface="Consolas" pitchFamily="49" charset="0"/>
              </a:rPr>
              <a:t> 3.00)</a:t>
            </a:r>
          </a:p>
          <a:p>
            <a:pPr eaLnBrk="0" hangingPunct="0">
              <a:lnSpc>
                <a:spcPct val="110000"/>
              </a:lnSpc>
              <a:buClr>
                <a:schemeClr val="accent5">
                  <a:lumMod val="40000"/>
                  <a:lumOff val="60000"/>
                </a:schemeClr>
              </a:buClr>
              <a:buSzPct val="70000"/>
            </a:pPr>
            <a:r>
              <a:rPr lang="it-IT" sz="2200" b="1" noProof="1">
                <a:latin typeface="Consolas" pitchFamily="49" charset="0"/>
              </a:rPr>
              <a:t>{</a:t>
            </a:r>
          </a:p>
          <a:p>
            <a:pPr eaLnBrk="0" hangingPunct="0">
              <a:lnSpc>
                <a:spcPct val="110000"/>
              </a:lnSpc>
              <a:buClr>
                <a:schemeClr val="accent5">
                  <a:lumMod val="40000"/>
                  <a:lumOff val="60000"/>
                </a:schemeClr>
              </a:buClr>
              <a:buSzPct val="70000"/>
            </a:pPr>
            <a:r>
              <a:rPr lang="it-IT" sz="2200" b="1" noProof="1">
                <a:latin typeface="Consolas" pitchFamily="49" charset="0"/>
              </a:rPr>
              <a:t>  Console.WriteLine("</a:t>
            </a:r>
            <a:r>
              <a:rPr lang="it-IT" sz="2200" b="1" noProof="1"/>
              <a:t>Passed!</a:t>
            </a:r>
            <a:r>
              <a:rPr lang="it-IT" sz="2200" b="1" noProof="1">
                <a:latin typeface="Consolas" pitchFamily="49" charset="0"/>
              </a:rPr>
              <a:t>");</a:t>
            </a:r>
          </a:p>
          <a:p>
            <a:pPr eaLnBrk="0" hangingPunct="0">
              <a:buClr>
                <a:schemeClr val="accent5">
                  <a:lumMod val="40000"/>
                  <a:lumOff val="60000"/>
                </a:schemeClr>
              </a:buClr>
              <a:buSzPct val="70000"/>
            </a:pPr>
            <a:r>
              <a:rPr lang="it-IT" sz="2200" b="1" noProof="1">
                <a:latin typeface="Consolas" pitchFamily="49" charset="0"/>
              </a:rPr>
              <a:t>}</a:t>
            </a:r>
          </a:p>
          <a:p>
            <a:pPr eaLnBrk="0" hangingPunct="0">
              <a:buClr>
                <a:schemeClr val="accent5">
                  <a:lumMod val="40000"/>
                  <a:lumOff val="60000"/>
                </a:schemeClr>
              </a:buClr>
              <a:buSzPct val="70000"/>
            </a:pPr>
            <a:r>
              <a:rPr lang="it-IT" sz="2200" b="1" noProof="1">
                <a:solidFill>
                  <a:schemeClr val="bg1"/>
                </a:solidFill>
                <a:latin typeface="Consolas" pitchFamily="49" charset="0"/>
              </a:rPr>
              <a:t>else</a:t>
            </a:r>
            <a:r>
              <a:rPr lang="it-IT" sz="2200" b="1" noProof="1">
                <a:latin typeface="Consolas" pitchFamily="49" charset="0"/>
              </a:rPr>
              <a:t> </a:t>
            </a:r>
          </a:p>
          <a:p>
            <a:pPr eaLnBrk="0" hangingPunct="0">
              <a:buClr>
                <a:schemeClr val="accent5">
                  <a:lumMod val="40000"/>
                  <a:lumOff val="60000"/>
                </a:schemeClr>
              </a:buClr>
              <a:buSzPct val="70000"/>
            </a:pPr>
            <a:r>
              <a:rPr lang="it-IT" sz="2200" b="1" noProof="1">
                <a:solidFill>
                  <a:schemeClr val="bg1"/>
                </a:solidFill>
                <a:latin typeface="Consolas" pitchFamily="49" charset="0"/>
              </a:rPr>
              <a:t>{</a:t>
            </a:r>
          </a:p>
          <a:p>
            <a:pPr eaLnBrk="0" hangingPunct="0">
              <a:buClr>
                <a:schemeClr val="accent5">
                  <a:lumMod val="40000"/>
                  <a:lumOff val="60000"/>
                </a:schemeClr>
              </a:buClr>
              <a:buSzPct val="70000"/>
            </a:pPr>
            <a:r>
              <a:rPr lang="it-IT" sz="2200" b="1" noProof="1">
                <a:solidFill>
                  <a:schemeClr val="bg1"/>
                </a:solidFill>
                <a:latin typeface="Consolas" pitchFamily="49" charset="0"/>
              </a:rPr>
              <a:t>  </a:t>
            </a:r>
            <a:r>
              <a:rPr lang="it-IT" sz="2200" b="1" noProof="1">
                <a:latin typeface="Consolas" pitchFamily="49" charset="0"/>
              </a:rPr>
              <a:t>Console.WriteLine("</a:t>
            </a:r>
            <a:r>
              <a:rPr lang="it-IT" sz="2200" b="1" noProof="1"/>
              <a:t>Failed!</a:t>
            </a:r>
            <a:r>
              <a:rPr lang="it-IT" sz="2200" b="1" noProof="1">
                <a:latin typeface="Consolas" pitchFamily="49" charset="0"/>
              </a:rPr>
              <a:t>");</a:t>
            </a:r>
          </a:p>
          <a:p>
            <a:pPr eaLnBrk="0" hangingPunct="0">
              <a:buClr>
                <a:schemeClr val="accent5">
                  <a:lumMod val="40000"/>
                  <a:lumOff val="60000"/>
                </a:schemeClr>
              </a:buClr>
              <a:buSzPct val="70000"/>
            </a:pPr>
            <a:r>
              <a:rPr lang="it-IT" sz="2200" b="1" noProof="1">
                <a:solidFill>
                  <a:schemeClr val="bg1"/>
                </a:solidFill>
                <a:latin typeface="Consolas" pitchFamily="49" charset="0"/>
              </a:rPr>
              <a:t>}</a:t>
            </a:r>
          </a:p>
        </p:txBody>
      </p:sp>
      <p:sp>
        <p:nvSpPr>
          <p:cNvPr id="7" name="Rectangle 4">
            <a:extLst>
              <a:ext uri="{FF2B5EF4-FFF2-40B4-BE49-F238E27FC236}">
                <a16:creationId xmlns="" xmlns:a16="http://schemas.microsoft.com/office/drawing/2014/main" id="{8B6C81AA-9ADC-486A-893B-E023EA58F2B2}"/>
              </a:ext>
            </a:extLst>
          </p:cNvPr>
          <p:cNvSpPr>
            <a:spLocks noChangeArrowheads="1"/>
          </p:cNvSpPr>
          <p:nvPr/>
        </p:nvSpPr>
        <p:spPr bwMode="auto">
          <a:xfrm>
            <a:off x="6707956" y="1905001"/>
            <a:ext cx="5045073" cy="2533001"/>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spcBef>
                <a:spcPts val="300"/>
              </a:spcBef>
              <a:spcAft>
                <a:spcPts val="300"/>
              </a:spcAft>
              <a:buClr>
                <a:schemeClr val="accent5">
                  <a:lumMod val="40000"/>
                  <a:lumOff val="60000"/>
                </a:schemeClr>
              </a:buClr>
              <a:buSzPct val="70000"/>
            </a:pPr>
            <a:r>
              <a:rPr lang="it-IT" sz="2200" b="1" noProof="1">
                <a:latin typeface="Consolas" pitchFamily="49" charset="0"/>
              </a:rPr>
              <a:t>double grade = 4.50</a:t>
            </a:r>
            <a:br>
              <a:rPr lang="it-IT" sz="2200" b="1" noProof="1">
                <a:latin typeface="Consolas" pitchFamily="49" charset="0"/>
              </a:rPr>
            </a:br>
            <a:r>
              <a:rPr lang="it-IT" sz="2200" b="1" noProof="1">
                <a:solidFill>
                  <a:schemeClr val="bg1"/>
                </a:solidFill>
                <a:latin typeface="Consolas" pitchFamily="49" charset="0"/>
              </a:rPr>
              <a:t>if (grade &gt;</a:t>
            </a:r>
            <a:r>
              <a:rPr lang="bg-BG" sz="2200" b="1" noProof="1">
                <a:solidFill>
                  <a:schemeClr val="bg1"/>
                </a:solidFill>
                <a:latin typeface="Consolas" pitchFamily="49" charset="0"/>
              </a:rPr>
              <a:t>=</a:t>
            </a:r>
            <a:r>
              <a:rPr lang="it-IT" sz="2200" b="1" noProof="1">
                <a:solidFill>
                  <a:schemeClr val="bg1"/>
                </a:solidFill>
                <a:latin typeface="Consolas" pitchFamily="49" charset="0"/>
              </a:rPr>
              <a:t> 3.00) {</a:t>
            </a:r>
          </a:p>
          <a:p>
            <a:pPr eaLnBrk="0" hangingPunct="0">
              <a:lnSpc>
                <a:spcPct val="110000"/>
              </a:lnSpc>
              <a:spcBef>
                <a:spcPts val="300"/>
              </a:spcBef>
              <a:spcAft>
                <a:spcPts val="300"/>
              </a:spcAft>
              <a:buClr>
                <a:schemeClr val="accent5">
                  <a:lumMod val="40000"/>
                  <a:lumOff val="60000"/>
                </a:schemeClr>
              </a:buClr>
              <a:buSzPct val="70000"/>
            </a:pPr>
            <a:r>
              <a:rPr lang="it-IT" sz="2200" b="1" noProof="1">
                <a:latin typeface="Consolas" pitchFamily="49" charset="0"/>
              </a:rPr>
              <a:t>  System.out.println("</a:t>
            </a:r>
            <a:r>
              <a:rPr lang="it-IT" sz="2200" b="1" noProof="1"/>
              <a:t>Passed!</a:t>
            </a:r>
            <a:r>
              <a:rPr lang="it-IT" sz="2200" b="1" noProof="1">
                <a:latin typeface="Consolas" pitchFamily="49" charset="0"/>
              </a:rPr>
              <a:t>");</a:t>
            </a:r>
          </a:p>
          <a:p>
            <a:pPr eaLnBrk="0" hangingPunct="0">
              <a:spcBef>
                <a:spcPts val="300"/>
              </a:spcBef>
              <a:spcAft>
                <a:spcPts val="300"/>
              </a:spcAft>
              <a:buClr>
                <a:schemeClr val="accent5">
                  <a:lumMod val="40000"/>
                  <a:lumOff val="60000"/>
                </a:schemeClr>
              </a:buClr>
              <a:buSzPct val="70000"/>
            </a:pPr>
            <a:r>
              <a:rPr lang="it-IT" sz="2200" b="1" noProof="1">
                <a:solidFill>
                  <a:schemeClr val="bg1"/>
                </a:solidFill>
                <a:latin typeface="Consolas" pitchFamily="49" charset="0"/>
              </a:rPr>
              <a:t>}</a:t>
            </a:r>
            <a:r>
              <a:rPr lang="it-IT" sz="2200" b="1" noProof="1">
                <a:latin typeface="Consolas" pitchFamily="49" charset="0"/>
              </a:rPr>
              <a:t> </a:t>
            </a:r>
            <a:r>
              <a:rPr lang="it-IT" sz="2200" b="1" noProof="1">
                <a:solidFill>
                  <a:schemeClr val="bg1"/>
                </a:solidFill>
                <a:latin typeface="Consolas" pitchFamily="49" charset="0"/>
              </a:rPr>
              <a:t>else</a:t>
            </a:r>
            <a:r>
              <a:rPr lang="it-IT" sz="2200" b="1" noProof="1">
                <a:latin typeface="Consolas" pitchFamily="49" charset="0"/>
              </a:rPr>
              <a:t> </a:t>
            </a:r>
            <a:r>
              <a:rPr lang="it-IT" sz="2200" b="1" noProof="1">
                <a:solidFill>
                  <a:schemeClr val="bg1"/>
                </a:solidFill>
                <a:latin typeface="Consolas" pitchFamily="49" charset="0"/>
              </a:rPr>
              <a:t>{</a:t>
            </a:r>
          </a:p>
          <a:p>
            <a:pPr eaLnBrk="0" hangingPunct="0">
              <a:spcBef>
                <a:spcPts val="300"/>
              </a:spcBef>
              <a:spcAft>
                <a:spcPts val="300"/>
              </a:spcAft>
              <a:buClr>
                <a:schemeClr val="accent5">
                  <a:lumMod val="40000"/>
                  <a:lumOff val="60000"/>
                </a:schemeClr>
              </a:buClr>
              <a:buSzPct val="70000"/>
            </a:pPr>
            <a:r>
              <a:rPr lang="it-IT" sz="2200" b="1" noProof="1">
                <a:latin typeface="Consolas" pitchFamily="49" charset="0"/>
              </a:rPr>
              <a:t>  System.out.println("</a:t>
            </a:r>
            <a:r>
              <a:rPr lang="it-IT" sz="2200" b="1" noProof="1"/>
              <a:t>Failed!</a:t>
            </a:r>
            <a:r>
              <a:rPr lang="it-IT" sz="2200" b="1" noProof="1">
                <a:latin typeface="Consolas" pitchFamily="49" charset="0"/>
              </a:rPr>
              <a:t>");</a:t>
            </a:r>
          </a:p>
          <a:p>
            <a:pPr eaLnBrk="0" hangingPunct="0">
              <a:spcBef>
                <a:spcPts val="300"/>
              </a:spcBef>
              <a:spcAft>
                <a:spcPts val="300"/>
              </a:spcAft>
              <a:buClr>
                <a:schemeClr val="accent5">
                  <a:lumMod val="40000"/>
                  <a:lumOff val="60000"/>
                </a:schemeClr>
              </a:buClr>
              <a:buSzPct val="70000"/>
            </a:pPr>
            <a:r>
              <a:rPr lang="it-IT" sz="2200" b="1" noProof="1">
                <a:solidFill>
                  <a:schemeClr val="bg1"/>
                </a:solidFill>
                <a:latin typeface="Consolas" pitchFamily="49" charset="0"/>
              </a:rPr>
              <a:t>}</a:t>
            </a:r>
          </a:p>
        </p:txBody>
      </p:sp>
      <p:sp>
        <p:nvSpPr>
          <p:cNvPr id="10"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Tree>
    <p:extLst>
      <p:ext uri="{BB962C8B-B14F-4D97-AF65-F5344CB8AC3E}">
        <p14:creationId xmlns:p14="http://schemas.microsoft.com/office/powerpoint/2010/main" val="1597104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714325" y="1121143"/>
            <a:ext cx="10141675" cy="5385857"/>
          </a:xfrm>
        </p:spPr>
        <p:txBody>
          <a:bodyPr/>
          <a:lstStyle/>
          <a:p>
            <a:r>
              <a:rPr lang="en-US" dirty="0"/>
              <a:t>Lists are very useful for storing </a:t>
            </a:r>
            <a:r>
              <a:rPr lang="en-US" b="1" dirty="0">
                <a:solidFill>
                  <a:schemeClr val="bg1"/>
                </a:solidFill>
              </a:rPr>
              <a:t>multiple elements</a:t>
            </a:r>
          </a:p>
          <a:p>
            <a:r>
              <a:rPr lang="en-US" dirty="0"/>
              <a:t>They can </a:t>
            </a:r>
            <a:r>
              <a:rPr lang="en-US" b="1" dirty="0">
                <a:solidFill>
                  <a:schemeClr val="bg1"/>
                </a:solidFill>
              </a:rPr>
              <a:t>expand</a:t>
            </a:r>
            <a:r>
              <a:rPr lang="en-US" dirty="0"/>
              <a:t> and </a:t>
            </a:r>
            <a:r>
              <a:rPr lang="en-US" b="1" dirty="0">
                <a:solidFill>
                  <a:schemeClr val="bg1"/>
                </a:solidFill>
              </a:rPr>
              <a:t>shrink</a:t>
            </a:r>
          </a:p>
          <a:p>
            <a:r>
              <a:rPr lang="en-US" dirty="0"/>
              <a:t>In Python a single list can store</a:t>
            </a:r>
            <a:r>
              <a:rPr lang="bg-BG" dirty="0"/>
              <a:t> </a:t>
            </a:r>
            <a:r>
              <a:rPr lang="en-US" b="1" dirty="0">
                <a:solidFill>
                  <a:schemeClr val="bg1"/>
                </a:solidFill>
              </a:rPr>
              <a:t>elements</a:t>
            </a:r>
            <a:r>
              <a:rPr lang="en-US" dirty="0"/>
              <a:t> with </a:t>
            </a:r>
            <a:r>
              <a:rPr lang="bg-BG" dirty="0"/>
              <a:t/>
            </a:r>
            <a:br>
              <a:rPr lang="bg-BG" dirty="0"/>
            </a:br>
            <a:r>
              <a:rPr lang="en-US" b="1" dirty="0">
                <a:solidFill>
                  <a:schemeClr val="bg1"/>
                </a:solidFill>
              </a:rPr>
              <a:t>different data types</a:t>
            </a:r>
          </a:p>
          <a:p>
            <a:r>
              <a:rPr lang="en-US" dirty="0"/>
              <a:t>Lists are the </a:t>
            </a:r>
            <a:r>
              <a:rPr lang="en-US" b="1" dirty="0">
                <a:solidFill>
                  <a:schemeClr val="bg1"/>
                </a:solidFill>
              </a:rPr>
              <a:t>basis</a:t>
            </a:r>
            <a:r>
              <a:rPr lang="en-US" dirty="0"/>
              <a:t> for the other abstract data types </a:t>
            </a:r>
            <a:br>
              <a:rPr lang="en-US" dirty="0"/>
            </a:br>
            <a:r>
              <a:rPr lang="en-US" dirty="0"/>
              <a:t>like </a:t>
            </a:r>
            <a:r>
              <a:rPr lang="en-US" b="1" dirty="0">
                <a:solidFill>
                  <a:schemeClr val="bg1"/>
                </a:solidFill>
              </a:rPr>
              <a:t>que</a:t>
            </a:r>
            <a:r>
              <a:rPr lang="x-none" b="1" dirty="0" err="1">
                <a:solidFill>
                  <a:schemeClr val="bg1"/>
                </a:solidFill>
              </a:rPr>
              <a:t>ue</a:t>
            </a:r>
            <a:r>
              <a:rPr lang="en-US" b="1" dirty="0">
                <a:solidFill>
                  <a:schemeClr val="bg1"/>
                </a:solidFill>
              </a:rPr>
              <a:t>s</a:t>
            </a:r>
            <a:r>
              <a:rPr lang="en-US" dirty="0"/>
              <a:t>, </a:t>
            </a:r>
            <a:r>
              <a:rPr lang="en-US" b="1" dirty="0">
                <a:solidFill>
                  <a:schemeClr val="bg1"/>
                </a:solidFill>
              </a:rPr>
              <a:t>stacks</a:t>
            </a:r>
            <a:r>
              <a:rPr lang="en-US" dirty="0"/>
              <a:t> and their variations</a:t>
            </a:r>
          </a:p>
        </p:txBody>
      </p:sp>
      <p:sp>
        <p:nvSpPr>
          <p:cNvPr id="8" name="Title 7"/>
          <p:cNvSpPr>
            <a:spLocks noGrp="1"/>
          </p:cNvSpPr>
          <p:nvPr>
            <p:ph type="title"/>
          </p:nvPr>
        </p:nvSpPr>
        <p:spPr/>
        <p:txBody>
          <a:bodyPr/>
          <a:lstStyle/>
          <a:p>
            <a:r>
              <a:rPr lang="en-US" dirty="0"/>
              <a:t>Usage in Programming</a:t>
            </a:r>
          </a:p>
        </p:txBody>
      </p:sp>
      <p:sp>
        <p:nvSpPr>
          <p:cNvPr id="4" name="Slide Number">
            <a:extLst>
              <a:ext uri="{FF2B5EF4-FFF2-40B4-BE49-F238E27FC236}">
                <a16:creationId xmlns:a16="http://schemas.microsoft.com/office/drawing/2014/main" xmlns="" id="{AF2B8213-8166-4EBF-BC54-AE2BE6F4A15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210</a:t>
            </a:fld>
            <a:endParaRPr lang="en-US" dirty="0"/>
          </a:p>
        </p:txBody>
      </p:sp>
    </p:spTree>
    <p:extLst>
      <p:ext uri="{BB962C8B-B14F-4D97-AF65-F5344CB8AC3E}">
        <p14:creationId xmlns:p14="http://schemas.microsoft.com/office/powerpoint/2010/main" val="501018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E0A17-528F-412F-BF47-931CB2A49E71}"/>
              </a:ext>
            </a:extLst>
          </p:cNvPr>
          <p:cNvSpPr>
            <a:spLocks noGrp="1"/>
          </p:cNvSpPr>
          <p:nvPr>
            <p:ph type="title" sz="quarter" idx="10"/>
          </p:nvPr>
        </p:nvSpPr>
        <p:spPr/>
        <p:txBody>
          <a:bodyPr/>
          <a:lstStyle/>
          <a:p>
            <a:r>
              <a:rPr lang="en-US" dirty="0"/>
              <a:t>Storing Data</a:t>
            </a:r>
          </a:p>
        </p:txBody>
      </p:sp>
      <p:pic>
        <p:nvPicPr>
          <p:cNvPr id="2050" name="Picture 2" descr="Ð ÐµÐ·ÑÐ»ÑÐ°Ñ Ñ Ð¸Ð·Ð¾Ð±ÑÐ°Ð¶ÐµÐ½Ð¸Ðµ Ð·Ð° data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8454" y="1293341"/>
            <a:ext cx="2735091" cy="273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589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91000" y="1121143"/>
            <a:ext cx="9765000" cy="5385857"/>
          </a:xfrm>
        </p:spPr>
        <p:txBody>
          <a:bodyPr/>
          <a:lstStyle/>
          <a:p>
            <a:r>
              <a:rPr lang="en-US" dirty="0"/>
              <a:t>The </a:t>
            </a:r>
            <a:r>
              <a:rPr lang="en-US" b="1" dirty="0">
                <a:solidFill>
                  <a:schemeClr val="bg1"/>
                </a:solidFill>
              </a:rPr>
              <a:t>data</a:t>
            </a:r>
            <a:r>
              <a:rPr lang="en-US" dirty="0"/>
              <a:t> that a</a:t>
            </a:r>
            <a:r>
              <a:rPr lang="en-US" b="1" dirty="0"/>
              <a:t> </a:t>
            </a:r>
            <a:r>
              <a:rPr lang="en-US" b="1" dirty="0">
                <a:solidFill>
                  <a:schemeClr val="bg1"/>
                </a:solidFill>
              </a:rPr>
              <a:t>list</a:t>
            </a:r>
            <a:r>
              <a:rPr lang="en-US" b="1" dirty="0"/>
              <a:t> </a:t>
            </a:r>
            <a:r>
              <a:rPr lang="en-US" dirty="0"/>
              <a:t>in python can store can be </a:t>
            </a:r>
            <a:br>
              <a:rPr lang="en-US" dirty="0"/>
            </a:br>
            <a:r>
              <a:rPr lang="en-US" dirty="0"/>
              <a:t>any other data type like:</a:t>
            </a:r>
          </a:p>
          <a:p>
            <a:pPr lvl="1"/>
            <a:r>
              <a:rPr lang="en-US" dirty="0"/>
              <a:t>numbers</a:t>
            </a:r>
          </a:p>
          <a:p>
            <a:pPr lvl="1"/>
            <a:r>
              <a:rPr lang="en-US" dirty="0"/>
              <a:t>strings</a:t>
            </a:r>
          </a:p>
          <a:p>
            <a:pPr lvl="1"/>
            <a:r>
              <a:rPr lang="en-US" dirty="0"/>
              <a:t>objects</a:t>
            </a:r>
          </a:p>
          <a:p>
            <a:pPr lvl="1"/>
            <a:r>
              <a:rPr lang="en-US" dirty="0"/>
              <a:t>other lists</a:t>
            </a:r>
          </a:p>
          <a:p>
            <a:pPr lvl="1"/>
            <a:r>
              <a:rPr lang="en-US" dirty="0"/>
              <a:t>mixed data</a:t>
            </a:r>
          </a:p>
        </p:txBody>
      </p:sp>
      <p:sp>
        <p:nvSpPr>
          <p:cNvPr id="4" name="Title 3"/>
          <p:cNvSpPr>
            <a:spLocks noGrp="1"/>
          </p:cNvSpPr>
          <p:nvPr>
            <p:ph type="title"/>
          </p:nvPr>
        </p:nvSpPr>
        <p:spPr/>
        <p:txBody>
          <a:bodyPr/>
          <a:lstStyle/>
          <a:p>
            <a:r>
              <a:rPr lang="en-US" dirty="0"/>
              <a:t>Data in Python Lists</a:t>
            </a:r>
          </a:p>
        </p:txBody>
      </p:sp>
      <p:sp>
        <p:nvSpPr>
          <p:cNvPr id="6" name="Slide Number">
            <a:extLst>
              <a:ext uri="{FF2B5EF4-FFF2-40B4-BE49-F238E27FC236}">
                <a16:creationId xmlns:a16="http://schemas.microsoft.com/office/drawing/2014/main" xmlns="" id="{E6E68E94-8125-4930-ADDE-354ABF0EB22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212</a:t>
            </a:fld>
            <a:endParaRPr lang="en-US" dirty="0"/>
          </a:p>
        </p:txBody>
      </p:sp>
    </p:spTree>
    <p:extLst>
      <p:ext uri="{BB962C8B-B14F-4D97-AF65-F5344CB8AC3E}">
        <p14:creationId xmlns:p14="http://schemas.microsoft.com/office/powerpoint/2010/main" val="14987958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1"/>
          </p:nvPr>
        </p:nvSpPr>
        <p:spPr>
          <a:xfrm>
            <a:off x="437315" y="3189382"/>
            <a:ext cx="8803711" cy="618219"/>
          </a:xfrm>
        </p:spPr>
        <p:txBody>
          <a:bodyPr/>
          <a:lstStyle/>
          <a:p>
            <a:pPr>
              <a:lnSpc>
                <a:spcPct val="100000"/>
              </a:lnSpc>
              <a:spcBef>
                <a:spcPts val="600"/>
              </a:spcBef>
              <a:spcAft>
                <a:spcPts val="600"/>
              </a:spcAft>
            </a:pPr>
            <a:r>
              <a:rPr lang="en-US" sz="2600" dirty="0"/>
              <a:t>favourite_numbers = [7, 21, 65]</a:t>
            </a:r>
          </a:p>
        </p:txBody>
      </p:sp>
      <p:sp>
        <p:nvSpPr>
          <p:cNvPr id="4" name="Title 3"/>
          <p:cNvSpPr>
            <a:spLocks noGrp="1"/>
          </p:cNvSpPr>
          <p:nvPr>
            <p:ph type="title"/>
          </p:nvPr>
        </p:nvSpPr>
        <p:spPr/>
        <p:txBody>
          <a:bodyPr/>
          <a:lstStyle/>
          <a:p>
            <a:r>
              <a:rPr lang="en-US" dirty="0"/>
              <a:t>Examples</a:t>
            </a:r>
          </a:p>
        </p:txBody>
      </p:sp>
      <p:sp>
        <p:nvSpPr>
          <p:cNvPr id="9" name="Rounded Rectangular Callout 8"/>
          <p:cNvSpPr/>
          <p:nvPr/>
        </p:nvSpPr>
        <p:spPr bwMode="auto">
          <a:xfrm>
            <a:off x="9021000" y="1764029"/>
            <a:ext cx="2454876" cy="578882"/>
          </a:xfrm>
          <a:prstGeom prst="wedgeRoundRectCallout">
            <a:avLst>
              <a:gd name="adj1" fmla="val -20162"/>
              <a:gd name="adj2" fmla="val 463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List of strings</a:t>
            </a:r>
          </a:p>
        </p:txBody>
      </p:sp>
      <p:sp>
        <p:nvSpPr>
          <p:cNvPr id="10" name="Rounded Rectangular Callout 9"/>
          <p:cNvSpPr/>
          <p:nvPr/>
        </p:nvSpPr>
        <p:spPr bwMode="auto">
          <a:xfrm>
            <a:off x="9021000" y="3026976"/>
            <a:ext cx="2454876" cy="578882"/>
          </a:xfrm>
          <a:prstGeom prst="wedgeRoundRectCallout">
            <a:avLst>
              <a:gd name="adj1" fmla="val -20162"/>
              <a:gd name="adj2" fmla="val 463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List of integers</a:t>
            </a:r>
          </a:p>
        </p:txBody>
      </p:sp>
      <p:sp>
        <p:nvSpPr>
          <p:cNvPr id="11" name="Rounded Rectangular Callout 10"/>
          <p:cNvSpPr/>
          <p:nvPr/>
        </p:nvSpPr>
        <p:spPr bwMode="auto">
          <a:xfrm>
            <a:off x="9021000" y="4090628"/>
            <a:ext cx="3002030" cy="578882"/>
          </a:xfrm>
          <a:prstGeom prst="wedgeRoundRectCallout">
            <a:avLst>
              <a:gd name="adj1" fmla="val -20162"/>
              <a:gd name="adj2" fmla="val 463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List of mixed data</a:t>
            </a:r>
          </a:p>
        </p:txBody>
      </p:sp>
      <p:sp>
        <p:nvSpPr>
          <p:cNvPr id="12" name="Slide Number">
            <a:extLst>
              <a:ext uri="{FF2B5EF4-FFF2-40B4-BE49-F238E27FC236}">
                <a16:creationId xmlns:a16="http://schemas.microsoft.com/office/drawing/2014/main" xmlns="" id="{CB54761F-A7A3-43BA-8810-BB823F0E87C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213</a:t>
            </a:fld>
            <a:endParaRPr lang="en-US" dirty="0"/>
          </a:p>
        </p:txBody>
      </p:sp>
      <p:sp>
        <p:nvSpPr>
          <p:cNvPr id="13" name="Text Placeholder 5">
            <a:extLst>
              <a:ext uri="{FF2B5EF4-FFF2-40B4-BE49-F238E27FC236}">
                <a16:creationId xmlns:a16="http://schemas.microsoft.com/office/drawing/2014/main" xmlns="" id="{0E9DFE8C-210D-4D9B-848B-4AB4427BCE35}"/>
              </a:ext>
            </a:extLst>
          </p:cNvPr>
          <p:cNvSpPr txBox="1">
            <a:spLocks/>
          </p:cNvSpPr>
          <p:nvPr/>
        </p:nvSpPr>
        <p:spPr>
          <a:xfrm>
            <a:off x="437316" y="2086393"/>
            <a:ext cx="8803711"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5000"/>
              </a:lnSpc>
              <a:spcBef>
                <a:spcPts val="0"/>
              </a:spcBef>
              <a:spcAft>
                <a:spcPts val="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spcBef>
                <a:spcPts val="600"/>
              </a:spcBef>
              <a:spcAft>
                <a:spcPts val="600"/>
              </a:spcAft>
            </a:pPr>
            <a:r>
              <a:rPr lang="en-GB" sz="2600" dirty="0"/>
              <a:t>todo_list = ["Do the dishes", "Clean my room"]</a:t>
            </a:r>
          </a:p>
        </p:txBody>
      </p:sp>
      <p:sp>
        <p:nvSpPr>
          <p:cNvPr id="14" name="Text Placeholder 5">
            <a:extLst>
              <a:ext uri="{FF2B5EF4-FFF2-40B4-BE49-F238E27FC236}">
                <a16:creationId xmlns:a16="http://schemas.microsoft.com/office/drawing/2014/main" xmlns="" id="{92927D30-96EA-4DEF-84C4-3E1BFFC4E769}"/>
              </a:ext>
            </a:extLst>
          </p:cNvPr>
          <p:cNvSpPr txBox="1">
            <a:spLocks/>
          </p:cNvSpPr>
          <p:nvPr/>
        </p:nvSpPr>
        <p:spPr>
          <a:xfrm>
            <a:off x="437315" y="4272626"/>
            <a:ext cx="8803711" cy="6182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5000"/>
              </a:lnSpc>
              <a:spcBef>
                <a:spcPts val="0"/>
              </a:spcBef>
              <a:spcAft>
                <a:spcPts val="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spcBef>
                <a:spcPts val="600"/>
              </a:spcBef>
              <a:spcAft>
                <a:spcPts val="600"/>
              </a:spcAft>
            </a:pPr>
            <a:r>
              <a:rPr lang="en-GB" sz="2600" dirty="0"/>
              <a:t>random_list = [7, "Peter", 9.99]</a:t>
            </a:r>
          </a:p>
        </p:txBody>
      </p:sp>
    </p:spTree>
    <p:extLst>
      <p:ext uri="{BB962C8B-B14F-4D97-AF65-F5344CB8AC3E}">
        <p14:creationId xmlns:p14="http://schemas.microsoft.com/office/powerpoint/2010/main" val="235408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9" grpId="0" animBg="1"/>
      <p:bldP spid="10" grpId="0" animBg="1"/>
      <p:bldP spid="11" grpId="0" animBg="1"/>
      <p:bldP spid="14" grpId="0" build="p"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1F26CA-E8EA-4935-AE52-1209529437A5}"/>
              </a:ext>
            </a:extLst>
          </p:cNvPr>
          <p:cNvSpPr>
            <a:spLocks noGrp="1"/>
          </p:cNvSpPr>
          <p:nvPr>
            <p:ph type="title" sz="quarter" idx="10"/>
          </p:nvPr>
        </p:nvSpPr>
        <p:spPr/>
        <p:txBody>
          <a:bodyPr/>
          <a:lstStyle/>
          <a:p>
            <a:r>
              <a:rPr lang="en-US" dirty="0"/>
              <a:t>Creating Lists</a:t>
            </a:r>
          </a:p>
        </p:txBody>
      </p:sp>
      <p:pic>
        <p:nvPicPr>
          <p:cNvPr id="3074" name="Picture 2" descr="Ð ÐµÐ·ÑÐ»ÑÐ°Ñ Ñ Ð¸Ð·Ð¾Ð±ÑÐ°Ð¶ÐµÐ½Ð¸Ðµ Ð·Ð° lis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93" y="1170889"/>
            <a:ext cx="2933614" cy="293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007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1000" y="1278505"/>
            <a:ext cx="11710502" cy="5185625"/>
          </a:xfrm>
        </p:spPr>
        <p:txBody>
          <a:bodyPr/>
          <a:lstStyle/>
          <a:p>
            <a:pPr marL="457200" indent="-457200">
              <a:buFont typeface="Wingdings" panose="05000000000000000000" pitchFamily="2" charset="2"/>
              <a:buChar char="§"/>
            </a:pPr>
            <a:r>
              <a:rPr lang="en-US" dirty="0"/>
              <a:t>Lists in Python can be created by just placing the </a:t>
            </a:r>
            <a:r>
              <a:rPr lang="en-US" b="1" dirty="0">
                <a:solidFill>
                  <a:schemeClr val="bg1"/>
                </a:solidFill>
              </a:rPr>
              <a:t>sequence</a:t>
            </a:r>
            <a:r>
              <a:rPr lang="en-US" dirty="0"/>
              <a:t> </a:t>
            </a:r>
            <a:br>
              <a:rPr lang="en-US" dirty="0"/>
            </a:br>
            <a:r>
              <a:rPr lang="en-US" dirty="0"/>
              <a:t>inside the </a:t>
            </a:r>
            <a:r>
              <a:rPr lang="en-US" b="1" dirty="0">
                <a:solidFill>
                  <a:schemeClr val="bg1"/>
                </a:solidFill>
              </a:rPr>
              <a:t>square brackets</a:t>
            </a:r>
          </a:p>
          <a:p>
            <a:pPr marL="457200" indent="-457200">
              <a:buFont typeface="Wingdings" panose="05000000000000000000" pitchFamily="2" charset="2"/>
              <a:buChar char="§"/>
            </a:pPr>
            <a:endParaRPr lang="en-US" b="1" dirty="0">
              <a:solidFill>
                <a:schemeClr val="bg1"/>
              </a:solidFill>
            </a:endParaRPr>
          </a:p>
          <a:p>
            <a:pPr marL="457200" indent="-457200">
              <a:buFont typeface="Wingdings" panose="05000000000000000000" pitchFamily="2" charset="2"/>
              <a:buChar char="§"/>
            </a:pPr>
            <a:r>
              <a:rPr lang="en-US" dirty="0"/>
              <a:t>Or using the </a:t>
            </a:r>
            <a:r>
              <a:rPr lang="en-US" b="1" dirty="0">
                <a:solidFill>
                  <a:schemeClr val="bg1"/>
                </a:solidFill>
                <a:latin typeface="Consolas" panose="020B0609020204030204" pitchFamily="49" charset="0"/>
              </a:rPr>
              <a:t>list</a:t>
            </a:r>
            <a:r>
              <a:rPr lang="en-US" dirty="0"/>
              <a:t> function</a:t>
            </a:r>
          </a:p>
          <a:p>
            <a:endParaRPr lang="en-US" b="1" dirty="0">
              <a:solidFill>
                <a:schemeClr val="bg1"/>
              </a:solidFill>
            </a:endParaRPr>
          </a:p>
          <a:p>
            <a:pPr marL="457200" indent="-457200">
              <a:buFont typeface="Wingdings" panose="05000000000000000000" pitchFamily="2" charset="2"/>
              <a:buChar char="§"/>
            </a:pPr>
            <a:r>
              <a:rPr lang="en-US" dirty="0"/>
              <a:t>A list may contain duplicate values</a:t>
            </a:r>
            <a:endParaRPr lang="en-US" b="1" dirty="0">
              <a:solidFill>
                <a:schemeClr val="bg1"/>
              </a:solidFill>
            </a:endParaRPr>
          </a:p>
        </p:txBody>
      </p:sp>
      <p:sp>
        <p:nvSpPr>
          <p:cNvPr id="4" name="Title 3"/>
          <p:cNvSpPr>
            <a:spLocks noGrp="1"/>
          </p:cNvSpPr>
          <p:nvPr>
            <p:ph type="title"/>
          </p:nvPr>
        </p:nvSpPr>
        <p:spPr/>
        <p:txBody>
          <a:bodyPr/>
          <a:lstStyle/>
          <a:p>
            <a:r>
              <a:rPr lang="en-US" dirty="0"/>
              <a:t>Creating Lists</a:t>
            </a:r>
          </a:p>
        </p:txBody>
      </p:sp>
      <p:sp>
        <p:nvSpPr>
          <p:cNvPr id="9" name="Slide Number">
            <a:extLst>
              <a:ext uri="{FF2B5EF4-FFF2-40B4-BE49-F238E27FC236}">
                <a16:creationId xmlns:a16="http://schemas.microsoft.com/office/drawing/2014/main" xmlns="" id="{24566778-C3E6-4917-95CA-B0646E7CF74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215</a:t>
            </a:fld>
            <a:endParaRPr lang="en-US" dirty="0"/>
          </a:p>
        </p:txBody>
      </p:sp>
      <p:sp>
        <p:nvSpPr>
          <p:cNvPr id="6" name="Text Placeholder 5"/>
          <p:cNvSpPr>
            <a:spLocks noGrp="1"/>
          </p:cNvSpPr>
          <p:nvPr>
            <p:ph type="body" sz="quarter" idx="11"/>
          </p:nvPr>
        </p:nvSpPr>
        <p:spPr>
          <a:xfrm>
            <a:off x="876000" y="2477400"/>
            <a:ext cx="3536589" cy="587121"/>
          </a:xfrm>
        </p:spPr>
        <p:txBody>
          <a:bodyPr/>
          <a:lstStyle/>
          <a:p>
            <a:pPr>
              <a:lnSpc>
                <a:spcPct val="100000"/>
              </a:lnSpc>
              <a:spcBef>
                <a:spcPts val="600"/>
              </a:spcBef>
              <a:spcAft>
                <a:spcPts val="600"/>
              </a:spcAft>
            </a:pPr>
            <a:r>
              <a:rPr lang="en-US" dirty="0"/>
              <a:t>my_list = </a:t>
            </a:r>
            <a:r>
              <a:rPr lang="en-US" dirty="0">
                <a:solidFill>
                  <a:schemeClr val="bg1"/>
                </a:solidFill>
              </a:rPr>
              <a:t>[</a:t>
            </a:r>
            <a:r>
              <a:rPr lang="en-US" dirty="0"/>
              <a:t>1, 2, 3</a:t>
            </a:r>
            <a:r>
              <a:rPr lang="en-US" dirty="0">
                <a:solidFill>
                  <a:schemeClr val="bg1"/>
                </a:solidFill>
              </a:rPr>
              <a:t>]</a:t>
            </a:r>
          </a:p>
        </p:txBody>
      </p:sp>
      <p:sp>
        <p:nvSpPr>
          <p:cNvPr id="8" name="Text Placeholder 5"/>
          <p:cNvSpPr txBox="1">
            <a:spLocks/>
          </p:cNvSpPr>
          <p:nvPr/>
        </p:nvSpPr>
        <p:spPr>
          <a:xfrm>
            <a:off x="884731" y="3858396"/>
            <a:ext cx="3536589"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empty_list = </a:t>
            </a:r>
            <a:r>
              <a:rPr lang="en-US" dirty="0">
                <a:solidFill>
                  <a:schemeClr val="bg1"/>
                </a:solidFill>
              </a:rPr>
              <a:t>list()</a:t>
            </a:r>
          </a:p>
        </p:txBody>
      </p:sp>
      <p:sp>
        <p:nvSpPr>
          <p:cNvPr id="7" name="Text Placeholder 5"/>
          <p:cNvSpPr txBox="1">
            <a:spLocks/>
          </p:cNvSpPr>
          <p:nvPr/>
        </p:nvSpPr>
        <p:spPr>
          <a:xfrm>
            <a:off x="884731" y="5227424"/>
            <a:ext cx="5151204"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my_list = </a:t>
            </a:r>
            <a:r>
              <a:rPr lang="en-US" dirty="0">
                <a:solidFill>
                  <a:schemeClr val="bg1"/>
                </a:solidFill>
              </a:rPr>
              <a:t>[</a:t>
            </a:r>
            <a:r>
              <a:rPr lang="en-US" dirty="0">
                <a:solidFill>
                  <a:schemeClr val="tx1"/>
                </a:solidFill>
              </a:rPr>
              <a:t>1, 2, 3, 2, 3, 3</a:t>
            </a:r>
            <a:r>
              <a:rPr lang="en-US" dirty="0">
                <a:solidFill>
                  <a:schemeClr val="bg1"/>
                </a:solidFill>
              </a:rPr>
              <a:t>]</a:t>
            </a:r>
          </a:p>
        </p:txBody>
      </p:sp>
    </p:spTree>
    <p:extLst>
      <p:ext uri="{BB962C8B-B14F-4D97-AF65-F5344CB8AC3E}">
        <p14:creationId xmlns:p14="http://schemas.microsoft.com/office/powerpoint/2010/main" val="23992262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animBg="1"/>
      <p:bldP spid="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406" y="1196126"/>
            <a:ext cx="11811192" cy="5561124"/>
          </a:xfrm>
        </p:spPr>
        <p:txBody>
          <a:bodyPr/>
          <a:lstStyle/>
          <a:p>
            <a:pPr marL="457200" indent="-457200">
              <a:buFont typeface="Wingdings" panose="05000000000000000000" pitchFamily="2" charset="2"/>
              <a:buChar char="§"/>
            </a:pPr>
            <a:r>
              <a:rPr lang="en-US" dirty="0"/>
              <a:t>You can use the </a:t>
            </a:r>
            <a:r>
              <a:rPr lang="en-US" b="1" dirty="0">
                <a:solidFill>
                  <a:schemeClr val="bg1"/>
                </a:solidFill>
                <a:latin typeface="Consolas" panose="020B0609020204030204" pitchFamily="49" charset="0"/>
              </a:rPr>
              <a:t>split</a:t>
            </a:r>
            <a:r>
              <a:rPr lang="en-US" dirty="0"/>
              <a:t> function to split a string and create a list</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You can split by different separator</a:t>
            </a:r>
          </a:p>
        </p:txBody>
      </p:sp>
      <p:sp>
        <p:nvSpPr>
          <p:cNvPr id="4" name="Title 3"/>
          <p:cNvSpPr>
            <a:spLocks noGrp="1"/>
          </p:cNvSpPr>
          <p:nvPr>
            <p:ph type="title"/>
          </p:nvPr>
        </p:nvSpPr>
        <p:spPr/>
        <p:txBody>
          <a:bodyPr/>
          <a:lstStyle/>
          <a:p>
            <a:r>
              <a:rPr lang="en-US" dirty="0"/>
              <a:t>Splitting Strings to List</a:t>
            </a:r>
          </a:p>
        </p:txBody>
      </p:sp>
      <p:sp>
        <p:nvSpPr>
          <p:cNvPr id="5" name="Rounded Rectangular Callout 4"/>
          <p:cNvSpPr/>
          <p:nvPr/>
        </p:nvSpPr>
        <p:spPr bwMode="auto">
          <a:xfrm>
            <a:off x="6636000" y="2332618"/>
            <a:ext cx="2267712" cy="578882"/>
          </a:xfrm>
          <a:prstGeom prst="wedgeRoundRectCallout">
            <a:avLst>
              <a:gd name="adj1" fmla="val -59140"/>
              <a:gd name="adj2" fmla="val -40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separator</a:t>
            </a:r>
          </a:p>
        </p:txBody>
      </p:sp>
      <p:sp>
        <p:nvSpPr>
          <p:cNvPr id="7" name="Slide Number">
            <a:extLst>
              <a:ext uri="{FF2B5EF4-FFF2-40B4-BE49-F238E27FC236}">
                <a16:creationId xmlns:a16="http://schemas.microsoft.com/office/drawing/2014/main" xmlns="" id="{B37F1D8A-B9AA-45FB-8C5D-8FC9B97BBF7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216</a:t>
            </a:fld>
            <a:endParaRPr lang="en-US" dirty="0"/>
          </a:p>
        </p:txBody>
      </p:sp>
      <p:sp>
        <p:nvSpPr>
          <p:cNvPr id="3" name="Text Placeholder 2"/>
          <p:cNvSpPr>
            <a:spLocks noGrp="1"/>
          </p:cNvSpPr>
          <p:nvPr>
            <p:ph type="body" sz="quarter" idx="11"/>
          </p:nvPr>
        </p:nvSpPr>
        <p:spPr>
          <a:xfrm>
            <a:off x="830999" y="1808747"/>
            <a:ext cx="6078125" cy="2115000"/>
          </a:xfrm>
        </p:spPr>
        <p:txBody>
          <a:bodyPr/>
          <a:lstStyle/>
          <a:p>
            <a:pPr>
              <a:lnSpc>
                <a:spcPct val="100000"/>
              </a:lnSpc>
              <a:spcBef>
                <a:spcPts val="600"/>
              </a:spcBef>
              <a:spcAft>
                <a:spcPts val="600"/>
              </a:spcAft>
            </a:pPr>
            <a:r>
              <a:rPr lang="en-GB" dirty="0"/>
              <a:t>some_text = "a b c d"</a:t>
            </a:r>
          </a:p>
          <a:p>
            <a:pPr>
              <a:lnSpc>
                <a:spcPct val="100000"/>
              </a:lnSpc>
              <a:spcBef>
                <a:spcPts val="600"/>
              </a:spcBef>
              <a:spcAft>
                <a:spcPts val="600"/>
              </a:spcAft>
            </a:pPr>
            <a:r>
              <a:rPr lang="en-GB" dirty="0"/>
              <a:t>my_list = some_text.</a:t>
            </a:r>
            <a:r>
              <a:rPr lang="en-GB" dirty="0">
                <a:solidFill>
                  <a:schemeClr val="bg1"/>
                </a:solidFill>
              </a:rPr>
              <a:t>split(</a:t>
            </a:r>
            <a:r>
              <a:rPr lang="en-GB" dirty="0"/>
              <a:t>" "</a:t>
            </a:r>
            <a:r>
              <a:rPr lang="en-GB" dirty="0">
                <a:solidFill>
                  <a:schemeClr val="bg1"/>
                </a:solidFill>
              </a:rPr>
              <a:t>)</a:t>
            </a:r>
          </a:p>
          <a:p>
            <a:pPr>
              <a:lnSpc>
                <a:spcPct val="100000"/>
              </a:lnSpc>
              <a:spcBef>
                <a:spcPts val="600"/>
              </a:spcBef>
              <a:spcAft>
                <a:spcPts val="600"/>
              </a:spcAft>
            </a:pPr>
            <a:r>
              <a:rPr lang="en-GB" dirty="0"/>
              <a:t>print(my_list)</a:t>
            </a:r>
          </a:p>
          <a:p>
            <a:pPr>
              <a:lnSpc>
                <a:spcPct val="100000"/>
              </a:lnSpc>
              <a:spcBef>
                <a:spcPts val="600"/>
              </a:spcBef>
              <a:spcAft>
                <a:spcPts val="600"/>
              </a:spcAft>
            </a:pPr>
            <a:r>
              <a:rPr lang="en-GB" i="1" dirty="0">
                <a:solidFill>
                  <a:schemeClr val="accent2"/>
                </a:solidFill>
              </a:rPr>
              <a:t># ['a', 'b', 'c', 'd']</a:t>
            </a:r>
          </a:p>
        </p:txBody>
      </p:sp>
      <p:sp>
        <p:nvSpPr>
          <p:cNvPr id="6" name="Text Placeholder 2"/>
          <p:cNvSpPr txBox="1">
            <a:spLocks/>
          </p:cNvSpPr>
          <p:nvPr/>
        </p:nvSpPr>
        <p:spPr>
          <a:xfrm>
            <a:off x="830998" y="4583964"/>
            <a:ext cx="6078125" cy="215581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some_text = "a, b, c, d"</a:t>
            </a:r>
          </a:p>
          <a:p>
            <a:r>
              <a:rPr lang="en-GB" dirty="0">
                <a:solidFill>
                  <a:schemeClr val="tx1"/>
                </a:solidFill>
              </a:rPr>
              <a:t>my_list = some_text.</a:t>
            </a:r>
            <a:r>
              <a:rPr lang="en-GB" dirty="0">
                <a:solidFill>
                  <a:schemeClr val="bg1"/>
                </a:solidFill>
              </a:rPr>
              <a:t>split</a:t>
            </a:r>
            <a:r>
              <a:rPr lang="en-GB" dirty="0">
                <a:solidFill>
                  <a:schemeClr val="tx1"/>
                </a:solidFill>
              </a:rPr>
              <a:t>("</a:t>
            </a:r>
            <a:r>
              <a:rPr lang="en-GB" dirty="0">
                <a:solidFill>
                  <a:schemeClr val="bg1"/>
                </a:solidFill>
              </a:rPr>
              <a:t>,</a:t>
            </a:r>
            <a:r>
              <a:rPr lang="en-GB" dirty="0">
                <a:solidFill>
                  <a:schemeClr val="tx1"/>
                </a:solidFill>
              </a:rPr>
              <a:t> ")</a:t>
            </a:r>
          </a:p>
          <a:p>
            <a:r>
              <a:rPr lang="en-GB" dirty="0">
                <a:solidFill>
                  <a:schemeClr val="tx1"/>
                </a:solidFill>
              </a:rPr>
              <a:t>print(my_list)</a:t>
            </a:r>
          </a:p>
          <a:p>
            <a:r>
              <a:rPr lang="en-GB" i="1" dirty="0">
                <a:solidFill>
                  <a:schemeClr val="accent2"/>
                </a:solidFill>
              </a:rPr>
              <a:t># ['a', 'b', 'c', 'd']</a:t>
            </a:r>
            <a:endParaRPr lang="en-US" i="1" dirty="0">
              <a:solidFill>
                <a:schemeClr val="accent2"/>
              </a:solidFill>
            </a:endParaRPr>
          </a:p>
        </p:txBody>
      </p:sp>
    </p:spTree>
    <p:extLst>
      <p:ext uri="{BB962C8B-B14F-4D97-AF65-F5344CB8AC3E}">
        <p14:creationId xmlns:p14="http://schemas.microsoft.com/office/powerpoint/2010/main" val="8571653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406" y="1196126"/>
            <a:ext cx="11811192" cy="5561124"/>
          </a:xfrm>
        </p:spPr>
        <p:txBody>
          <a:bodyPr/>
          <a:lstStyle/>
          <a:p>
            <a:pPr marL="514350" indent="-514350">
              <a:buFont typeface="Wingdings" panose="05000000000000000000" pitchFamily="2" charset="2"/>
              <a:buChar char="§"/>
            </a:pPr>
            <a:r>
              <a:rPr lang="en-US" dirty="0"/>
              <a:t>You can create a string from a list using the </a:t>
            </a:r>
            <a:r>
              <a:rPr lang="en-US" b="1" dirty="0">
                <a:solidFill>
                  <a:schemeClr val="bg1"/>
                </a:solidFill>
                <a:latin typeface="Consolas" panose="020B0609020204030204" pitchFamily="49" charset="0"/>
              </a:rPr>
              <a:t>join</a:t>
            </a:r>
            <a:r>
              <a:rPr lang="en-US" dirty="0"/>
              <a:t> function</a:t>
            </a:r>
          </a:p>
          <a:p>
            <a:pPr marL="514350" indent="-514350">
              <a:buFont typeface="Wingdings" panose="05000000000000000000" pitchFamily="2" charset="2"/>
              <a:buChar char="§"/>
            </a:pPr>
            <a:endParaRPr lang="en-US" dirty="0"/>
          </a:p>
          <a:p>
            <a:pPr marL="514350" indent="-514350">
              <a:buFont typeface="Wingdings" panose="05000000000000000000" pitchFamily="2" charset="2"/>
              <a:buChar char="§"/>
            </a:pPr>
            <a:endParaRPr lang="en-US" dirty="0"/>
          </a:p>
          <a:p>
            <a:pPr marL="514350" indent="-514350">
              <a:buFont typeface="Wingdings" panose="05000000000000000000" pitchFamily="2" charset="2"/>
              <a:buChar char="§"/>
            </a:pPr>
            <a:endParaRPr lang="en-US" dirty="0"/>
          </a:p>
          <a:p>
            <a:pPr marL="514350" indent="-514350">
              <a:buFont typeface="Wingdings" panose="05000000000000000000" pitchFamily="2" charset="2"/>
              <a:buChar char="§"/>
            </a:pPr>
            <a:r>
              <a:rPr lang="en-US" dirty="0"/>
              <a:t>The result of the join function is always a </a:t>
            </a:r>
            <a:r>
              <a:rPr lang="en-US" b="1" dirty="0">
                <a:solidFill>
                  <a:schemeClr val="bg1"/>
                </a:solidFill>
                <a:latin typeface="Consolas" panose="020B0609020204030204" pitchFamily="49" charset="0"/>
              </a:rPr>
              <a:t>string</a:t>
            </a:r>
          </a:p>
          <a:p>
            <a:pPr marL="514350" indent="-514350">
              <a:buFont typeface="Wingdings" panose="05000000000000000000" pitchFamily="2" charset="2"/>
              <a:buChar char="§"/>
            </a:pPr>
            <a:r>
              <a:rPr lang="en-US" b="1" u="sng" dirty="0"/>
              <a:t>Note</a:t>
            </a:r>
            <a:r>
              <a:rPr lang="en-US" b="1" dirty="0"/>
              <a:t>: </a:t>
            </a:r>
            <a:r>
              <a:rPr lang="en-US" dirty="0"/>
              <a:t>Unfortunately in python you can only join a </a:t>
            </a:r>
            <a:r>
              <a:rPr lang="en-US" b="1" dirty="0">
                <a:solidFill>
                  <a:schemeClr val="bg1"/>
                </a:solidFill>
              </a:rPr>
              <a:t>list of strings</a:t>
            </a:r>
          </a:p>
        </p:txBody>
      </p:sp>
      <p:sp>
        <p:nvSpPr>
          <p:cNvPr id="4" name="Title 3"/>
          <p:cNvSpPr>
            <a:spLocks noGrp="1"/>
          </p:cNvSpPr>
          <p:nvPr>
            <p:ph type="title"/>
          </p:nvPr>
        </p:nvSpPr>
        <p:spPr/>
        <p:txBody>
          <a:bodyPr/>
          <a:lstStyle/>
          <a:p>
            <a:r>
              <a:rPr lang="en-US" dirty="0"/>
              <a:t>Joining Lists into a String</a:t>
            </a:r>
          </a:p>
        </p:txBody>
      </p:sp>
      <p:sp>
        <p:nvSpPr>
          <p:cNvPr id="5" name="Rounded Rectangular Callout 4"/>
          <p:cNvSpPr/>
          <p:nvPr/>
        </p:nvSpPr>
        <p:spPr bwMode="auto">
          <a:xfrm>
            <a:off x="2811000" y="3079681"/>
            <a:ext cx="2360428" cy="578882"/>
          </a:xfrm>
          <a:prstGeom prst="wedgeRoundRectCallout">
            <a:avLst>
              <a:gd name="adj1" fmla="val -69482"/>
              <a:gd name="adj2" fmla="val -608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separator</a:t>
            </a:r>
          </a:p>
        </p:txBody>
      </p:sp>
      <p:sp>
        <p:nvSpPr>
          <p:cNvPr id="7" name="Rounded Rectangular Callout 6"/>
          <p:cNvSpPr/>
          <p:nvPr/>
        </p:nvSpPr>
        <p:spPr bwMode="auto">
          <a:xfrm>
            <a:off x="5376000" y="5928118"/>
            <a:ext cx="3060000" cy="578882"/>
          </a:xfrm>
          <a:prstGeom prst="wedgeRoundRectCallout">
            <a:avLst>
              <a:gd name="adj1" fmla="val -50044"/>
              <a:gd name="adj2" fmla="val -1744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This will not work</a:t>
            </a:r>
          </a:p>
        </p:txBody>
      </p:sp>
      <p:sp>
        <p:nvSpPr>
          <p:cNvPr id="8" name="Slide Number">
            <a:extLst>
              <a:ext uri="{FF2B5EF4-FFF2-40B4-BE49-F238E27FC236}">
                <a16:creationId xmlns:a16="http://schemas.microsoft.com/office/drawing/2014/main" xmlns="" id="{9979870D-C622-4D57-B3FE-E2202DB339D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217</a:t>
            </a:fld>
            <a:endParaRPr lang="en-US" dirty="0"/>
          </a:p>
        </p:txBody>
      </p:sp>
      <p:sp>
        <p:nvSpPr>
          <p:cNvPr id="3" name="Text Placeholder 2"/>
          <p:cNvSpPr>
            <a:spLocks noGrp="1"/>
          </p:cNvSpPr>
          <p:nvPr>
            <p:ph type="body" sz="quarter" idx="11"/>
          </p:nvPr>
        </p:nvSpPr>
        <p:spPr>
          <a:xfrm>
            <a:off x="859833" y="1987940"/>
            <a:ext cx="4700996" cy="1670623"/>
          </a:xfrm>
        </p:spPr>
        <p:txBody>
          <a:bodyPr/>
          <a:lstStyle/>
          <a:p>
            <a:pPr>
              <a:lnSpc>
                <a:spcPct val="100000"/>
              </a:lnSpc>
              <a:spcBef>
                <a:spcPts val="600"/>
              </a:spcBef>
              <a:spcAft>
                <a:spcPts val="600"/>
              </a:spcAft>
            </a:pPr>
            <a:r>
              <a:rPr lang="en-US" dirty="0"/>
              <a:t>my_list = ["a", "b", "c"]</a:t>
            </a:r>
          </a:p>
          <a:p>
            <a:pPr>
              <a:lnSpc>
                <a:spcPct val="100000"/>
              </a:lnSpc>
              <a:spcBef>
                <a:spcPts val="600"/>
              </a:spcBef>
              <a:spcAft>
                <a:spcPts val="600"/>
              </a:spcAft>
            </a:pPr>
            <a:r>
              <a:rPr lang="en-US" dirty="0"/>
              <a:t>print("-".</a:t>
            </a:r>
            <a:r>
              <a:rPr lang="en-US" dirty="0">
                <a:solidFill>
                  <a:schemeClr val="bg1"/>
                </a:solidFill>
              </a:rPr>
              <a:t>join</a:t>
            </a:r>
            <a:r>
              <a:rPr lang="en-US" dirty="0"/>
              <a:t>(my_list))</a:t>
            </a:r>
          </a:p>
          <a:p>
            <a:pPr>
              <a:lnSpc>
                <a:spcPct val="100000"/>
              </a:lnSpc>
              <a:spcBef>
                <a:spcPts val="600"/>
              </a:spcBef>
              <a:spcAft>
                <a:spcPts val="600"/>
              </a:spcAft>
            </a:pPr>
            <a:r>
              <a:rPr lang="en-US" i="1" dirty="0">
                <a:solidFill>
                  <a:schemeClr val="accent2"/>
                </a:solidFill>
              </a:rPr>
              <a:t># a-b-c</a:t>
            </a:r>
          </a:p>
        </p:txBody>
      </p:sp>
      <p:sp>
        <p:nvSpPr>
          <p:cNvPr id="6" name="Text Placeholder 2"/>
          <p:cNvSpPr txBox="1">
            <a:spLocks/>
          </p:cNvSpPr>
          <p:nvPr/>
        </p:nvSpPr>
        <p:spPr>
          <a:xfrm>
            <a:off x="859833" y="5563187"/>
            <a:ext cx="4700996"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print(" ".</a:t>
            </a:r>
            <a:r>
              <a:rPr lang="en-US" dirty="0">
                <a:solidFill>
                  <a:schemeClr val="bg1"/>
                </a:solidFill>
              </a:rPr>
              <a:t>join</a:t>
            </a:r>
            <a:r>
              <a:rPr lang="en-US" dirty="0">
                <a:solidFill>
                  <a:schemeClr val="tx1"/>
                </a:solidFill>
              </a:rPr>
              <a:t>([1, 2, 3]))</a:t>
            </a:r>
            <a:endParaRPr lang="en-US" i="1" dirty="0">
              <a:solidFill>
                <a:schemeClr val="tx1"/>
              </a:solidFill>
            </a:endParaRPr>
          </a:p>
        </p:txBody>
      </p:sp>
    </p:spTree>
    <p:extLst>
      <p:ext uri="{BB962C8B-B14F-4D97-AF65-F5344CB8AC3E}">
        <p14:creationId xmlns:p14="http://schemas.microsoft.com/office/powerpoint/2010/main" val="4076694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1000" y="1121143"/>
            <a:ext cx="9855000" cy="5385857"/>
          </a:xfrm>
        </p:spPr>
        <p:txBody>
          <a:bodyPr/>
          <a:lstStyle/>
          <a:p>
            <a:pPr marL="457200" indent="-457200">
              <a:buFont typeface="Wingdings" panose="05000000000000000000" pitchFamily="2" charset="2"/>
              <a:buChar char="§"/>
            </a:pPr>
            <a:r>
              <a:rPr lang="en-US" dirty="0"/>
              <a:t>You can generate a list using the </a:t>
            </a:r>
            <a:r>
              <a:rPr lang="en-US" b="1" dirty="0">
                <a:solidFill>
                  <a:schemeClr val="bg1"/>
                </a:solidFill>
                <a:latin typeface="Consolas" panose="020B0609020204030204" pitchFamily="49" charset="0"/>
              </a:rPr>
              <a:t>range</a:t>
            </a:r>
            <a:r>
              <a:rPr lang="en-US" dirty="0"/>
              <a:t> function</a:t>
            </a:r>
          </a:p>
          <a:p>
            <a:pPr marL="457200" indent="-457200">
              <a:buFont typeface="Wingdings" panose="05000000000000000000" pitchFamily="2" charset="2"/>
              <a:buChar char="§"/>
            </a:pPr>
            <a:r>
              <a:rPr lang="en-US" dirty="0"/>
              <a:t>The range function accepts </a:t>
            </a:r>
            <a:r>
              <a:rPr lang="en-US" b="1" dirty="0">
                <a:solidFill>
                  <a:schemeClr val="bg1"/>
                </a:solidFill>
              </a:rPr>
              <a:t>three</a:t>
            </a:r>
            <a:r>
              <a:rPr lang="en-US" dirty="0"/>
              <a:t> parameters:</a:t>
            </a:r>
          </a:p>
          <a:p>
            <a:pPr marL="1066419" lvl="1" indent="-457200">
              <a:buFont typeface="Wingdings" panose="05000000000000000000" pitchFamily="2" charset="2"/>
              <a:buChar char="§"/>
            </a:pPr>
            <a:r>
              <a:rPr lang="en-US" dirty="0"/>
              <a:t>start (optional) – 0 by default</a:t>
            </a:r>
          </a:p>
          <a:p>
            <a:pPr marL="1066419" lvl="1" indent="-457200">
              <a:buFont typeface="Wingdings" panose="05000000000000000000" pitchFamily="2" charset="2"/>
              <a:buChar char="§"/>
            </a:pPr>
            <a:r>
              <a:rPr lang="en-US" dirty="0"/>
              <a:t>end (required) – </a:t>
            </a:r>
            <a:r>
              <a:rPr lang="en-US" b="1" dirty="0">
                <a:solidFill>
                  <a:schemeClr val="bg1"/>
                </a:solidFill>
              </a:rPr>
              <a:t>not inclusive</a:t>
            </a:r>
          </a:p>
          <a:p>
            <a:pPr marL="1066419" lvl="1" indent="-457200">
              <a:buFont typeface="Wingdings" panose="05000000000000000000" pitchFamily="2" charset="2"/>
              <a:buChar char="§"/>
            </a:pPr>
            <a:r>
              <a:rPr lang="en-US" dirty="0"/>
              <a:t>step (optional) – 1 by default</a:t>
            </a:r>
          </a:p>
        </p:txBody>
      </p:sp>
      <p:sp>
        <p:nvSpPr>
          <p:cNvPr id="4" name="Title 3"/>
          <p:cNvSpPr>
            <a:spLocks noGrp="1"/>
          </p:cNvSpPr>
          <p:nvPr>
            <p:ph type="title"/>
          </p:nvPr>
        </p:nvSpPr>
        <p:spPr/>
        <p:txBody>
          <a:bodyPr/>
          <a:lstStyle/>
          <a:p>
            <a:r>
              <a:rPr lang="en-US" dirty="0"/>
              <a:t>The Range Function</a:t>
            </a:r>
          </a:p>
        </p:txBody>
      </p:sp>
      <p:sp>
        <p:nvSpPr>
          <p:cNvPr id="5" name="Slide Number">
            <a:extLst>
              <a:ext uri="{FF2B5EF4-FFF2-40B4-BE49-F238E27FC236}">
                <a16:creationId xmlns:a16="http://schemas.microsoft.com/office/drawing/2014/main" xmlns="" id="{A256A4BD-B4AD-4DE2-942D-FA5A91522F6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218</a:t>
            </a:fld>
            <a:endParaRPr lang="en-US" dirty="0"/>
          </a:p>
        </p:txBody>
      </p:sp>
    </p:spTree>
    <p:extLst>
      <p:ext uri="{BB962C8B-B14F-4D97-AF65-F5344CB8AC3E}">
        <p14:creationId xmlns:p14="http://schemas.microsoft.com/office/powerpoint/2010/main" val="3641797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a:t>
            </a:r>
          </a:p>
        </p:txBody>
      </p:sp>
      <p:sp>
        <p:nvSpPr>
          <p:cNvPr id="6" name="Text Placeholder 5"/>
          <p:cNvSpPr txBox="1">
            <a:spLocks/>
          </p:cNvSpPr>
          <p:nvPr/>
        </p:nvSpPr>
        <p:spPr>
          <a:xfrm>
            <a:off x="1988324" y="1366608"/>
            <a:ext cx="7241298" cy="117221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600" dirty="0">
                <a:solidFill>
                  <a:schemeClr val="tx1"/>
                </a:solidFill>
              </a:rPr>
              <a:t>for </a:t>
            </a:r>
            <a:r>
              <a:rPr lang="en-US" sz="2600" dirty="0">
                <a:solidFill>
                  <a:schemeClr val="bg1"/>
                </a:solidFill>
              </a:rPr>
              <a:t>i</a:t>
            </a:r>
            <a:r>
              <a:rPr lang="en-US" sz="2600" dirty="0">
                <a:solidFill>
                  <a:schemeClr val="tx1"/>
                </a:solidFill>
              </a:rPr>
              <a:t> in </a:t>
            </a:r>
            <a:r>
              <a:rPr lang="en-US" sz="2600" dirty="0">
                <a:solidFill>
                  <a:schemeClr val="bg1"/>
                </a:solidFill>
              </a:rPr>
              <a:t>range(6)</a:t>
            </a:r>
            <a:r>
              <a:rPr lang="en-US" sz="2600" dirty="0">
                <a:solidFill>
                  <a:schemeClr val="tx1"/>
                </a:solidFill>
              </a:rPr>
              <a:t>:</a:t>
            </a:r>
          </a:p>
          <a:p>
            <a:r>
              <a:rPr lang="en-US" sz="2600" dirty="0">
                <a:solidFill>
                  <a:schemeClr val="tx1"/>
                </a:solidFill>
              </a:rPr>
              <a:t>  print(</a:t>
            </a:r>
            <a:r>
              <a:rPr lang="en-US" sz="2600" dirty="0">
                <a:solidFill>
                  <a:schemeClr val="bg1"/>
                </a:solidFill>
              </a:rPr>
              <a:t>i</a:t>
            </a:r>
            <a:r>
              <a:rPr lang="en-US" sz="2600" dirty="0">
                <a:solidFill>
                  <a:schemeClr val="tx1"/>
                </a:solidFill>
              </a:rPr>
              <a:t>,</a:t>
            </a:r>
            <a:r>
              <a:rPr lang="en-US" sz="2600" dirty="0">
                <a:solidFill>
                  <a:schemeClr val="bg1"/>
                </a:solidFill>
              </a:rPr>
              <a:t> </a:t>
            </a:r>
            <a:r>
              <a:rPr lang="en-US" sz="2600" dirty="0">
                <a:solidFill>
                  <a:schemeClr val="tx1"/>
                </a:solidFill>
              </a:rPr>
              <a:t>end=" ") </a:t>
            </a:r>
            <a:r>
              <a:rPr lang="en-US" sz="2600" i="1" dirty="0">
                <a:solidFill>
                  <a:schemeClr val="accent2"/>
                </a:solidFill>
              </a:rPr>
              <a:t># 0 1 2 3 4 5 </a:t>
            </a:r>
          </a:p>
        </p:txBody>
      </p:sp>
      <p:sp>
        <p:nvSpPr>
          <p:cNvPr id="7" name="Rounded Rectangular Callout 6"/>
          <p:cNvSpPr/>
          <p:nvPr/>
        </p:nvSpPr>
        <p:spPr bwMode="auto">
          <a:xfrm>
            <a:off x="5608973" y="1182763"/>
            <a:ext cx="1743750" cy="586216"/>
          </a:xfrm>
          <a:prstGeom prst="wedgeRoundRectCallout">
            <a:avLst>
              <a:gd name="adj1" fmla="val -16417"/>
              <a:gd name="adj2" fmla="val 4852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the end</a:t>
            </a:r>
          </a:p>
        </p:txBody>
      </p:sp>
      <p:sp>
        <p:nvSpPr>
          <p:cNvPr id="8" name="Text Placeholder 5"/>
          <p:cNvSpPr txBox="1">
            <a:spLocks/>
          </p:cNvSpPr>
          <p:nvPr/>
        </p:nvSpPr>
        <p:spPr>
          <a:xfrm>
            <a:off x="1989068" y="3037878"/>
            <a:ext cx="7239810" cy="117221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600" dirty="0">
                <a:solidFill>
                  <a:schemeClr val="tx1"/>
                </a:solidFill>
              </a:rPr>
              <a:t>for </a:t>
            </a:r>
            <a:r>
              <a:rPr lang="en-US" sz="2600" dirty="0">
                <a:solidFill>
                  <a:schemeClr val="bg1"/>
                </a:solidFill>
              </a:rPr>
              <a:t>i</a:t>
            </a:r>
            <a:r>
              <a:rPr lang="en-US" sz="2600" dirty="0">
                <a:solidFill>
                  <a:schemeClr val="tx1"/>
                </a:solidFill>
              </a:rPr>
              <a:t> in </a:t>
            </a:r>
            <a:r>
              <a:rPr lang="en-US" sz="2600" dirty="0">
                <a:solidFill>
                  <a:schemeClr val="bg1"/>
                </a:solidFill>
              </a:rPr>
              <a:t>range(2, 11, 2)</a:t>
            </a:r>
            <a:r>
              <a:rPr lang="en-US" sz="2600" dirty="0">
                <a:solidFill>
                  <a:schemeClr val="tx1"/>
                </a:solidFill>
              </a:rPr>
              <a:t>:</a:t>
            </a:r>
          </a:p>
          <a:p>
            <a:r>
              <a:rPr lang="en-US" sz="2600" dirty="0">
                <a:solidFill>
                  <a:schemeClr val="tx1"/>
                </a:solidFill>
              </a:rPr>
              <a:t>  print(</a:t>
            </a:r>
            <a:r>
              <a:rPr lang="en-US" sz="2600" dirty="0">
                <a:solidFill>
                  <a:schemeClr val="bg1"/>
                </a:solidFill>
              </a:rPr>
              <a:t>i</a:t>
            </a:r>
            <a:r>
              <a:rPr lang="en-US" sz="2600" dirty="0">
                <a:solidFill>
                  <a:schemeClr val="tx1"/>
                </a:solidFill>
              </a:rPr>
              <a:t>,</a:t>
            </a:r>
            <a:r>
              <a:rPr lang="en-US" sz="2600" dirty="0">
                <a:solidFill>
                  <a:schemeClr val="bg1"/>
                </a:solidFill>
              </a:rPr>
              <a:t> </a:t>
            </a:r>
            <a:r>
              <a:rPr lang="en-US" sz="2600" dirty="0">
                <a:solidFill>
                  <a:schemeClr val="tx1"/>
                </a:solidFill>
              </a:rPr>
              <a:t>end=" ") </a:t>
            </a:r>
            <a:r>
              <a:rPr lang="en-US" sz="2600" i="1" dirty="0">
                <a:solidFill>
                  <a:schemeClr val="accent2"/>
                </a:solidFill>
              </a:rPr>
              <a:t># 2 4 6 8 10</a:t>
            </a:r>
          </a:p>
        </p:txBody>
      </p:sp>
      <p:sp>
        <p:nvSpPr>
          <p:cNvPr id="9" name="Rounded Rectangular Callout 8"/>
          <p:cNvSpPr/>
          <p:nvPr/>
        </p:nvSpPr>
        <p:spPr bwMode="auto">
          <a:xfrm>
            <a:off x="6771000" y="2847662"/>
            <a:ext cx="3771900" cy="586216"/>
          </a:xfrm>
          <a:prstGeom prst="wedgeRoundRectCallout">
            <a:avLst>
              <a:gd name="adj1" fmla="val -27819"/>
              <a:gd name="adj2" fmla="val 4852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start, end and step</a:t>
            </a:r>
          </a:p>
        </p:txBody>
      </p:sp>
      <p:sp>
        <p:nvSpPr>
          <p:cNvPr id="10" name="Text Placeholder 5"/>
          <p:cNvSpPr txBox="1">
            <a:spLocks/>
          </p:cNvSpPr>
          <p:nvPr/>
        </p:nvSpPr>
        <p:spPr>
          <a:xfrm>
            <a:off x="1988324" y="4696191"/>
            <a:ext cx="7241298" cy="117221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600" dirty="0">
                <a:solidFill>
                  <a:schemeClr val="tx1"/>
                </a:solidFill>
              </a:rPr>
              <a:t>for </a:t>
            </a:r>
            <a:r>
              <a:rPr lang="en-US" sz="2600" dirty="0">
                <a:solidFill>
                  <a:schemeClr val="bg1"/>
                </a:solidFill>
              </a:rPr>
              <a:t>i</a:t>
            </a:r>
            <a:r>
              <a:rPr lang="en-US" sz="2600" dirty="0">
                <a:solidFill>
                  <a:schemeClr val="tx1"/>
                </a:solidFill>
              </a:rPr>
              <a:t> in </a:t>
            </a:r>
            <a:r>
              <a:rPr lang="en-US" sz="2600" dirty="0">
                <a:solidFill>
                  <a:schemeClr val="bg1"/>
                </a:solidFill>
              </a:rPr>
              <a:t>range(11, 0, -2)</a:t>
            </a:r>
            <a:r>
              <a:rPr lang="en-US" sz="2600" dirty="0">
                <a:solidFill>
                  <a:schemeClr val="tx1"/>
                </a:solidFill>
              </a:rPr>
              <a:t>:</a:t>
            </a:r>
          </a:p>
          <a:p>
            <a:r>
              <a:rPr lang="en-US" sz="2600" dirty="0">
                <a:solidFill>
                  <a:schemeClr val="tx1"/>
                </a:solidFill>
              </a:rPr>
              <a:t>  print(</a:t>
            </a:r>
            <a:r>
              <a:rPr lang="en-US" sz="2600" dirty="0">
                <a:solidFill>
                  <a:schemeClr val="bg1"/>
                </a:solidFill>
              </a:rPr>
              <a:t>i</a:t>
            </a:r>
            <a:r>
              <a:rPr lang="en-US" sz="2600" dirty="0">
                <a:solidFill>
                  <a:schemeClr val="tx1"/>
                </a:solidFill>
              </a:rPr>
              <a:t>,</a:t>
            </a:r>
            <a:r>
              <a:rPr lang="en-US" sz="2600" dirty="0">
                <a:solidFill>
                  <a:schemeClr val="bg1"/>
                </a:solidFill>
              </a:rPr>
              <a:t> </a:t>
            </a:r>
            <a:r>
              <a:rPr lang="en-US" sz="2600" dirty="0">
                <a:solidFill>
                  <a:schemeClr val="tx1"/>
                </a:solidFill>
              </a:rPr>
              <a:t>end=" ") </a:t>
            </a:r>
            <a:r>
              <a:rPr lang="en-US" sz="2600" i="1" dirty="0">
                <a:solidFill>
                  <a:schemeClr val="accent2"/>
                </a:solidFill>
              </a:rPr>
              <a:t># 11 9 7 5 3 1 </a:t>
            </a:r>
          </a:p>
        </p:txBody>
      </p:sp>
      <p:sp>
        <p:nvSpPr>
          <p:cNvPr id="11" name="Rounded Rectangular Callout 10"/>
          <p:cNvSpPr/>
          <p:nvPr/>
        </p:nvSpPr>
        <p:spPr bwMode="auto">
          <a:xfrm>
            <a:off x="6906000" y="4509000"/>
            <a:ext cx="4145303" cy="586216"/>
          </a:xfrm>
          <a:prstGeom prst="wedgeRoundRectCallout">
            <a:avLst>
              <a:gd name="adj1" fmla="val -27819"/>
              <a:gd name="adj2" fmla="val 4852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the step can be negative</a:t>
            </a:r>
          </a:p>
        </p:txBody>
      </p:sp>
      <p:sp>
        <p:nvSpPr>
          <p:cNvPr id="12" name="Slide Number">
            <a:extLst>
              <a:ext uri="{FF2B5EF4-FFF2-40B4-BE49-F238E27FC236}">
                <a16:creationId xmlns:a16="http://schemas.microsoft.com/office/drawing/2014/main" xmlns="" id="{DD475DB9-E6CA-4851-BAFB-690AB3F5DD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219</a:t>
            </a:fld>
            <a:endParaRPr lang="en-US" dirty="0"/>
          </a:p>
        </p:txBody>
      </p:sp>
    </p:spTree>
    <p:extLst>
      <p:ext uri="{BB962C8B-B14F-4D97-AF65-F5344CB8AC3E}">
        <p14:creationId xmlns:p14="http://schemas.microsoft.com/office/powerpoint/2010/main" val="18658978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3A7754E-918D-451D-B0B6-6CFD4BD7018D}"/>
              </a:ext>
            </a:extLst>
          </p:cNvPr>
          <p:cNvSpPr>
            <a:spLocks noGrp="1"/>
          </p:cNvSpPr>
          <p:nvPr>
            <p:ph type="body" sz="quarter" idx="11"/>
          </p:nvPr>
        </p:nvSpPr>
        <p:spPr/>
        <p:txBody>
          <a:bodyPr/>
          <a:lstStyle/>
          <a:p>
            <a:r>
              <a:rPr lang="en-GB" dirty="0"/>
              <a:t>If-Else in </a:t>
            </a:r>
            <a:r>
              <a:rPr lang="en-GB" b="1" dirty="0"/>
              <a:t>Python</a:t>
            </a:r>
          </a:p>
        </p:txBody>
      </p:sp>
      <p:sp>
        <p:nvSpPr>
          <p:cNvPr id="2" name="Text Placeholder 1">
            <a:extLst>
              <a:ext uri="{FF2B5EF4-FFF2-40B4-BE49-F238E27FC236}">
                <a16:creationId xmlns="" xmlns:a16="http://schemas.microsoft.com/office/drawing/2014/main" id="{D5AD82AD-DBFF-4FE9-9C59-A3A5A9D5CE94}"/>
              </a:ext>
            </a:extLst>
          </p:cNvPr>
          <p:cNvSpPr>
            <a:spLocks noGrp="1"/>
          </p:cNvSpPr>
          <p:nvPr>
            <p:ph type="body" sz="quarter" idx="10"/>
          </p:nvPr>
        </p:nvSpPr>
        <p:spPr/>
        <p:txBody>
          <a:bodyPr/>
          <a:lstStyle/>
          <a:p>
            <a:r>
              <a:rPr lang="en-GB" dirty="0"/>
              <a:t>If-Else in </a:t>
            </a:r>
            <a:r>
              <a:rPr lang="en-GB" b="1" dirty="0"/>
              <a:t>JavaScript</a:t>
            </a:r>
          </a:p>
          <a:p>
            <a:endParaRPr lang="en-GB" dirty="0"/>
          </a:p>
          <a:p>
            <a:endParaRPr lang="en-GB" dirty="0"/>
          </a:p>
          <a:p>
            <a:endParaRPr lang="en-GB" dirty="0"/>
          </a:p>
        </p:txBody>
      </p:sp>
      <p:sp>
        <p:nvSpPr>
          <p:cNvPr id="8" name="Title 7">
            <a:extLst>
              <a:ext uri="{FF2B5EF4-FFF2-40B4-BE49-F238E27FC236}">
                <a16:creationId xmlns="" xmlns:a16="http://schemas.microsoft.com/office/drawing/2014/main" id="{12639676-9178-4273-BDA4-9855832C768A}"/>
              </a:ext>
            </a:extLst>
          </p:cNvPr>
          <p:cNvSpPr>
            <a:spLocks noGrp="1"/>
          </p:cNvSpPr>
          <p:nvPr>
            <p:ph type="title"/>
          </p:nvPr>
        </p:nvSpPr>
        <p:spPr/>
        <p:txBody>
          <a:bodyPr>
            <a:normAutofit/>
          </a:bodyPr>
          <a:lstStyle/>
          <a:p>
            <a:r>
              <a:rPr lang="en-GB" dirty="0"/>
              <a:t>If-Else in JavaScript and Python</a:t>
            </a:r>
          </a:p>
        </p:txBody>
      </p:sp>
      <p:sp>
        <p:nvSpPr>
          <p:cNvPr id="6" name="Rectangle 4">
            <a:extLst>
              <a:ext uri="{FF2B5EF4-FFF2-40B4-BE49-F238E27FC236}">
                <a16:creationId xmlns="" xmlns:a16="http://schemas.microsoft.com/office/drawing/2014/main" id="{C59AE46D-F51A-4D3E-823E-FCC32411181F}"/>
              </a:ext>
            </a:extLst>
          </p:cNvPr>
          <p:cNvSpPr>
            <a:spLocks noChangeArrowheads="1"/>
          </p:cNvSpPr>
          <p:nvPr/>
        </p:nvSpPr>
        <p:spPr bwMode="auto">
          <a:xfrm>
            <a:off x="696000" y="1905001"/>
            <a:ext cx="4545000" cy="2419124"/>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it-IT" sz="2400" b="1" noProof="1">
                <a:latin typeface="Consolas" pitchFamily="49" charset="0"/>
              </a:rPr>
              <a:t>let grade = 4.50;</a:t>
            </a:r>
          </a:p>
          <a:p>
            <a:pPr eaLnBrk="0" hangingPunct="0">
              <a:lnSpc>
                <a:spcPct val="110000"/>
              </a:lnSpc>
              <a:buClr>
                <a:schemeClr val="accent5">
                  <a:lumMod val="40000"/>
                  <a:lumOff val="60000"/>
                </a:schemeClr>
              </a:buClr>
              <a:buSzPct val="70000"/>
            </a:pPr>
            <a:r>
              <a:rPr lang="it-IT" sz="2400" b="1" noProof="1">
                <a:solidFill>
                  <a:schemeClr val="bg1"/>
                </a:solidFill>
                <a:latin typeface="Consolas" pitchFamily="49" charset="0"/>
              </a:rPr>
              <a:t>if (grade &gt;</a:t>
            </a:r>
            <a:r>
              <a:rPr lang="bg-BG" sz="2400" b="1" noProof="1">
                <a:solidFill>
                  <a:schemeClr val="bg1"/>
                </a:solidFill>
                <a:latin typeface="Consolas" pitchFamily="49" charset="0"/>
              </a:rPr>
              <a:t>=</a:t>
            </a:r>
            <a:r>
              <a:rPr lang="it-IT" sz="2400" b="1" noProof="1">
                <a:solidFill>
                  <a:schemeClr val="bg1"/>
                </a:solidFill>
                <a:latin typeface="Consolas" pitchFamily="49" charset="0"/>
              </a:rPr>
              <a:t> 3.00) {</a:t>
            </a:r>
          </a:p>
          <a:p>
            <a:pPr eaLnBrk="0" hangingPunct="0">
              <a:lnSpc>
                <a:spcPct val="110000"/>
              </a:lnSpc>
              <a:buClr>
                <a:schemeClr val="accent5">
                  <a:lumMod val="40000"/>
                  <a:lumOff val="60000"/>
                </a:schemeClr>
              </a:buClr>
              <a:buSzPct val="70000"/>
            </a:pPr>
            <a:r>
              <a:rPr lang="it-IT" sz="2400" b="1" noProof="1">
                <a:latin typeface="Consolas" pitchFamily="49" charset="0"/>
              </a:rPr>
              <a:t>  console.log("Passed!");</a:t>
            </a:r>
          </a:p>
          <a:p>
            <a:pPr eaLnBrk="0" hangingPunct="0">
              <a:buClr>
                <a:schemeClr val="accent5">
                  <a:lumMod val="40000"/>
                  <a:lumOff val="60000"/>
                </a:schemeClr>
              </a:buClr>
              <a:buSzPct val="70000"/>
            </a:pPr>
            <a:r>
              <a:rPr lang="it-IT" sz="2400" b="1" noProof="1">
                <a:solidFill>
                  <a:schemeClr val="bg1"/>
                </a:solidFill>
                <a:latin typeface="Consolas" pitchFamily="49" charset="0"/>
              </a:rPr>
              <a:t>}</a:t>
            </a:r>
            <a:r>
              <a:rPr lang="it-IT" sz="2400" b="1" noProof="1">
                <a:latin typeface="Consolas" pitchFamily="49" charset="0"/>
              </a:rPr>
              <a:t> </a:t>
            </a:r>
            <a:r>
              <a:rPr lang="it-IT" sz="2400" b="1" noProof="1">
                <a:solidFill>
                  <a:schemeClr val="bg1"/>
                </a:solidFill>
                <a:latin typeface="Consolas" pitchFamily="49" charset="0"/>
              </a:rPr>
              <a:t>else</a:t>
            </a:r>
            <a:r>
              <a:rPr lang="it-IT" sz="2400" b="1" noProof="1">
                <a:latin typeface="Consolas" pitchFamily="49" charset="0"/>
              </a:rPr>
              <a:t> </a:t>
            </a:r>
            <a:r>
              <a:rPr lang="it-IT" sz="2400" b="1" noProof="1">
                <a:solidFill>
                  <a:schemeClr val="bg1"/>
                </a:solidFill>
                <a:latin typeface="Consolas" pitchFamily="49" charset="0"/>
              </a:rPr>
              <a:t>{</a:t>
            </a:r>
          </a:p>
          <a:p>
            <a:pPr eaLnBrk="0" hangingPunct="0">
              <a:buClr>
                <a:schemeClr val="accent5">
                  <a:lumMod val="40000"/>
                  <a:lumOff val="60000"/>
                </a:schemeClr>
              </a:buClr>
              <a:buSzPct val="70000"/>
            </a:pPr>
            <a:r>
              <a:rPr lang="it-IT" sz="2400" b="1" noProof="1">
                <a:latin typeface="Consolas" pitchFamily="49" charset="0"/>
              </a:rPr>
              <a:t>  console.log("Failed!");</a:t>
            </a:r>
          </a:p>
          <a:p>
            <a:pPr eaLnBrk="0" hangingPunct="0">
              <a:buClr>
                <a:schemeClr val="accent5">
                  <a:lumMod val="40000"/>
                  <a:lumOff val="60000"/>
                </a:schemeClr>
              </a:buClr>
              <a:buSzPct val="70000"/>
            </a:pPr>
            <a:r>
              <a:rPr lang="it-IT" sz="2400" b="1" noProof="1">
                <a:solidFill>
                  <a:schemeClr val="bg1"/>
                </a:solidFill>
                <a:latin typeface="Consolas" pitchFamily="49" charset="0"/>
              </a:rPr>
              <a:t>}</a:t>
            </a:r>
          </a:p>
        </p:txBody>
      </p:sp>
      <p:sp>
        <p:nvSpPr>
          <p:cNvPr id="7" name="Rectangle 4">
            <a:extLst>
              <a:ext uri="{FF2B5EF4-FFF2-40B4-BE49-F238E27FC236}">
                <a16:creationId xmlns="" xmlns:a16="http://schemas.microsoft.com/office/drawing/2014/main" id="{D05EC345-85FD-49C6-9061-194E21311500}"/>
              </a:ext>
            </a:extLst>
          </p:cNvPr>
          <p:cNvSpPr>
            <a:spLocks noChangeArrowheads="1"/>
          </p:cNvSpPr>
          <p:nvPr/>
        </p:nvSpPr>
        <p:spPr bwMode="auto">
          <a:xfrm>
            <a:off x="6951000" y="1905000"/>
            <a:ext cx="4460409" cy="2049792"/>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it-IT" sz="2400" b="1" noProof="1">
                <a:latin typeface="Consolas" pitchFamily="49" charset="0"/>
              </a:rPr>
              <a:t>grade = 4.50</a:t>
            </a:r>
          </a:p>
          <a:p>
            <a:pPr eaLnBrk="0" hangingPunct="0">
              <a:lnSpc>
                <a:spcPct val="110000"/>
              </a:lnSpc>
              <a:buClr>
                <a:schemeClr val="accent5">
                  <a:lumMod val="40000"/>
                  <a:lumOff val="60000"/>
                </a:schemeClr>
              </a:buClr>
              <a:buSzPct val="70000"/>
            </a:pPr>
            <a:r>
              <a:rPr lang="it-IT" sz="2400" b="1" noProof="1">
                <a:solidFill>
                  <a:schemeClr val="bg1"/>
                </a:solidFill>
                <a:latin typeface="Consolas" pitchFamily="49" charset="0"/>
              </a:rPr>
              <a:t>if grade &gt;</a:t>
            </a:r>
            <a:r>
              <a:rPr lang="bg-BG" sz="2400" b="1" noProof="1">
                <a:solidFill>
                  <a:schemeClr val="bg1"/>
                </a:solidFill>
                <a:latin typeface="Consolas" pitchFamily="49" charset="0"/>
              </a:rPr>
              <a:t>=</a:t>
            </a:r>
            <a:r>
              <a:rPr lang="it-IT" sz="2400" b="1" noProof="1">
                <a:solidFill>
                  <a:schemeClr val="bg1"/>
                </a:solidFill>
                <a:latin typeface="Consolas" pitchFamily="49" charset="0"/>
              </a:rPr>
              <a:t> 3.00:</a:t>
            </a:r>
          </a:p>
          <a:p>
            <a:pPr eaLnBrk="0" hangingPunct="0">
              <a:lnSpc>
                <a:spcPct val="110000"/>
              </a:lnSpc>
              <a:buClr>
                <a:schemeClr val="accent5">
                  <a:lumMod val="40000"/>
                  <a:lumOff val="60000"/>
                </a:schemeClr>
              </a:buClr>
              <a:buSzPct val="70000"/>
            </a:pPr>
            <a:r>
              <a:rPr lang="it-IT" sz="2400" b="1" noProof="1">
                <a:latin typeface="Consolas" pitchFamily="49" charset="0"/>
              </a:rPr>
              <a:t>  print("Passed!")</a:t>
            </a:r>
          </a:p>
          <a:p>
            <a:pPr eaLnBrk="0" hangingPunct="0">
              <a:buClr>
                <a:schemeClr val="accent5">
                  <a:lumMod val="40000"/>
                  <a:lumOff val="60000"/>
                </a:schemeClr>
              </a:buClr>
              <a:buSzPct val="70000"/>
            </a:pPr>
            <a:r>
              <a:rPr lang="it-IT" sz="2400" b="1" noProof="1">
                <a:solidFill>
                  <a:schemeClr val="bg1"/>
                </a:solidFill>
                <a:latin typeface="Consolas" pitchFamily="49" charset="0"/>
              </a:rPr>
              <a:t>else</a:t>
            </a:r>
            <a:r>
              <a:rPr lang="it-IT" sz="2400" b="1" noProof="1">
                <a:latin typeface="Consolas" pitchFamily="49" charset="0"/>
              </a:rPr>
              <a:t>:</a:t>
            </a:r>
            <a:endParaRPr lang="it-IT" sz="2400" b="1" noProof="1">
              <a:solidFill>
                <a:schemeClr val="bg1"/>
              </a:solidFill>
              <a:latin typeface="Consolas" pitchFamily="49" charset="0"/>
            </a:endParaRPr>
          </a:p>
          <a:p>
            <a:pPr eaLnBrk="0" hangingPunct="0">
              <a:buClr>
                <a:schemeClr val="accent5">
                  <a:lumMod val="40000"/>
                  <a:lumOff val="60000"/>
                </a:schemeClr>
              </a:buClr>
              <a:buSzPct val="70000"/>
            </a:pPr>
            <a:r>
              <a:rPr lang="it-IT" sz="2400" b="1" noProof="1">
                <a:latin typeface="Consolas" pitchFamily="49" charset="0"/>
              </a:rPr>
              <a:t>  print("Failed!")</a:t>
            </a:r>
          </a:p>
        </p:txBody>
      </p:sp>
      <p:sp>
        <p:nvSpPr>
          <p:cNvPr id="10"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a:t>
            </a:fld>
            <a:endParaRPr lang="en-US" noProof="0" dirty="0"/>
          </a:p>
        </p:txBody>
      </p:sp>
    </p:spTree>
    <p:extLst>
      <p:ext uri="{BB962C8B-B14F-4D97-AF65-F5344CB8AC3E}">
        <p14:creationId xmlns:p14="http://schemas.microsoft.com/office/powerpoint/2010/main" val="32633973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D10916-50DE-4674-96B0-A9246EFF4955}"/>
              </a:ext>
            </a:extLst>
          </p:cNvPr>
          <p:cNvSpPr>
            <a:spLocks noGrp="1"/>
          </p:cNvSpPr>
          <p:nvPr>
            <p:ph type="title" sz="quarter" idx="10"/>
          </p:nvPr>
        </p:nvSpPr>
        <p:spPr/>
        <p:txBody>
          <a:bodyPr/>
          <a:lstStyle/>
          <a:p>
            <a:r>
              <a:rPr lang="en-US" dirty="0"/>
              <a:t>Accessing Elements</a:t>
            </a:r>
          </a:p>
        </p:txBody>
      </p:sp>
      <p:sp>
        <p:nvSpPr>
          <p:cNvPr id="7" name="Rectangle 6"/>
          <p:cNvSpPr/>
          <p:nvPr/>
        </p:nvSpPr>
        <p:spPr>
          <a:xfrm>
            <a:off x="4335742" y="1954084"/>
            <a:ext cx="3520516" cy="1446550"/>
          </a:xfrm>
          <a:prstGeom prst="rect">
            <a:avLst/>
          </a:prstGeom>
          <a:noFill/>
        </p:spPr>
        <p:txBody>
          <a:bodyPr wrap="none" lIns="91440" tIns="45720" rIns="91440" bIns="45720">
            <a:spAutoFit/>
          </a:bodyPr>
          <a:lstStyle/>
          <a:p>
            <a:pPr algn="ctr"/>
            <a:r>
              <a:rPr lang="en-US" sz="8800" b="1" spc="50" dirty="0">
                <a:ln w="0"/>
                <a:solidFill>
                  <a:schemeClr val="bg2"/>
                </a:solidFill>
                <a:effectLst>
                  <a:innerShdw blurRad="63500" dist="50800" dir="13500000">
                    <a:srgbClr val="000000">
                      <a:alpha val="50000"/>
                    </a:srgbClr>
                  </a:innerShdw>
                </a:effectLst>
              </a:rPr>
              <a:t>[index]</a:t>
            </a:r>
            <a:endParaRPr lang="en-US" sz="88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028832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1000" y="1196126"/>
            <a:ext cx="11565000" cy="5310874"/>
          </a:xfrm>
        </p:spPr>
        <p:txBody>
          <a:bodyPr/>
          <a:lstStyle/>
          <a:p>
            <a:pPr marL="457200" indent="-457200">
              <a:buFont typeface="Wingdings" panose="05000000000000000000" pitchFamily="2" charset="2"/>
              <a:buChar char="§"/>
            </a:pPr>
            <a:r>
              <a:rPr lang="en-US" dirty="0"/>
              <a:t>Use </a:t>
            </a:r>
            <a:r>
              <a:rPr lang="en-US" b="1" dirty="0">
                <a:solidFill>
                  <a:schemeClr val="bg1"/>
                </a:solidFill>
              </a:rPr>
              <a:t>square brackets</a:t>
            </a:r>
            <a:r>
              <a:rPr lang="en-US" b="1" dirty="0"/>
              <a:t> </a:t>
            </a:r>
            <a:r>
              <a:rPr lang="en-US" dirty="0"/>
              <a:t>to get an element by an index</a:t>
            </a:r>
          </a:p>
          <a:p>
            <a:pPr marL="457200" indent="-457200">
              <a:buFont typeface="Wingdings" panose="05000000000000000000" pitchFamily="2" charset="2"/>
              <a:buChar char="§"/>
            </a:pPr>
            <a:r>
              <a:rPr lang="en-US" dirty="0"/>
              <a:t>Indices describe the </a:t>
            </a:r>
            <a:r>
              <a:rPr lang="en-US" b="1" dirty="0">
                <a:solidFill>
                  <a:schemeClr val="bg1"/>
                </a:solidFill>
              </a:rPr>
              <a:t>position</a:t>
            </a:r>
            <a:r>
              <a:rPr lang="en-US" dirty="0"/>
              <a:t> of an element</a:t>
            </a:r>
          </a:p>
          <a:p>
            <a:pPr marL="457200" indent="-457200">
              <a:buFont typeface="Wingdings" panose="05000000000000000000" pitchFamily="2" charset="2"/>
              <a:buChar char="§"/>
            </a:pPr>
            <a:r>
              <a:rPr lang="en-US" dirty="0"/>
              <a:t>We always </a:t>
            </a:r>
            <a:r>
              <a:rPr lang="en-US" b="1" dirty="0">
                <a:solidFill>
                  <a:schemeClr val="bg1"/>
                </a:solidFill>
              </a:rPr>
              <a:t>start</a:t>
            </a:r>
            <a:r>
              <a:rPr lang="en-US" dirty="0"/>
              <a:t> counting indices from </a:t>
            </a:r>
            <a:r>
              <a:rPr lang="en-US" b="1" dirty="0">
                <a:solidFill>
                  <a:schemeClr val="bg1"/>
                </a:solidFill>
              </a:rPr>
              <a:t>0</a:t>
            </a:r>
            <a:r>
              <a:rPr lang="en-US" b="1" dirty="0"/>
              <a:t> </a:t>
            </a:r>
          </a:p>
        </p:txBody>
      </p:sp>
      <p:sp>
        <p:nvSpPr>
          <p:cNvPr id="4" name="Title 3"/>
          <p:cNvSpPr>
            <a:spLocks noGrp="1"/>
          </p:cNvSpPr>
          <p:nvPr>
            <p:ph type="title"/>
          </p:nvPr>
        </p:nvSpPr>
        <p:spPr/>
        <p:txBody>
          <a:bodyPr/>
          <a:lstStyle/>
          <a:p>
            <a:r>
              <a:rPr lang="en-US" dirty="0"/>
              <a:t>Using Indices</a:t>
            </a:r>
          </a:p>
        </p:txBody>
      </p:sp>
      <p:sp>
        <p:nvSpPr>
          <p:cNvPr id="7" name="Slide Number">
            <a:extLst>
              <a:ext uri="{FF2B5EF4-FFF2-40B4-BE49-F238E27FC236}">
                <a16:creationId xmlns:a16="http://schemas.microsoft.com/office/drawing/2014/main" xmlns="" id="{197D464D-E582-4A70-BE7F-213E45147F6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221</a:t>
            </a:fld>
            <a:endParaRPr lang="en-US" dirty="0"/>
          </a:p>
        </p:txBody>
      </p:sp>
      <p:sp>
        <p:nvSpPr>
          <p:cNvPr id="6" name="Text Placeholder 5"/>
          <p:cNvSpPr>
            <a:spLocks noGrp="1"/>
          </p:cNvSpPr>
          <p:nvPr>
            <p:ph type="body" sz="quarter" idx="11"/>
          </p:nvPr>
        </p:nvSpPr>
        <p:spPr>
          <a:xfrm>
            <a:off x="921000" y="3462642"/>
            <a:ext cx="5941988" cy="2211989"/>
          </a:xfrm>
        </p:spPr>
        <p:txBody>
          <a:bodyPr/>
          <a:lstStyle/>
          <a:p>
            <a:pPr>
              <a:lnSpc>
                <a:spcPct val="100000"/>
              </a:lnSpc>
              <a:spcBef>
                <a:spcPts val="600"/>
              </a:spcBef>
              <a:spcAft>
                <a:spcPts val="600"/>
              </a:spcAft>
            </a:pPr>
            <a:r>
              <a:rPr lang="en-US" dirty="0"/>
              <a:t>list_of_numbers = [1, 5, 7]</a:t>
            </a:r>
          </a:p>
          <a:p>
            <a:pPr>
              <a:lnSpc>
                <a:spcPct val="100000"/>
              </a:lnSpc>
              <a:spcBef>
                <a:spcPts val="600"/>
              </a:spcBef>
              <a:spcAft>
                <a:spcPts val="600"/>
              </a:spcAft>
            </a:pPr>
            <a:r>
              <a:rPr lang="en-US" dirty="0"/>
              <a:t>print(list_of_numbers</a:t>
            </a:r>
            <a:r>
              <a:rPr lang="en-US" dirty="0">
                <a:solidFill>
                  <a:schemeClr val="bg1"/>
                </a:solidFill>
              </a:rPr>
              <a:t>[0]</a:t>
            </a:r>
            <a:r>
              <a:rPr lang="en-US" dirty="0"/>
              <a:t>) </a:t>
            </a:r>
            <a:r>
              <a:rPr lang="en-US" i="1" dirty="0">
                <a:solidFill>
                  <a:schemeClr val="accent2"/>
                </a:solidFill>
              </a:rPr>
              <a:t># 1</a:t>
            </a:r>
          </a:p>
          <a:p>
            <a:pPr>
              <a:lnSpc>
                <a:spcPct val="100000"/>
              </a:lnSpc>
              <a:spcBef>
                <a:spcPts val="600"/>
              </a:spcBef>
              <a:spcAft>
                <a:spcPts val="600"/>
              </a:spcAft>
            </a:pPr>
            <a:r>
              <a:rPr lang="en-US" dirty="0"/>
              <a:t>print(list_of_numbers</a:t>
            </a:r>
            <a:r>
              <a:rPr lang="en-US" dirty="0">
                <a:solidFill>
                  <a:schemeClr val="bg1"/>
                </a:solidFill>
              </a:rPr>
              <a:t>[1]</a:t>
            </a:r>
            <a:r>
              <a:rPr lang="en-US" dirty="0"/>
              <a:t>) </a:t>
            </a:r>
            <a:r>
              <a:rPr lang="en-US" i="1" dirty="0">
                <a:solidFill>
                  <a:schemeClr val="accent2"/>
                </a:solidFill>
              </a:rPr>
              <a:t># 5</a:t>
            </a:r>
          </a:p>
          <a:p>
            <a:pPr>
              <a:lnSpc>
                <a:spcPct val="100000"/>
              </a:lnSpc>
              <a:spcBef>
                <a:spcPts val="600"/>
              </a:spcBef>
              <a:spcAft>
                <a:spcPts val="600"/>
              </a:spcAft>
            </a:pPr>
            <a:r>
              <a:rPr lang="en-US" dirty="0"/>
              <a:t>print(list_of_numbers</a:t>
            </a:r>
            <a:r>
              <a:rPr lang="en-US" dirty="0">
                <a:solidFill>
                  <a:schemeClr val="bg1"/>
                </a:solidFill>
              </a:rPr>
              <a:t>[2]</a:t>
            </a:r>
            <a:r>
              <a:rPr lang="en-US" dirty="0"/>
              <a:t>) </a:t>
            </a:r>
            <a:r>
              <a:rPr lang="en-US" i="1" dirty="0">
                <a:solidFill>
                  <a:schemeClr val="accent2"/>
                </a:solidFill>
              </a:rPr>
              <a:t># 7</a:t>
            </a:r>
          </a:p>
        </p:txBody>
      </p:sp>
    </p:spTree>
    <p:extLst>
      <p:ext uri="{BB962C8B-B14F-4D97-AF65-F5344CB8AC3E}">
        <p14:creationId xmlns:p14="http://schemas.microsoft.com/office/powerpoint/2010/main" val="927123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1000" y="1196126"/>
            <a:ext cx="11610000" cy="5310874"/>
          </a:xfrm>
        </p:spPr>
        <p:txBody>
          <a:bodyPr/>
          <a:lstStyle/>
          <a:p>
            <a:pPr marL="457200" indent="-457200">
              <a:buFont typeface="Wingdings" panose="05000000000000000000" pitchFamily="2" charset="2"/>
              <a:buChar char="§"/>
            </a:pPr>
            <a:r>
              <a:rPr lang="en-US" dirty="0"/>
              <a:t>In Python you can use the </a:t>
            </a:r>
            <a:r>
              <a:rPr lang="en-US" b="1" dirty="0">
                <a:solidFill>
                  <a:schemeClr val="bg1"/>
                </a:solidFill>
              </a:rPr>
              <a:t>negative sign</a:t>
            </a:r>
            <a:r>
              <a:rPr lang="en-US" b="1" dirty="0"/>
              <a:t> </a:t>
            </a:r>
            <a:r>
              <a:rPr lang="en-US" dirty="0"/>
              <a:t>to access an element</a:t>
            </a:r>
          </a:p>
          <a:p>
            <a:pPr marL="457200" indent="-457200">
              <a:buFont typeface="Wingdings" panose="05000000000000000000" pitchFamily="2" charset="2"/>
              <a:buChar char="§"/>
            </a:pPr>
            <a:r>
              <a:rPr lang="en-US" dirty="0"/>
              <a:t>The negative sign will start counting </a:t>
            </a:r>
            <a:r>
              <a:rPr lang="en-US" b="1" dirty="0">
                <a:solidFill>
                  <a:schemeClr val="bg1"/>
                </a:solidFill>
              </a:rPr>
              <a:t>from</a:t>
            </a:r>
            <a:r>
              <a:rPr lang="en-US" dirty="0"/>
              <a:t> the </a:t>
            </a:r>
            <a:r>
              <a:rPr lang="en-US" b="1" dirty="0">
                <a:solidFill>
                  <a:schemeClr val="bg1"/>
                </a:solidFill>
              </a:rPr>
              <a:t>end</a:t>
            </a:r>
            <a:r>
              <a:rPr lang="en-US" dirty="0"/>
              <a:t> of the list</a:t>
            </a:r>
          </a:p>
        </p:txBody>
      </p:sp>
      <p:sp>
        <p:nvSpPr>
          <p:cNvPr id="4" name="Title 3"/>
          <p:cNvSpPr>
            <a:spLocks noGrp="1"/>
          </p:cNvSpPr>
          <p:nvPr>
            <p:ph type="title"/>
          </p:nvPr>
        </p:nvSpPr>
        <p:spPr/>
        <p:txBody>
          <a:bodyPr/>
          <a:lstStyle/>
          <a:p>
            <a:r>
              <a:rPr lang="en-US" dirty="0"/>
              <a:t>Using the "-" Sign</a:t>
            </a:r>
          </a:p>
        </p:txBody>
      </p:sp>
      <p:sp>
        <p:nvSpPr>
          <p:cNvPr id="5" name="Slide Number">
            <a:extLst>
              <a:ext uri="{FF2B5EF4-FFF2-40B4-BE49-F238E27FC236}">
                <a16:creationId xmlns:a16="http://schemas.microsoft.com/office/drawing/2014/main" xmlns="" id="{2729C279-61E7-4EEB-8CD0-835E11624C4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222</a:t>
            </a:fld>
            <a:endParaRPr lang="en-US" dirty="0"/>
          </a:p>
        </p:txBody>
      </p:sp>
      <p:sp>
        <p:nvSpPr>
          <p:cNvPr id="3" name="Text Placeholder 2"/>
          <p:cNvSpPr>
            <a:spLocks noGrp="1"/>
          </p:cNvSpPr>
          <p:nvPr>
            <p:ph type="body" sz="quarter" idx="11"/>
          </p:nvPr>
        </p:nvSpPr>
        <p:spPr>
          <a:xfrm>
            <a:off x="786000" y="2754000"/>
            <a:ext cx="6304452" cy="2211989"/>
          </a:xfrm>
        </p:spPr>
        <p:txBody>
          <a:bodyPr/>
          <a:lstStyle/>
          <a:p>
            <a:pPr>
              <a:lnSpc>
                <a:spcPct val="100000"/>
              </a:lnSpc>
              <a:spcBef>
                <a:spcPts val="600"/>
              </a:spcBef>
              <a:spcAft>
                <a:spcPts val="600"/>
              </a:spcAft>
            </a:pPr>
            <a:r>
              <a:rPr lang="en-US" dirty="0"/>
              <a:t>my_pets = ["cat", "dog", "parrot"]</a:t>
            </a:r>
          </a:p>
          <a:p>
            <a:pPr>
              <a:lnSpc>
                <a:spcPct val="100000"/>
              </a:lnSpc>
              <a:spcBef>
                <a:spcPts val="600"/>
              </a:spcBef>
              <a:spcAft>
                <a:spcPts val="600"/>
              </a:spcAft>
            </a:pPr>
            <a:r>
              <a:rPr lang="en-US" dirty="0"/>
              <a:t>print(my_pets</a:t>
            </a:r>
            <a:r>
              <a:rPr lang="en-US" dirty="0">
                <a:solidFill>
                  <a:schemeClr val="bg1"/>
                </a:solidFill>
              </a:rPr>
              <a:t>[-1]</a:t>
            </a:r>
            <a:r>
              <a:rPr lang="en-US" dirty="0"/>
              <a:t>) </a:t>
            </a:r>
            <a:r>
              <a:rPr lang="en-US" i="1" dirty="0">
                <a:solidFill>
                  <a:schemeClr val="accent2"/>
                </a:solidFill>
              </a:rPr>
              <a:t># parrot</a:t>
            </a:r>
          </a:p>
          <a:p>
            <a:pPr>
              <a:lnSpc>
                <a:spcPct val="100000"/>
              </a:lnSpc>
              <a:spcBef>
                <a:spcPts val="600"/>
              </a:spcBef>
              <a:spcAft>
                <a:spcPts val="600"/>
              </a:spcAft>
            </a:pPr>
            <a:r>
              <a:rPr lang="en-US" dirty="0"/>
              <a:t>print(my_pets</a:t>
            </a:r>
            <a:r>
              <a:rPr lang="en-US" dirty="0">
                <a:solidFill>
                  <a:schemeClr val="bg1"/>
                </a:solidFill>
              </a:rPr>
              <a:t>[-2]</a:t>
            </a:r>
            <a:r>
              <a:rPr lang="en-US" dirty="0"/>
              <a:t>) </a:t>
            </a:r>
            <a:r>
              <a:rPr lang="en-US" i="1" dirty="0">
                <a:solidFill>
                  <a:schemeClr val="accent2"/>
                </a:solidFill>
              </a:rPr>
              <a:t># dog</a:t>
            </a:r>
          </a:p>
          <a:p>
            <a:pPr>
              <a:lnSpc>
                <a:spcPct val="100000"/>
              </a:lnSpc>
              <a:spcBef>
                <a:spcPts val="600"/>
              </a:spcBef>
              <a:spcAft>
                <a:spcPts val="600"/>
              </a:spcAft>
            </a:pPr>
            <a:r>
              <a:rPr lang="en-US" dirty="0"/>
              <a:t>print(my_pets</a:t>
            </a:r>
            <a:r>
              <a:rPr lang="en-US" dirty="0">
                <a:solidFill>
                  <a:schemeClr val="bg1"/>
                </a:solidFill>
              </a:rPr>
              <a:t>[-3]</a:t>
            </a:r>
            <a:r>
              <a:rPr lang="en-US" dirty="0"/>
              <a:t>) </a:t>
            </a:r>
            <a:r>
              <a:rPr lang="en-US" i="1" dirty="0">
                <a:solidFill>
                  <a:schemeClr val="accent2"/>
                </a:solidFill>
              </a:rPr>
              <a:t># cat</a:t>
            </a:r>
          </a:p>
        </p:txBody>
      </p:sp>
    </p:spTree>
    <p:extLst>
      <p:ext uri="{BB962C8B-B14F-4D97-AF65-F5344CB8AC3E}">
        <p14:creationId xmlns:p14="http://schemas.microsoft.com/office/powerpoint/2010/main" val="2888306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501" y="1196126"/>
            <a:ext cx="11811097" cy="5310874"/>
          </a:xfrm>
        </p:spPr>
        <p:txBody>
          <a:bodyPr/>
          <a:lstStyle/>
          <a:p>
            <a:pPr marL="457200" indent="-457200">
              <a:buFont typeface="Wingdings" panose="05000000000000000000" pitchFamily="2" charset="2"/>
              <a:buChar char="§"/>
            </a:pPr>
            <a:r>
              <a:rPr lang="en-US" dirty="0"/>
              <a:t>You are at the zoo and the meerkats look strange:</a:t>
            </a:r>
          </a:p>
          <a:p>
            <a:pPr marL="1066419" lvl="1" indent="-457200">
              <a:buFont typeface="Wingdings" panose="05000000000000000000" pitchFamily="2" charset="2"/>
              <a:buChar char="§"/>
            </a:pPr>
            <a:r>
              <a:rPr lang="en-US" dirty="0"/>
              <a:t>You will receive </a:t>
            </a:r>
            <a:r>
              <a:rPr lang="en-US" b="1" dirty="0">
                <a:solidFill>
                  <a:schemeClr val="bg1"/>
                </a:solidFill>
              </a:rPr>
              <a:t>3 strings</a:t>
            </a:r>
            <a:r>
              <a:rPr lang="en-US" dirty="0"/>
              <a:t>: (tail, body, head)</a:t>
            </a:r>
          </a:p>
          <a:p>
            <a:pPr marL="1066419" lvl="1" indent="-457200">
              <a:buFont typeface="Wingdings" panose="05000000000000000000" pitchFamily="2" charset="2"/>
              <a:buChar char="§"/>
            </a:pPr>
            <a:r>
              <a:rPr lang="en-US" dirty="0"/>
              <a:t>Re-arrange the elements in an array, so that the animal looks </a:t>
            </a:r>
            <a:br>
              <a:rPr lang="en-US" dirty="0"/>
            </a:br>
            <a:r>
              <a:rPr lang="en-US" dirty="0"/>
              <a:t>normal again: (head, body, tail)</a:t>
            </a:r>
          </a:p>
        </p:txBody>
      </p:sp>
      <p:sp>
        <p:nvSpPr>
          <p:cNvPr id="4" name="Title 3"/>
          <p:cNvSpPr>
            <a:spLocks noGrp="1"/>
          </p:cNvSpPr>
          <p:nvPr>
            <p:ph type="title"/>
          </p:nvPr>
        </p:nvSpPr>
        <p:spPr/>
        <p:txBody>
          <a:bodyPr/>
          <a:lstStyle/>
          <a:p>
            <a:r>
              <a:rPr lang="en-US" dirty="0"/>
              <a:t>Problem: Strange Zoo</a:t>
            </a:r>
          </a:p>
        </p:txBody>
      </p:sp>
      <p:sp>
        <p:nvSpPr>
          <p:cNvPr id="5" name="Text Placeholder 5">
            <a:extLst>
              <a:ext uri="{FF2B5EF4-FFF2-40B4-BE49-F238E27FC236}">
                <a16:creationId xmlns:a16="http://schemas.microsoft.com/office/drawing/2014/main" xmlns="" id="{611F8E95-7CB1-4C08-8DC3-655BAA964FF2}"/>
              </a:ext>
            </a:extLst>
          </p:cNvPr>
          <p:cNvSpPr txBox="1">
            <a:spLocks/>
          </p:cNvSpPr>
          <p:nvPr/>
        </p:nvSpPr>
        <p:spPr>
          <a:xfrm>
            <a:off x="225810" y="4059001"/>
            <a:ext cx="5102178" cy="1692771"/>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my tail</a:t>
            </a:r>
          </a:p>
          <a:p>
            <a:r>
              <a:rPr lang="en-US" sz="2200" dirty="0"/>
              <a:t>my body seems on place</a:t>
            </a:r>
          </a:p>
          <a:p>
            <a:r>
              <a:rPr lang="en-US" sz="2200" dirty="0"/>
              <a:t>my head is on the wrong end!</a:t>
            </a:r>
            <a:endParaRPr lang="bg-BG" sz="2200" dirty="0"/>
          </a:p>
        </p:txBody>
      </p:sp>
      <p:sp>
        <p:nvSpPr>
          <p:cNvPr id="7" name="Text Placeholder 5">
            <a:extLst>
              <a:ext uri="{FF2B5EF4-FFF2-40B4-BE49-F238E27FC236}">
                <a16:creationId xmlns:a16="http://schemas.microsoft.com/office/drawing/2014/main" xmlns="" id="{611F8E95-7CB1-4C08-8DC3-655BAA964FF2}"/>
              </a:ext>
            </a:extLst>
          </p:cNvPr>
          <p:cNvSpPr txBox="1">
            <a:spLocks/>
          </p:cNvSpPr>
          <p:nvPr/>
        </p:nvSpPr>
        <p:spPr>
          <a:xfrm>
            <a:off x="6096000" y="4059000"/>
            <a:ext cx="5694810" cy="1692771"/>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['my head is on the wrong end!',</a:t>
            </a:r>
          </a:p>
          <a:p>
            <a:r>
              <a:rPr lang="en-US" sz="2200" dirty="0"/>
              <a:t> 'my body seems on place', </a:t>
            </a:r>
          </a:p>
          <a:p>
            <a:r>
              <a:rPr lang="en-US" sz="2200" dirty="0"/>
              <a:t>'my tail']</a:t>
            </a:r>
          </a:p>
        </p:txBody>
      </p:sp>
      <p:sp>
        <p:nvSpPr>
          <p:cNvPr id="10" name="Slide Number">
            <a:extLst>
              <a:ext uri="{FF2B5EF4-FFF2-40B4-BE49-F238E27FC236}">
                <a16:creationId xmlns:a16="http://schemas.microsoft.com/office/drawing/2014/main" xmlns="" id="{AD05B9F8-1F8B-441E-9597-900229D88E2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223</a:t>
            </a:fld>
            <a:endParaRPr lang="en-US" dirty="0"/>
          </a:p>
        </p:txBody>
      </p:sp>
      <p:sp>
        <p:nvSpPr>
          <p:cNvPr id="3" name="Right Arrow 2"/>
          <p:cNvSpPr/>
          <p:nvPr/>
        </p:nvSpPr>
        <p:spPr bwMode="auto">
          <a:xfrm>
            <a:off x="5509494" y="4702885"/>
            <a:ext cx="405000" cy="40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558221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10484" y="1929329"/>
            <a:ext cx="5052348" cy="2753355"/>
          </a:xfrm>
        </p:spPr>
        <p:txBody>
          <a:bodyPr/>
          <a:lstStyle/>
          <a:p>
            <a:pPr>
              <a:lnSpc>
                <a:spcPct val="100000"/>
              </a:lnSpc>
              <a:spcBef>
                <a:spcPts val="600"/>
              </a:spcBef>
              <a:spcAft>
                <a:spcPts val="600"/>
              </a:spcAft>
            </a:pPr>
            <a:r>
              <a:rPr lang="en-US" dirty="0"/>
              <a:t>tail = input()</a:t>
            </a:r>
          </a:p>
          <a:p>
            <a:pPr>
              <a:lnSpc>
                <a:spcPct val="100000"/>
              </a:lnSpc>
              <a:spcBef>
                <a:spcPts val="600"/>
              </a:spcBef>
              <a:spcAft>
                <a:spcPts val="600"/>
              </a:spcAft>
            </a:pPr>
            <a:r>
              <a:rPr lang="en-US" dirty="0"/>
              <a:t>body = input()</a:t>
            </a:r>
          </a:p>
          <a:p>
            <a:pPr>
              <a:lnSpc>
                <a:spcPct val="100000"/>
              </a:lnSpc>
              <a:spcBef>
                <a:spcPts val="600"/>
              </a:spcBef>
              <a:spcAft>
                <a:spcPts val="600"/>
              </a:spcAft>
            </a:pPr>
            <a:r>
              <a:rPr lang="en-US" dirty="0"/>
              <a:t>head = input()</a:t>
            </a:r>
          </a:p>
          <a:p>
            <a:pPr>
              <a:lnSpc>
                <a:spcPct val="100000"/>
              </a:lnSpc>
              <a:spcBef>
                <a:spcPts val="600"/>
              </a:spcBef>
              <a:spcAft>
                <a:spcPts val="600"/>
              </a:spcAft>
            </a:pPr>
            <a:r>
              <a:rPr lang="en-US" dirty="0"/>
              <a:t>meerkat = [head, body, tail]</a:t>
            </a:r>
          </a:p>
          <a:p>
            <a:pPr>
              <a:lnSpc>
                <a:spcPct val="100000"/>
              </a:lnSpc>
              <a:spcBef>
                <a:spcPts val="600"/>
              </a:spcBef>
              <a:spcAft>
                <a:spcPts val="600"/>
              </a:spcAft>
            </a:pPr>
            <a:r>
              <a:rPr lang="en-US" dirty="0"/>
              <a:t>print(meerkat)</a:t>
            </a:r>
          </a:p>
        </p:txBody>
      </p:sp>
      <p:sp>
        <p:nvSpPr>
          <p:cNvPr id="5" name="Text Placeholder 1"/>
          <p:cNvSpPr>
            <a:spLocks noGrp="1"/>
          </p:cNvSpPr>
          <p:nvPr>
            <p:ph type="body" sz="quarter" idx="10"/>
          </p:nvPr>
        </p:nvSpPr>
        <p:spPr>
          <a:xfrm>
            <a:off x="190502" y="1196126"/>
            <a:ext cx="5328850" cy="5185625"/>
          </a:xfrm>
        </p:spPr>
        <p:txBody>
          <a:bodyPr/>
          <a:lstStyle/>
          <a:p>
            <a:pPr marL="457200" indent="-457200">
              <a:buFont typeface="Wingdings" panose="05000000000000000000" pitchFamily="2" charset="2"/>
              <a:buChar char="§"/>
            </a:pPr>
            <a:r>
              <a:rPr lang="en-US" dirty="0"/>
              <a:t>First variant</a:t>
            </a:r>
          </a:p>
        </p:txBody>
      </p:sp>
      <p:sp>
        <p:nvSpPr>
          <p:cNvPr id="4" name="Title 3"/>
          <p:cNvSpPr>
            <a:spLocks noGrp="1"/>
          </p:cNvSpPr>
          <p:nvPr>
            <p:ph type="title"/>
          </p:nvPr>
        </p:nvSpPr>
        <p:spPr/>
        <p:txBody>
          <a:bodyPr/>
          <a:lstStyle/>
          <a:p>
            <a:r>
              <a:rPr lang="en-US" dirty="0"/>
              <a:t>Solution: Strange Zoo</a:t>
            </a:r>
          </a:p>
        </p:txBody>
      </p:sp>
      <p:sp>
        <p:nvSpPr>
          <p:cNvPr id="6" name="Text Placeholder 1"/>
          <p:cNvSpPr txBox="1">
            <a:spLocks/>
          </p:cNvSpPr>
          <p:nvPr/>
        </p:nvSpPr>
        <p:spPr>
          <a:xfrm>
            <a:off x="5639334" y="1196126"/>
            <a:ext cx="5328850" cy="5185625"/>
          </a:xfrm>
          <a:prstGeom prst="rect">
            <a:avLst/>
          </a:prstGeom>
        </p:spPr>
        <p:txBody>
          <a:bodyPr vert="horz" lIns="108000" tIns="36000" rIns="108000" bIns="36000" rtlCol="0">
            <a:normAutofit/>
          </a:bodyPr>
          <a:lstStyle>
            <a:lvl1pPr marL="0" indent="0" algn="l" defTabSz="1218438" rtl="0" eaLnBrk="1" latinLnBrk="1"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1"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Second variant</a:t>
            </a:r>
          </a:p>
        </p:txBody>
      </p:sp>
      <p:sp>
        <p:nvSpPr>
          <p:cNvPr id="7" name="Text Placeholder 2"/>
          <p:cNvSpPr txBox="1">
            <a:spLocks/>
          </p:cNvSpPr>
          <p:nvPr/>
        </p:nvSpPr>
        <p:spPr>
          <a:xfrm>
            <a:off x="5639334" y="1929329"/>
            <a:ext cx="5053397" cy="357063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latinLnBrk="0"/>
            <a:r>
              <a:rPr lang="en-US" dirty="0">
                <a:solidFill>
                  <a:schemeClr val="tx1"/>
                </a:solidFill>
              </a:rPr>
              <a:t>tail = input()</a:t>
            </a:r>
          </a:p>
          <a:p>
            <a:pPr latinLnBrk="0"/>
            <a:r>
              <a:rPr lang="en-US" dirty="0">
                <a:solidFill>
                  <a:schemeClr val="tx1"/>
                </a:solidFill>
              </a:rPr>
              <a:t>body = input()</a:t>
            </a:r>
          </a:p>
          <a:p>
            <a:pPr latinLnBrk="0"/>
            <a:r>
              <a:rPr lang="en-US" dirty="0">
                <a:solidFill>
                  <a:schemeClr val="tx1"/>
                </a:solidFill>
              </a:rPr>
              <a:t>head = input()</a:t>
            </a:r>
          </a:p>
          <a:p>
            <a:pPr latinLnBrk="0"/>
            <a:r>
              <a:rPr lang="en-US" dirty="0">
                <a:solidFill>
                  <a:schemeClr val="tx1"/>
                </a:solidFill>
              </a:rPr>
              <a:t>meerkat = [tail, body, head]</a:t>
            </a:r>
          </a:p>
          <a:p>
            <a:pPr latinLnBrk="0"/>
            <a:r>
              <a:rPr lang="en-US" dirty="0">
                <a:solidFill>
                  <a:schemeClr val="bg1"/>
                </a:solidFill>
              </a:rPr>
              <a:t>meerkat[0], meerkat[2] = meerkat[2], meerkat[0]</a:t>
            </a:r>
          </a:p>
          <a:p>
            <a:pPr latinLnBrk="0"/>
            <a:r>
              <a:rPr lang="en-US" dirty="0">
                <a:solidFill>
                  <a:schemeClr val="tx1"/>
                </a:solidFill>
              </a:rPr>
              <a:t>print(meerkat)</a:t>
            </a:r>
          </a:p>
        </p:txBody>
      </p:sp>
      <p:sp>
        <p:nvSpPr>
          <p:cNvPr id="9" name="Rounded Rectangle 8"/>
          <p:cNvSpPr/>
          <p:nvPr/>
        </p:nvSpPr>
        <p:spPr bwMode="auto">
          <a:xfrm>
            <a:off x="7477108" y="5413051"/>
            <a:ext cx="4451902" cy="105560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Python way for swapping</a:t>
            </a:r>
          </a:p>
          <a:p>
            <a:pPr algn="ctr"/>
            <a:r>
              <a:rPr lang="en-US" sz="2800" b="1" dirty="0">
                <a:solidFill>
                  <a:srgbClr val="FFFFFF"/>
                </a:solidFill>
                <a:effectLst>
                  <a:outerShdw blurRad="38100" dist="38100" dir="2700000" algn="tl">
                    <a:srgbClr val="000000">
                      <a:alpha val="43137"/>
                    </a:srgbClr>
                  </a:outerShdw>
                </a:effectLst>
              </a:rPr>
              <a:t>elements</a:t>
            </a:r>
          </a:p>
        </p:txBody>
      </p:sp>
      <p:sp>
        <p:nvSpPr>
          <p:cNvPr id="10" name="Slide Number">
            <a:extLst>
              <a:ext uri="{FF2B5EF4-FFF2-40B4-BE49-F238E27FC236}">
                <a16:creationId xmlns:a16="http://schemas.microsoft.com/office/drawing/2014/main" xmlns="" id="{DC050EBB-B069-4200-968E-FE25BA1CA1F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224</a:t>
            </a:fld>
            <a:endParaRPr lang="en-US" dirty="0"/>
          </a:p>
        </p:txBody>
      </p:sp>
    </p:spTree>
    <p:extLst>
      <p:ext uri="{BB962C8B-B14F-4D97-AF65-F5344CB8AC3E}">
        <p14:creationId xmlns:p14="http://schemas.microsoft.com/office/powerpoint/2010/main" val="3112989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E4EB82-5D00-4560-AA89-D4FDAE345848}"/>
              </a:ext>
            </a:extLst>
          </p:cNvPr>
          <p:cNvSpPr>
            <a:spLocks noGrp="1"/>
          </p:cNvSpPr>
          <p:nvPr>
            <p:ph type="title" sz="quarter" idx="10"/>
          </p:nvPr>
        </p:nvSpPr>
        <p:spPr/>
        <p:txBody>
          <a:bodyPr/>
          <a:lstStyle/>
          <a:p>
            <a:r>
              <a:rPr lang="en-US" dirty="0"/>
              <a:t>Lists Manipulation</a:t>
            </a:r>
          </a:p>
        </p:txBody>
      </p:sp>
      <p:pic>
        <p:nvPicPr>
          <p:cNvPr id="1026" name="Picture 2" descr="Ð¡Ð²ÑÑÐ·Ð°Ð½Ð¾ Ð¸Ð·Ð¾Ð±ÑÐ°Ð¶ÐµÐ½Ð¸Ð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298" y="1289542"/>
            <a:ext cx="2739403" cy="27394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847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1000" y="1196126"/>
            <a:ext cx="11565000" cy="5310874"/>
          </a:xfrm>
        </p:spPr>
        <p:txBody>
          <a:bodyPr/>
          <a:lstStyle/>
          <a:p>
            <a:pPr marL="457200" indent="-457200">
              <a:buFont typeface="Wingdings" panose="05000000000000000000" pitchFamily="2" charset="2"/>
              <a:buChar char="§"/>
            </a:pPr>
            <a:r>
              <a:rPr lang="en-US" dirty="0"/>
              <a:t>Use the </a:t>
            </a:r>
            <a:r>
              <a:rPr lang="en-US" b="1" dirty="0">
                <a:solidFill>
                  <a:schemeClr val="bg1"/>
                </a:solidFill>
                <a:latin typeface="Consolas" panose="020B0609020204030204" pitchFamily="49" charset="0"/>
              </a:rPr>
              <a:t>append</a:t>
            </a:r>
            <a:r>
              <a:rPr lang="en-US" dirty="0"/>
              <a:t> function to add a new element</a:t>
            </a:r>
          </a:p>
        </p:txBody>
      </p:sp>
      <p:sp>
        <p:nvSpPr>
          <p:cNvPr id="4" name="Title 3"/>
          <p:cNvSpPr>
            <a:spLocks noGrp="1"/>
          </p:cNvSpPr>
          <p:nvPr>
            <p:ph type="title"/>
          </p:nvPr>
        </p:nvSpPr>
        <p:spPr/>
        <p:txBody>
          <a:bodyPr/>
          <a:lstStyle/>
          <a:p>
            <a:r>
              <a:rPr lang="en-US" dirty="0"/>
              <a:t>Adding to a List</a:t>
            </a:r>
          </a:p>
        </p:txBody>
      </p:sp>
      <p:sp>
        <p:nvSpPr>
          <p:cNvPr id="5" name="Slide Number">
            <a:extLst>
              <a:ext uri="{FF2B5EF4-FFF2-40B4-BE49-F238E27FC236}">
                <a16:creationId xmlns:a16="http://schemas.microsoft.com/office/drawing/2014/main" xmlns="" id="{40B03707-2445-4091-A0B3-22B15F5DF70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226</a:t>
            </a:fld>
            <a:endParaRPr lang="en-US" dirty="0"/>
          </a:p>
        </p:txBody>
      </p:sp>
      <p:sp>
        <p:nvSpPr>
          <p:cNvPr id="3" name="Text Placeholder 2"/>
          <p:cNvSpPr>
            <a:spLocks noGrp="1"/>
          </p:cNvSpPr>
          <p:nvPr>
            <p:ph type="body" sz="quarter" idx="11"/>
          </p:nvPr>
        </p:nvSpPr>
        <p:spPr>
          <a:xfrm>
            <a:off x="890961" y="1944000"/>
            <a:ext cx="5700040" cy="2753355"/>
          </a:xfrm>
        </p:spPr>
        <p:txBody>
          <a:bodyPr/>
          <a:lstStyle/>
          <a:p>
            <a:pPr>
              <a:lnSpc>
                <a:spcPct val="100000"/>
              </a:lnSpc>
              <a:spcBef>
                <a:spcPts val="600"/>
              </a:spcBef>
              <a:spcAft>
                <a:spcPts val="600"/>
              </a:spcAft>
            </a:pPr>
            <a:r>
              <a:rPr lang="en-US" dirty="0"/>
              <a:t>empty_list = []</a:t>
            </a:r>
          </a:p>
          <a:p>
            <a:pPr>
              <a:lnSpc>
                <a:spcPct val="100000"/>
              </a:lnSpc>
              <a:spcBef>
                <a:spcPts val="600"/>
              </a:spcBef>
              <a:spcAft>
                <a:spcPts val="600"/>
              </a:spcAft>
            </a:pPr>
            <a:r>
              <a:rPr lang="en-US" dirty="0"/>
              <a:t>empty_list.</a:t>
            </a:r>
            <a:r>
              <a:rPr lang="en-US" dirty="0">
                <a:solidFill>
                  <a:schemeClr val="bg1"/>
                </a:solidFill>
              </a:rPr>
              <a:t>append</a:t>
            </a:r>
            <a:r>
              <a:rPr lang="en-US" dirty="0"/>
              <a:t>(2)</a:t>
            </a:r>
          </a:p>
          <a:p>
            <a:pPr>
              <a:lnSpc>
                <a:spcPct val="100000"/>
              </a:lnSpc>
              <a:spcBef>
                <a:spcPts val="600"/>
              </a:spcBef>
              <a:spcAft>
                <a:spcPts val="600"/>
              </a:spcAft>
            </a:pPr>
            <a:r>
              <a:rPr lang="en-US" dirty="0"/>
              <a:t>empty_list.</a:t>
            </a:r>
            <a:r>
              <a:rPr lang="en-US" dirty="0">
                <a:solidFill>
                  <a:schemeClr val="bg1"/>
                </a:solidFill>
              </a:rPr>
              <a:t>append</a:t>
            </a:r>
            <a:r>
              <a:rPr lang="en-US" dirty="0"/>
              <a:t>(3)</a:t>
            </a:r>
          </a:p>
          <a:p>
            <a:pPr>
              <a:lnSpc>
                <a:spcPct val="100000"/>
              </a:lnSpc>
              <a:spcBef>
                <a:spcPts val="600"/>
              </a:spcBef>
              <a:spcAft>
                <a:spcPts val="600"/>
              </a:spcAft>
            </a:pPr>
            <a:r>
              <a:rPr lang="en-US" dirty="0"/>
              <a:t>print(empty_list)</a:t>
            </a:r>
          </a:p>
          <a:p>
            <a:pPr>
              <a:lnSpc>
                <a:spcPct val="100000"/>
              </a:lnSpc>
              <a:spcBef>
                <a:spcPts val="600"/>
              </a:spcBef>
              <a:spcAft>
                <a:spcPts val="600"/>
              </a:spcAft>
            </a:pPr>
            <a:r>
              <a:rPr lang="en-US" i="1" dirty="0">
                <a:solidFill>
                  <a:schemeClr val="accent2"/>
                </a:solidFill>
              </a:rPr>
              <a:t># [2, 3]</a:t>
            </a:r>
          </a:p>
        </p:txBody>
      </p:sp>
    </p:spTree>
    <p:extLst>
      <p:ext uri="{BB962C8B-B14F-4D97-AF65-F5344CB8AC3E}">
        <p14:creationId xmlns:p14="http://schemas.microsoft.com/office/powerpoint/2010/main" val="136247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1000" y="1196126"/>
            <a:ext cx="11610000" cy="5310874"/>
          </a:xfrm>
        </p:spPr>
        <p:txBody>
          <a:bodyPr/>
          <a:lstStyle/>
          <a:p>
            <a:pPr marL="457200" indent="-457200">
              <a:buFont typeface="Wingdings" panose="05000000000000000000" pitchFamily="2" charset="2"/>
              <a:buChar char="§"/>
            </a:pPr>
            <a:r>
              <a:rPr lang="en-US" dirty="0"/>
              <a:t>Use the </a:t>
            </a:r>
            <a:r>
              <a:rPr lang="en-US" b="1" dirty="0">
                <a:solidFill>
                  <a:schemeClr val="bg1"/>
                </a:solidFill>
                <a:latin typeface="Consolas" panose="020B0609020204030204" pitchFamily="49" charset="0"/>
              </a:rPr>
              <a:t>remove</a:t>
            </a:r>
            <a:r>
              <a:rPr lang="en-US" dirty="0"/>
              <a:t> function to remove a particular element</a:t>
            </a:r>
          </a:p>
        </p:txBody>
      </p:sp>
      <p:sp>
        <p:nvSpPr>
          <p:cNvPr id="4" name="Title 3"/>
          <p:cNvSpPr>
            <a:spLocks noGrp="1"/>
          </p:cNvSpPr>
          <p:nvPr>
            <p:ph type="title"/>
          </p:nvPr>
        </p:nvSpPr>
        <p:spPr/>
        <p:txBody>
          <a:bodyPr/>
          <a:lstStyle/>
          <a:p>
            <a:r>
              <a:rPr lang="en-US" dirty="0"/>
              <a:t>Removing from a List</a:t>
            </a:r>
          </a:p>
        </p:txBody>
      </p:sp>
      <p:sp>
        <p:nvSpPr>
          <p:cNvPr id="5" name="Slide Number">
            <a:extLst>
              <a:ext uri="{FF2B5EF4-FFF2-40B4-BE49-F238E27FC236}">
                <a16:creationId xmlns:a16="http://schemas.microsoft.com/office/drawing/2014/main" xmlns="" id="{7626F3B5-5C7C-482B-B6D7-5B0C307D561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227</a:t>
            </a:fld>
            <a:endParaRPr lang="en-US" dirty="0"/>
          </a:p>
        </p:txBody>
      </p:sp>
      <p:sp>
        <p:nvSpPr>
          <p:cNvPr id="3" name="Text Placeholder 2"/>
          <p:cNvSpPr>
            <a:spLocks noGrp="1"/>
          </p:cNvSpPr>
          <p:nvPr>
            <p:ph type="body" sz="quarter" idx="11"/>
          </p:nvPr>
        </p:nvSpPr>
        <p:spPr>
          <a:xfrm>
            <a:off x="876000" y="1989000"/>
            <a:ext cx="6740669" cy="2753355"/>
          </a:xfrm>
        </p:spPr>
        <p:txBody>
          <a:bodyPr/>
          <a:lstStyle/>
          <a:p>
            <a:pPr>
              <a:lnSpc>
                <a:spcPct val="100000"/>
              </a:lnSpc>
              <a:spcBef>
                <a:spcPts val="600"/>
              </a:spcBef>
              <a:spcAft>
                <a:spcPts val="600"/>
              </a:spcAft>
            </a:pPr>
            <a:r>
              <a:rPr lang="en-US" dirty="0"/>
              <a:t>list_of_numbers = [1, 2, 3, 4, 5]</a:t>
            </a:r>
          </a:p>
          <a:p>
            <a:pPr>
              <a:lnSpc>
                <a:spcPct val="100000"/>
              </a:lnSpc>
              <a:spcBef>
                <a:spcPts val="600"/>
              </a:spcBef>
              <a:spcAft>
                <a:spcPts val="600"/>
              </a:spcAft>
            </a:pPr>
            <a:r>
              <a:rPr lang="en-US" dirty="0"/>
              <a:t>list_of_numbers.</a:t>
            </a:r>
            <a:r>
              <a:rPr lang="en-US" dirty="0">
                <a:solidFill>
                  <a:schemeClr val="bg1"/>
                </a:solidFill>
              </a:rPr>
              <a:t>remove</a:t>
            </a:r>
            <a:r>
              <a:rPr lang="en-US" dirty="0"/>
              <a:t>(3)</a:t>
            </a:r>
          </a:p>
          <a:p>
            <a:pPr>
              <a:lnSpc>
                <a:spcPct val="100000"/>
              </a:lnSpc>
              <a:spcBef>
                <a:spcPts val="600"/>
              </a:spcBef>
              <a:spcAft>
                <a:spcPts val="600"/>
              </a:spcAft>
            </a:pPr>
            <a:r>
              <a:rPr lang="en-US" dirty="0"/>
              <a:t>list_of_numbers.</a:t>
            </a:r>
            <a:r>
              <a:rPr lang="en-US" dirty="0">
                <a:solidFill>
                  <a:schemeClr val="bg1"/>
                </a:solidFill>
              </a:rPr>
              <a:t>remove</a:t>
            </a:r>
            <a:r>
              <a:rPr lang="en-US" dirty="0"/>
              <a:t>(1)</a:t>
            </a:r>
          </a:p>
          <a:p>
            <a:pPr>
              <a:lnSpc>
                <a:spcPct val="100000"/>
              </a:lnSpc>
              <a:spcBef>
                <a:spcPts val="600"/>
              </a:spcBef>
              <a:spcAft>
                <a:spcPts val="600"/>
              </a:spcAft>
            </a:pPr>
            <a:r>
              <a:rPr lang="en-US" dirty="0"/>
              <a:t>print(list_of_numbers)</a:t>
            </a:r>
          </a:p>
          <a:p>
            <a:pPr>
              <a:lnSpc>
                <a:spcPct val="100000"/>
              </a:lnSpc>
              <a:spcBef>
                <a:spcPts val="600"/>
              </a:spcBef>
              <a:spcAft>
                <a:spcPts val="600"/>
              </a:spcAft>
            </a:pPr>
            <a:r>
              <a:rPr lang="en-US" i="1" dirty="0">
                <a:solidFill>
                  <a:schemeClr val="accent2"/>
                </a:solidFill>
              </a:rPr>
              <a:t># [2, 4, 5]</a:t>
            </a:r>
          </a:p>
        </p:txBody>
      </p:sp>
    </p:spTree>
    <p:extLst>
      <p:ext uri="{BB962C8B-B14F-4D97-AF65-F5344CB8AC3E}">
        <p14:creationId xmlns:p14="http://schemas.microsoft.com/office/powerpoint/2010/main" val="19771054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Create a program that reads a single number </a:t>
            </a:r>
            <a:r>
              <a:rPr lang="en-US" b="1" dirty="0">
                <a:solidFill>
                  <a:schemeClr val="bg1"/>
                </a:solidFill>
              </a:rPr>
              <a:t>n</a:t>
            </a:r>
          </a:p>
          <a:p>
            <a:pPr marL="1066419" lvl="1" indent="-457200">
              <a:buFont typeface="Wingdings" panose="05000000000000000000" pitchFamily="2" charset="2"/>
              <a:buChar char="§"/>
            </a:pPr>
            <a:r>
              <a:rPr lang="en-US" dirty="0"/>
              <a:t>On the next </a:t>
            </a:r>
            <a:r>
              <a:rPr lang="en-US" b="1" dirty="0">
                <a:solidFill>
                  <a:schemeClr val="bg1"/>
                </a:solidFill>
              </a:rPr>
              <a:t>n</a:t>
            </a:r>
            <a:r>
              <a:rPr lang="en-US" dirty="0"/>
              <a:t> lines you will receive </a:t>
            </a:r>
            <a:r>
              <a:rPr lang="en-US" b="1" dirty="0">
                <a:solidFill>
                  <a:schemeClr val="bg1"/>
                </a:solidFill>
              </a:rPr>
              <a:t>names</a:t>
            </a:r>
            <a:r>
              <a:rPr lang="en-US" dirty="0"/>
              <a:t> of courses. You have to create a </a:t>
            </a:r>
            <a:r>
              <a:rPr lang="en-US" b="1" dirty="0">
                <a:solidFill>
                  <a:schemeClr val="bg1"/>
                </a:solidFill>
              </a:rPr>
              <a:t>list of them and print it</a:t>
            </a:r>
            <a:endParaRPr lang="en-US" dirty="0">
              <a:solidFill>
                <a:schemeClr val="bg1"/>
              </a:solidFill>
            </a:endParaRPr>
          </a:p>
        </p:txBody>
      </p:sp>
      <p:sp>
        <p:nvSpPr>
          <p:cNvPr id="4" name="Title 3"/>
          <p:cNvSpPr>
            <a:spLocks noGrp="1"/>
          </p:cNvSpPr>
          <p:nvPr>
            <p:ph type="title"/>
          </p:nvPr>
        </p:nvSpPr>
        <p:spPr/>
        <p:txBody>
          <a:bodyPr/>
          <a:lstStyle/>
          <a:p>
            <a:r>
              <a:rPr lang="en-US" dirty="0"/>
              <a:t>Problem: Courses </a:t>
            </a:r>
          </a:p>
        </p:txBody>
      </p:sp>
      <p:sp>
        <p:nvSpPr>
          <p:cNvPr id="5" name="Text Placeholder 5">
            <a:extLst>
              <a:ext uri="{FF2B5EF4-FFF2-40B4-BE49-F238E27FC236}">
                <a16:creationId xmlns:a16="http://schemas.microsoft.com/office/drawing/2014/main" xmlns="" id="{611F8E95-7CB1-4C08-8DC3-655BAA964FF2}"/>
              </a:ext>
            </a:extLst>
          </p:cNvPr>
          <p:cNvSpPr txBox="1">
            <a:spLocks/>
          </p:cNvSpPr>
          <p:nvPr/>
        </p:nvSpPr>
        <p:spPr>
          <a:xfrm>
            <a:off x="1416000" y="3202250"/>
            <a:ext cx="2159903" cy="1692771"/>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2</a:t>
            </a:r>
          </a:p>
          <a:p>
            <a:r>
              <a:rPr lang="en-US" sz="2200" dirty="0"/>
              <a:t>PB Python</a:t>
            </a:r>
          </a:p>
          <a:p>
            <a:r>
              <a:rPr lang="en-US" sz="2200" dirty="0"/>
              <a:t>PF Python</a:t>
            </a:r>
            <a:endParaRPr lang="bg-BG" sz="2200" dirty="0"/>
          </a:p>
        </p:txBody>
      </p:sp>
      <p:sp>
        <p:nvSpPr>
          <p:cNvPr id="7" name="Text Placeholder 5">
            <a:extLst>
              <a:ext uri="{FF2B5EF4-FFF2-40B4-BE49-F238E27FC236}">
                <a16:creationId xmlns:a16="http://schemas.microsoft.com/office/drawing/2014/main" xmlns="" id="{611F8E95-7CB1-4C08-8DC3-655BAA964FF2}"/>
              </a:ext>
            </a:extLst>
          </p:cNvPr>
          <p:cNvSpPr txBox="1">
            <a:spLocks/>
          </p:cNvSpPr>
          <p:nvPr/>
        </p:nvSpPr>
        <p:spPr>
          <a:xfrm>
            <a:off x="4746097" y="3694692"/>
            <a:ext cx="4819138" cy="707886"/>
          </a:xfrm>
          <a:prstGeom prst="rect">
            <a:avLst/>
          </a:prstGeom>
          <a:solidFill>
            <a:schemeClr val="tx2">
              <a:lumMod val="40000"/>
              <a:lumOff val="60000"/>
              <a:alpha val="15000"/>
            </a:schemeClr>
          </a:solidFill>
          <a:ln w="12700">
            <a:solidFill>
              <a:schemeClr val="tx1">
                <a:lumMod val="50000"/>
              </a:schemeClr>
            </a:solidFill>
          </a:ln>
        </p:spPr>
        <p:txBody>
          <a:bodyPr wrap="square" lIns="365760" tIns="182880" rIns="365760" bIns="182880">
            <a:spAutoFit/>
          </a:bodyPr>
          <a:lstStyle>
            <a:lvl1pPr marL="0" indent="0" algn="l" defTabSz="1218438" rtl="0" ea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US" sz="2200" dirty="0"/>
              <a:t>['PB Python', 'PF Python']</a:t>
            </a:r>
          </a:p>
        </p:txBody>
      </p:sp>
      <p:sp>
        <p:nvSpPr>
          <p:cNvPr id="10" name="Slide Number">
            <a:extLst>
              <a:ext uri="{FF2B5EF4-FFF2-40B4-BE49-F238E27FC236}">
                <a16:creationId xmlns:a16="http://schemas.microsoft.com/office/drawing/2014/main" xmlns="" id="{B6A4F241-1D43-4FC2-BCBC-E64B1A4C4F8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228</a:t>
            </a:fld>
            <a:endParaRPr lang="en-US" dirty="0"/>
          </a:p>
        </p:txBody>
      </p:sp>
      <p:sp>
        <p:nvSpPr>
          <p:cNvPr id="3" name="Right Arrow 2"/>
          <p:cNvSpPr/>
          <p:nvPr/>
        </p:nvSpPr>
        <p:spPr bwMode="auto">
          <a:xfrm>
            <a:off x="3891000" y="3846135"/>
            <a:ext cx="540000" cy="40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29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11D46EF3-FC79-4775-9E58-728E5350376F}"/>
              </a:ext>
            </a:extLst>
          </p:cNvPr>
          <p:cNvSpPr>
            <a:spLocks noGrp="1"/>
          </p:cNvSpPr>
          <p:nvPr>
            <p:ph type="body" sz="quarter" idx="11"/>
          </p:nvPr>
        </p:nvSpPr>
        <p:spPr>
          <a:xfrm>
            <a:off x="471000" y="1584000"/>
            <a:ext cx="7274766" cy="3300235"/>
          </a:xfrm>
        </p:spPr>
        <p:txBody>
          <a:bodyPr/>
          <a:lstStyle/>
          <a:p>
            <a:r>
              <a:rPr lang="en-GB" dirty="0"/>
              <a:t>n = int(input())</a:t>
            </a:r>
          </a:p>
          <a:p>
            <a:r>
              <a:rPr lang="en-GB" dirty="0"/>
              <a:t>courses = []</a:t>
            </a:r>
          </a:p>
          <a:p>
            <a:endParaRPr lang="en-GB" dirty="0"/>
          </a:p>
          <a:p>
            <a:r>
              <a:rPr lang="en-GB" dirty="0"/>
              <a:t>for n in range(n):</a:t>
            </a:r>
          </a:p>
          <a:p>
            <a:r>
              <a:rPr lang="en-GB" dirty="0"/>
              <a:t>    current_course = input()</a:t>
            </a:r>
          </a:p>
          <a:p>
            <a:r>
              <a:rPr lang="en-GB" dirty="0"/>
              <a:t>    courses.append(current_course)</a:t>
            </a:r>
          </a:p>
          <a:p>
            <a:endParaRPr lang="en-GB" dirty="0"/>
          </a:p>
          <a:p>
            <a:r>
              <a:rPr lang="en-GB" dirty="0"/>
              <a:t>print(courses)</a:t>
            </a:r>
          </a:p>
        </p:txBody>
      </p:sp>
      <p:sp>
        <p:nvSpPr>
          <p:cNvPr id="4" name="Title 3"/>
          <p:cNvSpPr>
            <a:spLocks noGrp="1"/>
          </p:cNvSpPr>
          <p:nvPr>
            <p:ph type="title"/>
          </p:nvPr>
        </p:nvSpPr>
        <p:spPr/>
        <p:txBody>
          <a:bodyPr/>
          <a:lstStyle/>
          <a:p>
            <a:r>
              <a:rPr lang="en-US" dirty="0"/>
              <a:t>Solution: Courses</a:t>
            </a:r>
          </a:p>
        </p:txBody>
      </p:sp>
      <p:sp>
        <p:nvSpPr>
          <p:cNvPr id="6" name="Slide Number">
            <a:extLst>
              <a:ext uri="{FF2B5EF4-FFF2-40B4-BE49-F238E27FC236}">
                <a16:creationId xmlns:a16="http://schemas.microsoft.com/office/drawing/2014/main" xmlns="" id="{53DE79AC-BFC6-4887-AD75-AE21D9918F5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000" y="3339000"/>
            <a:ext cx="2710793" cy="2710793"/>
          </a:xfrm>
          <a:prstGeom prst="rect">
            <a:avLst/>
          </a:prstGeom>
        </p:spPr>
      </p:pic>
    </p:spTree>
    <p:extLst>
      <p:ext uri="{BB962C8B-B14F-4D97-AF65-F5344CB8AC3E}">
        <p14:creationId xmlns:p14="http://schemas.microsoft.com/office/powerpoint/2010/main" val="7187058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E50C442D-4EB6-4682-9E33-E43AE0F22E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500" y="990600"/>
            <a:ext cx="3429000" cy="3429000"/>
          </a:xfrm>
          <a:prstGeom prst="rect">
            <a:avLst/>
          </a:prstGeom>
        </p:spPr>
      </p:pic>
      <p:sp>
        <p:nvSpPr>
          <p:cNvPr id="4" name="Subtitle 3">
            <a:extLst>
              <a:ext uri="{FF2B5EF4-FFF2-40B4-BE49-F238E27FC236}">
                <a16:creationId xmlns="" xmlns:a16="http://schemas.microsoft.com/office/drawing/2014/main" id="{11CCB1CD-34DD-444F-B8B6-B66C22A78998}"/>
              </a:ext>
            </a:extLst>
          </p:cNvPr>
          <p:cNvSpPr>
            <a:spLocks noGrp="1"/>
          </p:cNvSpPr>
          <p:nvPr>
            <p:ph type="subTitle" sz="quarter" idx="11"/>
          </p:nvPr>
        </p:nvSpPr>
        <p:spPr/>
        <p:txBody>
          <a:bodyPr/>
          <a:lstStyle/>
          <a:p>
            <a:r>
              <a:rPr lang="en-US"/>
              <a:t>Loops in </a:t>
            </a:r>
            <a:r>
              <a:rPr lang="en-US" dirty="0"/>
              <a:t>C#, Java, JS </a:t>
            </a:r>
            <a:r>
              <a:rPr lang="en-US"/>
              <a:t>and Python</a:t>
            </a:r>
            <a:endParaRPr lang="en-US" dirty="0"/>
          </a:p>
        </p:txBody>
      </p:sp>
      <p:sp>
        <p:nvSpPr>
          <p:cNvPr id="3" name="Title 2"/>
          <p:cNvSpPr>
            <a:spLocks noGrp="1"/>
          </p:cNvSpPr>
          <p:nvPr>
            <p:ph type="title" sz="quarter" idx="10"/>
          </p:nvPr>
        </p:nvSpPr>
        <p:spPr/>
        <p:txBody>
          <a:bodyPr/>
          <a:lstStyle/>
          <a:p>
            <a:r>
              <a:rPr lang="en-GB"/>
              <a:t>Loops</a:t>
            </a:r>
          </a:p>
        </p:txBody>
      </p:sp>
    </p:spTree>
    <p:extLst>
      <p:ext uri="{BB962C8B-B14F-4D97-AF65-F5344CB8AC3E}">
        <p14:creationId xmlns:p14="http://schemas.microsoft.com/office/powerpoint/2010/main" val="4027633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7044D-354A-4280-8FA6-153E8BC68630}"/>
              </a:ext>
            </a:extLst>
          </p:cNvPr>
          <p:cNvSpPr>
            <a:spLocks noGrp="1"/>
          </p:cNvSpPr>
          <p:nvPr>
            <p:ph type="title" sz="quarter" idx="10"/>
          </p:nvPr>
        </p:nvSpPr>
        <p:spPr/>
        <p:txBody>
          <a:bodyPr/>
          <a:lstStyle/>
          <a:p>
            <a:r>
              <a:rPr lang="en-US" dirty="0"/>
              <a:t>Looping Through Lists</a:t>
            </a:r>
          </a:p>
        </p:txBody>
      </p:sp>
      <p:pic>
        <p:nvPicPr>
          <p:cNvPr id="5122" name="Picture 2" descr="Ð ÐµÐ·ÑÐ»ÑÐ°Ñ Ñ Ð¸Ð·Ð¾Ð±ÑÐ°Ð¶ÐµÐ½Ð¸Ðµ Ð·Ð° looping png"/>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172399" y="832021"/>
            <a:ext cx="3731869" cy="373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435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406" y="1196126"/>
            <a:ext cx="11845594" cy="5427874"/>
          </a:xfrm>
        </p:spPr>
        <p:txBody>
          <a:bodyPr/>
          <a:lstStyle/>
          <a:p>
            <a:pPr marL="457200" indent="-457200">
              <a:buFont typeface="Wingdings" panose="05000000000000000000" pitchFamily="2" charset="2"/>
              <a:buChar char="§"/>
            </a:pPr>
            <a:r>
              <a:rPr lang="en-US" dirty="0"/>
              <a:t>There are </a:t>
            </a:r>
            <a:r>
              <a:rPr lang="en-US" b="1" dirty="0">
                <a:solidFill>
                  <a:schemeClr val="bg1"/>
                </a:solidFill>
              </a:rPr>
              <a:t>two ways</a:t>
            </a:r>
            <a:r>
              <a:rPr lang="en-US" b="1" dirty="0"/>
              <a:t> </a:t>
            </a:r>
            <a:r>
              <a:rPr lang="en-US" dirty="0"/>
              <a:t>you can loop through a list using </a:t>
            </a:r>
            <a:r>
              <a:rPr lang="en-US" b="1" dirty="0">
                <a:solidFill>
                  <a:schemeClr val="bg1"/>
                </a:solidFill>
                <a:latin typeface="Consolas" panose="020B0609020204030204" pitchFamily="49" charset="0"/>
              </a:rPr>
              <a:t>for</a:t>
            </a:r>
            <a:r>
              <a:rPr lang="en-US" dirty="0"/>
              <a:t> loops</a:t>
            </a:r>
          </a:p>
          <a:p>
            <a:pPr marL="1066419" lvl="1" indent="-457200">
              <a:buFont typeface="Wingdings" panose="05000000000000000000" pitchFamily="2" charset="2"/>
              <a:buChar char="§"/>
            </a:pPr>
            <a:r>
              <a:rPr lang="en-US" dirty="0"/>
              <a:t>Iterating over the elements</a:t>
            </a:r>
          </a:p>
          <a:p>
            <a:pPr marL="1066419" lvl="1" indent="-457200">
              <a:buFont typeface="Wingdings" panose="05000000000000000000" pitchFamily="2" charset="2"/>
              <a:buChar char="§"/>
            </a:pPr>
            <a:endParaRPr lang="en-US" dirty="0"/>
          </a:p>
          <a:p>
            <a:pPr marL="1066419" lvl="1" indent="-457200">
              <a:buFont typeface="Wingdings" panose="05000000000000000000" pitchFamily="2" charset="2"/>
              <a:buChar char="§"/>
            </a:pPr>
            <a:endParaRPr lang="en-US" dirty="0"/>
          </a:p>
          <a:p>
            <a:pPr marL="1066419" lvl="1" indent="-457200">
              <a:buFont typeface="Wingdings" panose="05000000000000000000" pitchFamily="2" charset="2"/>
              <a:buChar char="§"/>
            </a:pPr>
            <a:endParaRPr lang="en-US" dirty="0"/>
          </a:p>
          <a:p>
            <a:pPr marL="1066419" lvl="1" indent="-457200">
              <a:buFont typeface="Wingdings" panose="05000000000000000000" pitchFamily="2" charset="2"/>
              <a:buChar char="§"/>
            </a:pPr>
            <a:r>
              <a:rPr lang="en-US" dirty="0"/>
              <a:t>Using generated list with </a:t>
            </a:r>
            <a:r>
              <a:rPr lang="en-US" b="1" dirty="0">
                <a:solidFill>
                  <a:schemeClr val="bg1"/>
                </a:solidFill>
                <a:latin typeface="Consolas" panose="020B0609020204030204" pitchFamily="49" charset="0"/>
              </a:rPr>
              <a:t>range</a:t>
            </a:r>
          </a:p>
        </p:txBody>
      </p:sp>
      <p:sp>
        <p:nvSpPr>
          <p:cNvPr id="4" name="Title 3"/>
          <p:cNvSpPr>
            <a:spLocks noGrp="1"/>
          </p:cNvSpPr>
          <p:nvPr>
            <p:ph type="title"/>
          </p:nvPr>
        </p:nvSpPr>
        <p:spPr/>
        <p:txBody>
          <a:bodyPr/>
          <a:lstStyle/>
          <a:p>
            <a:r>
              <a:rPr lang="en-US" dirty="0"/>
              <a:t>Using for Loop</a:t>
            </a:r>
          </a:p>
        </p:txBody>
      </p:sp>
      <p:sp>
        <p:nvSpPr>
          <p:cNvPr id="8" name="Slide Number">
            <a:extLst>
              <a:ext uri="{FF2B5EF4-FFF2-40B4-BE49-F238E27FC236}">
                <a16:creationId xmlns:a16="http://schemas.microsoft.com/office/drawing/2014/main" xmlns="" id="{2B53514F-C091-4C26-AF53-456E495D072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231</a:t>
            </a:fld>
            <a:endParaRPr lang="en-US" dirty="0"/>
          </a:p>
        </p:txBody>
      </p:sp>
      <p:sp>
        <p:nvSpPr>
          <p:cNvPr id="6" name="Text Placeholder 5"/>
          <p:cNvSpPr>
            <a:spLocks noGrp="1"/>
          </p:cNvSpPr>
          <p:nvPr>
            <p:ph type="body" sz="quarter" idx="11"/>
          </p:nvPr>
        </p:nvSpPr>
        <p:spPr>
          <a:xfrm>
            <a:off x="1326000" y="2567951"/>
            <a:ext cx="8479291" cy="1670623"/>
          </a:xfrm>
        </p:spPr>
        <p:txBody>
          <a:bodyPr/>
          <a:lstStyle/>
          <a:p>
            <a:pPr>
              <a:lnSpc>
                <a:spcPct val="100000"/>
              </a:lnSpc>
              <a:spcBef>
                <a:spcPts val="600"/>
              </a:spcBef>
              <a:spcAft>
                <a:spcPts val="600"/>
              </a:spcAft>
            </a:pPr>
            <a:r>
              <a:rPr lang="en-US" dirty="0"/>
              <a:t>my_list = ["dog", "cat", "fish"]</a:t>
            </a:r>
          </a:p>
          <a:p>
            <a:pPr>
              <a:lnSpc>
                <a:spcPct val="100000"/>
              </a:lnSpc>
              <a:spcBef>
                <a:spcPts val="600"/>
              </a:spcBef>
              <a:spcAft>
                <a:spcPts val="600"/>
              </a:spcAft>
            </a:pPr>
            <a:r>
              <a:rPr lang="en-US" dirty="0"/>
              <a:t>for </a:t>
            </a:r>
            <a:r>
              <a:rPr lang="en-US" dirty="0">
                <a:solidFill>
                  <a:schemeClr val="bg1"/>
                </a:solidFill>
              </a:rPr>
              <a:t>element</a:t>
            </a:r>
            <a:r>
              <a:rPr lang="en-US" dirty="0"/>
              <a:t> in </a:t>
            </a:r>
            <a:r>
              <a:rPr lang="en-US" dirty="0">
                <a:solidFill>
                  <a:schemeClr val="bg1"/>
                </a:solidFill>
              </a:rPr>
              <a:t>my_list</a:t>
            </a:r>
            <a:r>
              <a:rPr lang="en-US" dirty="0"/>
              <a:t>:</a:t>
            </a:r>
          </a:p>
          <a:p>
            <a:pPr>
              <a:lnSpc>
                <a:spcPct val="100000"/>
              </a:lnSpc>
              <a:spcBef>
                <a:spcPts val="600"/>
              </a:spcBef>
              <a:spcAft>
                <a:spcPts val="600"/>
              </a:spcAft>
            </a:pPr>
            <a:r>
              <a:rPr lang="en-US" dirty="0"/>
              <a:t>   print(element, end=" ") </a:t>
            </a:r>
            <a:r>
              <a:rPr lang="en-US" i="1" dirty="0">
                <a:solidFill>
                  <a:schemeClr val="accent2"/>
                </a:solidFill>
              </a:rPr>
              <a:t># dog cat fish </a:t>
            </a:r>
          </a:p>
        </p:txBody>
      </p:sp>
      <p:sp>
        <p:nvSpPr>
          <p:cNvPr id="7" name="Text Placeholder 5"/>
          <p:cNvSpPr txBox="1">
            <a:spLocks/>
          </p:cNvSpPr>
          <p:nvPr/>
        </p:nvSpPr>
        <p:spPr>
          <a:xfrm>
            <a:off x="1326000" y="5229000"/>
            <a:ext cx="8479291"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for </a:t>
            </a:r>
            <a:r>
              <a:rPr lang="en-US" dirty="0">
                <a:solidFill>
                  <a:schemeClr val="bg1"/>
                </a:solidFill>
              </a:rPr>
              <a:t>index</a:t>
            </a:r>
            <a:r>
              <a:rPr lang="en-US" dirty="0">
                <a:solidFill>
                  <a:schemeClr val="tx1"/>
                </a:solidFill>
              </a:rPr>
              <a:t> in </a:t>
            </a:r>
            <a:r>
              <a:rPr lang="en-US" dirty="0">
                <a:solidFill>
                  <a:schemeClr val="bg1"/>
                </a:solidFill>
              </a:rPr>
              <a:t>range</a:t>
            </a:r>
            <a:r>
              <a:rPr lang="en-US" dirty="0">
                <a:solidFill>
                  <a:schemeClr val="tx1"/>
                </a:solidFill>
              </a:rPr>
              <a:t>(</a:t>
            </a:r>
            <a:r>
              <a:rPr lang="en-US" dirty="0">
                <a:solidFill>
                  <a:schemeClr val="bg1"/>
                </a:solidFill>
              </a:rPr>
              <a:t>len(my_list)</a:t>
            </a:r>
            <a:r>
              <a:rPr lang="en-US" dirty="0">
                <a:solidFill>
                  <a:schemeClr val="tx1"/>
                </a:solidFill>
              </a:rPr>
              <a:t>):</a:t>
            </a:r>
          </a:p>
          <a:p>
            <a:r>
              <a:rPr lang="en-US" dirty="0">
                <a:solidFill>
                  <a:schemeClr val="tx1"/>
                </a:solidFill>
              </a:rPr>
              <a:t>   print(my_list[index], end=" ") </a:t>
            </a:r>
            <a:r>
              <a:rPr lang="en-US" i="1" dirty="0">
                <a:solidFill>
                  <a:schemeClr val="accent2"/>
                </a:solidFill>
              </a:rPr>
              <a:t># dog cat fish </a:t>
            </a:r>
          </a:p>
        </p:txBody>
      </p:sp>
    </p:spTree>
    <p:extLst>
      <p:ext uri="{BB962C8B-B14F-4D97-AF65-F5344CB8AC3E}">
        <p14:creationId xmlns:p14="http://schemas.microsoft.com/office/powerpoint/2010/main" val="28332189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009" y="1196126"/>
            <a:ext cx="11867433" cy="5377667"/>
          </a:xfrm>
        </p:spPr>
        <p:txBody>
          <a:bodyPr/>
          <a:lstStyle/>
          <a:p>
            <a:pPr marL="457200" indent="-457200">
              <a:buFont typeface="Wingdings" panose="05000000000000000000" pitchFamily="2" charset="2"/>
              <a:buChar char="§"/>
            </a:pPr>
            <a:r>
              <a:rPr lang="en-US" sz="3400" dirty="0"/>
              <a:t>You can also use </a:t>
            </a:r>
            <a:r>
              <a:rPr lang="en-US" sz="3400" b="1" dirty="0">
                <a:solidFill>
                  <a:schemeClr val="bg1"/>
                </a:solidFill>
                <a:latin typeface="Consolas" panose="020B0609020204030204" pitchFamily="49" charset="0"/>
              </a:rPr>
              <a:t>while</a:t>
            </a:r>
            <a:r>
              <a:rPr lang="en-US" sz="3400" dirty="0"/>
              <a:t> loops to iterate through a list</a:t>
            </a:r>
          </a:p>
          <a:p>
            <a:pPr marL="1066419" lvl="1" indent="-457200">
              <a:buFont typeface="Wingdings" panose="05000000000000000000" pitchFamily="2" charset="2"/>
              <a:buChar char="§"/>
            </a:pPr>
            <a:r>
              <a:rPr lang="en-US" sz="3200" dirty="0"/>
              <a:t>We use the </a:t>
            </a:r>
            <a:r>
              <a:rPr lang="en-US" sz="3200" b="1" dirty="0">
                <a:solidFill>
                  <a:schemeClr val="bg1"/>
                </a:solidFill>
                <a:latin typeface="Consolas" panose="020B0609020204030204" pitchFamily="49" charset="0"/>
              </a:rPr>
              <a:t>pop</a:t>
            </a:r>
            <a:r>
              <a:rPr lang="en-US" sz="3200" dirty="0"/>
              <a:t> function to remove the first element each iteration</a:t>
            </a:r>
          </a:p>
          <a:p>
            <a:pPr marL="1066419" lvl="1" indent="-457200">
              <a:buFont typeface="Wingdings" panose="05000000000000000000" pitchFamily="2" charset="2"/>
              <a:buChar char="§"/>
            </a:pPr>
            <a:r>
              <a:rPr lang="en-US" sz="3200" dirty="0"/>
              <a:t>We iterate until the list is not empty</a:t>
            </a:r>
          </a:p>
        </p:txBody>
      </p:sp>
      <p:sp>
        <p:nvSpPr>
          <p:cNvPr id="4" name="Title 3"/>
          <p:cNvSpPr>
            <a:spLocks noGrp="1"/>
          </p:cNvSpPr>
          <p:nvPr>
            <p:ph type="title"/>
          </p:nvPr>
        </p:nvSpPr>
        <p:spPr/>
        <p:txBody>
          <a:bodyPr/>
          <a:lstStyle/>
          <a:p>
            <a:r>
              <a:rPr lang="en-US" dirty="0"/>
              <a:t>Using While Loop</a:t>
            </a:r>
          </a:p>
        </p:txBody>
      </p:sp>
      <p:sp>
        <p:nvSpPr>
          <p:cNvPr id="6" name="Rounded Rectangle 5"/>
          <p:cNvSpPr/>
          <p:nvPr/>
        </p:nvSpPr>
        <p:spPr bwMode="auto">
          <a:xfrm>
            <a:off x="8685680" y="5421015"/>
            <a:ext cx="3067350" cy="105560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1"/>
                </a:solidFill>
                <a:effectLst>
                  <a:outerShdw blurRad="38100" dist="38100" dir="2700000" algn="tl">
                    <a:srgbClr val="000000">
                      <a:alpha val="43137"/>
                    </a:srgbClr>
                  </a:outerShdw>
                </a:effectLst>
              </a:rPr>
              <a:t>pop</a:t>
            </a:r>
            <a:r>
              <a:rPr lang="en-US" sz="2800" b="1" dirty="0">
                <a:solidFill>
                  <a:srgbClr val="FFFFFF"/>
                </a:solidFill>
                <a:effectLst>
                  <a:outerShdw blurRad="38100" dist="38100" dir="2700000" algn="tl">
                    <a:srgbClr val="000000">
                      <a:alpha val="43137"/>
                    </a:srgbClr>
                  </a:outerShdw>
                </a:effectLst>
              </a:rPr>
              <a:t> returns the element</a:t>
            </a:r>
          </a:p>
        </p:txBody>
      </p:sp>
      <p:sp>
        <p:nvSpPr>
          <p:cNvPr id="7" name="Slide Number">
            <a:extLst>
              <a:ext uri="{FF2B5EF4-FFF2-40B4-BE49-F238E27FC236}">
                <a16:creationId xmlns:a16="http://schemas.microsoft.com/office/drawing/2014/main" xmlns="" id="{8AE24554-D382-4303-8415-3EB1E752A6E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232</a:t>
            </a:fld>
            <a:endParaRPr lang="en-US" dirty="0"/>
          </a:p>
        </p:txBody>
      </p:sp>
      <p:sp>
        <p:nvSpPr>
          <p:cNvPr id="3" name="Text Placeholder 2"/>
          <p:cNvSpPr>
            <a:spLocks noGrp="1"/>
          </p:cNvSpPr>
          <p:nvPr>
            <p:ph type="body" sz="quarter" idx="11"/>
          </p:nvPr>
        </p:nvSpPr>
        <p:spPr>
          <a:xfrm>
            <a:off x="352853" y="3834000"/>
            <a:ext cx="5653147" cy="2211989"/>
          </a:xfrm>
        </p:spPr>
        <p:txBody>
          <a:bodyPr/>
          <a:lstStyle/>
          <a:p>
            <a:pPr>
              <a:lnSpc>
                <a:spcPct val="100000"/>
              </a:lnSpc>
              <a:spcBef>
                <a:spcPts val="600"/>
              </a:spcBef>
              <a:spcAft>
                <a:spcPts val="600"/>
              </a:spcAft>
            </a:pPr>
            <a:r>
              <a:rPr lang="en-US" dirty="0"/>
              <a:t>my_list = ["dog", "cat", "fish"]</a:t>
            </a:r>
          </a:p>
          <a:p>
            <a:pPr>
              <a:lnSpc>
                <a:spcPct val="100000"/>
              </a:lnSpc>
              <a:spcBef>
                <a:spcPts val="600"/>
              </a:spcBef>
              <a:spcAft>
                <a:spcPts val="600"/>
              </a:spcAft>
            </a:pPr>
            <a:r>
              <a:rPr lang="en-US" dirty="0"/>
              <a:t>while </a:t>
            </a:r>
            <a:r>
              <a:rPr lang="en-US" dirty="0">
                <a:solidFill>
                  <a:schemeClr val="bg1"/>
                </a:solidFill>
              </a:rPr>
              <a:t>len</a:t>
            </a:r>
            <a:r>
              <a:rPr lang="en-US" dirty="0"/>
              <a:t>(my_list) </a:t>
            </a:r>
            <a:r>
              <a:rPr lang="en-US" dirty="0">
                <a:solidFill>
                  <a:schemeClr val="bg1"/>
                </a:solidFill>
              </a:rPr>
              <a:t>&gt; 0</a:t>
            </a:r>
            <a:r>
              <a:rPr lang="en-US" dirty="0"/>
              <a:t>:</a:t>
            </a:r>
          </a:p>
          <a:p>
            <a:pPr>
              <a:lnSpc>
                <a:spcPct val="100000"/>
              </a:lnSpc>
              <a:spcBef>
                <a:spcPts val="600"/>
              </a:spcBef>
              <a:spcAft>
                <a:spcPts val="600"/>
              </a:spcAft>
            </a:pPr>
            <a:r>
              <a:rPr lang="en-US" dirty="0"/>
              <a:t>    print(my_list</a:t>
            </a:r>
            <a:r>
              <a:rPr lang="en-US" dirty="0">
                <a:solidFill>
                  <a:schemeClr val="bg1"/>
                </a:solidFill>
              </a:rPr>
              <a:t>[0]</a:t>
            </a:r>
            <a:r>
              <a:rPr lang="en-US" dirty="0"/>
              <a:t>, end=" ")</a:t>
            </a:r>
          </a:p>
          <a:p>
            <a:pPr>
              <a:lnSpc>
                <a:spcPct val="100000"/>
              </a:lnSpc>
              <a:spcBef>
                <a:spcPts val="600"/>
              </a:spcBef>
              <a:spcAft>
                <a:spcPts val="600"/>
              </a:spcAft>
            </a:pPr>
            <a:r>
              <a:rPr lang="en-US" dirty="0"/>
              <a:t>    my_list.</a:t>
            </a:r>
            <a:r>
              <a:rPr lang="en-US" dirty="0">
                <a:solidFill>
                  <a:schemeClr val="bg1"/>
                </a:solidFill>
              </a:rPr>
              <a:t>pop(0)</a:t>
            </a:r>
          </a:p>
        </p:txBody>
      </p:sp>
      <p:sp>
        <p:nvSpPr>
          <p:cNvPr id="5" name="Text Placeholder 2"/>
          <p:cNvSpPr txBox="1">
            <a:spLocks/>
          </p:cNvSpPr>
          <p:nvPr/>
        </p:nvSpPr>
        <p:spPr>
          <a:xfrm>
            <a:off x="6094554" y="3834000"/>
            <a:ext cx="5990774" cy="16329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my_list = ["dog", "cat", "fish"]</a:t>
            </a:r>
          </a:p>
          <a:p>
            <a:r>
              <a:rPr lang="en-GB" dirty="0">
                <a:solidFill>
                  <a:schemeClr val="tx1"/>
                </a:solidFill>
              </a:rPr>
              <a:t>while </a:t>
            </a:r>
            <a:r>
              <a:rPr lang="en-GB" dirty="0">
                <a:solidFill>
                  <a:schemeClr val="bg1"/>
                </a:solidFill>
              </a:rPr>
              <a:t>len</a:t>
            </a:r>
            <a:r>
              <a:rPr lang="en-GB" dirty="0">
                <a:solidFill>
                  <a:schemeClr val="tx1"/>
                </a:solidFill>
              </a:rPr>
              <a:t>(my_list) </a:t>
            </a:r>
            <a:r>
              <a:rPr lang="en-GB" dirty="0">
                <a:solidFill>
                  <a:schemeClr val="bg1"/>
                </a:solidFill>
              </a:rPr>
              <a:t>&gt; 0</a:t>
            </a:r>
            <a:r>
              <a:rPr lang="en-GB" dirty="0">
                <a:solidFill>
                  <a:schemeClr val="tx1"/>
                </a:solidFill>
              </a:rPr>
              <a:t>:</a:t>
            </a:r>
          </a:p>
          <a:p>
            <a:r>
              <a:rPr lang="en-GB" dirty="0">
                <a:solidFill>
                  <a:schemeClr val="tx1"/>
                </a:solidFill>
              </a:rPr>
              <a:t>    print(my_list.</a:t>
            </a:r>
            <a:r>
              <a:rPr lang="en-GB" dirty="0">
                <a:solidFill>
                  <a:schemeClr val="bg1"/>
                </a:solidFill>
              </a:rPr>
              <a:t>pop(0)</a:t>
            </a:r>
            <a:r>
              <a:rPr lang="en-GB" dirty="0">
                <a:solidFill>
                  <a:schemeClr val="tx1"/>
                </a:solidFill>
              </a:rPr>
              <a:t>, end=" ")</a:t>
            </a:r>
          </a:p>
        </p:txBody>
      </p:sp>
    </p:spTree>
    <p:extLst>
      <p:ext uri="{BB962C8B-B14F-4D97-AF65-F5344CB8AC3E}">
        <p14:creationId xmlns:p14="http://schemas.microsoft.com/office/powerpoint/2010/main" val="998715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animBg="1"/>
      <p:bldP spid="5" grpId="0" build="p"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501" y="1196126"/>
            <a:ext cx="11910883" cy="5185625"/>
          </a:xfrm>
        </p:spPr>
        <p:txBody>
          <a:bodyPr/>
          <a:lstStyle/>
          <a:p>
            <a:pPr marL="457200" indent="-457200">
              <a:buFont typeface="Wingdings" panose="05000000000000000000" pitchFamily="2" charset="2"/>
              <a:buChar char="§"/>
            </a:pPr>
            <a:r>
              <a:rPr lang="en-US" dirty="0"/>
              <a:t>You will be given a number </a:t>
            </a:r>
            <a:r>
              <a:rPr lang="en-US" b="1" dirty="0">
                <a:solidFill>
                  <a:schemeClr val="bg1"/>
                </a:solidFill>
              </a:rPr>
              <a:t>n</a:t>
            </a:r>
          </a:p>
          <a:p>
            <a:pPr marL="457200" indent="-457200">
              <a:buFont typeface="Wingdings" panose="05000000000000000000" pitchFamily="2" charset="2"/>
              <a:buChar char="§"/>
            </a:pPr>
            <a:r>
              <a:rPr lang="en-US" dirty="0"/>
              <a:t>On the next </a:t>
            </a:r>
            <a:r>
              <a:rPr lang="en-US" b="1" dirty="0">
                <a:solidFill>
                  <a:schemeClr val="bg1"/>
                </a:solidFill>
              </a:rPr>
              <a:t>n</a:t>
            </a:r>
            <a:r>
              <a:rPr lang="en-US" dirty="0"/>
              <a:t> lines you will receive </a:t>
            </a:r>
            <a:r>
              <a:rPr lang="en-US" b="1" dirty="0">
                <a:solidFill>
                  <a:schemeClr val="bg1"/>
                </a:solidFill>
              </a:rPr>
              <a:t>integers</a:t>
            </a:r>
          </a:p>
          <a:p>
            <a:pPr marL="457200" indent="-457200">
              <a:buFont typeface="Wingdings" panose="05000000000000000000" pitchFamily="2" charset="2"/>
              <a:buChar char="§"/>
            </a:pPr>
            <a:r>
              <a:rPr lang="en-US" dirty="0"/>
              <a:t>Create and print </a:t>
            </a:r>
            <a:r>
              <a:rPr lang="en-US" b="1" dirty="0">
                <a:solidFill>
                  <a:schemeClr val="bg1"/>
                </a:solidFill>
              </a:rPr>
              <a:t>two lists</a:t>
            </a:r>
            <a:r>
              <a:rPr lang="en-US" dirty="0"/>
              <a:t>:</a:t>
            </a:r>
          </a:p>
          <a:p>
            <a:pPr marL="1066419" lvl="1" indent="-457200">
              <a:buFont typeface="Wingdings" panose="05000000000000000000" pitchFamily="2" charset="2"/>
              <a:buChar char="§"/>
            </a:pPr>
            <a:r>
              <a:rPr lang="en-US" dirty="0"/>
              <a:t>One with all the </a:t>
            </a:r>
            <a:r>
              <a:rPr lang="en-US" b="1" dirty="0">
                <a:solidFill>
                  <a:schemeClr val="bg1"/>
                </a:solidFill>
              </a:rPr>
              <a:t>positives (including 0) </a:t>
            </a:r>
            <a:r>
              <a:rPr lang="en-US" dirty="0"/>
              <a:t>numbers</a:t>
            </a:r>
          </a:p>
          <a:p>
            <a:pPr marL="1066419" lvl="1" indent="-457200">
              <a:buFont typeface="Wingdings" panose="05000000000000000000" pitchFamily="2" charset="2"/>
              <a:buChar char="§"/>
            </a:pPr>
            <a:r>
              <a:rPr lang="en-US" dirty="0"/>
              <a:t>One with all the </a:t>
            </a:r>
            <a:r>
              <a:rPr lang="en-US" b="1" dirty="0">
                <a:solidFill>
                  <a:schemeClr val="bg1"/>
                </a:solidFill>
              </a:rPr>
              <a:t>negatives </a:t>
            </a:r>
            <a:r>
              <a:rPr lang="en-US" dirty="0"/>
              <a:t>numbers</a:t>
            </a:r>
          </a:p>
          <a:p>
            <a:pPr marL="457200" indent="-457200">
              <a:buFont typeface="Wingdings" panose="05000000000000000000" pitchFamily="2" charset="2"/>
              <a:buChar char="§"/>
            </a:pPr>
            <a:r>
              <a:rPr lang="en-US" dirty="0"/>
              <a:t>Finally print the following: </a:t>
            </a:r>
            <a:r>
              <a:rPr lang="en-US" sz="2800" b="1" dirty="0">
                <a:latin typeface="Consolas" panose="020B0609020204030204" pitchFamily="49" charset="0"/>
              </a:rPr>
              <a:t>"Count of positives: {count_positives}. Sum of negatives: {sum_of_negatives}"</a:t>
            </a:r>
          </a:p>
        </p:txBody>
      </p:sp>
      <p:sp>
        <p:nvSpPr>
          <p:cNvPr id="4" name="Title 3"/>
          <p:cNvSpPr>
            <a:spLocks noGrp="1"/>
          </p:cNvSpPr>
          <p:nvPr>
            <p:ph type="title"/>
          </p:nvPr>
        </p:nvSpPr>
        <p:spPr/>
        <p:txBody>
          <a:bodyPr/>
          <a:lstStyle/>
          <a:p>
            <a:r>
              <a:rPr lang="en-US" dirty="0"/>
              <a:t>Problem: List Statistics</a:t>
            </a:r>
          </a:p>
        </p:txBody>
      </p:sp>
      <p:sp>
        <p:nvSpPr>
          <p:cNvPr id="6" name="Slide Number">
            <a:extLst>
              <a:ext uri="{FF2B5EF4-FFF2-40B4-BE49-F238E27FC236}">
                <a16:creationId xmlns:a16="http://schemas.microsoft.com/office/drawing/2014/main" xmlns="" id="{9FEE66FB-1AD5-4581-8720-6229799F96D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233</a:t>
            </a:fld>
            <a:endParaRPr lang="en-US" dirty="0"/>
          </a:p>
        </p:txBody>
      </p:sp>
    </p:spTree>
    <p:extLst>
      <p:ext uri="{BB962C8B-B14F-4D97-AF65-F5344CB8AC3E}">
        <p14:creationId xmlns:p14="http://schemas.microsoft.com/office/powerpoint/2010/main" val="32273569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5BD60BA-CEBE-46E5-B760-868337047274}"/>
              </a:ext>
            </a:extLst>
          </p:cNvPr>
          <p:cNvSpPr>
            <a:spLocks noGrp="1"/>
          </p:cNvSpPr>
          <p:nvPr>
            <p:ph type="body" sz="quarter" idx="11"/>
          </p:nvPr>
        </p:nvSpPr>
        <p:spPr>
          <a:xfrm>
            <a:off x="621235" y="1539000"/>
            <a:ext cx="10559766" cy="4500000"/>
          </a:xfrm>
        </p:spPr>
        <p:txBody>
          <a:bodyPr/>
          <a:lstStyle/>
          <a:p>
            <a:r>
              <a:rPr lang="en-GB" dirty="0"/>
              <a:t>n = int(input())</a:t>
            </a:r>
          </a:p>
          <a:p>
            <a:endParaRPr lang="en-GB" dirty="0"/>
          </a:p>
          <a:p>
            <a:r>
              <a:rPr lang="en-GB" dirty="0"/>
              <a:t>positives = []</a:t>
            </a:r>
          </a:p>
          <a:p>
            <a:r>
              <a:rPr lang="en-GB" dirty="0"/>
              <a:t>negatives = []</a:t>
            </a:r>
          </a:p>
          <a:p>
            <a:endParaRPr lang="en-GB" dirty="0"/>
          </a:p>
          <a:p>
            <a:r>
              <a:rPr lang="en-GB" dirty="0"/>
              <a:t>for n in range(n):</a:t>
            </a:r>
          </a:p>
          <a:p>
            <a:r>
              <a:rPr lang="en-GB" dirty="0"/>
              <a:t>    </a:t>
            </a:r>
            <a:r>
              <a:rPr lang="en-GB" i="1" dirty="0">
                <a:solidFill>
                  <a:schemeClr val="accent2"/>
                </a:solidFill>
              </a:rPr>
              <a:t># Read the number and add it to the corresponding list</a:t>
            </a:r>
          </a:p>
          <a:p>
            <a:endParaRPr lang="en-GB" i="1" dirty="0">
              <a:solidFill>
                <a:schemeClr val="accent2"/>
              </a:solidFill>
            </a:endParaRPr>
          </a:p>
          <a:p>
            <a:r>
              <a:rPr lang="en-GB" i="1" dirty="0">
                <a:solidFill>
                  <a:schemeClr val="accent2"/>
                </a:solidFill>
              </a:rPr>
              <a:t># Print the positive numbers list</a:t>
            </a:r>
          </a:p>
          <a:p>
            <a:r>
              <a:rPr lang="en-GB" i="1" dirty="0">
                <a:solidFill>
                  <a:schemeClr val="accent2"/>
                </a:solidFill>
              </a:rPr>
              <a:t># Print the negative numbers list</a:t>
            </a:r>
          </a:p>
          <a:p>
            <a:r>
              <a:rPr lang="en-GB" i="1" dirty="0">
                <a:solidFill>
                  <a:schemeClr val="accent2"/>
                </a:solidFill>
              </a:rPr>
              <a:t># Print the statistics</a:t>
            </a:r>
          </a:p>
        </p:txBody>
      </p:sp>
      <p:sp>
        <p:nvSpPr>
          <p:cNvPr id="4" name="Title 3"/>
          <p:cNvSpPr>
            <a:spLocks noGrp="1"/>
          </p:cNvSpPr>
          <p:nvPr>
            <p:ph type="title"/>
          </p:nvPr>
        </p:nvSpPr>
        <p:spPr/>
        <p:txBody>
          <a:bodyPr/>
          <a:lstStyle/>
          <a:p>
            <a:r>
              <a:rPr lang="en-US" dirty="0"/>
              <a:t>Solution: List Statistics</a:t>
            </a:r>
          </a:p>
        </p:txBody>
      </p:sp>
      <p:sp>
        <p:nvSpPr>
          <p:cNvPr id="6" name="Slide Number">
            <a:extLst>
              <a:ext uri="{FF2B5EF4-FFF2-40B4-BE49-F238E27FC236}">
                <a16:creationId xmlns:a16="http://schemas.microsoft.com/office/drawing/2014/main" xmlns="" id="{3165D670-6139-4EFE-8C85-6A94423E782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234</a:t>
            </a:fld>
            <a:endParaRPr lang="en-US" dirty="0"/>
          </a:p>
        </p:txBody>
      </p:sp>
    </p:spTree>
    <p:extLst>
      <p:ext uri="{BB962C8B-B14F-4D97-AF65-F5344CB8AC3E}">
        <p14:creationId xmlns:p14="http://schemas.microsoft.com/office/powerpoint/2010/main" val="34814143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A46DD-024E-4EC8-937E-D1A8623D5EC5}"/>
              </a:ext>
            </a:extLst>
          </p:cNvPr>
          <p:cNvSpPr>
            <a:spLocks noGrp="1"/>
          </p:cNvSpPr>
          <p:nvPr>
            <p:ph type="title" sz="quarter" idx="10"/>
          </p:nvPr>
        </p:nvSpPr>
        <p:spPr/>
        <p:txBody>
          <a:bodyPr/>
          <a:lstStyle/>
          <a:p>
            <a:r>
              <a:rPr lang="en-US" dirty="0"/>
              <a:t>Searching for Elements</a:t>
            </a:r>
          </a:p>
        </p:txBody>
      </p:sp>
      <p:pic>
        <p:nvPicPr>
          <p:cNvPr id="4098" name="Picture 2" descr="Ð ÐµÐ·ÑÐ»ÑÐ°Ñ Ñ Ð¸Ð·Ð¾Ð±ÑÐ°Ð¶ÐµÐ½Ð¸Ðµ Ð·Ð° search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10" y="1161535"/>
            <a:ext cx="3856466" cy="38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031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1000" y="1196126"/>
            <a:ext cx="11610000" cy="5310874"/>
          </a:xfrm>
        </p:spPr>
        <p:txBody>
          <a:bodyPr/>
          <a:lstStyle/>
          <a:p>
            <a:pPr marL="457200" indent="-457200">
              <a:buFont typeface="Wingdings" panose="05000000000000000000" pitchFamily="2" charset="2"/>
              <a:buChar char="§"/>
            </a:pPr>
            <a:r>
              <a:rPr lang="en-US" dirty="0"/>
              <a:t>Use the keyword "</a:t>
            </a:r>
            <a:r>
              <a:rPr lang="en-US" b="1" dirty="0">
                <a:solidFill>
                  <a:schemeClr val="bg1"/>
                </a:solidFill>
                <a:latin typeface="Consolas" panose="020B0609020204030204" pitchFamily="49" charset="0"/>
              </a:rPr>
              <a:t>in</a:t>
            </a:r>
            <a:r>
              <a:rPr lang="en-US" dirty="0"/>
              <a:t>" to check if an element is in a list</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Usually the "</a:t>
            </a:r>
            <a:r>
              <a:rPr lang="en-US" b="1" dirty="0">
                <a:solidFill>
                  <a:schemeClr val="bg1"/>
                </a:solidFill>
                <a:latin typeface="Consolas" panose="020B0609020204030204" pitchFamily="49" charset="0"/>
              </a:rPr>
              <a:t>in</a:t>
            </a:r>
            <a:r>
              <a:rPr lang="en-US" dirty="0"/>
              <a:t>" keyword is used with </a:t>
            </a:r>
            <a:r>
              <a:rPr lang="en-US" b="1" dirty="0">
                <a:solidFill>
                  <a:schemeClr val="bg1"/>
                </a:solidFill>
                <a:latin typeface="Consolas" panose="020B0609020204030204" pitchFamily="49" charset="0"/>
              </a:rPr>
              <a:t>if-else</a:t>
            </a:r>
            <a:r>
              <a:rPr lang="en-US" dirty="0"/>
              <a:t> statements</a:t>
            </a:r>
          </a:p>
        </p:txBody>
      </p:sp>
      <p:sp>
        <p:nvSpPr>
          <p:cNvPr id="4" name="Title 3"/>
          <p:cNvSpPr>
            <a:spLocks noGrp="1"/>
          </p:cNvSpPr>
          <p:nvPr>
            <p:ph type="title"/>
          </p:nvPr>
        </p:nvSpPr>
        <p:spPr/>
        <p:txBody>
          <a:bodyPr/>
          <a:lstStyle/>
          <a:p>
            <a:r>
              <a:rPr lang="en-US" dirty="0"/>
              <a:t>In Keyword</a:t>
            </a:r>
          </a:p>
        </p:txBody>
      </p:sp>
      <p:sp>
        <p:nvSpPr>
          <p:cNvPr id="7" name="Slide Number">
            <a:extLst>
              <a:ext uri="{FF2B5EF4-FFF2-40B4-BE49-F238E27FC236}">
                <a16:creationId xmlns:a16="http://schemas.microsoft.com/office/drawing/2014/main" xmlns="" id="{121D8AFC-F36F-46CC-8D27-D680BDE3E61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236</a:t>
            </a:fld>
            <a:endParaRPr lang="en-US" dirty="0"/>
          </a:p>
        </p:txBody>
      </p:sp>
      <p:sp>
        <p:nvSpPr>
          <p:cNvPr id="6" name="Text Placeholder 5"/>
          <p:cNvSpPr>
            <a:spLocks noGrp="1"/>
          </p:cNvSpPr>
          <p:nvPr>
            <p:ph type="body" sz="quarter" idx="11"/>
          </p:nvPr>
        </p:nvSpPr>
        <p:spPr>
          <a:xfrm>
            <a:off x="873524" y="1944000"/>
            <a:ext cx="7424799" cy="1670623"/>
          </a:xfrm>
        </p:spPr>
        <p:txBody>
          <a:bodyPr/>
          <a:lstStyle/>
          <a:p>
            <a:pPr>
              <a:lnSpc>
                <a:spcPct val="100000"/>
              </a:lnSpc>
              <a:spcBef>
                <a:spcPts val="600"/>
              </a:spcBef>
              <a:spcAft>
                <a:spcPts val="600"/>
              </a:spcAft>
            </a:pPr>
            <a:r>
              <a:rPr lang="en-GB" dirty="0"/>
              <a:t>my_list = [1, 2, 3, 4]</a:t>
            </a:r>
          </a:p>
          <a:p>
            <a:pPr>
              <a:lnSpc>
                <a:spcPct val="100000"/>
              </a:lnSpc>
              <a:spcBef>
                <a:spcPts val="600"/>
              </a:spcBef>
              <a:spcAft>
                <a:spcPts val="600"/>
              </a:spcAft>
            </a:pPr>
            <a:r>
              <a:rPr lang="en-GB" dirty="0"/>
              <a:t>if 3 </a:t>
            </a:r>
            <a:r>
              <a:rPr lang="en-GB" dirty="0">
                <a:solidFill>
                  <a:schemeClr val="bg1"/>
                </a:solidFill>
              </a:rPr>
              <a:t>in</a:t>
            </a:r>
            <a:r>
              <a:rPr lang="en-GB" dirty="0"/>
              <a:t> my_list:</a:t>
            </a:r>
          </a:p>
          <a:p>
            <a:pPr>
              <a:lnSpc>
                <a:spcPct val="100000"/>
              </a:lnSpc>
              <a:spcBef>
                <a:spcPts val="600"/>
              </a:spcBef>
              <a:spcAft>
                <a:spcPts val="600"/>
              </a:spcAft>
            </a:pPr>
            <a:r>
              <a:rPr lang="en-GB" dirty="0"/>
              <a:t>    print("The number 3 is in the list")</a:t>
            </a:r>
          </a:p>
        </p:txBody>
      </p:sp>
    </p:spTree>
    <p:extLst>
      <p:ext uri="{BB962C8B-B14F-4D97-AF65-F5344CB8AC3E}">
        <p14:creationId xmlns:p14="http://schemas.microsoft.com/office/powerpoint/2010/main" val="33619327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501" y="1196126"/>
            <a:ext cx="11665499" cy="5202874"/>
          </a:xfrm>
        </p:spPr>
        <p:txBody>
          <a:bodyPr/>
          <a:lstStyle/>
          <a:p>
            <a:pPr marL="457200" indent="-457200">
              <a:buFont typeface="Wingdings" panose="05000000000000000000" pitchFamily="2" charset="2"/>
              <a:buChar char="§"/>
            </a:pPr>
            <a:r>
              <a:rPr lang="en-US" dirty="0"/>
              <a:t>The "</a:t>
            </a:r>
            <a:r>
              <a:rPr lang="en-US" b="1" dirty="0">
                <a:solidFill>
                  <a:schemeClr val="bg1"/>
                </a:solidFill>
                <a:latin typeface="Consolas" panose="020B0609020204030204" pitchFamily="49" charset="0"/>
              </a:rPr>
              <a:t>not in</a:t>
            </a:r>
            <a:r>
              <a:rPr lang="en-US" dirty="0"/>
              <a:t>" keywords are used to check if an element is </a:t>
            </a:r>
            <a:r>
              <a:rPr lang="en-US" b="1" dirty="0">
                <a:solidFill>
                  <a:schemeClr val="bg1"/>
                </a:solidFill>
              </a:rPr>
              <a:t>NOT</a:t>
            </a:r>
            <a:r>
              <a:rPr lang="en-US" dirty="0"/>
              <a:t> in a list</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The "</a:t>
            </a:r>
            <a:r>
              <a:rPr lang="en-US" b="1" dirty="0">
                <a:solidFill>
                  <a:schemeClr val="bg1"/>
                </a:solidFill>
                <a:latin typeface="Consolas" panose="020B0609020204030204" pitchFamily="49" charset="0"/>
              </a:rPr>
              <a:t>not in</a:t>
            </a:r>
            <a:r>
              <a:rPr lang="en-US" dirty="0"/>
              <a:t>" keywords are also mainly used with </a:t>
            </a:r>
            <a:r>
              <a:rPr lang="en-US" b="1" dirty="0">
                <a:solidFill>
                  <a:schemeClr val="bg1"/>
                </a:solidFill>
                <a:latin typeface="Consolas" panose="020B0609020204030204" pitchFamily="49" charset="0"/>
              </a:rPr>
              <a:t>if-else</a:t>
            </a:r>
            <a:r>
              <a:rPr lang="en-US" dirty="0"/>
              <a:t> </a:t>
            </a:r>
            <a:br>
              <a:rPr lang="en-US" dirty="0"/>
            </a:br>
            <a:r>
              <a:rPr lang="en-US" dirty="0"/>
              <a:t>statements</a:t>
            </a:r>
          </a:p>
        </p:txBody>
      </p:sp>
      <p:sp>
        <p:nvSpPr>
          <p:cNvPr id="4" name="Title 3"/>
          <p:cNvSpPr>
            <a:spLocks noGrp="1"/>
          </p:cNvSpPr>
          <p:nvPr>
            <p:ph type="title"/>
          </p:nvPr>
        </p:nvSpPr>
        <p:spPr/>
        <p:txBody>
          <a:bodyPr/>
          <a:lstStyle/>
          <a:p>
            <a:r>
              <a:rPr lang="en-US" dirty="0"/>
              <a:t>Not in Keywords</a:t>
            </a:r>
          </a:p>
        </p:txBody>
      </p:sp>
      <p:sp>
        <p:nvSpPr>
          <p:cNvPr id="5" name="Slide Number">
            <a:extLst>
              <a:ext uri="{FF2B5EF4-FFF2-40B4-BE49-F238E27FC236}">
                <a16:creationId xmlns:a16="http://schemas.microsoft.com/office/drawing/2014/main" xmlns="" id="{68C6DDFD-A02A-4F94-BDE0-F3B68F8D29D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237</a:t>
            </a:fld>
            <a:endParaRPr lang="en-US" dirty="0"/>
          </a:p>
        </p:txBody>
      </p:sp>
      <p:sp>
        <p:nvSpPr>
          <p:cNvPr id="3" name="Text Placeholder 2"/>
          <p:cNvSpPr>
            <a:spLocks noGrp="1"/>
          </p:cNvSpPr>
          <p:nvPr>
            <p:ph type="body" sz="quarter" idx="11"/>
          </p:nvPr>
        </p:nvSpPr>
        <p:spPr>
          <a:xfrm>
            <a:off x="786000" y="2439000"/>
            <a:ext cx="8028625" cy="1670623"/>
          </a:xfrm>
        </p:spPr>
        <p:txBody>
          <a:bodyPr/>
          <a:lstStyle/>
          <a:p>
            <a:pPr>
              <a:lnSpc>
                <a:spcPct val="100000"/>
              </a:lnSpc>
              <a:spcBef>
                <a:spcPts val="600"/>
              </a:spcBef>
              <a:spcAft>
                <a:spcPts val="600"/>
              </a:spcAft>
            </a:pPr>
            <a:r>
              <a:rPr lang="en-GB" dirty="0"/>
              <a:t>my_list = [1, 2, 3, 4]</a:t>
            </a:r>
          </a:p>
          <a:p>
            <a:pPr>
              <a:lnSpc>
                <a:spcPct val="100000"/>
              </a:lnSpc>
              <a:spcBef>
                <a:spcPts val="600"/>
              </a:spcBef>
              <a:spcAft>
                <a:spcPts val="600"/>
              </a:spcAft>
            </a:pPr>
            <a:r>
              <a:rPr lang="en-GB" dirty="0"/>
              <a:t>if 5 </a:t>
            </a:r>
            <a:r>
              <a:rPr lang="en-GB" dirty="0">
                <a:solidFill>
                  <a:schemeClr val="bg1"/>
                </a:solidFill>
              </a:rPr>
              <a:t>not in</a:t>
            </a:r>
            <a:r>
              <a:rPr lang="en-GB" dirty="0"/>
              <a:t> my_list:</a:t>
            </a:r>
          </a:p>
          <a:p>
            <a:pPr>
              <a:lnSpc>
                <a:spcPct val="100000"/>
              </a:lnSpc>
              <a:spcBef>
                <a:spcPts val="600"/>
              </a:spcBef>
              <a:spcAft>
                <a:spcPts val="600"/>
              </a:spcAft>
            </a:pPr>
            <a:r>
              <a:rPr lang="en-GB" dirty="0"/>
              <a:t>    print("The number 5 is not in the list")</a:t>
            </a:r>
          </a:p>
        </p:txBody>
      </p:sp>
    </p:spTree>
    <p:extLst>
      <p:ext uri="{BB962C8B-B14F-4D97-AF65-F5344CB8AC3E}">
        <p14:creationId xmlns:p14="http://schemas.microsoft.com/office/powerpoint/2010/main" val="38442286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Clr>
                <a:schemeClr val="tx1"/>
              </a:buClr>
              <a:buFont typeface="Wingdings" panose="05000000000000000000" pitchFamily="2" charset="2"/>
              <a:buChar char="§"/>
            </a:pPr>
            <a:r>
              <a:rPr lang="en-US" dirty="0"/>
              <a:t>You will receive a number </a:t>
            </a:r>
            <a:r>
              <a:rPr lang="en-US" b="1" dirty="0">
                <a:solidFill>
                  <a:schemeClr val="bg1"/>
                </a:solidFill>
              </a:rPr>
              <a:t>n</a:t>
            </a:r>
            <a:r>
              <a:rPr lang="en-US" dirty="0"/>
              <a:t> and a </a:t>
            </a:r>
            <a:r>
              <a:rPr lang="en-US" b="1" dirty="0">
                <a:solidFill>
                  <a:schemeClr val="bg1"/>
                </a:solidFill>
              </a:rPr>
              <a:t>word</a:t>
            </a:r>
          </a:p>
          <a:p>
            <a:pPr marL="457200" indent="-457200">
              <a:buClr>
                <a:schemeClr val="tx1"/>
              </a:buClr>
              <a:buFont typeface="Wingdings" panose="05000000000000000000" pitchFamily="2" charset="2"/>
              <a:buChar char="§"/>
            </a:pPr>
            <a:r>
              <a:rPr lang="en-US" dirty="0"/>
              <a:t>On the next </a:t>
            </a:r>
            <a:r>
              <a:rPr lang="en-US" b="1" dirty="0">
                <a:solidFill>
                  <a:schemeClr val="bg1"/>
                </a:solidFill>
              </a:rPr>
              <a:t>n</a:t>
            </a:r>
            <a:r>
              <a:rPr lang="en-US" dirty="0"/>
              <a:t> lines you will be given some </a:t>
            </a:r>
            <a:r>
              <a:rPr lang="en-US" b="1" dirty="0">
                <a:solidFill>
                  <a:schemeClr val="bg1"/>
                </a:solidFill>
              </a:rPr>
              <a:t>strings</a:t>
            </a:r>
          </a:p>
          <a:p>
            <a:pPr marL="457200" indent="-457200">
              <a:buClr>
                <a:schemeClr val="tx1"/>
              </a:buClr>
              <a:buFont typeface="Wingdings" panose="05000000000000000000" pitchFamily="2" charset="2"/>
              <a:buChar char="§"/>
            </a:pPr>
            <a:r>
              <a:rPr lang="en-US" b="1" dirty="0">
                <a:solidFill>
                  <a:schemeClr val="bg1"/>
                </a:solidFill>
              </a:rPr>
              <a:t>Add</a:t>
            </a:r>
            <a:r>
              <a:rPr lang="en-US" dirty="0"/>
              <a:t> them in a list and </a:t>
            </a:r>
            <a:r>
              <a:rPr lang="en-US" b="1" dirty="0">
                <a:solidFill>
                  <a:schemeClr val="bg1"/>
                </a:solidFill>
              </a:rPr>
              <a:t>print</a:t>
            </a:r>
            <a:r>
              <a:rPr lang="en-US" dirty="0"/>
              <a:t> them</a:t>
            </a:r>
          </a:p>
          <a:p>
            <a:pPr marL="457200" indent="-457200">
              <a:buClr>
                <a:schemeClr val="tx1"/>
              </a:buClr>
              <a:buFont typeface="Wingdings" panose="05000000000000000000" pitchFamily="2" charset="2"/>
              <a:buChar char="§"/>
            </a:pPr>
            <a:r>
              <a:rPr lang="en-US" dirty="0"/>
              <a:t>Then </a:t>
            </a:r>
            <a:r>
              <a:rPr lang="en-US" b="1" dirty="0">
                <a:solidFill>
                  <a:schemeClr val="bg1"/>
                </a:solidFill>
              </a:rPr>
              <a:t>filter</a:t>
            </a:r>
            <a:r>
              <a:rPr lang="en-US" dirty="0"/>
              <a:t> out only the strings that </a:t>
            </a:r>
            <a:r>
              <a:rPr lang="en-US" b="1" dirty="0">
                <a:solidFill>
                  <a:schemeClr val="bg1"/>
                </a:solidFill>
              </a:rPr>
              <a:t>include</a:t>
            </a:r>
            <a:r>
              <a:rPr lang="en-US" dirty="0"/>
              <a:t> the given </a:t>
            </a:r>
            <a:r>
              <a:rPr lang="en-US" b="1" dirty="0">
                <a:solidFill>
                  <a:schemeClr val="bg1"/>
                </a:solidFill>
              </a:rPr>
              <a:t>word</a:t>
            </a:r>
            <a:r>
              <a:rPr lang="en-US" dirty="0"/>
              <a:t> and </a:t>
            </a:r>
            <a:r>
              <a:rPr lang="en-US" b="1" dirty="0">
                <a:solidFill>
                  <a:schemeClr val="bg1"/>
                </a:solidFill>
              </a:rPr>
              <a:t>print</a:t>
            </a:r>
            <a:r>
              <a:rPr lang="en-US" dirty="0"/>
              <a:t> the list again</a:t>
            </a:r>
          </a:p>
        </p:txBody>
      </p:sp>
      <p:sp>
        <p:nvSpPr>
          <p:cNvPr id="4" name="Title 3"/>
          <p:cNvSpPr>
            <a:spLocks noGrp="1"/>
          </p:cNvSpPr>
          <p:nvPr>
            <p:ph type="title"/>
          </p:nvPr>
        </p:nvSpPr>
        <p:spPr/>
        <p:txBody>
          <a:bodyPr/>
          <a:lstStyle/>
          <a:p>
            <a:r>
              <a:rPr lang="en-US" dirty="0"/>
              <a:t>Problem: Search</a:t>
            </a:r>
          </a:p>
        </p:txBody>
      </p:sp>
      <p:sp>
        <p:nvSpPr>
          <p:cNvPr id="5" name="Slide Number">
            <a:extLst>
              <a:ext uri="{FF2B5EF4-FFF2-40B4-BE49-F238E27FC236}">
                <a16:creationId xmlns:a16="http://schemas.microsoft.com/office/drawing/2014/main" xmlns="" id="{D039C22C-FA14-43C1-AAFC-E264E48D7D7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238</a:t>
            </a:fld>
            <a:endParaRPr lang="en-US" dirty="0"/>
          </a:p>
        </p:txBody>
      </p:sp>
    </p:spTree>
    <p:extLst>
      <p:ext uri="{BB962C8B-B14F-4D97-AF65-F5344CB8AC3E}">
        <p14:creationId xmlns:p14="http://schemas.microsoft.com/office/powerpoint/2010/main" val="914209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727DB60-D938-4CA2-B22A-899F35602DAB}"/>
              </a:ext>
            </a:extLst>
          </p:cNvPr>
          <p:cNvSpPr>
            <a:spLocks noGrp="1"/>
          </p:cNvSpPr>
          <p:nvPr>
            <p:ph type="body" sz="quarter" idx="11"/>
          </p:nvPr>
        </p:nvSpPr>
        <p:spPr>
          <a:xfrm>
            <a:off x="1603617" y="1269375"/>
            <a:ext cx="8984766" cy="5237625"/>
          </a:xfrm>
        </p:spPr>
        <p:txBody>
          <a:bodyPr/>
          <a:lstStyle/>
          <a:p>
            <a:r>
              <a:rPr lang="en-GB" dirty="0"/>
              <a:t>n = int(input())</a:t>
            </a:r>
          </a:p>
          <a:p>
            <a:r>
              <a:rPr lang="en-GB" dirty="0"/>
              <a:t>word = input()</a:t>
            </a:r>
          </a:p>
          <a:p>
            <a:endParaRPr lang="en-GB" dirty="0"/>
          </a:p>
          <a:p>
            <a:r>
              <a:rPr lang="en-GB" dirty="0"/>
              <a:t>strings = []</a:t>
            </a:r>
          </a:p>
          <a:p>
            <a:r>
              <a:rPr lang="en-GB" dirty="0"/>
              <a:t>for i in range(n):</a:t>
            </a:r>
          </a:p>
          <a:p>
            <a:r>
              <a:rPr lang="en-GB" dirty="0"/>
              <a:t>    current_string = input()</a:t>
            </a:r>
          </a:p>
          <a:p>
            <a:r>
              <a:rPr lang="en-GB" dirty="0"/>
              <a:t>    strings.append(current_string)</a:t>
            </a:r>
          </a:p>
          <a:p>
            <a:r>
              <a:rPr lang="en-GB" dirty="0"/>
              <a:t>print(strings)</a:t>
            </a:r>
          </a:p>
          <a:p>
            <a:endParaRPr lang="en-GB" dirty="0"/>
          </a:p>
          <a:p>
            <a:r>
              <a:rPr lang="en-GB" dirty="0"/>
              <a:t>for i in range(len(strings) - 1, -1, -1):</a:t>
            </a:r>
          </a:p>
          <a:p>
            <a:r>
              <a:rPr lang="en-GB" dirty="0"/>
              <a:t>    if word not in strings[i]:</a:t>
            </a:r>
          </a:p>
          <a:p>
            <a:r>
              <a:rPr lang="en-GB" dirty="0"/>
              <a:t>        strings.remove(strings[i])</a:t>
            </a:r>
          </a:p>
          <a:p>
            <a:r>
              <a:rPr lang="en-GB" dirty="0"/>
              <a:t>print(strings)</a:t>
            </a:r>
          </a:p>
        </p:txBody>
      </p:sp>
      <p:sp>
        <p:nvSpPr>
          <p:cNvPr id="4" name="Title 3"/>
          <p:cNvSpPr>
            <a:spLocks noGrp="1"/>
          </p:cNvSpPr>
          <p:nvPr>
            <p:ph type="title"/>
          </p:nvPr>
        </p:nvSpPr>
        <p:spPr/>
        <p:txBody>
          <a:bodyPr/>
          <a:lstStyle/>
          <a:p>
            <a:r>
              <a:rPr lang="en-US" dirty="0"/>
              <a:t>Solution: Search</a:t>
            </a:r>
          </a:p>
        </p:txBody>
      </p:sp>
      <p:sp>
        <p:nvSpPr>
          <p:cNvPr id="6" name="Slide Number">
            <a:extLst>
              <a:ext uri="{FF2B5EF4-FFF2-40B4-BE49-F238E27FC236}">
                <a16:creationId xmlns:a16="http://schemas.microsoft.com/office/drawing/2014/main" xmlns="" id="{2B851125-9081-4F91-A532-10B09B6904A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239</a:t>
            </a:fld>
            <a:endParaRPr lang="en-US" dirty="0"/>
          </a:p>
        </p:txBody>
      </p:sp>
    </p:spTree>
    <p:extLst>
      <p:ext uri="{BB962C8B-B14F-4D97-AF65-F5344CB8AC3E}">
        <p14:creationId xmlns:p14="http://schemas.microsoft.com/office/powerpoint/2010/main" val="6846530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590E37A6-CD52-488F-9E30-612B9F7376D5}"/>
              </a:ext>
            </a:extLst>
          </p:cNvPr>
          <p:cNvSpPr>
            <a:spLocks noGrp="1"/>
          </p:cNvSpPr>
          <p:nvPr>
            <p:ph type="body" sz="quarter" idx="11"/>
          </p:nvPr>
        </p:nvSpPr>
        <p:spPr>
          <a:xfrm>
            <a:off x="6455999" y="1195931"/>
            <a:ext cx="5545598" cy="4957073"/>
          </a:xfrm>
        </p:spPr>
        <p:txBody>
          <a:bodyPr/>
          <a:lstStyle/>
          <a:p>
            <a:r>
              <a:rPr lang="en-GB" dirty="0"/>
              <a:t>While loop in </a:t>
            </a:r>
            <a:r>
              <a:rPr lang="en-US" b="1" dirty="0"/>
              <a:t>Java</a:t>
            </a:r>
            <a:endParaRPr lang="en-GB" dirty="0"/>
          </a:p>
        </p:txBody>
      </p:sp>
      <p:sp>
        <p:nvSpPr>
          <p:cNvPr id="5" name="Text Placeholder 4">
            <a:extLst>
              <a:ext uri="{FF2B5EF4-FFF2-40B4-BE49-F238E27FC236}">
                <a16:creationId xmlns="" xmlns:a16="http://schemas.microsoft.com/office/drawing/2014/main" id="{6EC02E05-1348-457B-A540-34CB81677998}"/>
              </a:ext>
            </a:extLst>
          </p:cNvPr>
          <p:cNvSpPr>
            <a:spLocks noGrp="1"/>
          </p:cNvSpPr>
          <p:nvPr>
            <p:ph type="body" sz="quarter" idx="10"/>
          </p:nvPr>
        </p:nvSpPr>
        <p:spPr/>
        <p:txBody>
          <a:bodyPr/>
          <a:lstStyle/>
          <a:p>
            <a:r>
              <a:rPr lang="en-GB" dirty="0"/>
              <a:t>While loop in </a:t>
            </a:r>
            <a:r>
              <a:rPr lang="en-GB" b="1" dirty="0"/>
              <a:t>C#</a:t>
            </a:r>
            <a:endParaRPr lang="en-GB" dirty="0"/>
          </a:p>
        </p:txBody>
      </p:sp>
      <p:sp>
        <p:nvSpPr>
          <p:cNvPr id="4" name="Title 3">
            <a:extLst>
              <a:ext uri="{FF2B5EF4-FFF2-40B4-BE49-F238E27FC236}">
                <a16:creationId xmlns="" xmlns:a16="http://schemas.microsoft.com/office/drawing/2014/main" id="{B1A2DE1D-93F0-448E-8B70-87B50C41CDE1}"/>
              </a:ext>
            </a:extLst>
          </p:cNvPr>
          <p:cNvSpPr>
            <a:spLocks noGrp="1"/>
          </p:cNvSpPr>
          <p:nvPr>
            <p:ph type="title"/>
          </p:nvPr>
        </p:nvSpPr>
        <p:spPr/>
        <p:txBody>
          <a:bodyPr/>
          <a:lstStyle/>
          <a:p>
            <a:r>
              <a:rPr lang="en-GB" dirty="0"/>
              <a:t>While Loop in C# and Java</a:t>
            </a:r>
          </a:p>
        </p:txBody>
      </p:sp>
      <p:sp>
        <p:nvSpPr>
          <p:cNvPr id="7" name="Rectangle 6">
            <a:extLst>
              <a:ext uri="{FF2B5EF4-FFF2-40B4-BE49-F238E27FC236}">
                <a16:creationId xmlns="" xmlns:a16="http://schemas.microsoft.com/office/drawing/2014/main" id="{DD8F7FA8-F618-45F6-A500-E9559A8EDC4C}"/>
              </a:ext>
            </a:extLst>
          </p:cNvPr>
          <p:cNvSpPr>
            <a:spLocks noChangeArrowheads="1"/>
          </p:cNvSpPr>
          <p:nvPr/>
        </p:nvSpPr>
        <p:spPr bwMode="auto">
          <a:xfrm>
            <a:off x="493589" y="1919562"/>
            <a:ext cx="4821437" cy="301887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GB" sz="2200" b="1" noProof="1">
                <a:latin typeface="Consolas" pitchFamily="49" charset="0"/>
              </a:rPr>
              <a:t>int counter = 0;</a:t>
            </a:r>
          </a:p>
          <a:p>
            <a:pPr defTabSz="1218438" latinLnBrk="1">
              <a:spcBef>
                <a:spcPts val="600"/>
              </a:spcBef>
              <a:spcAft>
                <a:spcPts val="600"/>
              </a:spcAft>
            </a:pPr>
            <a:r>
              <a:rPr lang="en-GB" sz="2200" b="1" noProof="1">
                <a:solidFill>
                  <a:schemeClr val="bg1"/>
                </a:solidFill>
                <a:latin typeface="Consolas" pitchFamily="49" charset="0"/>
              </a:rPr>
              <a:t>while (counter &lt;= 9)</a:t>
            </a:r>
          </a:p>
          <a:p>
            <a:pPr defTabSz="1218438" latinLnBrk="1">
              <a:spcBef>
                <a:spcPts val="600"/>
              </a:spcBef>
              <a:spcAft>
                <a:spcPts val="600"/>
              </a:spcAft>
            </a:pPr>
            <a:r>
              <a:rPr lang="en-GB" sz="2200" b="1" noProof="1">
                <a:solidFill>
                  <a:schemeClr val="bg1"/>
                </a:solidFill>
                <a:latin typeface="Consolas" pitchFamily="49" charset="0"/>
              </a:rPr>
              <a:t>{</a:t>
            </a:r>
          </a:p>
          <a:p>
            <a:pPr defTabSz="1218438" latinLnBrk="1">
              <a:spcBef>
                <a:spcPts val="600"/>
              </a:spcBef>
              <a:spcAft>
                <a:spcPts val="600"/>
              </a:spcAft>
            </a:pPr>
            <a:r>
              <a:rPr lang="en-GB" sz="2200" b="1" noProof="1">
                <a:latin typeface="Consolas" pitchFamily="49" charset="0"/>
              </a:rPr>
              <a:t>  Console.WriteLine(counter);</a:t>
            </a:r>
          </a:p>
          <a:p>
            <a:pPr defTabSz="1218438" latinLnBrk="1">
              <a:spcBef>
                <a:spcPts val="600"/>
              </a:spcBef>
              <a:spcAft>
                <a:spcPts val="600"/>
              </a:spcAft>
            </a:pPr>
            <a:r>
              <a:rPr lang="en-GB" sz="2200" b="1" noProof="1">
                <a:latin typeface="Consolas" pitchFamily="49" charset="0"/>
              </a:rPr>
              <a:t>  </a:t>
            </a:r>
            <a:r>
              <a:rPr lang="en-GB" sz="2200" b="1" noProof="1">
                <a:solidFill>
                  <a:schemeClr val="bg1"/>
                </a:solidFill>
                <a:latin typeface="Consolas" pitchFamily="49" charset="0"/>
              </a:rPr>
              <a:t>counter++</a:t>
            </a:r>
            <a:r>
              <a:rPr lang="en-GB" sz="2200" b="1" noProof="1">
                <a:latin typeface="Consolas" pitchFamily="49" charset="0"/>
              </a:rPr>
              <a:t>;</a:t>
            </a:r>
          </a:p>
          <a:p>
            <a:pPr defTabSz="1218438" latinLnBrk="1">
              <a:spcBef>
                <a:spcPts val="600"/>
              </a:spcBef>
              <a:spcAft>
                <a:spcPts val="600"/>
              </a:spcAft>
            </a:pPr>
            <a:r>
              <a:rPr lang="en-GB" sz="2200" b="1" noProof="1">
                <a:solidFill>
                  <a:schemeClr val="bg1"/>
                </a:solidFill>
                <a:latin typeface="Consolas" pitchFamily="49" charset="0"/>
              </a:rPr>
              <a:t>}</a:t>
            </a:r>
          </a:p>
        </p:txBody>
      </p:sp>
      <p:sp>
        <p:nvSpPr>
          <p:cNvPr id="8" name="Rectangle 7">
            <a:extLst>
              <a:ext uri="{FF2B5EF4-FFF2-40B4-BE49-F238E27FC236}">
                <a16:creationId xmlns="" xmlns:a16="http://schemas.microsoft.com/office/drawing/2014/main" id="{F6946868-5893-4B26-9B91-50E19A007BC9}"/>
              </a:ext>
            </a:extLst>
          </p:cNvPr>
          <p:cNvSpPr>
            <a:spLocks noChangeArrowheads="1"/>
          </p:cNvSpPr>
          <p:nvPr/>
        </p:nvSpPr>
        <p:spPr bwMode="auto">
          <a:xfrm>
            <a:off x="6816000" y="1907370"/>
            <a:ext cx="4934026" cy="30310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p>
            <a:pPr defTabSz="1218438" latinLnBrk="1">
              <a:spcBef>
                <a:spcPts val="600"/>
              </a:spcBef>
              <a:spcAft>
                <a:spcPts val="600"/>
              </a:spcAft>
            </a:pPr>
            <a:r>
              <a:rPr lang="en-GB" sz="2200" b="1" noProof="1">
                <a:latin typeface="Consolas" pitchFamily="49" charset="0"/>
              </a:rPr>
              <a:t>int counter = 0;</a:t>
            </a:r>
          </a:p>
          <a:p>
            <a:pPr defTabSz="1218438" latinLnBrk="1">
              <a:spcBef>
                <a:spcPts val="600"/>
              </a:spcBef>
              <a:spcAft>
                <a:spcPts val="600"/>
              </a:spcAft>
            </a:pPr>
            <a:r>
              <a:rPr lang="en-GB" sz="2200" b="1" noProof="1">
                <a:solidFill>
                  <a:schemeClr val="bg1"/>
                </a:solidFill>
                <a:latin typeface="Consolas" pitchFamily="49" charset="0"/>
              </a:rPr>
              <a:t>while (counter &lt;= 9) {</a:t>
            </a:r>
          </a:p>
          <a:p>
            <a:pPr defTabSz="1218438" latinLnBrk="1">
              <a:spcBef>
                <a:spcPts val="600"/>
              </a:spcBef>
              <a:spcAft>
                <a:spcPts val="600"/>
              </a:spcAft>
            </a:pPr>
            <a:r>
              <a:rPr lang="en-GB" sz="2200" b="1" noProof="1">
                <a:latin typeface="Consolas" pitchFamily="49" charset="0"/>
              </a:rPr>
              <a:t>  System.out.println(counter);</a:t>
            </a:r>
          </a:p>
          <a:p>
            <a:pPr defTabSz="1218438" latinLnBrk="1">
              <a:spcBef>
                <a:spcPts val="600"/>
              </a:spcBef>
              <a:spcAft>
                <a:spcPts val="600"/>
              </a:spcAft>
            </a:pPr>
            <a:r>
              <a:rPr lang="en-GB" sz="2200" b="1" noProof="1">
                <a:latin typeface="Consolas" pitchFamily="49" charset="0"/>
              </a:rPr>
              <a:t>  </a:t>
            </a:r>
            <a:r>
              <a:rPr lang="en-GB" sz="2200" b="1" noProof="1">
                <a:solidFill>
                  <a:schemeClr val="bg1"/>
                </a:solidFill>
                <a:latin typeface="Consolas" pitchFamily="49" charset="0"/>
              </a:rPr>
              <a:t>counter++</a:t>
            </a:r>
            <a:r>
              <a:rPr lang="en-GB" sz="2200" b="1" noProof="1">
                <a:latin typeface="Consolas" pitchFamily="49" charset="0"/>
              </a:rPr>
              <a:t>;</a:t>
            </a:r>
          </a:p>
          <a:p>
            <a:pPr defTabSz="1218438" latinLnBrk="1">
              <a:spcBef>
                <a:spcPts val="600"/>
              </a:spcBef>
              <a:spcAft>
                <a:spcPts val="600"/>
              </a:spcAft>
            </a:pPr>
            <a:r>
              <a:rPr lang="en-GB" sz="2200" b="1" noProof="1">
                <a:solidFill>
                  <a:schemeClr val="bg1"/>
                </a:solidFill>
                <a:latin typeface="Consolas" pitchFamily="49" charset="0"/>
              </a:rPr>
              <a:t>}</a:t>
            </a:r>
          </a:p>
        </p:txBody>
      </p:sp>
      <p:sp>
        <p:nvSpPr>
          <p:cNvPr id="10"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Tree>
    <p:extLst>
      <p:ext uri="{BB962C8B-B14F-4D97-AF65-F5344CB8AC3E}">
        <p14:creationId xmlns:p14="http://schemas.microsoft.com/office/powerpoint/2010/main" val="20630789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405" y="1220839"/>
            <a:ext cx="11811097" cy="5185625"/>
          </a:xfrm>
        </p:spPr>
        <p:txBody>
          <a:bodyPr/>
          <a:lstStyle/>
          <a:p>
            <a:pPr marL="457200" indent="-457200">
              <a:buFont typeface="Wingdings" panose="05000000000000000000" pitchFamily="2" charset="2"/>
              <a:buChar char="§"/>
            </a:pPr>
            <a:r>
              <a:rPr lang="en-US" dirty="0"/>
              <a:t>You will receive a single number </a:t>
            </a:r>
            <a:r>
              <a:rPr lang="en-US" b="1" dirty="0">
                <a:solidFill>
                  <a:schemeClr val="bg1"/>
                </a:solidFill>
              </a:rPr>
              <a:t>n</a:t>
            </a:r>
          </a:p>
          <a:p>
            <a:pPr marL="457200" indent="-457200">
              <a:buFont typeface="Wingdings" panose="05000000000000000000" pitchFamily="2" charset="2"/>
              <a:buChar char="§"/>
            </a:pPr>
            <a:r>
              <a:rPr lang="en-US" dirty="0"/>
              <a:t>On the next </a:t>
            </a:r>
            <a:r>
              <a:rPr lang="en-US" b="1" dirty="0">
                <a:solidFill>
                  <a:schemeClr val="bg1"/>
                </a:solidFill>
              </a:rPr>
              <a:t>n</a:t>
            </a:r>
            <a:r>
              <a:rPr lang="en-US" dirty="0"/>
              <a:t> lines you will receive </a:t>
            </a:r>
            <a:r>
              <a:rPr lang="en-US" b="1" dirty="0">
                <a:solidFill>
                  <a:schemeClr val="bg1"/>
                </a:solidFill>
              </a:rPr>
              <a:t>integers</a:t>
            </a:r>
          </a:p>
          <a:p>
            <a:pPr marL="457200" indent="-457200">
              <a:buFont typeface="Wingdings" panose="05000000000000000000" pitchFamily="2" charset="2"/>
              <a:buChar char="§"/>
            </a:pPr>
            <a:r>
              <a:rPr lang="en-US" dirty="0"/>
              <a:t>After that you will be given one of the following </a:t>
            </a:r>
            <a:r>
              <a:rPr lang="en-US" b="1" dirty="0">
                <a:solidFill>
                  <a:schemeClr val="bg1"/>
                </a:solidFill>
              </a:rPr>
              <a:t>commands</a:t>
            </a:r>
            <a:r>
              <a:rPr lang="en-US" dirty="0"/>
              <a:t>:</a:t>
            </a:r>
            <a:br>
              <a:rPr lang="en-US" dirty="0"/>
            </a:br>
            <a:r>
              <a:rPr lang="en-US" dirty="0"/>
              <a:t>even, odd, negative, positive</a:t>
            </a:r>
          </a:p>
          <a:p>
            <a:pPr marL="457200" indent="-457200">
              <a:buFont typeface="Wingdings" panose="05000000000000000000" pitchFamily="2" charset="2"/>
              <a:buChar char="§"/>
            </a:pPr>
            <a:r>
              <a:rPr lang="en-US" dirty="0"/>
              <a:t>Filter all the numbers that </a:t>
            </a:r>
            <a:r>
              <a:rPr lang="en-US" b="1" dirty="0">
                <a:solidFill>
                  <a:schemeClr val="bg1"/>
                </a:solidFill>
              </a:rPr>
              <a:t>fit</a:t>
            </a:r>
            <a:r>
              <a:rPr lang="en-US" dirty="0"/>
              <a:t> in the category (</a:t>
            </a:r>
            <a:r>
              <a:rPr lang="en-US" b="1" dirty="0">
                <a:solidFill>
                  <a:schemeClr val="bg1"/>
                </a:solidFill>
              </a:rPr>
              <a:t>0</a:t>
            </a:r>
            <a:r>
              <a:rPr lang="en-US" dirty="0"/>
              <a:t> counts as a </a:t>
            </a:r>
            <a:br>
              <a:rPr lang="en-US" dirty="0"/>
            </a:br>
            <a:r>
              <a:rPr lang="en-US" b="1" dirty="0">
                <a:solidFill>
                  <a:schemeClr val="bg1"/>
                </a:solidFill>
              </a:rPr>
              <a:t>positive and even</a:t>
            </a:r>
            <a:r>
              <a:rPr lang="en-US" dirty="0"/>
              <a:t>)</a:t>
            </a:r>
          </a:p>
          <a:p>
            <a:pPr marL="457200" indent="-457200">
              <a:buFont typeface="Wingdings" panose="05000000000000000000" pitchFamily="2" charset="2"/>
              <a:buChar char="§"/>
            </a:pPr>
            <a:r>
              <a:rPr lang="en-US" dirty="0"/>
              <a:t>Print the result</a:t>
            </a:r>
          </a:p>
        </p:txBody>
      </p:sp>
      <p:sp>
        <p:nvSpPr>
          <p:cNvPr id="4" name="Title 3"/>
          <p:cNvSpPr>
            <a:spLocks noGrp="1"/>
          </p:cNvSpPr>
          <p:nvPr>
            <p:ph type="title"/>
          </p:nvPr>
        </p:nvSpPr>
        <p:spPr/>
        <p:txBody>
          <a:bodyPr/>
          <a:lstStyle/>
          <a:p>
            <a:r>
              <a:rPr lang="en-US" dirty="0"/>
              <a:t>Problem: Numbers Filter</a:t>
            </a:r>
          </a:p>
        </p:txBody>
      </p:sp>
      <p:sp>
        <p:nvSpPr>
          <p:cNvPr id="6" name="Slide Number">
            <a:extLst>
              <a:ext uri="{FF2B5EF4-FFF2-40B4-BE49-F238E27FC236}">
                <a16:creationId xmlns:a16="http://schemas.microsoft.com/office/drawing/2014/main" xmlns="" id="{FA9452F2-2861-413B-BABD-A9C58128995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240</a:t>
            </a:fld>
            <a:endParaRPr lang="en-US" dirty="0"/>
          </a:p>
        </p:txBody>
      </p:sp>
    </p:spTree>
    <p:extLst>
      <p:ext uri="{BB962C8B-B14F-4D97-AF65-F5344CB8AC3E}">
        <p14:creationId xmlns:p14="http://schemas.microsoft.com/office/powerpoint/2010/main" val="794677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E6921BF-1F2C-4A9A-B9B3-406E8EED6305}"/>
              </a:ext>
            </a:extLst>
          </p:cNvPr>
          <p:cNvSpPr>
            <a:spLocks noGrp="1"/>
          </p:cNvSpPr>
          <p:nvPr>
            <p:ph type="body" sz="quarter" idx="11"/>
          </p:nvPr>
        </p:nvSpPr>
        <p:spPr>
          <a:xfrm>
            <a:off x="2121117" y="1494000"/>
            <a:ext cx="7949766" cy="4850147"/>
          </a:xfrm>
        </p:spPr>
        <p:txBody>
          <a:bodyPr/>
          <a:lstStyle/>
          <a:p>
            <a:r>
              <a:rPr lang="en-GB" dirty="0"/>
              <a:t>n = int(input())</a:t>
            </a:r>
          </a:p>
          <a:p>
            <a:r>
              <a:rPr lang="en-GB" dirty="0"/>
              <a:t>numbers = []</a:t>
            </a:r>
          </a:p>
          <a:p>
            <a:r>
              <a:rPr lang="en-GB" dirty="0"/>
              <a:t>filtered = []</a:t>
            </a:r>
          </a:p>
          <a:p>
            <a:endParaRPr lang="en-GB" dirty="0"/>
          </a:p>
          <a:p>
            <a:r>
              <a:rPr lang="en-GB" dirty="0"/>
              <a:t>for i in range(n):</a:t>
            </a:r>
          </a:p>
          <a:p>
            <a:r>
              <a:rPr lang="en-GB" dirty="0"/>
              <a:t>    current_number = int(input())</a:t>
            </a:r>
          </a:p>
          <a:p>
            <a:r>
              <a:rPr lang="en-GB" dirty="0"/>
              <a:t>    numbers.append(current_number)</a:t>
            </a:r>
          </a:p>
          <a:p>
            <a:r>
              <a:rPr lang="en-GB" dirty="0"/>
              <a:t>    </a:t>
            </a:r>
          </a:p>
          <a:p>
            <a:r>
              <a:rPr lang="en-GB" dirty="0"/>
              <a:t>command = input()</a:t>
            </a:r>
          </a:p>
          <a:p>
            <a:r>
              <a:rPr lang="en-GB" dirty="0"/>
              <a:t>if command == "even":</a:t>
            </a:r>
          </a:p>
          <a:p>
            <a:r>
              <a:rPr lang="en-GB" dirty="0"/>
              <a:t>    </a:t>
            </a:r>
            <a:r>
              <a:rPr lang="en-GB" i="1" dirty="0">
                <a:solidFill>
                  <a:schemeClr val="accent2"/>
                </a:solidFill>
              </a:rPr>
              <a:t># Add the even numbers to filtered</a:t>
            </a:r>
          </a:p>
          <a:p>
            <a:r>
              <a:rPr lang="en-GB" i="1" dirty="0">
                <a:solidFill>
                  <a:schemeClr val="accent2"/>
                </a:solidFill>
              </a:rPr>
              <a:t># Implement the other cases</a:t>
            </a:r>
          </a:p>
        </p:txBody>
      </p:sp>
      <p:sp>
        <p:nvSpPr>
          <p:cNvPr id="4" name="Title 3"/>
          <p:cNvSpPr>
            <a:spLocks noGrp="1"/>
          </p:cNvSpPr>
          <p:nvPr>
            <p:ph type="title"/>
          </p:nvPr>
        </p:nvSpPr>
        <p:spPr/>
        <p:txBody>
          <a:bodyPr/>
          <a:lstStyle/>
          <a:p>
            <a:r>
              <a:rPr lang="en-US" dirty="0"/>
              <a:t>Solution: Numbers Filter</a:t>
            </a:r>
          </a:p>
        </p:txBody>
      </p:sp>
      <p:sp>
        <p:nvSpPr>
          <p:cNvPr id="6" name="Slide Number">
            <a:extLst>
              <a:ext uri="{FF2B5EF4-FFF2-40B4-BE49-F238E27FC236}">
                <a16:creationId xmlns:a16="http://schemas.microsoft.com/office/drawing/2014/main" xmlns="" id="{F2F4EDF8-9DFC-4C6E-9FBE-1BEFB3A79BD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241</a:t>
            </a:fld>
            <a:endParaRPr lang="en-US" dirty="0"/>
          </a:p>
        </p:txBody>
      </p:sp>
    </p:spTree>
    <p:extLst>
      <p:ext uri="{BB962C8B-B14F-4D97-AF65-F5344CB8AC3E}">
        <p14:creationId xmlns:p14="http://schemas.microsoft.com/office/powerpoint/2010/main" val="300603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EC850D8D-B775-4D85-946D-35E3FA1CA480}"/>
              </a:ext>
            </a:extLst>
          </p:cNvPr>
          <p:cNvSpPr/>
          <p:nvPr/>
        </p:nvSpPr>
        <p:spPr bwMode="auto">
          <a:xfrm>
            <a:off x="4267201" y="807603"/>
            <a:ext cx="3657600" cy="3657600"/>
          </a:xfrm>
          <a:prstGeom prst="ellipse">
            <a:avLst/>
          </a:prstGeom>
          <a:solidFill>
            <a:schemeClr val="bg2">
              <a:alpha val="50000"/>
            </a:schemeClr>
          </a:solidFill>
          <a:ln w="19050">
            <a:solidFill>
              <a:schemeClr val="bg2">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xmlns="" id="{DEF9B993-3126-43A2-B11E-8A3D244E74BA}"/>
              </a:ext>
            </a:extLst>
          </p:cNvPr>
          <p:cNvSpPr>
            <a:spLocks noGrp="1"/>
          </p:cNvSpPr>
          <p:nvPr>
            <p:ph type="title" sz="quarter" idx="10"/>
          </p:nvPr>
        </p:nvSpPr>
        <p:spPr/>
        <p:txBody>
          <a:bodyPr/>
          <a:lstStyle/>
          <a:p>
            <a:r>
              <a:rPr lang="en-US" dirty="0"/>
              <a:t>Live Exercises</a:t>
            </a:r>
          </a:p>
        </p:txBody>
      </p:sp>
      <p:pic>
        <p:nvPicPr>
          <p:cNvPr id="4" name="Picture 3">
            <a:extLst>
              <a:ext uri="{FF2B5EF4-FFF2-40B4-BE49-F238E27FC236}">
                <a16:creationId xmlns:a16="http://schemas.microsoft.com/office/drawing/2014/main" xmlns="" id="{91164FCD-7800-435E-869A-D8FA4DBBE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267201" y="629976"/>
            <a:ext cx="3124201" cy="3835227"/>
          </a:xfrm>
          <a:prstGeom prst="rect">
            <a:avLst/>
          </a:prstGeom>
        </p:spPr>
      </p:pic>
    </p:spTree>
    <p:extLst>
      <p:ext uri="{BB962C8B-B14F-4D97-AF65-F5344CB8AC3E}">
        <p14:creationId xmlns:p14="http://schemas.microsoft.com/office/powerpoint/2010/main" val="14491845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xmlns="" id="{FB8658A2-9446-4A5A-9034-D9FBA80B967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243</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89644" y="1336681"/>
            <a:ext cx="8632995" cy="5300339"/>
            <a:chOff x="471000" y="1508785"/>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1000" y="1508785"/>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58463" y="3277415"/>
            <a:ext cx="2882677" cy="3119781"/>
          </a:xfrm>
          <a:prstGeom prst="rect">
            <a:avLst/>
          </a:prstGeom>
        </p:spPr>
      </p:pic>
      <p:sp>
        <p:nvSpPr>
          <p:cNvPr id="15" name="Content Placeholder 4">
            <a:extLst>
              <a:ext uri="{FF2B5EF4-FFF2-40B4-BE49-F238E27FC236}">
                <a16:creationId xmlns:a16="http://schemas.microsoft.com/office/drawing/2014/main" xmlns="" id="{373AC257-A0F4-4265-8C0F-3CB5C237A93D}"/>
              </a:ext>
            </a:extLst>
          </p:cNvPr>
          <p:cNvSpPr txBox="1">
            <a:spLocks/>
          </p:cNvSpPr>
          <p:nvPr/>
        </p:nvSpPr>
        <p:spPr>
          <a:xfrm>
            <a:off x="699285" y="1679513"/>
            <a:ext cx="8125652" cy="524532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endParaRPr lang="en-US" sz="2800" dirty="0">
              <a:solidFill>
                <a:schemeClr val="bg2"/>
              </a:solidFill>
              <a:latin typeface="Malgun Gothic (Body)"/>
            </a:endParaRPr>
          </a:p>
        </p:txBody>
      </p:sp>
      <p:sp>
        <p:nvSpPr>
          <p:cNvPr id="16" name="Content Placeholder 4">
            <a:extLst>
              <a:ext uri="{FF2B5EF4-FFF2-40B4-BE49-F238E27FC236}">
                <a16:creationId xmlns:a16="http://schemas.microsoft.com/office/drawing/2014/main" xmlns="" id="{373AC257-A0F4-4265-8C0F-3CB5C237A93D}"/>
              </a:ext>
            </a:extLst>
          </p:cNvPr>
          <p:cNvSpPr txBox="1">
            <a:spLocks/>
          </p:cNvSpPr>
          <p:nvPr/>
        </p:nvSpPr>
        <p:spPr>
          <a:xfrm>
            <a:off x="682522" y="1596445"/>
            <a:ext cx="8159178" cy="480075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r>
              <a:rPr lang="en-US" sz="3200" dirty="0">
                <a:solidFill>
                  <a:schemeClr val="bg2"/>
                </a:solidFill>
                <a:latin typeface="+mj-lt"/>
              </a:rPr>
              <a:t>We learned:</a:t>
            </a:r>
          </a:p>
          <a:p>
            <a:pPr lvl="1">
              <a:lnSpc>
                <a:spcPct val="130000"/>
              </a:lnSpc>
            </a:pPr>
            <a:r>
              <a:rPr lang="en-US" sz="3000" dirty="0">
                <a:solidFill>
                  <a:schemeClr val="bg2"/>
                </a:solidFill>
                <a:latin typeface="+mj-lt"/>
              </a:rPr>
              <a:t>What lists are in python</a:t>
            </a:r>
          </a:p>
          <a:p>
            <a:pPr lvl="1">
              <a:lnSpc>
                <a:spcPct val="130000"/>
              </a:lnSpc>
            </a:pPr>
            <a:r>
              <a:rPr lang="en-US" sz="3000" dirty="0">
                <a:solidFill>
                  <a:schemeClr val="bg2"/>
                </a:solidFill>
                <a:latin typeface="+mj-lt"/>
              </a:rPr>
              <a:t>How to create lists</a:t>
            </a:r>
          </a:p>
          <a:p>
            <a:pPr lvl="1">
              <a:lnSpc>
                <a:spcPct val="130000"/>
              </a:lnSpc>
            </a:pPr>
            <a:r>
              <a:rPr lang="en-US" sz="3000" dirty="0">
                <a:solidFill>
                  <a:schemeClr val="bg2"/>
                </a:solidFill>
                <a:latin typeface="+mj-lt"/>
              </a:rPr>
              <a:t>How to add and remove elements from lists</a:t>
            </a:r>
          </a:p>
          <a:p>
            <a:pPr lvl="1">
              <a:lnSpc>
                <a:spcPct val="130000"/>
              </a:lnSpc>
            </a:pPr>
            <a:r>
              <a:rPr lang="en-US" sz="3000" dirty="0">
                <a:solidFill>
                  <a:schemeClr val="bg2"/>
                </a:solidFill>
                <a:latin typeface="+mj-lt"/>
              </a:rPr>
              <a:t>How to loop through lists and access its </a:t>
            </a:r>
            <a:br>
              <a:rPr lang="en-US" sz="3000" dirty="0">
                <a:solidFill>
                  <a:schemeClr val="bg2"/>
                </a:solidFill>
                <a:latin typeface="+mj-lt"/>
              </a:rPr>
            </a:br>
            <a:r>
              <a:rPr lang="en-US" sz="3000" dirty="0">
                <a:solidFill>
                  <a:schemeClr val="bg2"/>
                </a:solidFill>
                <a:latin typeface="+mj-lt"/>
              </a:rPr>
              <a:t>elements</a:t>
            </a:r>
          </a:p>
        </p:txBody>
      </p:sp>
      <p:sp>
        <p:nvSpPr>
          <p:cNvPr id="2" name="Правоъгълник 1"/>
          <p:cNvSpPr/>
          <p:nvPr/>
        </p:nvSpPr>
        <p:spPr>
          <a:xfrm>
            <a:off x="279572" y="1679513"/>
            <a:ext cx="9733007" cy="1077218"/>
          </a:xfrm>
          <a:prstGeom prst="rect">
            <a:avLst/>
          </a:prstGeom>
        </p:spPr>
        <p:txBody>
          <a:bodyPr wrap="square">
            <a:spAutoFit/>
          </a:bodyPr>
          <a:lstStyle/>
          <a:p>
            <a:pPr marL="342900" lvl="1" indent="-342900">
              <a:buFont typeface="Wingdings" pitchFamily="2" charset="2"/>
              <a:buChar char="§"/>
            </a:pPr>
            <a:endParaRPr lang="en-US" sz="3200" dirty="0">
              <a:solidFill>
                <a:schemeClr val="bg2"/>
              </a:solidFill>
            </a:endParaRPr>
          </a:p>
          <a:p>
            <a:pPr marL="342900" indent="-342900">
              <a:buFont typeface="Wingdings" pitchFamily="2" charset="2"/>
              <a:buChar char="§"/>
            </a:pPr>
            <a:endParaRPr lang="ko-KR" altLang="en-US" sz="3200" dirty="0">
              <a:solidFill>
                <a:schemeClr val="bg2"/>
              </a:solidFill>
            </a:endParaRPr>
          </a:p>
        </p:txBody>
      </p:sp>
    </p:spTree>
    <p:extLst>
      <p:ext uri="{BB962C8B-B14F-4D97-AF65-F5344CB8AC3E}">
        <p14:creationId xmlns:p14="http://schemas.microsoft.com/office/powerpoint/2010/main" val="37337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1473979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C56E7A47-81E5-479F-BB7A-60F430DC5BE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245</a:t>
            </a:fld>
            <a:endParaRPr lang="en-US" dirty="0"/>
          </a:p>
        </p:txBody>
      </p:sp>
    </p:spTree>
    <p:extLst>
      <p:ext uri="{BB962C8B-B14F-4D97-AF65-F5344CB8AC3E}">
        <p14:creationId xmlns:p14="http://schemas.microsoft.com/office/powerpoint/2010/main" val="1994272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94D8A579-EC59-4194-B3FE-B6F7D7843FE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246</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627315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xmlns="" id="{E2520411-6326-473B-BB52-BB5A364D2235}"/>
              </a:ext>
            </a:extLst>
          </p:cNvPr>
          <p:cNvSpPr>
            <a:spLocks noGrp="1"/>
          </p:cNvSpPr>
          <p:nvPr>
            <p:ph type="body" sz="quarter" idx="18"/>
          </p:nvPr>
        </p:nvSpPr>
        <p:spPr/>
        <p:txBody>
          <a:bodyPr/>
          <a:lstStyle/>
          <a:p>
            <a:r>
              <a:rPr lang="en-US">
                <a:hlinkClick r:id="rId3"/>
              </a:rPr>
              <a:t>https://softuni.bg</a:t>
            </a:r>
            <a:endParaRPr lang="en-US" dirty="0"/>
          </a:p>
        </p:txBody>
      </p:sp>
      <p:sp>
        <p:nvSpPr>
          <p:cNvPr id="18" name="Text Placeholder 10">
            <a:extLst>
              <a:ext uri="{FF2B5EF4-FFF2-40B4-BE49-F238E27FC236}">
                <a16:creationId xmlns:a16="http://schemas.microsoft.com/office/drawing/2014/main" xmlns=""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xmlns=""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xmlns=""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xmlns=""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xmlns=""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xmlns="" id="{70695587-941F-4C7E-BCDF-092A4978C4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xmlns=""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8846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866001" y="1021504"/>
            <a:ext cx="10125000" cy="5722196"/>
          </a:xfrm>
        </p:spPr>
        <p:txBody>
          <a:bodyPr>
            <a:noAutofit/>
          </a:bodyPr>
          <a:lstStyle/>
          <a:p>
            <a:pPr indent="-360000">
              <a:lnSpc>
                <a:spcPct val="95000"/>
              </a:lnSpc>
            </a:pPr>
            <a:r>
              <a:rPr lang="en-US" sz="2800" dirty="0"/>
              <a:t>The 4 Skills of the Software Engineers</a:t>
            </a:r>
          </a:p>
          <a:p>
            <a:pPr indent="-360000">
              <a:lnSpc>
                <a:spcPct val="95000"/>
              </a:lnSpc>
            </a:pPr>
            <a:r>
              <a:rPr lang="en-US" sz="2800" dirty="0"/>
              <a:t>Fundamental Software Engineering Concepts</a:t>
            </a:r>
          </a:p>
          <a:p>
            <a:pPr lvl="1" indent="-360000">
              <a:lnSpc>
                <a:spcPct val="95000"/>
              </a:lnSpc>
            </a:pPr>
            <a:r>
              <a:rPr lang="en-US" sz="2800" dirty="0"/>
              <a:t>Math Concepts in Software Development</a:t>
            </a:r>
          </a:p>
          <a:p>
            <a:pPr lvl="1" indent="-360000">
              <a:lnSpc>
                <a:spcPct val="95000"/>
              </a:lnSpc>
            </a:pPr>
            <a:r>
              <a:rPr lang="en-US" sz="2800" dirty="0"/>
              <a:t>Object-Oriented Programming (OOP)</a:t>
            </a:r>
          </a:p>
          <a:p>
            <a:pPr lvl="1" indent="-360000">
              <a:lnSpc>
                <a:spcPct val="95000"/>
              </a:lnSpc>
            </a:pPr>
            <a:r>
              <a:rPr lang="en-US" sz="2800" dirty="0"/>
              <a:t>Functional Programming (FP)</a:t>
            </a:r>
          </a:p>
          <a:p>
            <a:pPr lvl="1" indent="-360000">
              <a:lnSpc>
                <a:spcPct val="95000"/>
              </a:lnSpc>
            </a:pPr>
            <a:r>
              <a:rPr lang="en-US" sz="2800" dirty="0"/>
              <a:t>Data Structures and Algorithms</a:t>
            </a:r>
          </a:p>
          <a:p>
            <a:pPr lvl="1" indent="-360000">
              <a:lnSpc>
                <a:spcPct val="95000"/>
              </a:lnSpc>
            </a:pPr>
            <a:r>
              <a:rPr lang="en-US" sz="2800" dirty="0"/>
              <a:t>Component-Based Development and Event-Driven Programming</a:t>
            </a:r>
          </a:p>
          <a:p>
            <a:pPr lvl="1" indent="-360000">
              <a:lnSpc>
                <a:spcPct val="95000"/>
              </a:lnSpc>
            </a:pPr>
            <a:r>
              <a:rPr lang="en-US" sz="2800" dirty="0"/>
              <a:t>Asynchronous Programming and Promises</a:t>
            </a:r>
          </a:p>
          <a:p>
            <a:pPr indent="-360000">
              <a:lnSpc>
                <a:spcPct val="95000"/>
              </a:lnSpc>
            </a:pPr>
            <a:r>
              <a:rPr lang="en-US" sz="2800" dirty="0"/>
              <a:t>Software Architectures, Front-End and Back-End</a:t>
            </a:r>
          </a:p>
        </p:txBody>
      </p:sp>
      <p:sp>
        <p:nvSpPr>
          <p:cNvPr id="444418" name="Rectangle 2"/>
          <p:cNvSpPr>
            <a:spLocks noGrp="1" noChangeArrowheads="1"/>
          </p:cNvSpPr>
          <p:nvPr>
            <p:ph type="title"/>
          </p:nvPr>
        </p:nvSpPr>
        <p:spPr/>
        <p:txBody>
          <a:bodyPr/>
          <a:lstStyle/>
          <a:p>
            <a:r>
              <a:rPr lang="en-US"/>
              <a:t>Table of Contents</a:t>
            </a:r>
            <a:endParaRPr lang="bg-BG" dirty="0"/>
          </a:p>
        </p:txBody>
      </p:sp>
      <p:sp>
        <p:nvSpPr>
          <p:cNvPr id="6" name="Slide Number">
            <a:extLst>
              <a:ext uri="{FF2B5EF4-FFF2-40B4-BE49-F238E27FC236}">
                <a16:creationId xmlns:a16="http://schemas.microsoft.com/office/drawing/2014/main" xmlns=""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248</a:t>
            </a:fld>
            <a:endParaRPr lang="en-US" dirty="0"/>
          </a:p>
        </p:txBody>
      </p:sp>
    </p:spTree>
    <p:extLst>
      <p:ext uri="{BB962C8B-B14F-4D97-AF65-F5344CB8AC3E}">
        <p14:creationId xmlns:p14="http://schemas.microsoft.com/office/powerpoint/2010/main" val="8439346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249</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4070015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8C28955C-2C0C-4B81-8D3B-EF81DD9F4C1E}"/>
              </a:ext>
            </a:extLst>
          </p:cNvPr>
          <p:cNvSpPr>
            <a:spLocks noGrp="1"/>
          </p:cNvSpPr>
          <p:nvPr>
            <p:ph type="body" sz="quarter" idx="11"/>
          </p:nvPr>
        </p:nvSpPr>
        <p:spPr/>
        <p:txBody>
          <a:bodyPr/>
          <a:lstStyle/>
          <a:p>
            <a:r>
              <a:rPr lang="en-GB" dirty="0"/>
              <a:t>While loop in </a:t>
            </a:r>
            <a:r>
              <a:rPr lang="en-GB" b="1" dirty="0"/>
              <a:t>Python</a:t>
            </a:r>
            <a:endParaRPr lang="en-GB" dirty="0"/>
          </a:p>
          <a:p>
            <a:endParaRPr lang="en-GB" dirty="0"/>
          </a:p>
        </p:txBody>
      </p:sp>
      <p:sp>
        <p:nvSpPr>
          <p:cNvPr id="7" name="Rectangle 6">
            <a:extLst>
              <a:ext uri="{FF2B5EF4-FFF2-40B4-BE49-F238E27FC236}">
                <a16:creationId xmlns="" xmlns:a16="http://schemas.microsoft.com/office/drawing/2014/main" id="{E11ABEC9-0BB7-4680-B70E-0B7578F55CD6}"/>
              </a:ext>
            </a:extLst>
          </p:cNvPr>
          <p:cNvSpPr>
            <a:spLocks noChangeArrowheads="1"/>
          </p:cNvSpPr>
          <p:nvPr/>
        </p:nvSpPr>
        <p:spPr bwMode="auto">
          <a:xfrm>
            <a:off x="7041000" y="1963679"/>
            <a:ext cx="4411976" cy="215710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GB" sz="2400" b="1" noProof="1">
                <a:latin typeface="Consolas" pitchFamily="49" charset="0"/>
              </a:rPr>
              <a:t>counter = 0</a:t>
            </a:r>
          </a:p>
          <a:p>
            <a:pPr defTabSz="1218438" latinLnBrk="1">
              <a:spcBef>
                <a:spcPts val="600"/>
              </a:spcBef>
              <a:spcAft>
                <a:spcPts val="600"/>
              </a:spcAft>
            </a:pPr>
            <a:r>
              <a:rPr lang="en-GB" sz="2400" b="1" noProof="1">
                <a:solidFill>
                  <a:schemeClr val="bg1"/>
                </a:solidFill>
                <a:latin typeface="Consolas" pitchFamily="49" charset="0"/>
              </a:rPr>
              <a:t>while counter &lt;= 9:</a:t>
            </a:r>
          </a:p>
          <a:p>
            <a:pPr defTabSz="1218438" latinLnBrk="1">
              <a:spcBef>
                <a:spcPts val="600"/>
              </a:spcBef>
              <a:spcAft>
                <a:spcPts val="600"/>
              </a:spcAft>
            </a:pPr>
            <a:r>
              <a:rPr lang="en-GB" sz="2400" b="1" noProof="1">
                <a:latin typeface="Consolas" pitchFamily="49" charset="0"/>
              </a:rPr>
              <a:t>  print(counter)</a:t>
            </a:r>
          </a:p>
          <a:p>
            <a:pPr defTabSz="1218438" latinLnBrk="1">
              <a:spcBef>
                <a:spcPts val="600"/>
              </a:spcBef>
              <a:spcAft>
                <a:spcPts val="600"/>
              </a:spcAft>
            </a:pPr>
            <a:r>
              <a:rPr lang="en-GB" sz="2400" b="1" noProof="1">
                <a:latin typeface="Consolas" pitchFamily="49" charset="0"/>
              </a:rPr>
              <a:t>  </a:t>
            </a:r>
            <a:r>
              <a:rPr lang="en-GB" sz="2400" b="1" noProof="1">
                <a:solidFill>
                  <a:schemeClr val="bg1"/>
                </a:solidFill>
                <a:latin typeface="Consolas" pitchFamily="49" charset="0"/>
              </a:rPr>
              <a:t>counter += 1</a:t>
            </a:r>
            <a:endParaRPr lang="en-GB" sz="2400" b="1" noProof="1">
              <a:latin typeface="Consolas" pitchFamily="49" charset="0"/>
            </a:endParaRPr>
          </a:p>
        </p:txBody>
      </p:sp>
      <p:sp>
        <p:nvSpPr>
          <p:cNvPr id="3" name="Text Placeholder 2">
            <a:extLst>
              <a:ext uri="{FF2B5EF4-FFF2-40B4-BE49-F238E27FC236}">
                <a16:creationId xmlns="" xmlns:a16="http://schemas.microsoft.com/office/drawing/2014/main" id="{FEC7A080-0F9A-4BC8-97BE-C9BD1FD1D089}"/>
              </a:ext>
            </a:extLst>
          </p:cNvPr>
          <p:cNvSpPr>
            <a:spLocks noGrp="1"/>
          </p:cNvSpPr>
          <p:nvPr>
            <p:ph type="body" sz="quarter" idx="10"/>
          </p:nvPr>
        </p:nvSpPr>
        <p:spPr/>
        <p:txBody>
          <a:bodyPr/>
          <a:lstStyle/>
          <a:p>
            <a:r>
              <a:rPr lang="en-GB" dirty="0"/>
              <a:t>While loop in </a:t>
            </a:r>
            <a:r>
              <a:rPr lang="en-GB" b="1" dirty="0"/>
              <a:t>JS</a:t>
            </a:r>
            <a:endParaRPr lang="en-GB" dirty="0"/>
          </a:p>
        </p:txBody>
      </p:sp>
      <p:sp>
        <p:nvSpPr>
          <p:cNvPr id="2" name="Title 1">
            <a:extLst>
              <a:ext uri="{FF2B5EF4-FFF2-40B4-BE49-F238E27FC236}">
                <a16:creationId xmlns="" xmlns:a16="http://schemas.microsoft.com/office/drawing/2014/main" id="{50753966-676E-4BBF-89E4-35F0DAD52197}"/>
              </a:ext>
            </a:extLst>
          </p:cNvPr>
          <p:cNvSpPr>
            <a:spLocks noGrp="1"/>
          </p:cNvSpPr>
          <p:nvPr>
            <p:ph type="title"/>
          </p:nvPr>
        </p:nvSpPr>
        <p:spPr/>
        <p:txBody>
          <a:bodyPr/>
          <a:lstStyle/>
          <a:p>
            <a:r>
              <a:rPr lang="en-GB" dirty="0"/>
              <a:t>While Loop in JS and Python </a:t>
            </a:r>
          </a:p>
        </p:txBody>
      </p:sp>
      <p:sp>
        <p:nvSpPr>
          <p:cNvPr id="6" name="Rectangle 5">
            <a:extLst>
              <a:ext uri="{FF2B5EF4-FFF2-40B4-BE49-F238E27FC236}">
                <a16:creationId xmlns="" xmlns:a16="http://schemas.microsoft.com/office/drawing/2014/main" id="{888D6D09-26DE-4542-BD59-8057E7D4CE3F}"/>
              </a:ext>
            </a:extLst>
          </p:cNvPr>
          <p:cNvSpPr>
            <a:spLocks noChangeArrowheads="1"/>
          </p:cNvSpPr>
          <p:nvPr/>
        </p:nvSpPr>
        <p:spPr bwMode="auto">
          <a:xfrm>
            <a:off x="739024" y="1963678"/>
            <a:ext cx="4330568" cy="268032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GB" sz="2400" b="1" noProof="1">
                <a:latin typeface="Consolas" pitchFamily="49" charset="0"/>
              </a:rPr>
              <a:t>let counter = 0;</a:t>
            </a:r>
          </a:p>
          <a:p>
            <a:pPr defTabSz="1218438" latinLnBrk="1">
              <a:spcBef>
                <a:spcPts val="600"/>
              </a:spcBef>
              <a:spcAft>
                <a:spcPts val="600"/>
              </a:spcAft>
            </a:pPr>
            <a:r>
              <a:rPr lang="en-GB" sz="2400" b="1" noProof="1">
                <a:solidFill>
                  <a:schemeClr val="bg1"/>
                </a:solidFill>
                <a:latin typeface="Consolas" pitchFamily="49" charset="0"/>
              </a:rPr>
              <a:t>while (counter &lt;= 9) {</a:t>
            </a:r>
          </a:p>
          <a:p>
            <a:pPr defTabSz="1218438" latinLnBrk="1">
              <a:spcBef>
                <a:spcPts val="600"/>
              </a:spcBef>
              <a:spcAft>
                <a:spcPts val="600"/>
              </a:spcAft>
            </a:pPr>
            <a:r>
              <a:rPr lang="en-GB" sz="2400" b="1" noProof="1">
                <a:latin typeface="Consolas" pitchFamily="49" charset="0"/>
              </a:rPr>
              <a:t>  console.log(counter);</a:t>
            </a:r>
          </a:p>
          <a:p>
            <a:pPr defTabSz="1218438" latinLnBrk="1">
              <a:spcBef>
                <a:spcPts val="600"/>
              </a:spcBef>
              <a:spcAft>
                <a:spcPts val="600"/>
              </a:spcAft>
            </a:pPr>
            <a:r>
              <a:rPr lang="en-GB" sz="2400" b="1" noProof="1">
                <a:latin typeface="Consolas" pitchFamily="49" charset="0"/>
              </a:rPr>
              <a:t>  </a:t>
            </a:r>
            <a:r>
              <a:rPr lang="en-GB" sz="2400" b="1" noProof="1">
                <a:solidFill>
                  <a:schemeClr val="bg1"/>
                </a:solidFill>
                <a:latin typeface="Consolas" pitchFamily="49" charset="0"/>
              </a:rPr>
              <a:t>counter++</a:t>
            </a:r>
            <a:r>
              <a:rPr lang="en-GB" sz="2400" b="1" noProof="1">
                <a:latin typeface="Consolas" pitchFamily="49" charset="0"/>
              </a:rPr>
              <a:t>;</a:t>
            </a:r>
          </a:p>
          <a:p>
            <a:pPr defTabSz="1218438" latinLnBrk="1">
              <a:spcBef>
                <a:spcPts val="600"/>
              </a:spcBef>
              <a:spcAft>
                <a:spcPts val="600"/>
              </a:spcAft>
            </a:pPr>
            <a:r>
              <a:rPr lang="en-GB" sz="2400" b="1" noProof="1">
                <a:solidFill>
                  <a:schemeClr val="bg1"/>
                </a:solidFill>
                <a:latin typeface="Consolas" pitchFamily="49" charset="0"/>
              </a:rPr>
              <a:t>}</a:t>
            </a:r>
          </a:p>
        </p:txBody>
      </p:sp>
      <p:sp>
        <p:nvSpPr>
          <p:cNvPr id="9"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Tree>
    <p:extLst>
      <p:ext uri="{BB962C8B-B14F-4D97-AF65-F5344CB8AC3E}">
        <p14:creationId xmlns:p14="http://schemas.microsoft.com/office/powerpoint/2010/main" val="17620306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xmlns="" id="{F32C7C25-9D64-4BC0-9C27-307D8EBF10B4}"/>
              </a:ext>
            </a:extLst>
          </p:cNvPr>
          <p:cNvSpPr>
            <a:spLocks noGrp="1"/>
          </p:cNvSpPr>
          <p:nvPr>
            <p:ph type="title" sz="quarter" idx="10"/>
          </p:nvPr>
        </p:nvSpPr>
        <p:spPr>
          <a:xfrm>
            <a:off x="3002180" y="4541788"/>
            <a:ext cx="6187641" cy="1992212"/>
          </a:xfrm>
        </p:spPr>
        <p:txBody>
          <a:bodyPr/>
          <a:lstStyle/>
          <a:p>
            <a:r>
              <a:rPr lang="en-US" dirty="0"/>
              <a:t>The 4 Skills of</a:t>
            </a:r>
            <a:br>
              <a:rPr lang="en-US" dirty="0"/>
            </a:br>
            <a:r>
              <a:rPr lang="en-US" dirty="0"/>
              <a:t>Software Engineers</a:t>
            </a:r>
          </a:p>
        </p:txBody>
      </p:sp>
    </p:spTree>
    <p:extLst>
      <p:ext uri="{BB962C8B-B14F-4D97-AF65-F5344CB8AC3E}">
        <p14:creationId xmlns:p14="http://schemas.microsoft.com/office/powerpoint/2010/main" val="139413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251</a:t>
            </a:fld>
            <a:endParaRPr lang="en-US" noProof="0" dirty="0"/>
          </a:p>
        </p:txBody>
      </p:sp>
      <p:sp>
        <p:nvSpPr>
          <p:cNvPr id="2" name="Text Placeholder 1">
            <a:extLst>
              <a:ext uri="{FF2B5EF4-FFF2-40B4-BE49-F238E27FC236}">
                <a16:creationId xmlns:a16="http://schemas.microsoft.com/office/drawing/2014/main" xmlns="" id="{CC61DDD1-FF4F-45D1-8408-64A0C601FBEA}"/>
              </a:ext>
            </a:extLst>
          </p:cNvPr>
          <p:cNvSpPr>
            <a:spLocks noGrp="1"/>
          </p:cNvSpPr>
          <p:nvPr>
            <p:ph type="body" sz="quarter" idx="10"/>
          </p:nvPr>
        </p:nvSpPr>
        <p:spPr>
          <a:xfrm>
            <a:off x="191941" y="1269000"/>
            <a:ext cx="8199059" cy="5415019"/>
          </a:xfrm>
        </p:spPr>
        <p:txBody>
          <a:bodyPr>
            <a:normAutofit fontScale="92500" lnSpcReduction="10000"/>
          </a:bodyPr>
          <a:lstStyle/>
          <a:p>
            <a:pPr marL="452438" indent="-452438">
              <a:spcBef>
                <a:spcPts val="1200"/>
              </a:spcBef>
              <a:spcAft>
                <a:spcPts val="1200"/>
              </a:spcAft>
            </a:pPr>
            <a:r>
              <a:rPr lang="en-US" sz="4600" dirty="0"/>
              <a:t>4 main </a:t>
            </a:r>
            <a:r>
              <a:rPr lang="en-US" sz="4600" b="1" dirty="0"/>
              <a:t>groups of technical skills</a:t>
            </a:r>
            <a:r>
              <a:rPr lang="bg-BG" sz="4600" dirty="0"/>
              <a:t>:</a:t>
            </a:r>
            <a:endParaRPr lang="en-US" sz="4600" dirty="0"/>
          </a:p>
          <a:p>
            <a:pPr marL="895350" lvl="1" indent="-452438">
              <a:spcBef>
                <a:spcPts val="1200"/>
              </a:spcBef>
              <a:spcAft>
                <a:spcPts val="1200"/>
              </a:spcAft>
            </a:pPr>
            <a:r>
              <a:rPr lang="en-US" sz="4200" b="1" dirty="0"/>
              <a:t>Coding</a:t>
            </a:r>
            <a:r>
              <a:rPr lang="en-US" sz="4200" dirty="0"/>
              <a:t> skills</a:t>
            </a:r>
            <a:r>
              <a:rPr lang="ru-RU" sz="4200" dirty="0"/>
              <a:t> </a:t>
            </a:r>
            <a:r>
              <a:rPr lang="en-US" sz="4200" dirty="0"/>
              <a:t>– </a:t>
            </a:r>
            <a:r>
              <a:rPr lang="ru-RU" sz="4200" dirty="0"/>
              <a:t>20%</a:t>
            </a:r>
          </a:p>
          <a:p>
            <a:pPr marL="895350" lvl="1" indent="-452438">
              <a:spcBef>
                <a:spcPts val="1200"/>
              </a:spcBef>
              <a:spcAft>
                <a:spcPts val="1200"/>
              </a:spcAft>
            </a:pPr>
            <a:r>
              <a:rPr lang="en-US" sz="4200" b="1" dirty="0"/>
              <a:t>Algorithmic</a:t>
            </a:r>
            <a:r>
              <a:rPr lang="en-US" sz="4200" dirty="0"/>
              <a:t> thinking</a:t>
            </a:r>
            <a:r>
              <a:rPr lang="ru-RU" sz="4200" dirty="0"/>
              <a:t> </a:t>
            </a:r>
            <a:r>
              <a:rPr lang="en-US" sz="4200" dirty="0"/>
              <a:t>– </a:t>
            </a:r>
            <a:r>
              <a:rPr lang="ru-RU" sz="4200" dirty="0"/>
              <a:t>30%</a:t>
            </a:r>
          </a:p>
          <a:p>
            <a:pPr marL="895350" lvl="1" indent="-452438">
              <a:spcBef>
                <a:spcPts val="1200"/>
              </a:spcBef>
              <a:spcAft>
                <a:spcPts val="1200"/>
              </a:spcAft>
            </a:pPr>
            <a:r>
              <a:rPr lang="en-US" sz="4200" dirty="0"/>
              <a:t>Fundamental software development </a:t>
            </a:r>
            <a:r>
              <a:rPr lang="en-US" sz="4200" b="1" dirty="0"/>
              <a:t>concepts</a:t>
            </a:r>
            <a:r>
              <a:rPr lang="ru-RU" sz="4200" dirty="0"/>
              <a:t> </a:t>
            </a:r>
            <a:r>
              <a:rPr lang="en-US" sz="4200" dirty="0"/>
              <a:t>– </a:t>
            </a:r>
            <a:r>
              <a:rPr lang="ru-RU" sz="4200" dirty="0"/>
              <a:t>25%</a:t>
            </a:r>
          </a:p>
          <a:p>
            <a:pPr marL="895350" lvl="1" indent="-452438">
              <a:spcBef>
                <a:spcPts val="1200"/>
              </a:spcBef>
              <a:spcAft>
                <a:spcPts val="1200"/>
              </a:spcAft>
            </a:pPr>
            <a:r>
              <a:rPr lang="en-US" sz="4200" dirty="0"/>
              <a:t>Programming languages and software </a:t>
            </a:r>
            <a:r>
              <a:rPr lang="en-US" sz="4200" b="1" dirty="0"/>
              <a:t>technologies</a:t>
            </a:r>
            <a:r>
              <a:rPr lang="ru-RU" sz="4200" dirty="0"/>
              <a:t> </a:t>
            </a:r>
            <a:r>
              <a:rPr lang="en-US" sz="4200" dirty="0"/>
              <a:t>– </a:t>
            </a:r>
            <a:r>
              <a:rPr lang="ru-RU" sz="4200" dirty="0"/>
              <a:t>25%</a:t>
            </a:r>
            <a:endParaRPr lang="en-US" sz="4200" dirty="0"/>
          </a:p>
        </p:txBody>
      </p:sp>
      <p:sp>
        <p:nvSpPr>
          <p:cNvPr id="3" name="Title 2">
            <a:extLst>
              <a:ext uri="{FF2B5EF4-FFF2-40B4-BE49-F238E27FC236}">
                <a16:creationId xmlns:a16="http://schemas.microsoft.com/office/drawing/2014/main" xmlns=""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xmlns="" id="{CA94E08A-34AF-4020-9D89-E3592834DF81}"/>
              </a:ext>
            </a:extLst>
          </p:cNvPr>
          <p:cNvPicPr>
            <a:picLocks noChangeAspect="1"/>
          </p:cNvPicPr>
          <p:nvPr/>
        </p:nvPicPr>
        <p:blipFill>
          <a:blip r:embed="rId3"/>
          <a:stretch>
            <a:fillRect/>
          </a:stretch>
        </p:blipFill>
        <p:spPr>
          <a:xfrm>
            <a:off x="9419304" y="1418304"/>
            <a:ext cx="2328874" cy="2334970"/>
          </a:xfrm>
          <a:prstGeom prst="rect">
            <a:avLst/>
          </a:prstGeom>
        </p:spPr>
      </p:pic>
    </p:spTree>
    <p:extLst>
      <p:ext uri="{BB962C8B-B14F-4D97-AF65-F5344CB8AC3E}">
        <p14:creationId xmlns:p14="http://schemas.microsoft.com/office/powerpoint/2010/main" val="4282748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252</a:t>
            </a:fld>
            <a:endParaRPr lang="en-US" noProof="0" dirty="0"/>
          </a:p>
        </p:txBody>
      </p:sp>
      <p:sp>
        <p:nvSpPr>
          <p:cNvPr id="2" name="Text Placeholder 1">
            <a:extLst>
              <a:ext uri="{FF2B5EF4-FFF2-40B4-BE49-F238E27FC236}">
                <a16:creationId xmlns:a16="http://schemas.microsoft.com/office/drawing/2014/main" xmlns="" id="{CC61DDD1-FF4F-45D1-8408-64A0C601FBEA}"/>
              </a:ext>
            </a:extLst>
          </p:cNvPr>
          <p:cNvSpPr>
            <a:spLocks noGrp="1"/>
          </p:cNvSpPr>
          <p:nvPr>
            <p:ph type="body" sz="quarter" idx="10"/>
          </p:nvPr>
        </p:nvSpPr>
        <p:spPr>
          <a:xfrm>
            <a:off x="191942" y="1219201"/>
            <a:ext cx="9009058" cy="5526683"/>
          </a:xfrm>
        </p:spPr>
        <p:txBody>
          <a:bodyPr>
            <a:normAutofit fontScale="92500"/>
          </a:bodyPr>
          <a:lstStyle/>
          <a:p>
            <a:r>
              <a:rPr lang="en-US" sz="3700" dirty="0"/>
              <a:t>The skill to </a:t>
            </a:r>
            <a:r>
              <a:rPr lang="en-US" sz="3700" b="1" dirty="0"/>
              <a:t>write code</a:t>
            </a:r>
            <a:endParaRPr lang="bg-BG" sz="3700" b="1" dirty="0"/>
          </a:p>
          <a:p>
            <a:pPr lvl="1"/>
            <a:r>
              <a:rPr lang="en-US" dirty="0"/>
              <a:t>Working with </a:t>
            </a:r>
            <a:r>
              <a:rPr lang="en-US" b="1" dirty="0"/>
              <a:t>commands</a:t>
            </a:r>
            <a:r>
              <a:rPr lang="en-US" dirty="0"/>
              <a:t>, IDE, variables, data</a:t>
            </a:r>
            <a:br>
              <a:rPr lang="en-US" dirty="0"/>
            </a:br>
            <a:r>
              <a:rPr lang="en-US" dirty="0"/>
              <a:t>and </a:t>
            </a:r>
            <a:r>
              <a:rPr lang="en-US" b="1" dirty="0"/>
              <a:t>calculations</a:t>
            </a:r>
            <a:r>
              <a:rPr lang="ru-RU" dirty="0"/>
              <a:t>, </a:t>
            </a:r>
            <a:r>
              <a:rPr lang="en-US" b="1" dirty="0"/>
              <a:t>conditional</a:t>
            </a:r>
            <a:r>
              <a:rPr lang="en-US" dirty="0"/>
              <a:t> statements</a:t>
            </a:r>
            <a:r>
              <a:rPr lang="ru-RU" dirty="0"/>
              <a:t>, </a:t>
            </a:r>
            <a:r>
              <a:rPr lang="en-US" b="1" dirty="0"/>
              <a:t>loops</a:t>
            </a:r>
            <a:endParaRPr lang="ru-RU" b="1" dirty="0"/>
          </a:p>
          <a:p>
            <a:pPr lvl="1"/>
            <a:r>
              <a:rPr lang="en-US" dirty="0"/>
              <a:t>Using </a:t>
            </a:r>
            <a:r>
              <a:rPr lang="en-US" b="1" dirty="0"/>
              <a:t>functions</a:t>
            </a:r>
            <a:r>
              <a:rPr lang="en-US" dirty="0"/>
              <a:t> (or methods) and</a:t>
            </a:r>
            <a:r>
              <a:rPr lang="ru-RU" dirty="0"/>
              <a:t> </a:t>
            </a:r>
            <a:r>
              <a:rPr lang="en-US" b="1" dirty="0"/>
              <a:t>objects</a:t>
            </a:r>
            <a:endParaRPr lang="ru-RU" b="1" dirty="0"/>
          </a:p>
          <a:p>
            <a:pPr lvl="1"/>
            <a:r>
              <a:rPr lang="en-US" dirty="0"/>
              <a:t>Working with </a:t>
            </a:r>
            <a:r>
              <a:rPr lang="en-US" b="1" dirty="0"/>
              <a:t>data structures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r>
              <a:rPr lang="en-US" sz="3700" b="1" dirty="0"/>
              <a:t>Courses</a:t>
            </a:r>
            <a:r>
              <a:rPr lang="bg-BG" sz="3700" dirty="0"/>
              <a:t> </a:t>
            </a:r>
            <a:r>
              <a:rPr lang="en-US" sz="3700" dirty="0"/>
              <a:t>at SoftUni</a:t>
            </a:r>
            <a:r>
              <a:rPr lang="bg-BG" sz="3700" dirty="0"/>
              <a:t>:</a:t>
            </a:r>
            <a:r>
              <a:rPr lang="en-US" sz="3700" dirty="0"/>
              <a:t> </a:t>
            </a:r>
            <a:r>
              <a:rPr lang="en-US" sz="3700" dirty="0">
                <a:hlinkClick r:id="rId3"/>
              </a:rPr>
              <a:t>softuni.bg/curriculum</a:t>
            </a:r>
            <a:r>
              <a:rPr lang="en-US" sz="3700" dirty="0"/>
              <a:t> </a:t>
            </a:r>
            <a:endParaRPr lang="bg-BG" sz="3700" dirty="0"/>
          </a:p>
          <a:p>
            <a:pPr lvl="1"/>
            <a:r>
              <a:rPr lang="en-US" dirty="0"/>
              <a:t>Programming Basics</a:t>
            </a:r>
            <a:r>
              <a:rPr lang="bg-BG" dirty="0"/>
              <a:t>, </a:t>
            </a:r>
            <a:r>
              <a:rPr lang="en-US" dirty="0"/>
              <a:t>Programming Fundamentals</a:t>
            </a:r>
          </a:p>
          <a:p>
            <a:r>
              <a:rPr lang="en-US" sz="3600" dirty="0"/>
              <a:t>The programming language doesn't matter</a:t>
            </a:r>
            <a:r>
              <a:rPr lang="bg-BG" sz="3600" dirty="0"/>
              <a:t>!</a:t>
            </a:r>
            <a:endParaRPr lang="ru-RU" dirty="0"/>
          </a:p>
        </p:txBody>
      </p:sp>
      <p:sp>
        <p:nvSpPr>
          <p:cNvPr id="3" name="Title 2">
            <a:extLst>
              <a:ext uri="{FF2B5EF4-FFF2-40B4-BE49-F238E27FC236}">
                <a16:creationId xmlns:a16="http://schemas.microsoft.com/office/drawing/2014/main" xmlns=""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xmlns=""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9935244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253</a:t>
            </a:fld>
            <a:endParaRPr lang="en-US" noProof="0" dirty="0"/>
          </a:p>
        </p:txBody>
      </p:sp>
      <p:sp>
        <p:nvSpPr>
          <p:cNvPr id="2" name="Text Placeholder 1">
            <a:extLst>
              <a:ext uri="{FF2B5EF4-FFF2-40B4-BE49-F238E27FC236}">
                <a16:creationId xmlns:a16="http://schemas.microsoft.com/office/drawing/2014/main" xmlns=""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600" b="1" dirty="0"/>
              <a:t>Algorithmic</a:t>
            </a:r>
            <a:r>
              <a:rPr lang="bg-BG" sz="3600" dirty="0"/>
              <a:t> (</a:t>
            </a:r>
            <a:r>
              <a:rPr lang="en-US" sz="3600" dirty="0"/>
              <a:t>engineering</a:t>
            </a:r>
            <a:r>
              <a:rPr lang="bg-BG" sz="3600" dirty="0"/>
              <a:t>, </a:t>
            </a:r>
            <a:r>
              <a:rPr lang="en-US" sz="3600" dirty="0"/>
              <a:t>mathematical</a:t>
            </a:r>
            <a:r>
              <a:rPr lang="bg-BG" sz="3600" dirty="0"/>
              <a:t>) </a:t>
            </a:r>
            <a:r>
              <a:rPr lang="en-US" sz="3600" b="1" dirty="0"/>
              <a:t>thinking</a:t>
            </a:r>
            <a:endParaRPr lang="bg-BG" sz="3600" b="1" dirty="0"/>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600" b="1" dirty="0"/>
              <a:t>How </a:t>
            </a:r>
            <a:r>
              <a:rPr lang="en-US" sz="3600" dirty="0"/>
              <a:t>to develop algorithmic thinking</a:t>
            </a:r>
            <a:r>
              <a:rPr lang="bg-BG" sz="3600" dirty="0"/>
              <a:t>?</a:t>
            </a:r>
          </a:p>
          <a:p>
            <a:pPr lvl="1"/>
            <a:r>
              <a:rPr lang="en-US" sz="3200" dirty="0"/>
              <a:t>Solve </a:t>
            </a:r>
            <a:r>
              <a:rPr lang="bg-BG" sz="3200" b="1" dirty="0"/>
              <a:t>1000+ </a:t>
            </a:r>
            <a:r>
              <a:rPr lang="en-US" sz="3200" dirty="0"/>
              <a:t>programming </a:t>
            </a:r>
            <a:r>
              <a:rPr lang="en-US" sz="3200" b="1" dirty="0"/>
              <a:t>problems</a:t>
            </a:r>
            <a:endParaRPr lang="bg-BG" sz="3200" dirty="0"/>
          </a:p>
          <a:p>
            <a:pPr lvl="1"/>
            <a:r>
              <a:rPr lang="en-US" sz="3200" dirty="0"/>
              <a:t>It takes 6 to 12 months of coding every day</a:t>
            </a:r>
            <a:endParaRPr lang="bg-BG" sz="3200" dirty="0"/>
          </a:p>
          <a:p>
            <a:pPr>
              <a:lnSpc>
                <a:spcPct val="110000"/>
              </a:lnSpc>
            </a:pPr>
            <a:r>
              <a:rPr lang="en-US" sz="3700" b="1" dirty="0"/>
              <a:t>Courses</a:t>
            </a:r>
            <a:r>
              <a:rPr lang="bg-BG" sz="3700" dirty="0"/>
              <a:t> </a:t>
            </a:r>
            <a:r>
              <a:rPr lang="en-US" sz="3700" dirty="0"/>
              <a:t>in </a:t>
            </a:r>
            <a:r>
              <a:rPr lang="en-US" sz="3700" b="1" dirty="0">
                <a:hlinkClick r:id="rId3"/>
              </a:rPr>
              <a:t>SoftUni</a:t>
            </a:r>
            <a:r>
              <a:rPr lang="bg-BG" sz="3700" dirty="0"/>
              <a:t>: </a:t>
            </a:r>
            <a:r>
              <a:rPr lang="en-US" dirty="0"/>
              <a:t>Programming Basics</a:t>
            </a:r>
            <a:r>
              <a:rPr lang="bg-BG" dirty="0"/>
              <a:t>,</a:t>
            </a:r>
            <a:br>
              <a:rPr lang="bg-BG" dirty="0"/>
            </a:br>
            <a:r>
              <a:rPr lang="en-US" dirty="0"/>
              <a:t>Fundamentals and Advanced Modules</a:t>
            </a:r>
            <a:endParaRPr lang="bg-BG" dirty="0"/>
          </a:p>
          <a:p>
            <a:pPr>
              <a:lnSpc>
                <a:spcPct val="110000"/>
              </a:lnSpc>
            </a:pPr>
            <a:r>
              <a:rPr lang="en-US" sz="3600" dirty="0"/>
              <a:t>The programming language doesn't matter</a:t>
            </a:r>
            <a:r>
              <a:rPr lang="bg-BG" sz="3600" dirty="0"/>
              <a:t>!</a:t>
            </a:r>
            <a:endParaRPr lang="ru-RU" sz="3600" dirty="0"/>
          </a:p>
        </p:txBody>
      </p:sp>
      <p:sp>
        <p:nvSpPr>
          <p:cNvPr id="3" name="Title 2">
            <a:extLst>
              <a:ext uri="{FF2B5EF4-FFF2-40B4-BE49-F238E27FC236}">
                <a16:creationId xmlns:a16="http://schemas.microsoft.com/office/drawing/2014/main" xmlns=""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xmlns=""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94220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254</a:t>
            </a:fld>
            <a:endParaRPr lang="en-US" noProof="0" dirty="0"/>
          </a:p>
        </p:txBody>
      </p:sp>
      <p:sp>
        <p:nvSpPr>
          <p:cNvPr id="2" name="Text Placeholder 1">
            <a:extLst>
              <a:ext uri="{FF2B5EF4-FFF2-40B4-BE49-F238E27FC236}">
                <a16:creationId xmlns:a16="http://schemas.microsoft.com/office/drawing/2014/main" xmlns="" id="{DDB0B3B7-7CC5-4B25-B080-7C302A7975CF}"/>
              </a:ext>
            </a:extLst>
          </p:cNvPr>
          <p:cNvSpPr>
            <a:spLocks noGrp="1"/>
          </p:cNvSpPr>
          <p:nvPr>
            <p:ph type="body" sz="quarter" idx="10"/>
          </p:nvPr>
        </p:nvSpPr>
        <p:spPr/>
        <p:txBody>
          <a:bodyPr>
            <a:normAutofit lnSpcReduction="10000"/>
          </a:bodyPr>
          <a:lstStyle/>
          <a:p>
            <a:r>
              <a:rPr lang="en-US" b="1" dirty="0"/>
              <a:t>Fundamental software development concepts</a:t>
            </a:r>
          </a:p>
          <a:p>
            <a:pPr lvl="1"/>
            <a:r>
              <a:rPr lang="en-US" sz="3000" b="1" dirty="0"/>
              <a:t>Object-oriented </a:t>
            </a:r>
            <a:r>
              <a:rPr lang="en-US" sz="3000" dirty="0"/>
              <a:t>programming</a:t>
            </a:r>
            <a:r>
              <a:rPr lang="en-US" sz="3000" b="1" dirty="0"/>
              <a:t> </a:t>
            </a:r>
            <a:r>
              <a:rPr lang="en-US" sz="3000" dirty="0"/>
              <a:t>(</a:t>
            </a:r>
            <a:r>
              <a:rPr lang="en-US" sz="3000" b="1" dirty="0"/>
              <a:t>OOP</a:t>
            </a:r>
            <a:r>
              <a:rPr lang="en-US" sz="3000" dirty="0"/>
              <a:t>)</a:t>
            </a:r>
          </a:p>
          <a:p>
            <a:pPr lvl="1">
              <a:lnSpc>
                <a:spcPct val="110000"/>
              </a:lnSpc>
            </a:pPr>
            <a:r>
              <a:rPr lang="en-US" sz="3000" b="1" dirty="0"/>
              <a:t>Functional </a:t>
            </a:r>
            <a:r>
              <a:rPr lang="en-US" sz="3000" dirty="0"/>
              <a:t>programming</a:t>
            </a:r>
            <a:r>
              <a:rPr lang="en-US" sz="3000" b="1" dirty="0"/>
              <a:t> </a:t>
            </a:r>
            <a:r>
              <a:rPr lang="en-US" sz="3000" dirty="0"/>
              <a:t>(</a:t>
            </a:r>
            <a:r>
              <a:rPr lang="en-US" sz="3000" b="1" dirty="0"/>
              <a:t>FP</a:t>
            </a:r>
            <a:r>
              <a:rPr lang="en-US" sz="3000" dirty="0"/>
              <a:t>)</a:t>
            </a:r>
          </a:p>
          <a:p>
            <a:pPr lvl="1">
              <a:lnSpc>
                <a:spcPct val="110000"/>
              </a:lnSpc>
            </a:pPr>
            <a:r>
              <a:rPr lang="en-US" sz="3000" b="1" dirty="0"/>
              <a:t>Asynchronous</a:t>
            </a:r>
            <a:r>
              <a:rPr lang="en-US" sz="3000" dirty="0"/>
              <a:t> programming and parallel execution</a:t>
            </a:r>
          </a:p>
          <a:p>
            <a:pPr lvl="1">
              <a:lnSpc>
                <a:spcPct val="110000"/>
              </a:lnSpc>
            </a:pPr>
            <a:r>
              <a:rPr lang="en-US" sz="3000" b="1" dirty="0"/>
              <a:t>Databases</a:t>
            </a:r>
            <a:r>
              <a:rPr lang="en-US" sz="3000" dirty="0"/>
              <a:t>: relational DB, SQL, document DB, key-value model</a:t>
            </a:r>
          </a:p>
          <a:p>
            <a:pPr lvl="1">
              <a:lnSpc>
                <a:spcPct val="110000"/>
              </a:lnSpc>
            </a:pPr>
            <a:r>
              <a:rPr lang="en-US" sz="3000" b="1" dirty="0"/>
              <a:t>Web technologies: </a:t>
            </a:r>
            <a:r>
              <a:rPr lang="en-US" sz="3000" dirty="0"/>
              <a:t>HTTP, JS, DOM, AJAX, REST, …</a:t>
            </a:r>
          </a:p>
          <a:p>
            <a:pPr lvl="1">
              <a:lnSpc>
                <a:spcPct val="110000"/>
              </a:lnSpc>
            </a:pPr>
            <a:r>
              <a:rPr lang="en-US" sz="3000" b="1" dirty="0"/>
              <a:t>Software engineering: </a:t>
            </a:r>
            <a:r>
              <a:rPr lang="en-US" sz="3000" dirty="0"/>
              <a:t>source control, agile, …</a:t>
            </a:r>
          </a:p>
          <a:p>
            <a:pPr>
              <a:lnSpc>
                <a:spcPct val="110000"/>
              </a:lnSpc>
            </a:pPr>
            <a:r>
              <a:rPr lang="en-US" b="1" dirty="0"/>
              <a:t>SoftUni</a:t>
            </a:r>
            <a:r>
              <a:rPr lang="en-US" dirty="0"/>
              <a:t> Curriculum</a:t>
            </a:r>
            <a:r>
              <a:rPr lang="en-US" sz="3300" dirty="0"/>
              <a:t>: </a:t>
            </a:r>
            <a:r>
              <a:rPr lang="en-US" sz="3300" dirty="0">
                <a:hlinkClick r:id="rId3"/>
              </a:rPr>
              <a:t>Professional Modules</a:t>
            </a:r>
            <a:endParaRPr lang="en-US" sz="3300" dirty="0"/>
          </a:p>
          <a:p>
            <a:r>
              <a:rPr lang="en-US" dirty="0"/>
              <a:t>The programming language doesn't matter!</a:t>
            </a:r>
          </a:p>
        </p:txBody>
      </p:sp>
      <p:sp>
        <p:nvSpPr>
          <p:cNvPr id="3" name="Title 2">
            <a:extLst>
              <a:ext uri="{FF2B5EF4-FFF2-40B4-BE49-F238E27FC236}">
                <a16:creationId xmlns:a16="http://schemas.microsoft.com/office/drawing/2014/main" xmlns=""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xmlns=""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15475622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255</a:t>
            </a:fld>
            <a:endParaRPr lang="en-US" noProof="0" dirty="0"/>
          </a:p>
        </p:txBody>
      </p:sp>
      <p:sp>
        <p:nvSpPr>
          <p:cNvPr id="2" name="Text Placeholder 1">
            <a:extLst>
              <a:ext uri="{FF2B5EF4-FFF2-40B4-BE49-F238E27FC236}">
                <a16:creationId xmlns:a16="http://schemas.microsoft.com/office/drawing/2014/main" xmlns=""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pPr>
            <a:r>
              <a:rPr lang="en-US" sz="3800" b="1" dirty="0"/>
              <a:t>Programming language and technologies</a:t>
            </a:r>
            <a:endParaRPr lang="bg-BG" sz="3800" b="1" dirty="0"/>
          </a:p>
          <a:p>
            <a:pPr lvl="1">
              <a:lnSpc>
                <a:spcPct val="107000"/>
              </a:lnSpc>
            </a:pPr>
            <a:r>
              <a:rPr lang="en-US" sz="3500" dirty="0"/>
              <a:t>They only form</a:t>
            </a:r>
            <a:r>
              <a:rPr lang="bg-BG" sz="3500" dirty="0"/>
              <a:t> </a:t>
            </a:r>
            <a:r>
              <a:rPr lang="bg-BG" sz="3500" b="1" dirty="0"/>
              <a:t>25% </a:t>
            </a:r>
            <a:r>
              <a:rPr lang="en-US" sz="3500" b="1" dirty="0"/>
              <a:t>of the skills</a:t>
            </a:r>
            <a:r>
              <a:rPr lang="bg-BG" sz="3500" b="1" dirty="0"/>
              <a:t> </a:t>
            </a:r>
            <a:r>
              <a:rPr lang="en-US" sz="3500" dirty="0"/>
              <a:t>of a programmer</a:t>
            </a:r>
            <a:r>
              <a:rPr lang="bg-BG" sz="3500" dirty="0"/>
              <a:t>!</a:t>
            </a:r>
          </a:p>
          <a:p>
            <a:pPr>
              <a:lnSpc>
                <a:spcPct val="107000"/>
              </a:lnSpc>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t>technology stack</a:t>
            </a:r>
            <a:r>
              <a:rPr lang="bg-BG" sz="3800" dirty="0"/>
              <a:t>)!</a:t>
            </a:r>
            <a:endParaRPr lang="en-US" sz="3800" dirty="0"/>
          </a:p>
          <a:p>
            <a:pPr>
              <a:lnSpc>
                <a:spcPct val="107000"/>
              </a:lnSpc>
            </a:pPr>
            <a:r>
              <a:rPr lang="en-US" sz="3800" dirty="0"/>
              <a:t>Example of skills required for a</a:t>
            </a:r>
            <a:r>
              <a:rPr lang="bg-BG" sz="3800" dirty="0"/>
              <a:t> </a:t>
            </a:r>
            <a:r>
              <a:rPr lang="en-US" sz="3800" b="1" dirty="0"/>
              <a:t>Junior C# / .NET Developer</a:t>
            </a:r>
            <a:r>
              <a:rPr lang="en-US" sz="3800" dirty="0"/>
              <a:t>:</a:t>
            </a:r>
          </a:p>
          <a:p>
            <a:pPr lvl="1">
              <a:lnSpc>
                <a:spcPct val="107000"/>
              </a:lnSpc>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pPr>
            <a:r>
              <a:rPr lang="en-US" sz="3800" dirty="0"/>
              <a:t>Software technologies </a:t>
            </a:r>
            <a:r>
              <a:rPr lang="en-US" sz="3800" b="1" dirty="0"/>
              <a:t>change very fast</a:t>
            </a:r>
            <a:r>
              <a:rPr lang="en-US" sz="3800" dirty="0"/>
              <a:t>!</a:t>
            </a:r>
            <a:endParaRPr lang="bg-BG" sz="3800" dirty="0"/>
          </a:p>
          <a:p>
            <a:pPr>
              <a:lnSpc>
                <a:spcPct val="107000"/>
              </a:lnSpc>
            </a:pPr>
            <a:r>
              <a:rPr lang="en-US" sz="3800" b="1" dirty="0"/>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xmlns=""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xmlns=""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391365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83002"/>
            <a:ext cx="8235750" cy="1811102"/>
          </a:xfrm>
        </p:spPr>
        <p:txBody>
          <a:bodyPr/>
          <a:lstStyle/>
          <a:p>
            <a:r>
              <a:rPr lang="en-US" dirty="0"/>
              <a:t>Fundamental Software Engineering Concepts</a:t>
            </a:r>
          </a:p>
        </p:txBody>
      </p:sp>
      <p:pic>
        <p:nvPicPr>
          <p:cNvPr id="6" name="Picture 5">
            <a:extLst>
              <a:ext uri="{FF2B5EF4-FFF2-40B4-BE49-F238E27FC236}">
                <a16:creationId xmlns:a16="http://schemas.microsoft.com/office/drawing/2014/main" xmlns=""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0414615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257</a:t>
            </a:fld>
            <a:endParaRPr lang="en-US" noProof="0" dirty="0"/>
          </a:p>
        </p:txBody>
      </p:sp>
      <p:sp>
        <p:nvSpPr>
          <p:cNvPr id="3" name="Text Placeholder 2">
            <a:extLst>
              <a:ext uri="{FF2B5EF4-FFF2-40B4-BE49-F238E27FC236}">
                <a16:creationId xmlns:a16="http://schemas.microsoft.com/office/drawing/2014/main" xmlns="" id="{EBDF2470-AF19-40D1-821F-FE9DE30A5E1C}"/>
              </a:ext>
            </a:extLst>
          </p:cNvPr>
          <p:cNvSpPr>
            <a:spLocks noGrp="1"/>
          </p:cNvSpPr>
          <p:nvPr>
            <p:ph type="body" sz="quarter" idx="10"/>
          </p:nvPr>
        </p:nvSpPr>
        <p:spPr/>
        <p:txBody>
          <a:bodyPr>
            <a:normAutofit/>
          </a:bodyPr>
          <a:lstStyle/>
          <a:p>
            <a:r>
              <a:rPr lang="en-US" dirty="0"/>
              <a:t>Basic </a:t>
            </a:r>
            <a:r>
              <a:rPr lang="en-US" b="1" dirty="0"/>
              <a:t>mathematical concepts </a:t>
            </a:r>
            <a:r>
              <a:rPr lang="en-US" dirty="0"/>
              <a:t>related to programming</a:t>
            </a:r>
          </a:p>
          <a:p>
            <a:pPr lvl="1"/>
            <a:r>
              <a:rPr lang="en-US" b="1" dirty="0"/>
              <a:t>Coordinate systems</a:t>
            </a:r>
            <a:r>
              <a:rPr lang="bg-BG" b="1" dirty="0"/>
              <a:t> </a:t>
            </a:r>
            <a:r>
              <a:rPr lang="bg-BG" dirty="0"/>
              <a:t>(</a:t>
            </a:r>
            <a:r>
              <a:rPr lang="en-US" dirty="0"/>
              <a:t>used in computer graphics</a:t>
            </a:r>
            <a:r>
              <a:rPr lang="bg-BG" dirty="0"/>
              <a:t>)</a:t>
            </a:r>
            <a:endParaRPr lang="en-US" dirty="0"/>
          </a:p>
          <a:p>
            <a:pPr lvl="1"/>
            <a:r>
              <a:rPr lang="en-US" dirty="0"/>
              <a:t>Mathematical </a:t>
            </a:r>
            <a:r>
              <a:rPr lang="en-US" b="1" dirty="0"/>
              <a:t>functions </a:t>
            </a:r>
            <a:r>
              <a:rPr lang="bg-BG" dirty="0"/>
              <a:t>(</a:t>
            </a:r>
            <a:r>
              <a:rPr lang="en-US" dirty="0"/>
              <a:t>lambda calculus, discrete functions, …)</a:t>
            </a:r>
            <a:endParaRPr lang="en-US" b="1" dirty="0"/>
          </a:p>
          <a:p>
            <a:pPr lvl="1"/>
            <a:r>
              <a:rPr lang="en-US" b="1" dirty="0"/>
              <a:t>Vectors </a:t>
            </a:r>
            <a:r>
              <a:rPr lang="en-US" dirty="0"/>
              <a:t>and </a:t>
            </a:r>
            <a:r>
              <a:rPr lang="en-US" b="1" dirty="0"/>
              <a:t>matrices </a:t>
            </a:r>
            <a:r>
              <a:rPr lang="en-US" dirty="0"/>
              <a:t>(used in graphics, machine learning, …)</a:t>
            </a:r>
          </a:p>
          <a:p>
            <a:pPr lvl="1"/>
            <a:r>
              <a:rPr lang="en-US" dirty="0"/>
              <a:t>Finite state </a:t>
            </a:r>
            <a:r>
              <a:rPr lang="en-US" b="1" dirty="0"/>
              <a:t>automata</a:t>
            </a:r>
            <a:r>
              <a:rPr lang="en-US" dirty="0"/>
              <a:t> and </a:t>
            </a:r>
            <a:r>
              <a:rPr lang="en-US" b="1" dirty="0"/>
              <a:t>state machines</a:t>
            </a:r>
            <a:r>
              <a:rPr lang="en-US" dirty="0"/>
              <a:t> (used in parsers)</a:t>
            </a:r>
          </a:p>
          <a:p>
            <a:pPr lvl="1"/>
            <a:r>
              <a:rPr lang="en-US" b="1" dirty="0"/>
              <a:t>Statistics </a:t>
            </a:r>
            <a:r>
              <a:rPr lang="en-US" dirty="0"/>
              <a:t>concepts (used in machine learning)</a:t>
            </a:r>
          </a:p>
          <a:p>
            <a:pPr lvl="1"/>
            <a:r>
              <a:rPr lang="en-US" b="1" dirty="0"/>
              <a:t>Algorithm complexity</a:t>
            </a:r>
            <a:r>
              <a:rPr lang="en-US" dirty="0"/>
              <a:t> (estimate the speed)</a:t>
            </a:r>
          </a:p>
          <a:p>
            <a:pPr lvl="1"/>
            <a:r>
              <a:rPr lang="en-US" dirty="0"/>
              <a:t>Mathematical modeling</a:t>
            </a:r>
          </a:p>
        </p:txBody>
      </p:sp>
      <p:sp>
        <p:nvSpPr>
          <p:cNvPr id="4" name="Title 3">
            <a:extLst>
              <a:ext uri="{FF2B5EF4-FFF2-40B4-BE49-F238E27FC236}">
                <a16:creationId xmlns:a16="http://schemas.microsoft.com/office/drawing/2014/main" xmlns=""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9947666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5D9C385-B517-4F58-8FE9-64E5BC698FBF}"/>
              </a:ext>
            </a:extLst>
          </p:cNvPr>
          <p:cNvSpPr>
            <a:spLocks noGrp="1"/>
          </p:cNvSpPr>
          <p:nvPr>
            <p:ph type="sldNum" sz="quarter" idx="5"/>
          </p:nvPr>
        </p:nvSpPr>
        <p:spPr/>
        <p:txBody>
          <a:bodyPr/>
          <a:lstStyle/>
          <a:p>
            <a:fld id="{2BF067CD-8E6B-4360-9AA8-C5DF2A48A6D1}" type="slidenum">
              <a:rPr lang="en-US" noProof="0" smtClean="0"/>
              <a:pPr/>
              <a:t>258</a:t>
            </a:fld>
            <a:endParaRPr lang="en-US" noProof="0" dirty="0"/>
          </a:p>
        </p:txBody>
      </p:sp>
      <p:sp>
        <p:nvSpPr>
          <p:cNvPr id="4" name="Title 3">
            <a:extLst>
              <a:ext uri="{FF2B5EF4-FFF2-40B4-BE49-F238E27FC236}">
                <a16:creationId xmlns:a16="http://schemas.microsoft.com/office/drawing/2014/main" xmlns=""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xmlns=""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xmlns=""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3547903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xmlns=""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xmlns=""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9924030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24C553EF-A102-43CA-BCB8-C98CA15C3833}"/>
              </a:ext>
            </a:extLst>
          </p:cNvPr>
          <p:cNvSpPr>
            <a:spLocks noGrp="1"/>
          </p:cNvSpPr>
          <p:nvPr>
            <p:ph type="title"/>
          </p:nvPr>
        </p:nvSpPr>
        <p:spPr/>
        <p:txBody>
          <a:bodyPr/>
          <a:lstStyle/>
          <a:p>
            <a:r>
              <a:rPr lang="en-GB" dirty="0"/>
              <a:t>For Loop in C# and Java</a:t>
            </a:r>
          </a:p>
        </p:txBody>
      </p:sp>
      <p:sp>
        <p:nvSpPr>
          <p:cNvPr id="7" name="Text Placeholder 6">
            <a:extLst>
              <a:ext uri="{FF2B5EF4-FFF2-40B4-BE49-F238E27FC236}">
                <a16:creationId xmlns="" xmlns:a16="http://schemas.microsoft.com/office/drawing/2014/main" id="{10E89E96-B06E-4447-B161-A4123C262757}"/>
              </a:ext>
            </a:extLst>
          </p:cNvPr>
          <p:cNvSpPr>
            <a:spLocks noGrp="1"/>
          </p:cNvSpPr>
          <p:nvPr>
            <p:ph type="body" sz="quarter" idx="10"/>
          </p:nvPr>
        </p:nvSpPr>
        <p:spPr>
          <a:xfrm>
            <a:off x="1956000" y="999000"/>
            <a:ext cx="10236000" cy="5546589"/>
          </a:xfrm>
        </p:spPr>
        <p:txBody>
          <a:bodyPr/>
          <a:lstStyle/>
          <a:p>
            <a:pPr>
              <a:lnSpc>
                <a:spcPct val="110000"/>
              </a:lnSpc>
            </a:pPr>
            <a:r>
              <a:rPr lang="en-GB" dirty="0"/>
              <a:t>For-loop in </a:t>
            </a:r>
            <a:r>
              <a:rPr lang="en-GB" b="1" dirty="0"/>
              <a:t>C#</a:t>
            </a:r>
          </a:p>
          <a:p>
            <a:pPr>
              <a:lnSpc>
                <a:spcPct val="110000"/>
              </a:lnSpc>
            </a:pPr>
            <a:endParaRPr lang="en-GB" dirty="0"/>
          </a:p>
          <a:p>
            <a:pPr>
              <a:lnSpc>
                <a:spcPct val="110000"/>
              </a:lnSpc>
            </a:pPr>
            <a:endParaRPr lang="en-GB" dirty="0"/>
          </a:p>
          <a:p>
            <a:pPr>
              <a:lnSpc>
                <a:spcPct val="110000"/>
              </a:lnSpc>
            </a:pPr>
            <a:endParaRPr lang="en-GB" dirty="0"/>
          </a:p>
          <a:p>
            <a:pPr>
              <a:lnSpc>
                <a:spcPct val="110000"/>
              </a:lnSpc>
              <a:spcBef>
                <a:spcPts val="1800"/>
              </a:spcBef>
            </a:pPr>
            <a:r>
              <a:rPr lang="en-GB" dirty="0"/>
              <a:t>For-loop in </a:t>
            </a:r>
            <a:r>
              <a:rPr lang="en-GB" b="1" dirty="0"/>
              <a:t>Java</a:t>
            </a:r>
            <a:endParaRPr lang="en-GB" dirty="0"/>
          </a:p>
        </p:txBody>
      </p:sp>
      <p:sp>
        <p:nvSpPr>
          <p:cNvPr id="8" name="Rectangle 7">
            <a:extLst>
              <a:ext uri="{FF2B5EF4-FFF2-40B4-BE49-F238E27FC236}">
                <a16:creationId xmlns="" xmlns:a16="http://schemas.microsoft.com/office/drawing/2014/main" id="{5BC84F31-795C-4BBD-8B09-5497AE1B0F40}"/>
              </a:ext>
            </a:extLst>
          </p:cNvPr>
          <p:cNvSpPr>
            <a:spLocks noChangeArrowheads="1"/>
          </p:cNvSpPr>
          <p:nvPr/>
        </p:nvSpPr>
        <p:spPr bwMode="auto">
          <a:xfrm>
            <a:off x="2438400" y="1725963"/>
            <a:ext cx="6222600" cy="21724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300"/>
              </a:spcBef>
              <a:spcAft>
                <a:spcPts val="300"/>
              </a:spcAft>
            </a:pPr>
            <a:r>
              <a:rPr lang="nn-NO" sz="2800" b="1" noProof="1">
                <a:solidFill>
                  <a:schemeClr val="bg1"/>
                </a:solidFill>
                <a:latin typeface="Consolas" pitchFamily="49" charset="0"/>
              </a:rPr>
              <a:t>for (int i = 0; i &lt;= 9; i++)</a:t>
            </a:r>
          </a:p>
          <a:p>
            <a:pPr defTabSz="1218438" latinLnBrk="1">
              <a:spcBef>
                <a:spcPts val="300"/>
              </a:spcBef>
              <a:spcAft>
                <a:spcPts val="300"/>
              </a:spcAft>
            </a:pPr>
            <a:r>
              <a:rPr lang="nn-NO" sz="2800" b="1" noProof="1">
                <a:latin typeface="Consolas" pitchFamily="49" charset="0"/>
              </a:rPr>
              <a:t>{ </a:t>
            </a:r>
          </a:p>
          <a:p>
            <a:pPr defTabSz="1218438" latinLnBrk="1">
              <a:spcBef>
                <a:spcPts val="300"/>
              </a:spcBef>
              <a:spcAft>
                <a:spcPts val="300"/>
              </a:spcAft>
            </a:pPr>
            <a:r>
              <a:rPr lang="nn-NO" sz="2800" b="1" noProof="1">
                <a:latin typeface="Consolas" pitchFamily="49" charset="0"/>
              </a:rPr>
              <a:t>  Console.WriteLine(i); </a:t>
            </a:r>
          </a:p>
          <a:p>
            <a:pPr defTabSz="1218438" latinLnBrk="1">
              <a:spcBef>
                <a:spcPts val="300"/>
              </a:spcBef>
              <a:spcAft>
                <a:spcPts val="300"/>
              </a:spcAft>
            </a:pPr>
            <a:r>
              <a:rPr lang="nn-NO" sz="2800" b="1" noProof="1">
                <a:latin typeface="Consolas" pitchFamily="49" charset="0"/>
              </a:rPr>
              <a:t>}</a:t>
            </a:r>
            <a:endParaRPr lang="en-GB" sz="2800" b="1" noProof="1">
              <a:latin typeface="Consolas" pitchFamily="49" charset="0"/>
            </a:endParaRPr>
          </a:p>
        </p:txBody>
      </p:sp>
      <p:sp>
        <p:nvSpPr>
          <p:cNvPr id="9" name="Rectangle 8">
            <a:extLst>
              <a:ext uri="{FF2B5EF4-FFF2-40B4-BE49-F238E27FC236}">
                <a16:creationId xmlns="" xmlns:a16="http://schemas.microsoft.com/office/drawing/2014/main" id="{156B219F-E23C-4D85-B160-9FC7A9E04D8A}"/>
              </a:ext>
            </a:extLst>
          </p:cNvPr>
          <p:cNvSpPr>
            <a:spLocks noChangeArrowheads="1"/>
          </p:cNvSpPr>
          <p:nvPr/>
        </p:nvSpPr>
        <p:spPr bwMode="auto">
          <a:xfrm>
            <a:off x="2438400" y="4779341"/>
            <a:ext cx="6222600" cy="166465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300"/>
              </a:spcBef>
              <a:spcAft>
                <a:spcPts val="300"/>
              </a:spcAft>
            </a:pPr>
            <a:r>
              <a:rPr lang="nn-NO" sz="2800" b="1" noProof="1">
                <a:solidFill>
                  <a:schemeClr val="bg1"/>
                </a:solidFill>
                <a:latin typeface="Consolas" pitchFamily="49" charset="0"/>
              </a:rPr>
              <a:t>for (int i = 0; i &lt;= 9; i++) </a:t>
            </a:r>
            <a:r>
              <a:rPr lang="nn-NO" sz="2800" b="1" noProof="1">
                <a:latin typeface="Consolas" pitchFamily="49" charset="0"/>
              </a:rPr>
              <a:t>{ </a:t>
            </a:r>
          </a:p>
          <a:p>
            <a:pPr defTabSz="1218438" latinLnBrk="1">
              <a:spcBef>
                <a:spcPts val="300"/>
              </a:spcBef>
              <a:spcAft>
                <a:spcPts val="300"/>
              </a:spcAft>
            </a:pPr>
            <a:r>
              <a:rPr lang="nn-NO" sz="2800" b="1" noProof="1">
                <a:latin typeface="Consolas" pitchFamily="49" charset="0"/>
              </a:rPr>
              <a:t> </a:t>
            </a:r>
            <a:r>
              <a:rPr lang="en-GB" sz="2800" b="1" noProof="1">
                <a:latin typeface="Consolas" pitchFamily="49" charset="0"/>
              </a:rPr>
              <a:t>System.out.println</a:t>
            </a:r>
            <a:r>
              <a:rPr lang="nn-NO" sz="2800" b="1" noProof="1">
                <a:latin typeface="Consolas" pitchFamily="49" charset="0"/>
              </a:rPr>
              <a:t>(i);</a:t>
            </a:r>
          </a:p>
          <a:p>
            <a:pPr defTabSz="1218438" latinLnBrk="1">
              <a:spcBef>
                <a:spcPts val="300"/>
              </a:spcBef>
              <a:spcAft>
                <a:spcPts val="300"/>
              </a:spcAft>
            </a:pPr>
            <a:r>
              <a:rPr lang="nn-NO" sz="2800" b="1" noProof="1">
                <a:latin typeface="Consolas" pitchFamily="49" charset="0"/>
              </a:rPr>
              <a:t>}</a:t>
            </a:r>
            <a:endParaRPr lang="en-GB" sz="2800" b="1" noProof="1">
              <a:latin typeface="Consolas" pitchFamily="49" charset="0"/>
            </a:endParaRPr>
          </a:p>
        </p:txBody>
      </p:sp>
      <p:sp>
        <p:nvSpPr>
          <p:cNvPr id="11"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Tree>
    <p:extLst>
      <p:ext uri="{BB962C8B-B14F-4D97-AF65-F5344CB8AC3E}">
        <p14:creationId xmlns:p14="http://schemas.microsoft.com/office/powerpoint/2010/main" val="26549427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xmlns=""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260</a:t>
            </a:fld>
            <a:endParaRPr lang="en-US" noProof="0" dirty="0"/>
          </a:p>
        </p:txBody>
      </p:sp>
      <p:sp>
        <p:nvSpPr>
          <p:cNvPr id="3" name="Text Placeholder 2">
            <a:extLst>
              <a:ext uri="{FF2B5EF4-FFF2-40B4-BE49-F238E27FC236}">
                <a16:creationId xmlns:a16="http://schemas.microsoft.com/office/drawing/2014/main" xmlns="" id="{31241CAF-69CC-4F31-B668-E48842837BB7}"/>
              </a:ext>
            </a:extLst>
          </p:cNvPr>
          <p:cNvSpPr>
            <a:spLocks noGrp="1"/>
          </p:cNvSpPr>
          <p:nvPr>
            <p:ph type="body" sz="quarter" idx="10"/>
          </p:nvPr>
        </p:nvSpPr>
        <p:spPr/>
        <p:txBody>
          <a:bodyPr/>
          <a:lstStyle/>
          <a:p>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xmlns=""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xmlns=""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lumMod val="75000"/>
                  </a:schemeClr>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xmlns=""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xmlns=""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xmlns=""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xmlns=""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xmlns=""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xmlns=""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xmlns=""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21817077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xmlns=""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xmlns=""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38140753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88B494A-7D19-4843-9152-75E2EC582AF4}"/>
              </a:ext>
            </a:extLst>
          </p:cNvPr>
          <p:cNvSpPr>
            <a:spLocks noGrp="1"/>
          </p:cNvSpPr>
          <p:nvPr>
            <p:ph type="sldNum" sz="quarter" idx="5"/>
          </p:nvPr>
        </p:nvSpPr>
        <p:spPr/>
        <p:txBody>
          <a:bodyPr/>
          <a:lstStyle/>
          <a:p>
            <a:fld id="{2BF067CD-8E6B-4360-9AA8-C5DF2A48A6D1}" type="slidenum">
              <a:rPr lang="en-US" noProof="0" smtClean="0"/>
              <a:pPr/>
              <a:t>262</a:t>
            </a:fld>
            <a:endParaRPr lang="en-US" noProof="0" dirty="0"/>
          </a:p>
        </p:txBody>
      </p:sp>
      <p:sp>
        <p:nvSpPr>
          <p:cNvPr id="3" name="Text Placeholder 2">
            <a:extLst>
              <a:ext uri="{FF2B5EF4-FFF2-40B4-BE49-F238E27FC236}">
                <a16:creationId xmlns:a16="http://schemas.microsoft.com/office/drawing/2014/main" xmlns="" id="{7019C817-BC7E-4E9B-A6DE-E6EB5D7DD156}"/>
              </a:ext>
            </a:extLst>
          </p:cNvPr>
          <p:cNvSpPr>
            <a:spLocks noGrp="1"/>
          </p:cNvSpPr>
          <p:nvPr>
            <p:ph type="body" sz="quarter" idx="10"/>
          </p:nvPr>
        </p:nvSpPr>
        <p:spPr/>
        <p:txBody>
          <a:bodyPr/>
          <a:lstStyle/>
          <a:p>
            <a:r>
              <a:rPr lang="en-US" b="1" dirty="0"/>
              <a:t>Inheritance</a:t>
            </a:r>
            <a:r>
              <a:rPr lang="en-US" dirty="0"/>
              <a:t> allows classes to </a:t>
            </a:r>
            <a:r>
              <a:rPr lang="en-US" b="1" dirty="0"/>
              <a:t>inherit data and functionality </a:t>
            </a:r>
            <a:r>
              <a:rPr lang="en-US" dirty="0"/>
              <a:t>from a </a:t>
            </a:r>
            <a:r>
              <a:rPr lang="en-US" b="1" dirty="0"/>
              <a:t>parent class</a:t>
            </a:r>
            <a:r>
              <a:rPr lang="en-US" dirty="0"/>
              <a:t> (base class)</a:t>
            </a:r>
          </a:p>
          <a:p>
            <a:pPr lvl="1"/>
            <a:r>
              <a:rPr lang="en-US" b="1" dirty="0"/>
              <a:t>Interface </a:t>
            </a:r>
            <a:r>
              <a:rPr lang="en-US" dirty="0"/>
              <a:t>– defines abstract actions</a:t>
            </a:r>
          </a:p>
          <a:p>
            <a:pPr lvl="2"/>
            <a:r>
              <a:rPr lang="en-US" dirty="0"/>
              <a:t>Actions to be implemented in descendent classes</a:t>
            </a:r>
          </a:p>
          <a:p>
            <a:pPr lvl="1"/>
            <a:r>
              <a:rPr lang="en-US" b="1" dirty="0"/>
              <a:t>Abstract class</a:t>
            </a:r>
            <a:r>
              <a:rPr lang="en-US" dirty="0"/>
              <a:t> – abstraction, e.g. </a:t>
            </a:r>
            <a:r>
              <a:rPr lang="en-US" sz="3398" b="1" dirty="0">
                <a:solidFill>
                  <a:schemeClr val="bg1"/>
                </a:solidFill>
                <a:latin typeface="Consolas" panose="020B0609020204030204" pitchFamily="49" charset="0"/>
              </a:rPr>
              <a:t>Figure</a:t>
            </a:r>
          </a:p>
          <a:p>
            <a:pPr lvl="2"/>
            <a:r>
              <a:rPr lang="en-US" dirty="0"/>
              <a:t>Defines data + actions + abstract actions</a:t>
            </a:r>
          </a:p>
          <a:p>
            <a:pPr lvl="1"/>
            <a:r>
              <a:rPr lang="en-US" b="1" dirty="0"/>
              <a:t>Concrete class</a:t>
            </a:r>
            <a:r>
              <a:rPr lang="en-US" dirty="0"/>
              <a:t> – e.g. </a:t>
            </a:r>
            <a:r>
              <a:rPr lang="en-US" sz="3398" b="1" dirty="0">
                <a:solidFill>
                  <a:schemeClr val="bg1"/>
                </a:solidFill>
                <a:latin typeface="Consolas" panose="020B0609020204030204" pitchFamily="49" charset="0"/>
              </a:rPr>
              <a:t>Circle</a:t>
            </a:r>
            <a:r>
              <a:rPr lang="en-US" dirty="0"/>
              <a:t>, </a:t>
            </a:r>
            <a:r>
              <a:rPr lang="en-US" b="1" dirty="0">
                <a:solidFill>
                  <a:schemeClr val="bg1"/>
                </a:solidFill>
                <a:latin typeface="Consolas" panose="020B0609020204030204" pitchFamily="49" charset="0"/>
              </a:rPr>
              <a:t>Rectangle</a:t>
            </a:r>
          </a:p>
          <a:p>
            <a:pPr lvl="2"/>
            <a:r>
              <a:rPr lang="en-US" dirty="0"/>
              <a:t>Defines data + concrete functionality</a:t>
            </a:r>
          </a:p>
        </p:txBody>
      </p:sp>
      <p:sp>
        <p:nvSpPr>
          <p:cNvPr id="4" name="Title 3">
            <a:extLst>
              <a:ext uri="{FF2B5EF4-FFF2-40B4-BE49-F238E27FC236}">
                <a16:creationId xmlns:a16="http://schemas.microsoft.com/office/drawing/2014/main" xmlns=""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xmlns=""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1521581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88B494A-7D19-4843-9152-75E2EC582AF4}"/>
              </a:ext>
            </a:extLst>
          </p:cNvPr>
          <p:cNvSpPr>
            <a:spLocks noGrp="1"/>
          </p:cNvSpPr>
          <p:nvPr>
            <p:ph type="sldNum" sz="quarter" idx="5"/>
          </p:nvPr>
        </p:nvSpPr>
        <p:spPr/>
        <p:txBody>
          <a:bodyPr/>
          <a:lstStyle/>
          <a:p>
            <a:fld id="{2BF067CD-8E6B-4360-9AA8-C5DF2A48A6D1}" type="slidenum">
              <a:rPr lang="en-US" noProof="0" smtClean="0"/>
              <a:pPr/>
              <a:t>263</a:t>
            </a:fld>
            <a:endParaRPr lang="en-US" noProof="0" dirty="0"/>
          </a:p>
        </p:txBody>
      </p:sp>
      <p:sp>
        <p:nvSpPr>
          <p:cNvPr id="4" name="Title 3">
            <a:extLst>
              <a:ext uri="{FF2B5EF4-FFF2-40B4-BE49-F238E27FC236}">
                <a16:creationId xmlns:a16="http://schemas.microsoft.com/office/drawing/2014/main" xmlns=""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xmlns=""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abstract class</a:t>
            </a:r>
            <a:r>
              <a:rPr lang="en-US" sz="2400" dirty="0">
                <a:solidFill>
                  <a:schemeClr val="tx1"/>
                </a:solidFill>
              </a:rPr>
              <a:t> 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lumMod val="75000"/>
                  </a:schemeClr>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xmlns=""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xmlns=""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xmlns=""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Circle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xmlns=""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Rectangle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xmlns=""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xmlns=""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xmlns=""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24789863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xmlns=""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xmlns=""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1345288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991559-DE7B-4178-B6C6-B6716A107686}"/>
              </a:ext>
            </a:extLst>
          </p:cNvPr>
          <p:cNvSpPr>
            <a:spLocks noGrp="1"/>
          </p:cNvSpPr>
          <p:nvPr>
            <p:ph type="sldNum" sz="quarter" idx="5"/>
          </p:nvPr>
        </p:nvSpPr>
        <p:spPr/>
        <p:txBody>
          <a:bodyPr/>
          <a:lstStyle/>
          <a:p>
            <a:fld id="{2BF067CD-8E6B-4360-9AA8-C5DF2A48A6D1}" type="slidenum">
              <a:rPr lang="en-US" noProof="0" smtClean="0"/>
              <a:pPr/>
              <a:t>265</a:t>
            </a:fld>
            <a:endParaRPr lang="en-US" noProof="0" dirty="0"/>
          </a:p>
        </p:txBody>
      </p:sp>
      <p:sp>
        <p:nvSpPr>
          <p:cNvPr id="3" name="Text Placeholder 2">
            <a:extLst>
              <a:ext uri="{FF2B5EF4-FFF2-40B4-BE49-F238E27FC236}">
                <a16:creationId xmlns:a16="http://schemas.microsoft.com/office/drawing/2014/main" xmlns="" id="{31241CAF-69CC-4F31-B668-E48842837BB7}"/>
              </a:ext>
            </a:extLst>
          </p:cNvPr>
          <p:cNvSpPr>
            <a:spLocks noGrp="1"/>
          </p:cNvSpPr>
          <p:nvPr>
            <p:ph type="body" sz="quarter" idx="10"/>
          </p:nvPr>
        </p:nvSpPr>
        <p:spPr/>
        <p:txBody>
          <a:bodyPr>
            <a:normAutofit lnSpcReduction="10000"/>
          </a:bodyPr>
          <a:lstStyle/>
          <a:p>
            <a:pPr>
              <a:lnSpc>
                <a:spcPct val="110000"/>
              </a:lnSpc>
            </a:pPr>
            <a:r>
              <a:rPr lang="en-US" b="1" dirty="0"/>
              <a:t>Functional programming</a:t>
            </a:r>
            <a:r>
              <a:rPr lang="en-US" dirty="0"/>
              <a:t> (FP)</a:t>
            </a:r>
          </a:p>
          <a:p>
            <a:pPr lvl="1">
              <a:lnSpc>
                <a:spcPct val="110000"/>
              </a:lnSpc>
            </a:pPr>
            <a:r>
              <a:rPr lang="en-US" dirty="0"/>
              <a:t>Programming by composing </a:t>
            </a:r>
            <a:r>
              <a:rPr lang="en-US" b="1" dirty="0"/>
              <a:t>pure functions</a:t>
            </a:r>
            <a:r>
              <a:rPr lang="en-US" dirty="0"/>
              <a:t>, avoiding</a:t>
            </a:r>
            <a:br>
              <a:rPr lang="en-US" dirty="0"/>
            </a:br>
            <a:r>
              <a:rPr lang="en-US" b="1" dirty="0"/>
              <a:t>shared state</a:t>
            </a:r>
            <a:r>
              <a:rPr lang="en-US" dirty="0"/>
              <a:t>, </a:t>
            </a:r>
            <a:r>
              <a:rPr lang="en-US" b="1" dirty="0"/>
              <a:t>mutable data</a:t>
            </a:r>
            <a:r>
              <a:rPr lang="en-US" dirty="0"/>
              <a:t>, and </a:t>
            </a:r>
            <a:r>
              <a:rPr lang="en-US" b="1" dirty="0"/>
              <a:t>side-effects</a:t>
            </a:r>
          </a:p>
          <a:p>
            <a:pPr lvl="1">
              <a:lnSpc>
                <a:spcPct val="110000"/>
              </a:lnSpc>
            </a:pPr>
            <a:r>
              <a:rPr lang="en-US" b="1" dirty="0"/>
              <a:t>Declarative</a:t>
            </a:r>
            <a:r>
              <a:rPr lang="en-US" dirty="0"/>
              <a:t> programing approach (not </a:t>
            </a:r>
            <a:r>
              <a:rPr lang="en-US" b="1" dirty="0"/>
              <a:t>imperative</a:t>
            </a:r>
            <a:r>
              <a:rPr lang="en-US" dirty="0"/>
              <a:t>)</a:t>
            </a:r>
          </a:p>
          <a:p>
            <a:pPr lvl="2">
              <a:lnSpc>
                <a:spcPct val="110000"/>
              </a:lnSpc>
            </a:pPr>
            <a:r>
              <a:rPr lang="en-US" dirty="0"/>
              <a:t>Program state flows through pure functions</a:t>
            </a:r>
          </a:p>
          <a:p>
            <a:pPr>
              <a:lnSpc>
                <a:spcPct val="110000"/>
              </a:lnSpc>
            </a:pPr>
            <a:r>
              <a:rPr lang="en-US" b="1" dirty="0"/>
              <a:t>Pure function</a:t>
            </a:r>
            <a:r>
              <a:rPr lang="en-US" dirty="0"/>
              <a:t> == function, which returns value only</a:t>
            </a:r>
            <a:br>
              <a:rPr lang="en-US" dirty="0"/>
            </a:br>
            <a:r>
              <a:rPr lang="en-US" dirty="0"/>
              <a:t>determined by its input, without side effects</a:t>
            </a:r>
          </a:p>
          <a:p>
            <a:pPr lvl="1">
              <a:lnSpc>
                <a:spcPct val="110000"/>
              </a:lnSpc>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pPr>
            <a:r>
              <a:rPr lang="en-US" dirty="0"/>
              <a:t>Pure function == consistent result</a:t>
            </a:r>
          </a:p>
        </p:txBody>
      </p:sp>
      <p:sp>
        <p:nvSpPr>
          <p:cNvPr id="4" name="Title 3">
            <a:extLst>
              <a:ext uri="{FF2B5EF4-FFF2-40B4-BE49-F238E27FC236}">
                <a16:creationId xmlns:a16="http://schemas.microsoft.com/office/drawing/2014/main" xmlns=""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xmlns=""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6305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53BAEF0-FDF8-4471-B46C-AD2CE36E1FFB}"/>
              </a:ext>
            </a:extLst>
          </p:cNvPr>
          <p:cNvSpPr>
            <a:spLocks noGrp="1"/>
          </p:cNvSpPr>
          <p:nvPr>
            <p:ph type="sldNum" sz="quarter" idx="5"/>
          </p:nvPr>
        </p:nvSpPr>
        <p:spPr/>
        <p:txBody>
          <a:bodyPr/>
          <a:lstStyle/>
          <a:p>
            <a:fld id="{2BF067CD-8E6B-4360-9AA8-C5DF2A48A6D1}" type="slidenum">
              <a:rPr lang="en-US" noProof="0" smtClean="0"/>
              <a:pPr/>
              <a:t>266</a:t>
            </a:fld>
            <a:endParaRPr lang="en-US" noProof="0" dirty="0"/>
          </a:p>
        </p:txBody>
      </p:sp>
      <p:sp>
        <p:nvSpPr>
          <p:cNvPr id="3" name="Text Placeholder 2">
            <a:extLst>
              <a:ext uri="{FF2B5EF4-FFF2-40B4-BE49-F238E27FC236}">
                <a16:creationId xmlns:a16="http://schemas.microsoft.com/office/drawing/2014/main" xmlns="" id="{544C2961-4B0B-48B3-B120-2CC7A0440364}"/>
              </a:ext>
            </a:extLst>
          </p:cNvPr>
          <p:cNvSpPr>
            <a:spLocks noGrp="1"/>
          </p:cNvSpPr>
          <p:nvPr>
            <p:ph type="body" sz="quarter" idx="10"/>
          </p:nvPr>
        </p:nvSpPr>
        <p:spPr/>
        <p:txBody>
          <a:bodyPr>
            <a:normAutofit/>
          </a:bodyPr>
          <a:lstStyle/>
          <a:p>
            <a:r>
              <a:rPr lang="en-US" b="1" dirty="0"/>
              <a:t>Purely functional languages </a:t>
            </a:r>
            <a:r>
              <a:rPr lang="en-US" dirty="0"/>
              <a:t>are </a:t>
            </a:r>
            <a:r>
              <a:rPr lang="en-US" b="1" dirty="0"/>
              <a:t>unpractical </a:t>
            </a:r>
            <a:r>
              <a:rPr lang="en-US" dirty="0"/>
              <a:t>and rarely used</a:t>
            </a:r>
          </a:p>
          <a:p>
            <a:pPr lvl="1"/>
            <a:r>
              <a:rPr lang="en-US" dirty="0"/>
              <a:t>The program is </a:t>
            </a:r>
            <a:r>
              <a:rPr lang="en-US" b="1" dirty="0"/>
              <a:t>pure function</a:t>
            </a:r>
            <a:r>
              <a:rPr lang="en-US" dirty="0"/>
              <a:t> without side effects, e.g. </a:t>
            </a:r>
            <a:r>
              <a:rPr lang="en-US" b="1" dirty="0"/>
              <a:t>Haskell</a:t>
            </a:r>
          </a:p>
          <a:p>
            <a:pPr>
              <a:spcBef>
                <a:spcPts val="1200"/>
              </a:spcBef>
            </a:pPr>
            <a:r>
              <a:rPr lang="en-US" b="1" dirty="0"/>
              <a:t>Impure functional languages</a:t>
            </a:r>
          </a:p>
          <a:p>
            <a:pPr lvl="1"/>
            <a:r>
              <a:rPr lang="en-US" dirty="0"/>
              <a:t>Emphasize functional style, but allow side effects, e.g. </a:t>
            </a:r>
            <a:r>
              <a:rPr lang="en-US" b="1" dirty="0"/>
              <a:t>Clojure</a:t>
            </a:r>
          </a:p>
          <a:p>
            <a:pPr>
              <a:spcBef>
                <a:spcPts val="1200"/>
              </a:spcBef>
            </a:pPr>
            <a:r>
              <a:rPr lang="en-US" b="1" dirty="0"/>
              <a:t>Multi-paradigm languages</a:t>
            </a:r>
          </a:p>
          <a:p>
            <a:pPr lvl="1"/>
            <a:r>
              <a:rPr lang="en-US" dirty="0"/>
              <a:t>Combine multiple programing paradigms:</a:t>
            </a:r>
            <a:br>
              <a:rPr lang="en-US" dirty="0"/>
            </a:br>
            <a:r>
              <a:rPr lang="en-US" b="1" dirty="0"/>
              <a:t>functional</a:t>
            </a:r>
            <a:r>
              <a:rPr lang="en-US" dirty="0"/>
              <a:t>, </a:t>
            </a:r>
            <a:r>
              <a:rPr lang="en-US" b="1" dirty="0"/>
              <a:t>structured</a:t>
            </a:r>
            <a:r>
              <a:rPr lang="en-US" dirty="0"/>
              <a:t>, </a:t>
            </a:r>
            <a:r>
              <a:rPr lang="en-US" b="1" dirty="0"/>
              <a:t>object-oriented</a:t>
            </a:r>
            <a:r>
              <a:rPr lang="en-US" dirty="0"/>
              <a:t>, …</a:t>
            </a:r>
          </a:p>
          <a:p>
            <a:pPr lvl="1"/>
            <a:r>
              <a:rPr lang="en-US" dirty="0"/>
              <a:t>Examples: </a:t>
            </a:r>
            <a:r>
              <a:rPr lang="en-US" b="1" dirty="0"/>
              <a:t>JavaScript</a:t>
            </a:r>
            <a:r>
              <a:rPr lang="en-US" dirty="0"/>
              <a:t>, </a:t>
            </a:r>
            <a:r>
              <a:rPr lang="en-US" b="1" dirty="0"/>
              <a:t>C#</a:t>
            </a:r>
            <a:r>
              <a:rPr lang="en-US" dirty="0"/>
              <a:t>, </a:t>
            </a:r>
            <a:r>
              <a:rPr lang="en-US" b="1" dirty="0"/>
              <a:t>Python</a:t>
            </a:r>
            <a:r>
              <a:rPr lang="en-US" dirty="0"/>
              <a:t>, </a:t>
            </a:r>
            <a:r>
              <a:rPr lang="en-US" b="1" dirty="0"/>
              <a:t>Java</a:t>
            </a:r>
          </a:p>
        </p:txBody>
      </p:sp>
      <p:sp>
        <p:nvSpPr>
          <p:cNvPr id="4" name="Title 3">
            <a:extLst>
              <a:ext uri="{FF2B5EF4-FFF2-40B4-BE49-F238E27FC236}">
                <a16:creationId xmlns:a16="http://schemas.microsoft.com/office/drawing/2014/main" xmlns=""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23651737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3DA8C69-81C6-40B9-B4C1-B56CF228A154}"/>
              </a:ext>
            </a:extLst>
          </p:cNvPr>
          <p:cNvSpPr>
            <a:spLocks noGrp="1"/>
          </p:cNvSpPr>
          <p:nvPr>
            <p:ph type="sldNum" sz="quarter" idx="5"/>
          </p:nvPr>
        </p:nvSpPr>
        <p:spPr/>
        <p:txBody>
          <a:bodyPr/>
          <a:lstStyle/>
          <a:p>
            <a:fld id="{2BF067CD-8E6B-4360-9AA8-C5DF2A48A6D1}" type="slidenum">
              <a:rPr lang="en-US" noProof="0" smtClean="0"/>
              <a:pPr/>
              <a:t>267</a:t>
            </a:fld>
            <a:endParaRPr lang="en-US" noProof="0" dirty="0"/>
          </a:p>
        </p:txBody>
      </p:sp>
      <p:sp>
        <p:nvSpPr>
          <p:cNvPr id="8" name="Text Placeholder 7">
            <a:extLst>
              <a:ext uri="{FF2B5EF4-FFF2-40B4-BE49-F238E27FC236}">
                <a16:creationId xmlns:a16="http://schemas.microsoft.com/office/drawing/2014/main" xmlns="" id="{F8B26F96-98B5-4F64-AEDB-67725DB113E9}"/>
              </a:ext>
            </a:extLst>
          </p:cNvPr>
          <p:cNvSpPr>
            <a:spLocks noGrp="1"/>
          </p:cNvSpPr>
          <p:nvPr>
            <p:ph type="body" sz="quarter" idx="10"/>
          </p:nvPr>
        </p:nvSpPr>
        <p:spPr/>
        <p:txBody>
          <a:bodyPr/>
          <a:lstStyle/>
          <a:p>
            <a:r>
              <a:rPr lang="en-US" dirty="0"/>
              <a:t>Read several numbers and </a:t>
            </a:r>
            <a:r>
              <a:rPr lang="en-US" b="1" dirty="0"/>
              <a:t>find the biggest </a:t>
            </a:r>
            <a:r>
              <a:rPr lang="en-US" dirty="0"/>
              <a:t>of them (in C#)</a:t>
            </a:r>
          </a:p>
        </p:txBody>
      </p:sp>
      <p:sp>
        <p:nvSpPr>
          <p:cNvPr id="4" name="Title 3">
            <a:extLst>
              <a:ext uri="{FF2B5EF4-FFF2-40B4-BE49-F238E27FC236}">
                <a16:creationId xmlns:a16="http://schemas.microsoft.com/office/drawing/2014/main" xmlns=""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xmlns=""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xmlns=""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t>Functional</a:t>
            </a:r>
            <a:r>
              <a:rPr lang="en-US" sz="3200" dirty="0"/>
              <a:t> style</a:t>
            </a:r>
          </a:p>
        </p:txBody>
      </p:sp>
      <p:sp>
        <p:nvSpPr>
          <p:cNvPr id="10" name="Text Placeholder 7">
            <a:extLst>
              <a:ext uri="{FF2B5EF4-FFF2-40B4-BE49-F238E27FC236}">
                <a16:creationId xmlns:a16="http://schemas.microsoft.com/office/drawing/2014/main" xmlns=""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xmlns=""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t>Imperative</a:t>
            </a:r>
            <a:r>
              <a:rPr lang="en-US" sz="3200" dirty="0"/>
              <a:t> style</a:t>
            </a:r>
          </a:p>
        </p:txBody>
      </p:sp>
    </p:spTree>
    <p:extLst>
      <p:ext uri="{BB962C8B-B14F-4D97-AF65-F5344CB8AC3E}">
        <p14:creationId xmlns:p14="http://schemas.microsoft.com/office/powerpoint/2010/main" val="21449560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xmlns=""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xmlns=""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41869765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3DA8C69-81C6-40B9-B4C1-B56CF228A154}"/>
              </a:ext>
            </a:extLst>
          </p:cNvPr>
          <p:cNvSpPr>
            <a:spLocks noGrp="1"/>
          </p:cNvSpPr>
          <p:nvPr>
            <p:ph type="sldNum" sz="quarter" idx="5"/>
          </p:nvPr>
        </p:nvSpPr>
        <p:spPr/>
        <p:txBody>
          <a:bodyPr/>
          <a:lstStyle/>
          <a:p>
            <a:fld id="{2BF067CD-8E6B-4360-9AA8-C5DF2A48A6D1}" type="slidenum">
              <a:rPr lang="en-US" noProof="0" smtClean="0"/>
              <a:pPr/>
              <a:t>269</a:t>
            </a:fld>
            <a:endParaRPr lang="en-US" noProof="0" dirty="0"/>
          </a:p>
        </p:txBody>
      </p:sp>
      <p:sp>
        <p:nvSpPr>
          <p:cNvPr id="8" name="Text Placeholder 7">
            <a:extLst>
              <a:ext uri="{FF2B5EF4-FFF2-40B4-BE49-F238E27FC236}">
                <a16:creationId xmlns:a16="http://schemas.microsoft.com/office/drawing/2014/main" xmlns="" id="{F8B26F96-98B5-4F64-AEDB-67725DB113E9}"/>
              </a:ext>
            </a:extLst>
          </p:cNvPr>
          <p:cNvSpPr>
            <a:spLocks noGrp="1"/>
          </p:cNvSpPr>
          <p:nvPr>
            <p:ph type="body" sz="quarter" idx="10"/>
          </p:nvPr>
        </p:nvSpPr>
        <p:spPr/>
        <p:txBody>
          <a:bodyPr/>
          <a:lstStyle/>
          <a:p>
            <a:r>
              <a:rPr lang="en-US" b="1" dirty="0"/>
              <a:t>Lambda functions</a:t>
            </a:r>
            <a:r>
              <a:rPr lang="en-US" dirty="0"/>
              <a:t>: anonymous function (formula)</a:t>
            </a:r>
          </a:p>
          <a:p>
            <a:pPr lvl="1"/>
            <a:endParaRPr lang="bg-BG" dirty="0"/>
          </a:p>
          <a:p>
            <a:r>
              <a:rPr lang="en-US" dirty="0"/>
              <a:t>JS, Python, C# and Java and support </a:t>
            </a:r>
            <a:r>
              <a:rPr lang="en-US" b="1" dirty="0"/>
              <a:t>first-class functions</a:t>
            </a:r>
            <a:r>
              <a:rPr lang="en-US" dirty="0"/>
              <a:t> (functions can be stored in variables and passed as arguments)</a:t>
            </a:r>
          </a:p>
        </p:txBody>
      </p:sp>
      <p:sp>
        <p:nvSpPr>
          <p:cNvPr id="4" name="Title 3">
            <a:extLst>
              <a:ext uri="{FF2B5EF4-FFF2-40B4-BE49-F238E27FC236}">
                <a16:creationId xmlns:a16="http://schemas.microsoft.com/office/drawing/2014/main" xmlns=""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xmlns=""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xmlns=""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xmlns=""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xmlns=""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xmlns=""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xmlns=""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xmlns=""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xmlns=""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xmlns=""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xmlns=""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xmlns=""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xmlns=""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xmlns=""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xmlns=""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xmlns=""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xmlns=""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xmlns=""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xmlns=""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xmlns=""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xmlns=""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xmlns=""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41625932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03B1D3-9C15-4666-BF00-EB7693226E27}"/>
              </a:ext>
            </a:extLst>
          </p:cNvPr>
          <p:cNvSpPr>
            <a:spLocks noGrp="1"/>
          </p:cNvSpPr>
          <p:nvPr>
            <p:ph type="title"/>
          </p:nvPr>
        </p:nvSpPr>
        <p:spPr/>
        <p:txBody>
          <a:bodyPr/>
          <a:lstStyle/>
          <a:p>
            <a:r>
              <a:rPr lang="en-GB" dirty="0"/>
              <a:t>For Loop in JS and Python</a:t>
            </a:r>
          </a:p>
        </p:txBody>
      </p:sp>
      <p:sp>
        <p:nvSpPr>
          <p:cNvPr id="3" name="Text Placeholder 2">
            <a:extLst>
              <a:ext uri="{FF2B5EF4-FFF2-40B4-BE49-F238E27FC236}">
                <a16:creationId xmlns="" xmlns:a16="http://schemas.microsoft.com/office/drawing/2014/main" id="{CACB92F7-41BD-420D-A861-F72F028DAC00}"/>
              </a:ext>
            </a:extLst>
          </p:cNvPr>
          <p:cNvSpPr>
            <a:spLocks noGrp="1"/>
          </p:cNvSpPr>
          <p:nvPr>
            <p:ph type="body" sz="quarter" idx="10"/>
          </p:nvPr>
        </p:nvSpPr>
        <p:spPr>
          <a:xfrm>
            <a:off x="1956000" y="1044000"/>
            <a:ext cx="10149992" cy="5546589"/>
          </a:xfrm>
        </p:spPr>
        <p:txBody>
          <a:bodyPr/>
          <a:lstStyle/>
          <a:p>
            <a:r>
              <a:rPr lang="en-GB" dirty="0"/>
              <a:t>For-loop in </a:t>
            </a:r>
            <a:r>
              <a:rPr lang="en-GB" b="1" dirty="0"/>
              <a:t>JS</a:t>
            </a:r>
          </a:p>
          <a:p>
            <a:endParaRPr lang="en-GB" b="1" dirty="0"/>
          </a:p>
          <a:p>
            <a:endParaRPr lang="en-GB" b="1" dirty="0"/>
          </a:p>
          <a:p>
            <a:endParaRPr lang="en-GB" b="1" dirty="0"/>
          </a:p>
          <a:p>
            <a:pPr>
              <a:lnSpc>
                <a:spcPct val="110000"/>
              </a:lnSpc>
            </a:pPr>
            <a:r>
              <a:rPr lang="en-GB" dirty="0"/>
              <a:t>For-loop in </a:t>
            </a:r>
            <a:r>
              <a:rPr lang="en-GB" b="1" dirty="0"/>
              <a:t>Python</a:t>
            </a:r>
          </a:p>
        </p:txBody>
      </p:sp>
      <p:sp>
        <p:nvSpPr>
          <p:cNvPr id="5" name="Rectangle 4">
            <a:extLst>
              <a:ext uri="{FF2B5EF4-FFF2-40B4-BE49-F238E27FC236}">
                <a16:creationId xmlns="" xmlns:a16="http://schemas.microsoft.com/office/drawing/2014/main" id="{BF3B9E4E-17EE-4963-BC04-E092A62F2F66}"/>
              </a:ext>
            </a:extLst>
          </p:cNvPr>
          <p:cNvSpPr>
            <a:spLocks noChangeArrowheads="1"/>
          </p:cNvSpPr>
          <p:nvPr/>
        </p:nvSpPr>
        <p:spPr bwMode="auto">
          <a:xfrm>
            <a:off x="2514600" y="1815541"/>
            <a:ext cx="6281400" cy="181854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nn-NO" sz="2800" b="1" noProof="1">
                <a:solidFill>
                  <a:schemeClr val="bg1"/>
                </a:solidFill>
                <a:latin typeface="Consolas" pitchFamily="49" charset="0"/>
              </a:rPr>
              <a:t>for (let i = 0; i &lt;= 9; i++) </a:t>
            </a:r>
            <a:r>
              <a:rPr lang="nn-NO" sz="2800" b="1" noProof="1">
                <a:latin typeface="Consolas" pitchFamily="49" charset="0"/>
              </a:rPr>
              <a:t>{ </a:t>
            </a:r>
          </a:p>
          <a:p>
            <a:pPr defTabSz="1218438" latinLnBrk="1">
              <a:spcBef>
                <a:spcPts val="600"/>
              </a:spcBef>
              <a:spcAft>
                <a:spcPts val="600"/>
              </a:spcAft>
            </a:pPr>
            <a:r>
              <a:rPr lang="nn-NO" sz="2800" b="1" noProof="1">
                <a:latin typeface="Consolas" pitchFamily="49" charset="0"/>
              </a:rPr>
              <a:t>  </a:t>
            </a:r>
            <a:r>
              <a:rPr lang="en-GB" sz="2800" b="1" noProof="1">
                <a:latin typeface="Consolas" pitchFamily="49" charset="0"/>
              </a:rPr>
              <a:t>console.log</a:t>
            </a:r>
            <a:r>
              <a:rPr lang="nn-NO" sz="2800" b="1" noProof="1">
                <a:latin typeface="Consolas" pitchFamily="49" charset="0"/>
              </a:rPr>
              <a:t>(i);</a:t>
            </a:r>
          </a:p>
          <a:p>
            <a:pPr defTabSz="1218438" latinLnBrk="1">
              <a:spcBef>
                <a:spcPts val="600"/>
              </a:spcBef>
              <a:spcAft>
                <a:spcPts val="600"/>
              </a:spcAft>
            </a:pPr>
            <a:r>
              <a:rPr lang="nn-NO" sz="2800" b="1" noProof="1">
                <a:latin typeface="Consolas" pitchFamily="49" charset="0"/>
              </a:rPr>
              <a:t>}</a:t>
            </a:r>
            <a:endParaRPr lang="en-GB" sz="2800" b="1" noProof="1">
              <a:latin typeface="Consolas" pitchFamily="49" charset="0"/>
            </a:endParaRPr>
          </a:p>
        </p:txBody>
      </p:sp>
      <p:sp>
        <p:nvSpPr>
          <p:cNvPr id="6" name="Rectangle 5">
            <a:extLst>
              <a:ext uri="{FF2B5EF4-FFF2-40B4-BE49-F238E27FC236}">
                <a16:creationId xmlns="" xmlns:a16="http://schemas.microsoft.com/office/drawing/2014/main" id="{8F7CC7CF-CDBB-471E-ABCC-A8023A1E040A}"/>
              </a:ext>
            </a:extLst>
          </p:cNvPr>
          <p:cNvSpPr>
            <a:spLocks noChangeArrowheads="1"/>
          </p:cNvSpPr>
          <p:nvPr/>
        </p:nvSpPr>
        <p:spPr bwMode="auto">
          <a:xfrm>
            <a:off x="2514600" y="4599000"/>
            <a:ext cx="6281400"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for</a:t>
            </a:r>
            <a:r>
              <a:rPr lang="en-US" sz="2800" b="1" noProof="1">
                <a:latin typeface="Consolas" pitchFamily="49" charset="0"/>
              </a:rPr>
              <a:t> </a:t>
            </a:r>
            <a:r>
              <a:rPr lang="en-US" sz="2800" b="1" noProof="1">
                <a:solidFill>
                  <a:schemeClr val="bg1"/>
                </a:solidFill>
                <a:latin typeface="Consolas" pitchFamily="49" charset="0"/>
              </a:rPr>
              <a:t>i in range(0, 10):</a:t>
            </a:r>
          </a:p>
          <a:p>
            <a:pPr defTabSz="1218438" latinLnBrk="1">
              <a:spcBef>
                <a:spcPts val="600"/>
              </a:spcBef>
              <a:spcAft>
                <a:spcPts val="600"/>
              </a:spcAft>
            </a:pPr>
            <a:r>
              <a:rPr lang="en-US" sz="2800" b="1" noProof="1">
                <a:latin typeface="Consolas" pitchFamily="49" charset="0"/>
              </a:rPr>
              <a:t>  print(x)</a:t>
            </a:r>
            <a:endParaRPr lang="en-GB" sz="2800" b="1" noProof="1">
              <a:latin typeface="Consolas" pitchFamily="49" charset="0"/>
            </a:endParaRPr>
          </a:p>
        </p:txBody>
      </p:sp>
      <p:sp>
        <p:nvSpPr>
          <p:cNvPr id="8"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Tree>
    <p:extLst>
      <p:ext uri="{BB962C8B-B14F-4D97-AF65-F5344CB8AC3E}">
        <p14:creationId xmlns:p14="http://schemas.microsoft.com/office/powerpoint/2010/main" val="3350690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xmlns=""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xmlns=""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2288630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3DA8C69-81C6-40B9-B4C1-B56CF228A154}"/>
              </a:ext>
            </a:extLst>
          </p:cNvPr>
          <p:cNvSpPr>
            <a:spLocks noGrp="1"/>
          </p:cNvSpPr>
          <p:nvPr>
            <p:ph type="sldNum" sz="quarter" idx="5"/>
          </p:nvPr>
        </p:nvSpPr>
        <p:spPr/>
        <p:txBody>
          <a:bodyPr/>
          <a:lstStyle/>
          <a:p>
            <a:fld id="{2BF067CD-8E6B-4360-9AA8-C5DF2A48A6D1}" type="slidenum">
              <a:rPr lang="en-US" noProof="0" smtClean="0"/>
              <a:pPr/>
              <a:t>271</a:t>
            </a:fld>
            <a:endParaRPr lang="en-US" noProof="0" dirty="0"/>
          </a:p>
        </p:txBody>
      </p:sp>
      <p:sp>
        <p:nvSpPr>
          <p:cNvPr id="13" name="Text Placeholder 12">
            <a:extLst>
              <a:ext uri="{FF2B5EF4-FFF2-40B4-BE49-F238E27FC236}">
                <a16:creationId xmlns:a16="http://schemas.microsoft.com/office/drawing/2014/main" xmlns="" id="{34452CA2-D301-42C5-8348-519A7FA8DAC4}"/>
              </a:ext>
            </a:extLst>
          </p:cNvPr>
          <p:cNvSpPr>
            <a:spLocks noGrp="1"/>
          </p:cNvSpPr>
          <p:nvPr>
            <p:ph type="body" sz="quarter" idx="10"/>
          </p:nvPr>
        </p:nvSpPr>
        <p:spPr/>
        <p:txBody>
          <a:bodyPr/>
          <a:lstStyle/>
          <a:p>
            <a:r>
              <a:rPr lang="en-US" b="1" dirty="0"/>
              <a:t>Higher-order functions </a:t>
            </a:r>
            <a:r>
              <a:rPr lang="en-US" dirty="0"/>
              <a:t>take other functions as arguments</a:t>
            </a:r>
          </a:p>
        </p:txBody>
      </p:sp>
      <p:sp>
        <p:nvSpPr>
          <p:cNvPr id="4" name="Title 3">
            <a:extLst>
              <a:ext uri="{FF2B5EF4-FFF2-40B4-BE49-F238E27FC236}">
                <a16:creationId xmlns:a16="http://schemas.microsoft.com/office/drawing/2014/main" xmlns=""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xmlns="" id="{01BE7A3F-CB18-4356-AC96-599D75CAB03D}"/>
              </a:ext>
            </a:extLst>
          </p:cNvPr>
          <p:cNvSpPr txBox="1">
            <a:spLocks/>
          </p:cNvSpPr>
          <p:nvPr/>
        </p:nvSpPr>
        <p:spPr>
          <a:xfrm>
            <a:off x="1191000" y="1932869"/>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lumMod val="75000"/>
                  </a:schemeClr>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lumMod val="75000"/>
                  </a:schemeClr>
                </a:solidFill>
              </a:rPr>
              <a:t>func</a:t>
            </a:r>
            <a:r>
              <a:rPr lang="en-US" sz="2400" dirty="0">
                <a:solidFill>
                  <a:schemeClr val="tx1"/>
                </a:solidFill>
              </a:rPr>
              <a:t>(result,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xmlns="" id="{71ACD245-7468-42CD-A1B9-052CF2E1FEAF}"/>
              </a:ext>
            </a:extLst>
          </p:cNvPr>
          <p:cNvSpPr txBox="1">
            <a:spLocks/>
          </p:cNvSpPr>
          <p:nvPr/>
        </p:nvSpPr>
        <p:spPr>
          <a:xfrm>
            <a:off x="1191000" y="4328243"/>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xmlns="" id="{161A17C8-F520-4646-A63E-5541A31FA98F}"/>
              </a:ext>
            </a:extLst>
          </p:cNvPr>
          <p:cNvSpPr txBox="1">
            <a:spLocks/>
          </p:cNvSpPr>
          <p:nvPr/>
        </p:nvSpPr>
        <p:spPr>
          <a:xfrm>
            <a:off x="1191000" y="5092401"/>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xmlns="" id="{BE666D36-3247-4BFC-9ED4-92C949EFD91D}"/>
              </a:ext>
            </a:extLst>
          </p:cNvPr>
          <p:cNvSpPr txBox="1">
            <a:spLocks/>
          </p:cNvSpPr>
          <p:nvPr/>
        </p:nvSpPr>
        <p:spPr>
          <a:xfrm>
            <a:off x="1191000" y="5856559"/>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18484215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xmlns=""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xmlns=""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23660691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273</a:t>
            </a:fld>
            <a:endParaRPr lang="en-US" noProof="0" dirty="0"/>
          </a:p>
        </p:txBody>
      </p:sp>
      <p:sp>
        <p:nvSpPr>
          <p:cNvPr id="3" name="Text Placeholder 2">
            <a:extLst>
              <a:ext uri="{FF2B5EF4-FFF2-40B4-BE49-F238E27FC236}">
                <a16:creationId xmlns:a16="http://schemas.microsoft.com/office/drawing/2014/main" xmlns="" id="{E3F00567-AE84-424C-AB7E-438F00F87B95}"/>
              </a:ext>
            </a:extLst>
          </p:cNvPr>
          <p:cNvSpPr>
            <a:spLocks noGrp="1"/>
          </p:cNvSpPr>
          <p:nvPr>
            <p:ph type="body" sz="quarter" idx="10"/>
          </p:nvPr>
        </p:nvSpPr>
        <p:spPr/>
        <p:txBody>
          <a:bodyPr>
            <a:normAutofit/>
          </a:bodyPr>
          <a:lstStyle/>
          <a:p>
            <a:pPr>
              <a:lnSpc>
                <a:spcPct val="100000"/>
              </a:lnSpc>
            </a:pPr>
            <a:r>
              <a:rPr lang="en-US" sz="3200" b="1" dirty="0"/>
              <a:t>Data structures </a:t>
            </a:r>
            <a:r>
              <a:rPr lang="en-US" sz="3200" dirty="0"/>
              <a:t>are representations of data in the computer memory, which allow efficient access and modification</a:t>
            </a:r>
          </a:p>
          <a:p>
            <a:pPr>
              <a:lnSpc>
                <a:spcPct val="100000"/>
              </a:lnSpc>
            </a:pPr>
            <a:r>
              <a:rPr lang="en-US" sz="3200" b="1" dirty="0"/>
              <a:t>Linear data types</a:t>
            </a:r>
            <a:r>
              <a:rPr lang="en-US" sz="3200" dirty="0"/>
              <a:t>: arrays, lists, stacks, queues</a:t>
            </a:r>
          </a:p>
        </p:txBody>
      </p:sp>
      <p:sp>
        <p:nvSpPr>
          <p:cNvPr id="4" name="Title 3">
            <a:extLst>
              <a:ext uri="{FF2B5EF4-FFF2-40B4-BE49-F238E27FC236}">
                <a16:creationId xmlns:a16="http://schemas.microsoft.com/office/drawing/2014/main" xmlns=""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xmlns=""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xmlns=""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xmlns=""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xmlns=""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xmlns=""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xmlns=""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xmlns=""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xmlns=""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xmlns=""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xmlns=""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xmlns=""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xmlns=""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xmlns=""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xmlns=""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xmlns=""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xmlns=""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21032455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Font typeface="Wingdings" panose="05000000000000000000" pitchFamily="2" charset="2"/>
              <a:buChar char="§"/>
            </a:pPr>
            <a:r>
              <a:rPr lang="en-US" b="1" dirty="0"/>
              <a:t>List of numbers</a:t>
            </a:r>
            <a:r>
              <a:rPr lang="en-US" dirty="0"/>
              <a:t>, representing a sequence of income amounts:</a:t>
            </a:r>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r>
              <a:rPr lang="en-US" b="1" dirty="0"/>
              <a:t>Adding</a:t>
            </a:r>
            <a:r>
              <a:rPr lang="en-US" dirty="0"/>
              <a:t> a new income:</a:t>
            </a:r>
          </a:p>
          <a:p>
            <a:pPr marL="457200" indent="-457200">
              <a:lnSpc>
                <a:spcPct val="90000"/>
              </a:lnSpc>
              <a:buFont typeface="Wingdings" panose="05000000000000000000" pitchFamily="2" charset="2"/>
              <a:buChar char="§"/>
            </a:pPr>
            <a:endParaRPr lang="en-US" dirty="0"/>
          </a:p>
          <a:p>
            <a:pPr marL="457200" indent="-457200">
              <a:lnSpc>
                <a:spcPct val="90000"/>
              </a:lnSpc>
              <a:spcBef>
                <a:spcPts val="1200"/>
              </a:spcBef>
              <a:buFont typeface="Wingdings" panose="05000000000000000000" pitchFamily="2" charset="2"/>
              <a:buChar char="§"/>
            </a:pPr>
            <a:r>
              <a:rPr lang="en-US" b="1" dirty="0"/>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xmlns=""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a16="http://schemas.microsoft.com/office/drawing/2014/main" xmlns="" val="20000"/>
                    </a:ext>
                  </a:extLst>
                </a:gridCol>
                <a:gridCol w="1134956">
                  <a:extLst>
                    <a:ext uri="{9D8B030D-6E8A-4147-A177-3AD203B41FA5}">
                      <a16:colId xmlns:a16="http://schemas.microsoft.com/office/drawing/2014/main" xmlns=""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0" name="Text Placeholder 5">
            <a:extLst>
              <a:ext uri="{FF2B5EF4-FFF2-40B4-BE49-F238E27FC236}">
                <a16:creationId xmlns:a16="http://schemas.microsoft.com/office/drawing/2014/main" xmlns=""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xmlns=""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xmlns="" val="20000"/>
                    </a:ext>
                  </a:extLst>
                </a:gridCol>
                <a:gridCol w="1134956">
                  <a:extLst>
                    <a:ext uri="{9D8B030D-6E8A-4147-A177-3AD203B41FA5}">
                      <a16:colId xmlns:a16="http://schemas.microsoft.com/office/drawing/2014/main" xmlns=""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2" name="Text Placeholder 5">
            <a:extLst>
              <a:ext uri="{FF2B5EF4-FFF2-40B4-BE49-F238E27FC236}">
                <a16:creationId xmlns:a16="http://schemas.microsoft.com/office/drawing/2014/main" xmlns=""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xmlns=""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xmlns=""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4" name="Right Arrow 7">
            <a:extLst>
              <a:ext uri="{FF2B5EF4-FFF2-40B4-BE49-F238E27FC236}">
                <a16:creationId xmlns:a16="http://schemas.microsoft.com/office/drawing/2014/main" xmlns=""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xmlns=""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274</a:t>
            </a:fld>
            <a:endParaRPr lang="en-US" dirty="0"/>
          </a:p>
        </p:txBody>
      </p:sp>
    </p:spTree>
    <p:extLst>
      <p:ext uri="{BB962C8B-B14F-4D97-AF65-F5344CB8AC3E}">
        <p14:creationId xmlns:p14="http://schemas.microsoft.com/office/powerpoint/2010/main" val="29703916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xmlns=""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xmlns=""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7793701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276</a:t>
            </a:fld>
            <a:endParaRPr lang="en-US" noProof="0" dirty="0"/>
          </a:p>
        </p:txBody>
      </p:sp>
      <p:sp>
        <p:nvSpPr>
          <p:cNvPr id="3" name="Text Placeholder 2">
            <a:extLst>
              <a:ext uri="{FF2B5EF4-FFF2-40B4-BE49-F238E27FC236}">
                <a16:creationId xmlns:a16="http://schemas.microsoft.com/office/drawing/2014/main" xmlns="" id="{E3F00567-AE84-424C-AB7E-438F00F87B95}"/>
              </a:ext>
            </a:extLst>
          </p:cNvPr>
          <p:cNvSpPr>
            <a:spLocks noGrp="1"/>
          </p:cNvSpPr>
          <p:nvPr>
            <p:ph type="body" sz="quarter" idx="10"/>
          </p:nvPr>
        </p:nvSpPr>
        <p:spPr>
          <a:xfrm>
            <a:off x="190402" y="1196125"/>
            <a:ext cx="6355598" cy="5528766"/>
          </a:xfrm>
        </p:spPr>
        <p:txBody>
          <a:bodyPr>
            <a:normAutofit/>
          </a:bodyPr>
          <a:lstStyle/>
          <a:p>
            <a:r>
              <a:rPr lang="en-US" sz="3200" b="1" dirty="0"/>
              <a:t>Trees </a:t>
            </a:r>
            <a:r>
              <a:rPr lang="en-US" sz="3200" dirty="0"/>
              <a:t>and tree-like data structures</a:t>
            </a:r>
          </a:p>
          <a:p>
            <a:pPr lvl="1"/>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p:txBody>
      </p:sp>
      <p:sp>
        <p:nvSpPr>
          <p:cNvPr id="4" name="Title 3">
            <a:extLst>
              <a:ext uri="{FF2B5EF4-FFF2-40B4-BE49-F238E27FC236}">
                <a16:creationId xmlns:a16="http://schemas.microsoft.com/office/drawing/2014/main" xmlns=""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xmlns=""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xmlns=""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xmlns=""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xmlns=""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xmlns=""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xmlns=""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xmlns=""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xmlns=""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xmlns=""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xmlns=""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xmlns=""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xmlns=""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xmlns=""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xmlns=""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b="1" dirty="0"/>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xmlns=""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2921944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xmlns=""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xmlns=""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20862388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317A8C6-020E-47C7-94B4-E3DDC4277076}"/>
              </a:ext>
            </a:extLst>
          </p:cNvPr>
          <p:cNvSpPr>
            <a:spLocks noGrp="1"/>
          </p:cNvSpPr>
          <p:nvPr>
            <p:ph type="sldNum" sz="quarter" idx="5"/>
          </p:nvPr>
        </p:nvSpPr>
        <p:spPr/>
        <p:txBody>
          <a:bodyPr/>
          <a:lstStyle/>
          <a:p>
            <a:fld id="{2BF067CD-8E6B-4360-9AA8-C5DF2A48A6D1}" type="slidenum">
              <a:rPr lang="en-US" noProof="0" smtClean="0"/>
              <a:pPr/>
              <a:t>278</a:t>
            </a:fld>
            <a:endParaRPr lang="en-US" noProof="0" dirty="0"/>
          </a:p>
        </p:txBody>
      </p:sp>
      <p:sp>
        <p:nvSpPr>
          <p:cNvPr id="3" name="Text Placeholder 2">
            <a:extLst>
              <a:ext uri="{FF2B5EF4-FFF2-40B4-BE49-F238E27FC236}">
                <a16:creationId xmlns:a16="http://schemas.microsoft.com/office/drawing/2014/main" xmlns="" id="{5CF8350F-C560-45BB-9B5D-2B1B70762E47}"/>
              </a:ext>
            </a:extLst>
          </p:cNvPr>
          <p:cNvSpPr>
            <a:spLocks noGrp="1"/>
          </p:cNvSpPr>
          <p:nvPr>
            <p:ph type="body" sz="quarter" idx="10"/>
          </p:nvPr>
        </p:nvSpPr>
        <p:spPr/>
        <p:txBody>
          <a:bodyPr>
            <a:normAutofit lnSpcReduction="10000"/>
          </a:bodyPr>
          <a:lstStyle/>
          <a:p>
            <a:pPr>
              <a:lnSpc>
                <a:spcPct val="108000"/>
              </a:lnSpc>
            </a:pPr>
            <a:r>
              <a:rPr lang="en-US" b="1" dirty="0"/>
              <a:t>Component-based software development</a:t>
            </a:r>
          </a:p>
          <a:p>
            <a:pPr lvl="1">
              <a:lnSpc>
                <a:spcPct val="108000"/>
              </a:lnSpc>
            </a:pPr>
            <a:r>
              <a:rPr lang="en-US" dirty="0"/>
              <a:t>A </a:t>
            </a:r>
            <a:r>
              <a:rPr lang="en-US" b="1" dirty="0"/>
              <a:t>programming paradigm </a:t>
            </a:r>
            <a:r>
              <a:rPr lang="en-US" dirty="0"/>
              <a:t>in which applications</a:t>
            </a:r>
            <a:br>
              <a:rPr lang="en-US" dirty="0"/>
            </a:br>
            <a:r>
              <a:rPr lang="en-US" dirty="0"/>
              <a:t>are composed of re-usable </a:t>
            </a:r>
            <a:r>
              <a:rPr lang="en-US" b="1" dirty="0"/>
              <a:t>components</a:t>
            </a:r>
          </a:p>
          <a:p>
            <a:pPr>
              <a:lnSpc>
                <a:spcPct val="108000"/>
              </a:lnSpc>
            </a:pPr>
            <a:r>
              <a:rPr lang="en-US" b="1" dirty="0"/>
              <a:t>Components</a:t>
            </a:r>
            <a:r>
              <a:rPr lang="en-US" dirty="0"/>
              <a:t> are self-contained pieces of functionality</a:t>
            </a:r>
          </a:p>
          <a:p>
            <a:pPr lvl="1">
              <a:lnSpc>
                <a:spcPct val="108000"/>
              </a:lnSpc>
            </a:pPr>
            <a:r>
              <a:rPr lang="en-US" dirty="0"/>
              <a:t>E.g. PDF generator, email sender, date picker UI control</a:t>
            </a:r>
          </a:p>
          <a:p>
            <a:pPr>
              <a:lnSpc>
                <a:spcPct val="108000"/>
              </a:lnSpc>
            </a:pPr>
            <a:r>
              <a:rPr lang="en-US" dirty="0"/>
              <a:t>User interface (UI) components are also known as </a:t>
            </a:r>
            <a:r>
              <a:rPr lang="en-US" b="1" dirty="0"/>
              <a:t>UI controls</a:t>
            </a:r>
            <a:r>
              <a:rPr lang="en-US" dirty="0"/>
              <a:t>, </a:t>
            </a:r>
            <a:r>
              <a:rPr lang="en-US" b="1" dirty="0"/>
              <a:t>visual components</a:t>
            </a:r>
            <a:r>
              <a:rPr lang="en-US" dirty="0"/>
              <a:t> or </a:t>
            </a:r>
            <a:r>
              <a:rPr lang="en-US" b="1" dirty="0"/>
              <a:t>widgets</a:t>
            </a:r>
            <a:endParaRPr lang="en-US" dirty="0"/>
          </a:p>
          <a:p>
            <a:pPr>
              <a:lnSpc>
                <a:spcPct val="108000"/>
              </a:lnSpc>
            </a:pPr>
            <a:r>
              <a:rPr lang="en-US" dirty="0"/>
              <a:t>Components are distributed in </a:t>
            </a:r>
            <a:r>
              <a:rPr lang="en-US" b="1" dirty="0"/>
              <a:t>libraries</a:t>
            </a:r>
          </a:p>
          <a:p>
            <a:pPr lvl="1">
              <a:lnSpc>
                <a:spcPct val="108000"/>
              </a:lnSpc>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xmlns=""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xmlns=""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24513548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129A4F-C7F2-44A2-B6D9-93A59E0DFADD}"/>
              </a:ext>
            </a:extLst>
          </p:cNvPr>
          <p:cNvSpPr>
            <a:spLocks noGrp="1"/>
          </p:cNvSpPr>
          <p:nvPr>
            <p:ph type="sldNum" sz="quarter" idx="5"/>
          </p:nvPr>
        </p:nvSpPr>
        <p:spPr/>
        <p:txBody>
          <a:bodyPr/>
          <a:lstStyle/>
          <a:p>
            <a:fld id="{2BF067CD-8E6B-4360-9AA8-C5DF2A48A6D1}" type="slidenum">
              <a:rPr lang="en-US" noProof="0" smtClean="0"/>
              <a:pPr/>
              <a:t>279</a:t>
            </a:fld>
            <a:endParaRPr lang="en-US" noProof="0" dirty="0"/>
          </a:p>
        </p:txBody>
      </p:sp>
      <p:sp>
        <p:nvSpPr>
          <p:cNvPr id="4" name="Title 3">
            <a:extLst>
              <a:ext uri="{FF2B5EF4-FFF2-40B4-BE49-F238E27FC236}">
                <a16:creationId xmlns:a16="http://schemas.microsoft.com/office/drawing/2014/main" xmlns="" id="{BDEE11B6-55D8-4DEB-B67A-6D6E0C3C2120}"/>
              </a:ext>
            </a:extLst>
          </p:cNvPr>
          <p:cNvSpPr>
            <a:spLocks noGrp="1"/>
          </p:cNvSpPr>
          <p:nvPr>
            <p:ph type="title"/>
          </p:nvPr>
        </p:nvSpPr>
        <p:spPr/>
        <p:txBody>
          <a:bodyPr/>
          <a:lstStyle/>
          <a:p>
            <a:r>
              <a:rPr lang="en-US" dirty="0"/>
              <a:t>Example of Software Component</a:t>
            </a:r>
          </a:p>
        </p:txBody>
      </p:sp>
      <p:pic>
        <p:nvPicPr>
          <p:cNvPr id="5" name="Picture 4">
            <a:hlinkClick r:id="rId3"/>
            <a:extLst>
              <a:ext uri="{FF2B5EF4-FFF2-40B4-BE49-F238E27FC236}">
                <a16:creationId xmlns:a16="http://schemas.microsoft.com/office/drawing/2014/main" xmlns="" id="{4AFF0675-9A8E-470B-90AB-B7E11E9D4A86}"/>
              </a:ext>
            </a:extLst>
          </p:cNvPr>
          <p:cNvPicPr>
            <a:picLocks noChangeAspect="1"/>
          </p:cNvPicPr>
          <p:nvPr/>
        </p:nvPicPr>
        <p:blipFill>
          <a:blip r:embed="rId4"/>
          <a:stretch>
            <a:fillRect/>
          </a:stretch>
        </p:blipFill>
        <p:spPr>
          <a:xfrm>
            <a:off x="3176501" y="1466941"/>
            <a:ext cx="5838998" cy="5041750"/>
          </a:xfrm>
          <a:prstGeom prst="rect">
            <a:avLst/>
          </a:prstGeom>
          <a:ln>
            <a:solidFill>
              <a:schemeClr val="bg2">
                <a:lumMod val="65000"/>
              </a:schemeClr>
            </a:solidFill>
          </a:ln>
        </p:spPr>
      </p:pic>
      <p:sp>
        <p:nvSpPr>
          <p:cNvPr id="6" name="AutoShape 7">
            <a:extLst>
              <a:ext uri="{FF2B5EF4-FFF2-40B4-BE49-F238E27FC236}">
                <a16:creationId xmlns:a16="http://schemas.microsoft.com/office/drawing/2014/main" xmlns="" id="{FFD6F05C-3102-4D72-9C6E-5AB2F124BAD8}"/>
              </a:ext>
            </a:extLst>
          </p:cNvPr>
          <p:cNvSpPr>
            <a:spLocks noChangeArrowheads="1"/>
          </p:cNvSpPr>
          <p:nvPr/>
        </p:nvSpPr>
        <p:spPr bwMode="auto">
          <a:xfrm>
            <a:off x="8796000" y="1878392"/>
            <a:ext cx="2610000" cy="1055608"/>
          </a:xfrm>
          <a:prstGeom prst="wedgeRoundRectCallout">
            <a:avLst>
              <a:gd name="adj1" fmla="val -78395"/>
              <a:gd name="adj2" fmla="val 5313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611424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mp;Rcy;&amp;iecy;&amp;zcy;&amp;ucy;&amp;lcy;&amp;tcy;&amp;acy;&amp;tcy; &amp;scy; &amp;icy;&amp;zcy;&amp;ocy;&amp;bcy;&amp;rcy;&amp;acy;&amp;zhcy;&amp;iecy;&amp;ncy;&amp;icy;&amp;iecy; &amp;zcy;&amp;acy; intellij ide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322" y="1349923"/>
            <a:ext cx="1364253" cy="13642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1" y="2686719"/>
            <a:ext cx="1108127" cy="114580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sz="quarter" idx="10"/>
          </p:nvPr>
        </p:nvSpPr>
        <p:spPr/>
        <p:txBody>
          <a:bodyPr/>
          <a:lstStyle/>
          <a:p>
            <a:r>
              <a:rPr lang="en-GB"/>
              <a:t>IDE</a:t>
            </a:r>
          </a:p>
        </p:txBody>
      </p:sp>
      <p:sp>
        <p:nvSpPr>
          <p:cNvPr id="8" name="Subtitle 7"/>
          <p:cNvSpPr>
            <a:spLocks noGrp="1"/>
          </p:cNvSpPr>
          <p:nvPr>
            <p:ph type="subTitle" sz="quarter" idx="11"/>
          </p:nvPr>
        </p:nvSpPr>
        <p:spPr/>
        <p:txBody>
          <a:bodyPr/>
          <a:lstStyle/>
          <a:p>
            <a:r>
              <a:rPr lang="en-GB" dirty="0"/>
              <a:t>Integrated Development Environments</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6322" y="1479931"/>
            <a:ext cx="1268561" cy="1268561"/>
          </a:xfrm>
          <a:prstGeom prst="rect">
            <a:avLst/>
          </a:prstGeom>
        </p:spPr>
      </p:pic>
      <p:pic>
        <p:nvPicPr>
          <p:cNvPr id="10" name="Picture 9" descr="A close up of a card&#10;&#10;Description automatically generated">
            <a:extLst>
              <a:ext uri="{FF2B5EF4-FFF2-40B4-BE49-F238E27FC236}">
                <a16:creationId xmlns="" xmlns:a16="http://schemas.microsoft.com/office/drawing/2014/main" id="{9503AB4A-AAD4-488E-91C6-E2C5FB16AC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4627" y="2625537"/>
            <a:ext cx="1166469" cy="1166469"/>
          </a:xfrm>
          <a:prstGeom prst="rect">
            <a:avLst/>
          </a:prstGeom>
        </p:spPr>
      </p:pic>
    </p:spTree>
    <p:extLst>
      <p:ext uri="{BB962C8B-B14F-4D97-AF65-F5344CB8AC3E}">
        <p14:creationId xmlns:p14="http://schemas.microsoft.com/office/powerpoint/2010/main" val="3925633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91EE75-BDDB-422C-8DD9-42FEA56B407A}"/>
              </a:ext>
            </a:extLst>
          </p:cNvPr>
          <p:cNvSpPr>
            <a:spLocks noGrp="1"/>
          </p:cNvSpPr>
          <p:nvPr>
            <p:ph type="sldNum" sz="quarter" idx="5"/>
          </p:nvPr>
        </p:nvSpPr>
        <p:spPr/>
        <p:txBody>
          <a:bodyPr/>
          <a:lstStyle/>
          <a:p>
            <a:fld id="{2BF067CD-8E6B-4360-9AA8-C5DF2A48A6D1}" type="slidenum">
              <a:rPr lang="en-US" noProof="0" smtClean="0"/>
              <a:pPr/>
              <a:t>280</a:t>
            </a:fld>
            <a:endParaRPr lang="en-US" noProof="0" dirty="0"/>
          </a:p>
        </p:txBody>
      </p:sp>
      <p:sp>
        <p:nvSpPr>
          <p:cNvPr id="4" name="Title 3">
            <a:extLst>
              <a:ext uri="{FF2B5EF4-FFF2-40B4-BE49-F238E27FC236}">
                <a16:creationId xmlns:a16="http://schemas.microsoft.com/office/drawing/2014/main" xmlns=""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xmlns=""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a:extLst>
              <a:ext uri="{FF2B5EF4-FFF2-40B4-BE49-F238E27FC236}">
                <a16:creationId xmlns:a16="http://schemas.microsoft.com/office/drawing/2014/main" xmlns="" id="{88684871-03FE-46AC-AC1D-CFC68DC37EE0}"/>
              </a:ext>
            </a:extLst>
          </p:cNvPr>
          <p:cNvPicPr>
            <a:picLocks noChangeAspect="1"/>
          </p:cNvPicPr>
          <p:nvPr/>
        </p:nvPicPr>
        <p:blipFill>
          <a:blip r:embed="rId2"/>
          <a:stretch>
            <a:fillRect/>
          </a:stretch>
        </p:blipFill>
        <p:spPr>
          <a:xfrm>
            <a:off x="7972008" y="3294000"/>
            <a:ext cx="3295962" cy="2845936"/>
          </a:xfrm>
          <a:prstGeom prst="rect">
            <a:avLst/>
          </a:prstGeom>
          <a:ln>
            <a:solidFill>
              <a:schemeClr val="bg2">
                <a:lumMod val="65000"/>
              </a:schemeClr>
            </a:solidFill>
          </a:ln>
        </p:spPr>
      </p:pic>
    </p:spTree>
    <p:extLst>
      <p:ext uri="{BB962C8B-B14F-4D97-AF65-F5344CB8AC3E}">
        <p14:creationId xmlns:p14="http://schemas.microsoft.com/office/powerpoint/2010/main" val="32348061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xmlns=""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xmlns=""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xmlns=""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5327856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317A8C6-020E-47C7-94B4-E3DDC4277076}"/>
              </a:ext>
            </a:extLst>
          </p:cNvPr>
          <p:cNvSpPr>
            <a:spLocks noGrp="1"/>
          </p:cNvSpPr>
          <p:nvPr>
            <p:ph type="sldNum" sz="quarter" idx="5"/>
          </p:nvPr>
        </p:nvSpPr>
        <p:spPr/>
        <p:txBody>
          <a:bodyPr/>
          <a:lstStyle/>
          <a:p>
            <a:fld id="{2BF067CD-8E6B-4360-9AA8-C5DF2A48A6D1}" type="slidenum">
              <a:rPr lang="en-US" noProof="0" smtClean="0"/>
              <a:pPr/>
              <a:t>282</a:t>
            </a:fld>
            <a:endParaRPr lang="en-US" noProof="0" dirty="0"/>
          </a:p>
        </p:txBody>
      </p:sp>
      <p:sp>
        <p:nvSpPr>
          <p:cNvPr id="3" name="Text Placeholder 2">
            <a:extLst>
              <a:ext uri="{FF2B5EF4-FFF2-40B4-BE49-F238E27FC236}">
                <a16:creationId xmlns:a16="http://schemas.microsoft.com/office/drawing/2014/main" xmlns=""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t>Event-driven programming</a:t>
            </a:r>
          </a:p>
          <a:p>
            <a:pPr lvl="1">
              <a:lnSpc>
                <a:spcPct val="103000"/>
              </a:lnSpc>
            </a:pPr>
            <a:r>
              <a:rPr lang="en-US" dirty="0"/>
              <a:t>A </a:t>
            </a:r>
            <a:r>
              <a:rPr lang="en-US" b="1" dirty="0"/>
              <a:t>programming paradigm </a:t>
            </a:r>
            <a:r>
              <a:rPr lang="en-US" dirty="0"/>
              <a:t>in which the flow of the program is determined by </a:t>
            </a:r>
            <a:r>
              <a:rPr lang="en-US" b="1" dirty="0"/>
              <a:t>events</a:t>
            </a:r>
            <a:r>
              <a:rPr lang="en-US" dirty="0"/>
              <a:t>, e.g. mouse clicks, key presses, etc.</a:t>
            </a:r>
          </a:p>
          <a:p>
            <a:pPr>
              <a:lnSpc>
                <a:spcPct val="103000"/>
              </a:lnSpc>
              <a:spcBef>
                <a:spcPts val="1800"/>
              </a:spcBef>
            </a:pPr>
            <a:r>
              <a:rPr lang="en-US" dirty="0"/>
              <a:t>Event </a:t>
            </a:r>
            <a:r>
              <a:rPr lang="en-US" b="1" dirty="0"/>
              <a:t>source</a:t>
            </a:r>
            <a:r>
              <a:rPr lang="en-US" dirty="0"/>
              <a:t> (event emitter)</a:t>
            </a:r>
          </a:p>
          <a:p>
            <a:pPr lvl="1">
              <a:lnSpc>
                <a:spcPct val="103000"/>
              </a:lnSpc>
            </a:pPr>
            <a:r>
              <a:rPr lang="en-US" dirty="0"/>
              <a:t>Produces events, e.g. when the mouse is clicked</a:t>
            </a:r>
          </a:p>
          <a:p>
            <a:pPr>
              <a:lnSpc>
                <a:spcPct val="103000"/>
              </a:lnSpc>
              <a:spcBef>
                <a:spcPts val="1800"/>
              </a:spcBef>
            </a:pPr>
            <a:r>
              <a:rPr lang="en-US" dirty="0"/>
              <a:t>Event </a:t>
            </a:r>
            <a:r>
              <a:rPr lang="en-US" b="1" dirty="0"/>
              <a:t>handler </a:t>
            </a:r>
            <a:r>
              <a:rPr lang="en-US" dirty="0"/>
              <a:t>(event consumer, callback)</a:t>
            </a:r>
          </a:p>
          <a:p>
            <a:pPr lvl="1">
              <a:lnSpc>
                <a:spcPct val="103000"/>
              </a:lnSpc>
            </a:pPr>
            <a:r>
              <a:rPr lang="en-US" dirty="0"/>
              <a:t>Processes events, e.g. show a message</a:t>
            </a:r>
          </a:p>
        </p:txBody>
      </p:sp>
      <p:sp>
        <p:nvSpPr>
          <p:cNvPr id="4" name="Title 3">
            <a:extLst>
              <a:ext uri="{FF2B5EF4-FFF2-40B4-BE49-F238E27FC236}">
                <a16:creationId xmlns:a16="http://schemas.microsoft.com/office/drawing/2014/main" xmlns=""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1773722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317A8C6-020E-47C7-94B4-E3DDC4277076}"/>
              </a:ext>
            </a:extLst>
          </p:cNvPr>
          <p:cNvSpPr>
            <a:spLocks noGrp="1"/>
          </p:cNvSpPr>
          <p:nvPr>
            <p:ph type="sldNum" sz="quarter" idx="5"/>
          </p:nvPr>
        </p:nvSpPr>
        <p:spPr/>
        <p:txBody>
          <a:bodyPr/>
          <a:lstStyle/>
          <a:p>
            <a:fld id="{2BF067CD-8E6B-4360-9AA8-C5DF2A48A6D1}" type="slidenum">
              <a:rPr lang="en-US" noProof="0" smtClean="0"/>
              <a:pPr/>
              <a:t>283</a:t>
            </a:fld>
            <a:endParaRPr lang="en-US" noProof="0" dirty="0"/>
          </a:p>
        </p:txBody>
      </p:sp>
      <p:sp>
        <p:nvSpPr>
          <p:cNvPr id="3" name="Text Placeholder 2">
            <a:extLst>
              <a:ext uri="{FF2B5EF4-FFF2-40B4-BE49-F238E27FC236}">
                <a16:creationId xmlns:a16="http://schemas.microsoft.com/office/drawing/2014/main" xmlns=""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t>Inversion of control </a:t>
            </a:r>
            <a:r>
              <a:rPr lang="en-US" dirty="0"/>
              <a:t>(</a:t>
            </a:r>
            <a:r>
              <a:rPr lang="en-US" b="1" noProof="1"/>
              <a:t>IoC</a:t>
            </a:r>
            <a:r>
              <a:rPr lang="en-US" dirty="0"/>
              <a:t>) principle</a:t>
            </a:r>
          </a:p>
          <a:p>
            <a:pPr lvl="1">
              <a:lnSpc>
                <a:spcPct val="103000"/>
              </a:lnSpc>
            </a:pPr>
            <a:r>
              <a:rPr lang="en-US" dirty="0"/>
              <a:t>A function / component / framework does the processing and calls pieces of your code for certain tasks</a:t>
            </a:r>
          </a:p>
          <a:p>
            <a:pPr>
              <a:lnSpc>
                <a:spcPct val="103000"/>
              </a:lnSpc>
            </a:pPr>
            <a:r>
              <a:rPr lang="en-US" dirty="0"/>
              <a:t>Examples of </a:t>
            </a:r>
            <a:r>
              <a:rPr lang="en-US" noProof="1"/>
              <a:t>IoC</a:t>
            </a:r>
            <a:r>
              <a:rPr lang="en-US" dirty="0"/>
              <a:t> behavior:</a:t>
            </a:r>
          </a:p>
          <a:p>
            <a:pPr lvl="1">
              <a:lnSpc>
                <a:spcPct val="103000"/>
              </a:lnSpc>
            </a:pPr>
            <a:r>
              <a:rPr lang="en-US" dirty="0"/>
              <a:t>A </a:t>
            </a:r>
            <a:r>
              <a:rPr lang="en-US" b="1" dirty="0"/>
              <a:t>parser</a:t>
            </a:r>
            <a:r>
              <a:rPr lang="en-US" dirty="0"/>
              <a:t> processes a document</a:t>
            </a:r>
            <a:br>
              <a:rPr lang="en-US" dirty="0"/>
            </a:br>
            <a:r>
              <a:rPr lang="en-US" dirty="0"/>
              <a:t>and calls </a:t>
            </a:r>
            <a:r>
              <a:rPr lang="en-US" b="1" dirty="0"/>
              <a:t>events</a:t>
            </a:r>
            <a:r>
              <a:rPr lang="en-US" dirty="0"/>
              <a:t> when it finds</a:t>
            </a:r>
            <a:br>
              <a:rPr lang="en-US" dirty="0"/>
            </a:br>
            <a:r>
              <a:rPr lang="en-US" dirty="0"/>
              <a:t>certain tokens</a:t>
            </a:r>
          </a:p>
          <a:p>
            <a:pPr lvl="1">
              <a:lnSpc>
                <a:spcPct val="103000"/>
              </a:lnSpc>
            </a:pPr>
            <a:r>
              <a:rPr lang="en-US" dirty="0"/>
              <a:t>A </a:t>
            </a:r>
            <a:r>
              <a:rPr lang="en-US" b="1" dirty="0"/>
              <a:t>GUI app</a:t>
            </a:r>
            <a:r>
              <a:rPr lang="en-US" dirty="0"/>
              <a:t> manages the UI and</a:t>
            </a:r>
            <a:br>
              <a:rPr lang="en-US" dirty="0"/>
            </a:br>
            <a:r>
              <a:rPr lang="en-US" dirty="0"/>
              <a:t>calls </a:t>
            </a:r>
            <a:r>
              <a:rPr lang="en-US" b="1" dirty="0"/>
              <a:t>events</a:t>
            </a:r>
            <a:r>
              <a:rPr lang="en-US" dirty="0"/>
              <a:t> for the user input</a:t>
            </a:r>
          </a:p>
        </p:txBody>
      </p:sp>
      <p:sp>
        <p:nvSpPr>
          <p:cNvPr id="4" name="Title 3">
            <a:extLst>
              <a:ext uri="{FF2B5EF4-FFF2-40B4-BE49-F238E27FC236}">
                <a16:creationId xmlns:a16="http://schemas.microsoft.com/office/drawing/2014/main" xmlns=""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xmlns=""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42791435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B46D3E7-1A48-4CB9-B5F2-C2D4825EF63B}"/>
              </a:ext>
            </a:extLst>
          </p:cNvPr>
          <p:cNvSpPr>
            <a:spLocks noGrp="1"/>
          </p:cNvSpPr>
          <p:nvPr>
            <p:ph type="sldNum" sz="quarter" idx="5"/>
          </p:nvPr>
        </p:nvSpPr>
        <p:spPr/>
        <p:txBody>
          <a:bodyPr/>
          <a:lstStyle/>
          <a:p>
            <a:fld id="{2BF067CD-8E6B-4360-9AA8-C5DF2A48A6D1}" type="slidenum">
              <a:rPr lang="en-US" noProof="0" smtClean="0"/>
              <a:pPr/>
              <a:t>284</a:t>
            </a:fld>
            <a:endParaRPr lang="en-US" noProof="0" dirty="0"/>
          </a:p>
        </p:txBody>
      </p:sp>
      <p:sp>
        <p:nvSpPr>
          <p:cNvPr id="4" name="Title 3">
            <a:extLst>
              <a:ext uri="{FF2B5EF4-FFF2-40B4-BE49-F238E27FC236}">
                <a16:creationId xmlns:a16="http://schemas.microsoft.com/office/drawing/2014/main" xmlns=""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xmlns=""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xmlns=""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lumMod val="60000"/>
                    <a:lumOff val="40000"/>
                  </a:schemeClr>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lumMod val="60000"/>
                    <a:lumOff val="40000"/>
                  </a:schemeClr>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xmlns=""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lumMod val="60000"/>
                    <a:lumOff val="40000"/>
                  </a:schemeClr>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1151364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28564C6-1C2D-4146-A865-DD5937AABB0B}"/>
              </a:ext>
            </a:extLst>
          </p:cNvPr>
          <p:cNvSpPr>
            <a:spLocks noGrp="1"/>
          </p:cNvSpPr>
          <p:nvPr>
            <p:ph type="sldNum" sz="quarter" idx="5"/>
          </p:nvPr>
        </p:nvSpPr>
        <p:spPr/>
        <p:txBody>
          <a:bodyPr/>
          <a:lstStyle/>
          <a:p>
            <a:fld id="{2BF067CD-8E6B-4360-9AA8-C5DF2A48A6D1}" type="slidenum">
              <a:rPr lang="en-US" noProof="0" smtClean="0"/>
              <a:pPr/>
              <a:t>285</a:t>
            </a:fld>
            <a:endParaRPr lang="en-US" noProof="0" dirty="0"/>
          </a:p>
        </p:txBody>
      </p:sp>
      <p:sp>
        <p:nvSpPr>
          <p:cNvPr id="4" name="Title 3">
            <a:extLst>
              <a:ext uri="{FF2B5EF4-FFF2-40B4-BE49-F238E27FC236}">
                <a16:creationId xmlns:a16="http://schemas.microsoft.com/office/drawing/2014/main" xmlns=""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xmlns=""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xmlns=""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xmlns=""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xmlns=""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xmlns=""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73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28564C6-1C2D-4146-A865-DD5937AABB0B}"/>
              </a:ext>
            </a:extLst>
          </p:cNvPr>
          <p:cNvSpPr>
            <a:spLocks noGrp="1"/>
          </p:cNvSpPr>
          <p:nvPr>
            <p:ph type="sldNum" sz="quarter" idx="5"/>
          </p:nvPr>
        </p:nvSpPr>
        <p:spPr/>
        <p:txBody>
          <a:bodyPr/>
          <a:lstStyle/>
          <a:p>
            <a:fld id="{2BF067CD-8E6B-4360-9AA8-C5DF2A48A6D1}" type="slidenum">
              <a:rPr lang="en-US" noProof="0" smtClean="0"/>
              <a:pPr/>
              <a:t>286</a:t>
            </a:fld>
            <a:endParaRPr lang="en-US" noProof="0" dirty="0"/>
          </a:p>
        </p:txBody>
      </p:sp>
      <p:sp>
        <p:nvSpPr>
          <p:cNvPr id="4" name="Title 3">
            <a:extLst>
              <a:ext uri="{FF2B5EF4-FFF2-40B4-BE49-F238E27FC236}">
                <a16:creationId xmlns:a16="http://schemas.microsoft.com/office/drawing/2014/main" xmlns=""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xmlns=""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xmlns=""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xmlns=""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xmlns=""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xmlns=""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18496008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xmlns=""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xmlns=""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xmlns=""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2571871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288</a:t>
            </a:fld>
            <a:endParaRPr lang="en-US" noProof="0" dirty="0"/>
          </a:p>
        </p:txBody>
      </p:sp>
      <p:sp>
        <p:nvSpPr>
          <p:cNvPr id="3" name="Text Placeholder 2">
            <a:extLst>
              <a:ext uri="{FF2B5EF4-FFF2-40B4-BE49-F238E27FC236}">
                <a16:creationId xmlns:a16="http://schemas.microsoft.com/office/drawing/2014/main" xmlns="" id="{C1EE7E0E-8F0A-4844-A0A2-3C82BC2F0A86}"/>
              </a:ext>
            </a:extLst>
          </p:cNvPr>
          <p:cNvSpPr>
            <a:spLocks noGrp="1"/>
          </p:cNvSpPr>
          <p:nvPr>
            <p:ph type="body" sz="quarter" idx="10"/>
          </p:nvPr>
        </p:nvSpPr>
        <p:spPr/>
        <p:txBody>
          <a:bodyPr/>
          <a:lstStyle/>
          <a:p>
            <a:r>
              <a:rPr lang="en-US" dirty="0"/>
              <a:t>Communication in Internet uses </a:t>
            </a:r>
            <a:r>
              <a:rPr lang="en-US" b="1" dirty="0"/>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xmlns=""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xmlns=""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xmlns=""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3780693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03B0C42-F99C-4B0E-B537-6C2C93A3D8BF}"/>
              </a:ext>
            </a:extLst>
          </p:cNvPr>
          <p:cNvSpPr>
            <a:spLocks noGrp="1"/>
          </p:cNvSpPr>
          <p:nvPr>
            <p:ph type="sldNum" sz="quarter" idx="5"/>
          </p:nvPr>
        </p:nvSpPr>
        <p:spPr/>
        <p:txBody>
          <a:bodyPr/>
          <a:lstStyle/>
          <a:p>
            <a:fld id="{2BF067CD-8E6B-4360-9AA8-C5DF2A48A6D1}" type="slidenum">
              <a:rPr lang="en-US" noProof="0" smtClean="0"/>
              <a:pPr/>
              <a:t>289</a:t>
            </a:fld>
            <a:endParaRPr lang="en-US" noProof="0" dirty="0"/>
          </a:p>
        </p:txBody>
      </p:sp>
      <p:sp>
        <p:nvSpPr>
          <p:cNvPr id="3" name="Text Placeholder 2">
            <a:extLst>
              <a:ext uri="{FF2B5EF4-FFF2-40B4-BE49-F238E27FC236}">
                <a16:creationId xmlns:a16="http://schemas.microsoft.com/office/drawing/2014/main" xmlns="" id="{542D39FC-B341-4FAA-A483-3D72B64FE934}"/>
              </a:ext>
            </a:extLst>
          </p:cNvPr>
          <p:cNvSpPr>
            <a:spLocks noGrp="1"/>
          </p:cNvSpPr>
          <p:nvPr>
            <p:ph type="body" sz="quarter" idx="10"/>
          </p:nvPr>
        </p:nvSpPr>
        <p:spPr/>
        <p:txBody>
          <a:bodyPr/>
          <a:lstStyle/>
          <a:p>
            <a:r>
              <a:rPr lang="en-US" dirty="0"/>
              <a:t>Most applications communicate through </a:t>
            </a:r>
            <a:r>
              <a:rPr lang="en-US" b="1" dirty="0"/>
              <a:t>HTTP</a:t>
            </a:r>
            <a:r>
              <a:rPr lang="en-US" dirty="0"/>
              <a:t> or </a:t>
            </a:r>
            <a:r>
              <a:rPr lang="en-US" b="1" dirty="0"/>
              <a:t>sockets</a:t>
            </a:r>
          </a:p>
          <a:p>
            <a:r>
              <a:rPr lang="en-US" b="1" dirty="0"/>
              <a:t>HTTP</a:t>
            </a:r>
            <a:r>
              <a:rPr lang="en-US" dirty="0"/>
              <a:t> is "request / response" based protocol for the Web</a:t>
            </a:r>
          </a:p>
          <a:p>
            <a:pPr lvl="1"/>
            <a:r>
              <a:rPr lang="en-US" dirty="0"/>
              <a:t>Clients request resources (GET / POST / PUT / DELETE </a:t>
            </a:r>
            <a:r>
              <a:rPr lang="en-US" b="1" dirty="0"/>
              <a:t>request</a:t>
            </a:r>
            <a:r>
              <a:rPr lang="en-US" dirty="0"/>
              <a:t>)</a:t>
            </a:r>
          </a:p>
          <a:p>
            <a:pPr lvl="1"/>
            <a:r>
              <a:rPr lang="en-US" dirty="0"/>
              <a:t>The Web server provides the resource (HTTP </a:t>
            </a:r>
            <a:r>
              <a:rPr lang="en-US" b="1" dirty="0"/>
              <a:t>response</a:t>
            </a:r>
            <a:r>
              <a:rPr lang="en-US" dirty="0"/>
              <a:t>)</a:t>
            </a:r>
          </a:p>
          <a:p>
            <a:r>
              <a:rPr lang="en-US" b="1" dirty="0"/>
              <a:t>Sockets</a:t>
            </a:r>
            <a:r>
              <a:rPr lang="en-US" dirty="0"/>
              <a:t> are bidirectional communication streams</a:t>
            </a:r>
          </a:p>
          <a:p>
            <a:r>
              <a:rPr lang="en-US" b="1" dirty="0"/>
              <a:t>Web sockets </a:t>
            </a:r>
            <a:r>
              <a:rPr lang="en-US" dirty="0"/>
              <a:t>are sockets that run over HTTP</a:t>
            </a:r>
          </a:p>
          <a:p>
            <a:pPr lvl="1"/>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xmlns=""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xmlns="" id="{50FDEE5E-B249-449A-B6A7-48BE168FDFCF}"/>
              </a:ext>
            </a:extLst>
          </p:cNvPr>
          <p:cNvPicPr>
            <a:picLocks noChangeAspect="1"/>
          </p:cNvPicPr>
          <p:nvPr/>
        </p:nvPicPr>
        <p:blipFill>
          <a:blip r:embed="rId3"/>
          <a:stretch>
            <a:fillRect/>
          </a:stretch>
        </p:blipFill>
        <p:spPr>
          <a:xfrm>
            <a:off x="9786000" y="4642847"/>
            <a:ext cx="1786740" cy="1775384"/>
          </a:xfrm>
          <a:prstGeom prst="rect">
            <a:avLst/>
          </a:prstGeom>
        </p:spPr>
      </p:pic>
    </p:spTree>
    <p:extLst>
      <p:ext uri="{BB962C8B-B14F-4D97-AF65-F5344CB8AC3E}">
        <p14:creationId xmlns:p14="http://schemas.microsoft.com/office/powerpoint/2010/main" val="20779739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Most Popular IDE for C#</a:t>
            </a:r>
            <a:endParaRPr lang="bg-BG" dirty="0"/>
          </a:p>
        </p:txBody>
      </p:sp>
      <p:pic>
        <p:nvPicPr>
          <p:cNvPr id="9" name="Picture 6" descr="http://www.codeproject.com/KB/cross-platform/860150/vs2015.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5602" y="3048000"/>
            <a:ext cx="2640799" cy="27305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59297" y="1850088"/>
            <a:ext cx="10073408" cy="923330"/>
          </a:xfrm>
          <a:prstGeom prst="rect">
            <a:avLst/>
          </a:prstGeom>
          <a:noFill/>
        </p:spPr>
        <p:txBody>
          <a:bodyPr wrap="square" rtlCol="0" anchor="ctr">
            <a:spAutoFit/>
          </a:bodyPr>
          <a:lstStyle>
            <a:defPPr>
              <a:defRPr lang="en-US"/>
            </a:defPPr>
            <a:lvl1pPr algn="ctr">
              <a:defRPr sz="4800" b="1"/>
            </a:lvl1pPr>
          </a:lstStyle>
          <a:p>
            <a:r>
              <a:rPr lang="en-US" sz="5400" dirty="0"/>
              <a:t>Visual Studio</a:t>
            </a:r>
            <a:endParaRPr lang="bg-BG" sz="5400" dirty="0"/>
          </a:p>
        </p:txBody>
      </p:sp>
      <p:sp>
        <p:nvSpPr>
          <p:cNvPr id="6"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a:t>
            </a:fld>
            <a:endParaRPr lang="en-US" noProof="0" dirty="0"/>
          </a:p>
        </p:txBody>
      </p:sp>
    </p:spTree>
    <p:extLst>
      <p:ext uri="{BB962C8B-B14F-4D97-AF65-F5344CB8AC3E}">
        <p14:creationId xmlns:p14="http://schemas.microsoft.com/office/powerpoint/2010/main" val="1074912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C727E35-438C-4CC9-81B6-D6630AB6C8F5}"/>
              </a:ext>
            </a:extLst>
          </p:cNvPr>
          <p:cNvSpPr>
            <a:spLocks noGrp="1"/>
          </p:cNvSpPr>
          <p:nvPr>
            <p:ph type="sldNum" sz="quarter" idx="5"/>
          </p:nvPr>
        </p:nvSpPr>
        <p:spPr/>
        <p:txBody>
          <a:bodyPr/>
          <a:lstStyle/>
          <a:p>
            <a:fld id="{2BF067CD-8E6B-4360-9AA8-C5DF2A48A6D1}" type="slidenum">
              <a:rPr lang="en-US" noProof="0" smtClean="0"/>
              <a:pPr/>
              <a:t>290</a:t>
            </a:fld>
            <a:endParaRPr lang="en-US" noProof="0" dirty="0"/>
          </a:p>
        </p:txBody>
      </p:sp>
      <p:sp>
        <p:nvSpPr>
          <p:cNvPr id="7" name="Text Placeholder 6">
            <a:extLst>
              <a:ext uri="{FF2B5EF4-FFF2-40B4-BE49-F238E27FC236}">
                <a16:creationId xmlns:a16="http://schemas.microsoft.com/office/drawing/2014/main" xmlns="" id="{C0D0B8E6-1821-4764-A8AB-93C67FA292A1}"/>
              </a:ext>
            </a:extLst>
          </p:cNvPr>
          <p:cNvSpPr>
            <a:spLocks noGrp="1"/>
          </p:cNvSpPr>
          <p:nvPr>
            <p:ph type="body" sz="quarter" idx="10"/>
          </p:nvPr>
        </p:nvSpPr>
        <p:spPr>
          <a:xfrm>
            <a:off x="7356000" y="1404000"/>
            <a:ext cx="4652498" cy="635762"/>
          </a:xfrm>
        </p:spPr>
        <p:txBody>
          <a:bodyPr/>
          <a:lstStyle/>
          <a:p>
            <a:r>
              <a:rPr lang="en-US" b="1" dirty="0"/>
              <a:t>Telegram</a:t>
            </a:r>
            <a:r>
              <a:rPr lang="en-US" dirty="0"/>
              <a:t> Messenger</a:t>
            </a:r>
          </a:p>
        </p:txBody>
      </p:sp>
      <p:sp>
        <p:nvSpPr>
          <p:cNvPr id="4" name="Title 3">
            <a:extLst>
              <a:ext uri="{FF2B5EF4-FFF2-40B4-BE49-F238E27FC236}">
                <a16:creationId xmlns:a16="http://schemas.microsoft.com/office/drawing/2014/main" xmlns=""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xmlns=""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xmlns=""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xmlns=""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The "</a:t>
            </a:r>
            <a:r>
              <a:rPr lang="en-US" b="1" dirty="0"/>
              <a:t>Brawl Stars</a:t>
            </a:r>
            <a:r>
              <a:rPr lang="en-US" dirty="0"/>
              <a:t>" Game</a:t>
            </a:r>
          </a:p>
        </p:txBody>
      </p:sp>
      <p:pic>
        <p:nvPicPr>
          <p:cNvPr id="8" name="Picture 7">
            <a:hlinkClick r:id="rId5"/>
            <a:extLst>
              <a:ext uri="{FF2B5EF4-FFF2-40B4-BE49-F238E27FC236}">
                <a16:creationId xmlns:a16="http://schemas.microsoft.com/office/drawing/2014/main" xmlns=""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xmlns=""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The Live Crypto Prices Dashboard @ </a:t>
            </a:r>
            <a:r>
              <a:rPr lang="en-US" b="1" dirty="0"/>
              <a:t>Investing.com</a:t>
            </a:r>
          </a:p>
        </p:txBody>
      </p:sp>
    </p:spTree>
    <p:extLst>
      <p:ext uri="{BB962C8B-B14F-4D97-AF65-F5344CB8AC3E}">
        <p14:creationId xmlns:p14="http://schemas.microsoft.com/office/powerpoint/2010/main" val="1895332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D9A64BE-A369-4E3E-90D7-2ABF33EDA67D}"/>
              </a:ext>
            </a:extLst>
          </p:cNvPr>
          <p:cNvSpPr>
            <a:spLocks noGrp="1"/>
          </p:cNvSpPr>
          <p:nvPr>
            <p:ph type="sldNum" sz="quarter" idx="5"/>
          </p:nvPr>
        </p:nvSpPr>
        <p:spPr/>
        <p:txBody>
          <a:bodyPr/>
          <a:lstStyle/>
          <a:p>
            <a:fld id="{2BF067CD-8E6B-4360-9AA8-C5DF2A48A6D1}" type="slidenum">
              <a:rPr lang="en-US" noProof="0" smtClean="0"/>
              <a:pPr/>
              <a:t>291</a:t>
            </a:fld>
            <a:endParaRPr lang="en-US" noProof="0" dirty="0"/>
          </a:p>
        </p:txBody>
      </p:sp>
      <p:sp>
        <p:nvSpPr>
          <p:cNvPr id="4" name="Title 3">
            <a:extLst>
              <a:ext uri="{FF2B5EF4-FFF2-40B4-BE49-F238E27FC236}">
                <a16:creationId xmlns:a16="http://schemas.microsoft.com/office/drawing/2014/main" xmlns=""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xmlns=""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402972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2B425B0-C459-4F87-87A8-A287A4F9BB1C}"/>
              </a:ext>
            </a:extLst>
          </p:cNvPr>
          <p:cNvSpPr>
            <a:spLocks noGrp="1"/>
          </p:cNvSpPr>
          <p:nvPr>
            <p:ph type="sldNum" sz="quarter" idx="5"/>
          </p:nvPr>
        </p:nvSpPr>
        <p:spPr/>
        <p:txBody>
          <a:bodyPr/>
          <a:lstStyle/>
          <a:p>
            <a:fld id="{2BF067CD-8E6B-4360-9AA8-C5DF2A48A6D1}" type="slidenum">
              <a:rPr lang="en-US" noProof="0" smtClean="0"/>
              <a:pPr/>
              <a:t>292</a:t>
            </a:fld>
            <a:endParaRPr lang="en-US" noProof="0" dirty="0"/>
          </a:p>
        </p:txBody>
      </p:sp>
      <p:sp>
        <p:nvSpPr>
          <p:cNvPr id="3" name="Text Placeholder 2">
            <a:extLst>
              <a:ext uri="{FF2B5EF4-FFF2-40B4-BE49-F238E27FC236}">
                <a16:creationId xmlns:a16="http://schemas.microsoft.com/office/drawing/2014/main" xmlns=""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xmlns=""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xmlns=""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xmlns=""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41423061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2B425B0-C459-4F87-87A8-A287A4F9BB1C}"/>
              </a:ext>
            </a:extLst>
          </p:cNvPr>
          <p:cNvSpPr>
            <a:spLocks noGrp="1"/>
          </p:cNvSpPr>
          <p:nvPr>
            <p:ph type="sldNum" sz="quarter" idx="5"/>
          </p:nvPr>
        </p:nvSpPr>
        <p:spPr/>
        <p:txBody>
          <a:bodyPr/>
          <a:lstStyle/>
          <a:p>
            <a:fld id="{2BF067CD-8E6B-4360-9AA8-C5DF2A48A6D1}" type="slidenum">
              <a:rPr lang="en-US" noProof="0" smtClean="0"/>
              <a:pPr/>
              <a:t>293</a:t>
            </a:fld>
            <a:endParaRPr lang="en-US" noProof="0" dirty="0"/>
          </a:p>
        </p:txBody>
      </p:sp>
      <p:sp>
        <p:nvSpPr>
          <p:cNvPr id="3" name="Text Placeholder 2">
            <a:extLst>
              <a:ext uri="{FF2B5EF4-FFF2-40B4-BE49-F238E27FC236}">
                <a16:creationId xmlns:a16="http://schemas.microsoft.com/office/drawing/2014/main" xmlns=""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xmlns=""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xmlns=""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18848378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xmlns=""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xmlns=""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xmlns=""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4113366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991559-DE7B-4178-B6C6-B6716A107686}"/>
              </a:ext>
            </a:extLst>
          </p:cNvPr>
          <p:cNvSpPr>
            <a:spLocks noGrp="1"/>
          </p:cNvSpPr>
          <p:nvPr>
            <p:ph type="sldNum" sz="quarter" idx="5"/>
          </p:nvPr>
        </p:nvSpPr>
        <p:spPr/>
        <p:txBody>
          <a:bodyPr/>
          <a:lstStyle/>
          <a:p>
            <a:fld id="{2BF067CD-8E6B-4360-9AA8-C5DF2A48A6D1}" type="slidenum">
              <a:rPr lang="en-US" noProof="0" smtClean="0"/>
              <a:pPr/>
              <a:t>295</a:t>
            </a:fld>
            <a:endParaRPr lang="en-US" noProof="0" dirty="0"/>
          </a:p>
        </p:txBody>
      </p:sp>
      <p:sp>
        <p:nvSpPr>
          <p:cNvPr id="3" name="Text Placeholder 2">
            <a:extLst>
              <a:ext uri="{FF2B5EF4-FFF2-40B4-BE49-F238E27FC236}">
                <a16:creationId xmlns:a16="http://schemas.microsoft.com/office/drawing/2014/main" xmlns="" id="{31241CAF-69CC-4F31-B668-E48842837BB7}"/>
              </a:ext>
            </a:extLst>
          </p:cNvPr>
          <p:cNvSpPr>
            <a:spLocks noGrp="1"/>
          </p:cNvSpPr>
          <p:nvPr>
            <p:ph type="body" sz="quarter" idx="10"/>
          </p:nvPr>
        </p:nvSpPr>
        <p:spPr/>
        <p:txBody>
          <a:bodyPr>
            <a:normAutofit/>
          </a:bodyPr>
          <a:lstStyle/>
          <a:p>
            <a:r>
              <a:rPr lang="en-US" b="1" dirty="0"/>
              <a:t>Asynchronous programming </a:t>
            </a:r>
            <a:r>
              <a:rPr lang="en-US" dirty="0"/>
              <a:t>and</a:t>
            </a:r>
            <a:r>
              <a:rPr lang="en-US" b="1" dirty="0"/>
              <a:t> concurrent execution</a:t>
            </a:r>
            <a:r>
              <a:rPr lang="bg-BG" dirty="0"/>
              <a:t> </a:t>
            </a:r>
            <a:r>
              <a:rPr lang="en-US" dirty="0"/>
              <a:t>allow multiple pieces of code to run simultaneously</a:t>
            </a:r>
          </a:p>
          <a:p>
            <a:pPr lvl="1"/>
            <a:r>
              <a:rPr lang="en-US" b="1" dirty="0"/>
              <a:t>Multithreading</a:t>
            </a:r>
            <a:r>
              <a:rPr lang="en-US" dirty="0"/>
              <a:t> in Java and C# (several threads run concurrently)</a:t>
            </a:r>
          </a:p>
          <a:p>
            <a:pPr lvl="2"/>
            <a:r>
              <a:rPr lang="en-US" dirty="0"/>
              <a:t>Accessing common data from concurrent threads may need </a:t>
            </a:r>
            <a:r>
              <a:rPr lang="en-US" b="1" dirty="0"/>
              <a:t>synchronization</a:t>
            </a:r>
            <a:r>
              <a:rPr lang="en-US" dirty="0"/>
              <a:t> (mutexes, semaphores, atomic operations)</a:t>
            </a:r>
          </a:p>
          <a:p>
            <a:pPr lvl="1"/>
            <a:r>
              <a:rPr lang="en-US" dirty="0"/>
              <a:t>Background </a:t>
            </a:r>
            <a:r>
              <a:rPr lang="en-US" b="1" dirty="0"/>
              <a:t>tasks </a:t>
            </a:r>
            <a:r>
              <a:rPr lang="en-US" dirty="0"/>
              <a:t>(C#) and </a:t>
            </a:r>
            <a:r>
              <a:rPr lang="en-US" b="1" dirty="0"/>
              <a:t>promises</a:t>
            </a:r>
            <a:r>
              <a:rPr lang="en-US" dirty="0"/>
              <a:t> (JS) with </a:t>
            </a:r>
            <a:r>
              <a:rPr lang="en-US" b="1" dirty="0"/>
              <a:t>async</a:t>
            </a:r>
            <a:r>
              <a:rPr lang="en-US" dirty="0"/>
              <a:t> / </a:t>
            </a:r>
            <a:r>
              <a:rPr lang="en-US" b="1" dirty="0"/>
              <a:t>await</a:t>
            </a:r>
          </a:p>
          <a:p>
            <a:pPr lvl="1"/>
            <a:r>
              <a:rPr lang="en-US" b="1" dirty="0"/>
              <a:t>Web Workers </a:t>
            </a:r>
            <a:r>
              <a:rPr lang="en-US" dirty="0"/>
              <a:t>and </a:t>
            </a:r>
            <a:r>
              <a:rPr lang="en-US" b="1" dirty="0"/>
              <a:t>Service Workers </a:t>
            </a:r>
            <a:r>
              <a:rPr lang="en-US" dirty="0"/>
              <a:t>in HTML5</a:t>
            </a:r>
          </a:p>
          <a:p>
            <a:pPr lvl="1"/>
            <a:r>
              <a:rPr lang="en-US" dirty="0"/>
              <a:t>Multiple parallel </a:t>
            </a:r>
            <a:r>
              <a:rPr lang="en-US" b="1" dirty="0"/>
              <a:t>processes</a:t>
            </a:r>
            <a:r>
              <a:rPr lang="en-US" dirty="0"/>
              <a:t> in Windows / Linux</a:t>
            </a:r>
          </a:p>
        </p:txBody>
      </p:sp>
      <p:sp>
        <p:nvSpPr>
          <p:cNvPr id="4" name="Title 3">
            <a:extLst>
              <a:ext uri="{FF2B5EF4-FFF2-40B4-BE49-F238E27FC236}">
                <a16:creationId xmlns:a16="http://schemas.microsoft.com/office/drawing/2014/main" xmlns=""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539302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9DCE60D-9F2C-45A7-8E86-4B6DE8F54C79}"/>
              </a:ext>
            </a:extLst>
          </p:cNvPr>
          <p:cNvSpPr>
            <a:spLocks noGrp="1"/>
          </p:cNvSpPr>
          <p:nvPr>
            <p:ph type="sldNum" sz="quarter" idx="5"/>
          </p:nvPr>
        </p:nvSpPr>
        <p:spPr/>
        <p:txBody>
          <a:bodyPr/>
          <a:lstStyle/>
          <a:p>
            <a:fld id="{2BF067CD-8E6B-4360-9AA8-C5DF2A48A6D1}" type="slidenum">
              <a:rPr lang="en-US" noProof="0" smtClean="0"/>
              <a:pPr/>
              <a:t>296</a:t>
            </a:fld>
            <a:endParaRPr lang="en-US" noProof="0" dirty="0"/>
          </a:p>
        </p:txBody>
      </p:sp>
      <p:sp>
        <p:nvSpPr>
          <p:cNvPr id="4" name="Title 3">
            <a:extLst>
              <a:ext uri="{FF2B5EF4-FFF2-40B4-BE49-F238E27FC236}">
                <a16:creationId xmlns:a16="http://schemas.microsoft.com/office/drawing/2014/main" xmlns=""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xmlns=""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xmlns=""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xmlns=""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xmlns=""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3763043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xmlns=""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xmlns=""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54850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991559-DE7B-4178-B6C6-B6716A107686}"/>
              </a:ext>
            </a:extLst>
          </p:cNvPr>
          <p:cNvSpPr>
            <a:spLocks noGrp="1"/>
          </p:cNvSpPr>
          <p:nvPr>
            <p:ph type="sldNum" sz="quarter" idx="5"/>
          </p:nvPr>
        </p:nvSpPr>
        <p:spPr/>
        <p:txBody>
          <a:bodyPr/>
          <a:lstStyle/>
          <a:p>
            <a:fld id="{2BF067CD-8E6B-4360-9AA8-C5DF2A48A6D1}" type="slidenum">
              <a:rPr lang="en-US" noProof="0" smtClean="0"/>
              <a:pPr/>
              <a:t>298</a:t>
            </a:fld>
            <a:endParaRPr lang="en-US" noProof="0" dirty="0"/>
          </a:p>
        </p:txBody>
      </p:sp>
      <p:sp>
        <p:nvSpPr>
          <p:cNvPr id="3" name="Text Placeholder 2">
            <a:extLst>
              <a:ext uri="{FF2B5EF4-FFF2-40B4-BE49-F238E27FC236}">
                <a16:creationId xmlns:a16="http://schemas.microsoft.com/office/drawing/2014/main" xmlns="" id="{31241CAF-69CC-4F31-B668-E48842837BB7}"/>
              </a:ext>
            </a:extLst>
          </p:cNvPr>
          <p:cNvSpPr>
            <a:spLocks noGrp="1"/>
          </p:cNvSpPr>
          <p:nvPr>
            <p:ph type="body" sz="quarter" idx="10"/>
          </p:nvPr>
        </p:nvSpPr>
        <p:spPr/>
        <p:txBody>
          <a:bodyPr/>
          <a:lstStyle/>
          <a:p>
            <a:r>
              <a:rPr lang="en-US" dirty="0"/>
              <a:t>A </a:t>
            </a:r>
            <a:r>
              <a:rPr lang="en-US" b="1" dirty="0"/>
              <a:t>promise</a:t>
            </a:r>
            <a:r>
              <a:rPr lang="en-US" dirty="0"/>
              <a:t> in JS holds an </a:t>
            </a:r>
            <a:r>
              <a:rPr lang="en-US" b="1" dirty="0"/>
              <a:t>operation</a:t>
            </a:r>
            <a:r>
              <a:rPr lang="en-US" dirty="0"/>
              <a:t> that runs </a:t>
            </a:r>
            <a:r>
              <a:rPr lang="en-US" b="1" dirty="0"/>
              <a:t>asynchronously</a:t>
            </a:r>
          </a:p>
          <a:p>
            <a:pPr lvl="1"/>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lvl="1"/>
            <a:endParaRPr lang="en-US" dirty="0"/>
          </a:p>
        </p:txBody>
      </p:sp>
      <p:sp>
        <p:nvSpPr>
          <p:cNvPr id="4" name="Title 3">
            <a:extLst>
              <a:ext uri="{FF2B5EF4-FFF2-40B4-BE49-F238E27FC236}">
                <a16:creationId xmlns:a16="http://schemas.microsoft.com/office/drawing/2014/main" xmlns=""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xmlns=""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2607097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xmlns=""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xmlns=""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1581864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9600" b="1" dirty="0"/>
              <a:t>#fund-common</a:t>
            </a:r>
            <a:endParaRPr lang="en-US" sz="9600" dirty="0"/>
          </a:p>
        </p:txBody>
      </p:sp>
      <p:sp>
        <p:nvSpPr>
          <p:cNvPr id="6" name="Title 3"/>
          <p:cNvSpPr>
            <a:spLocks noGrp="1"/>
          </p:cNvSpPr>
          <p:nvPr>
            <p:ph type="title"/>
          </p:nvPr>
        </p:nvSpPr>
        <p:spPr/>
        <p:txBody>
          <a:bodyPr/>
          <a:lstStyle/>
          <a:p>
            <a:r>
              <a:rPr lang="en-US" dirty="0"/>
              <a:t>Have a Question?</a:t>
            </a:r>
          </a:p>
        </p:txBody>
      </p:sp>
      <p:sp>
        <p:nvSpPr>
          <p:cNvPr id="8"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Tree>
    <p:extLst>
      <p:ext uri="{BB962C8B-B14F-4D97-AF65-F5344CB8AC3E}">
        <p14:creationId xmlns:p14="http://schemas.microsoft.com/office/powerpoint/2010/main" val="861354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Most Popular IDE for Java</a:t>
            </a:r>
            <a:endParaRPr lang="bg-BG" dirty="0"/>
          </a:p>
        </p:txBody>
      </p:sp>
      <p:sp>
        <p:nvSpPr>
          <p:cNvPr id="9" name="TextBox 8"/>
          <p:cNvSpPr txBox="1"/>
          <p:nvPr/>
        </p:nvSpPr>
        <p:spPr>
          <a:xfrm>
            <a:off x="555627" y="1766502"/>
            <a:ext cx="11080749" cy="923330"/>
          </a:xfrm>
          <a:prstGeom prst="rect">
            <a:avLst/>
          </a:prstGeom>
          <a:noFill/>
        </p:spPr>
        <p:txBody>
          <a:bodyPr wrap="square" rtlCol="0" anchor="ctr">
            <a:spAutoFit/>
          </a:bodyPr>
          <a:lstStyle>
            <a:defPPr>
              <a:defRPr lang="en-US"/>
            </a:defPPr>
            <a:lvl1pPr algn="ctr">
              <a:defRPr sz="4800" b="1"/>
            </a:lvl1pPr>
          </a:lstStyle>
          <a:p>
            <a:r>
              <a:rPr lang="en-US" sz="5400" dirty="0"/>
              <a:t>IntelliJ IDEA</a:t>
            </a:r>
            <a:endParaRPr lang="bg-BG" sz="5400" dirty="0"/>
          </a:p>
        </p:txBody>
      </p:sp>
      <p:pic>
        <p:nvPicPr>
          <p:cNvPr id="4102" name="Picture 6" descr="&amp;Rcy;&amp;iecy;&amp;zcy;&amp;ucy;&amp;lcy;&amp;tcy;&amp;acy;&amp;tcy; &amp;scy; &amp;icy;&amp;zcy;&amp;ocy;&amp;bcy;&amp;rcy;&amp;acy;&amp;zhcy;&amp;iecy;&amp;ncy;&amp;icy;&amp;iecy; &amp;zcy;&amp;acy; intellij idea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327" y="3079651"/>
            <a:ext cx="2419349" cy="241934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Tree>
    <p:extLst>
      <p:ext uri="{BB962C8B-B14F-4D97-AF65-F5344CB8AC3E}">
        <p14:creationId xmlns:p14="http://schemas.microsoft.com/office/powerpoint/2010/main" val="40260882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xmlns=""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7169351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F3F36-520C-4823-A0F1-36B39540EA6E}"/>
              </a:ext>
            </a:extLst>
          </p:cNvPr>
          <p:cNvSpPr>
            <a:spLocks noGrp="1"/>
          </p:cNvSpPr>
          <p:nvPr>
            <p:ph type="sldNum" sz="quarter" idx="5"/>
          </p:nvPr>
        </p:nvSpPr>
        <p:spPr/>
        <p:txBody>
          <a:bodyPr/>
          <a:lstStyle/>
          <a:p>
            <a:fld id="{2BF067CD-8E6B-4360-9AA8-C5DF2A48A6D1}" type="slidenum">
              <a:rPr lang="en-US" noProof="0" smtClean="0"/>
              <a:pPr/>
              <a:t>301</a:t>
            </a:fld>
            <a:endParaRPr lang="en-US" noProof="0" dirty="0"/>
          </a:p>
        </p:txBody>
      </p:sp>
      <p:sp>
        <p:nvSpPr>
          <p:cNvPr id="3" name="Text Placeholder 2">
            <a:extLst>
              <a:ext uri="{FF2B5EF4-FFF2-40B4-BE49-F238E27FC236}">
                <a16:creationId xmlns:a16="http://schemas.microsoft.com/office/drawing/2014/main" xmlns="" id="{92B7EFE2-7E4C-41E2-AD1F-6F8EDB9DD797}"/>
              </a:ext>
            </a:extLst>
          </p:cNvPr>
          <p:cNvSpPr>
            <a:spLocks noGrp="1"/>
          </p:cNvSpPr>
          <p:nvPr>
            <p:ph type="body" sz="quarter" idx="10"/>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p>
          <a:p>
            <a:r>
              <a:rPr lang="en-US" dirty="0"/>
              <a:t>Concepts related to </a:t>
            </a:r>
            <a:r>
              <a:rPr lang="en-US" b="1" dirty="0"/>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xmlns=""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xmlns=""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9422880" y="2169000"/>
            <a:ext cx="2330150" cy="2322706"/>
          </a:xfrm>
          <a:prstGeom prst="rect">
            <a:avLst/>
          </a:prstGeom>
        </p:spPr>
      </p:pic>
    </p:spTree>
    <p:extLst>
      <p:ext uri="{BB962C8B-B14F-4D97-AF65-F5344CB8AC3E}">
        <p14:creationId xmlns:p14="http://schemas.microsoft.com/office/powerpoint/2010/main" val="39626123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F3F36-520C-4823-A0F1-36B39540EA6E}"/>
              </a:ext>
            </a:extLst>
          </p:cNvPr>
          <p:cNvSpPr>
            <a:spLocks noGrp="1"/>
          </p:cNvSpPr>
          <p:nvPr>
            <p:ph type="sldNum" sz="quarter" idx="5"/>
          </p:nvPr>
        </p:nvSpPr>
        <p:spPr/>
        <p:txBody>
          <a:bodyPr/>
          <a:lstStyle/>
          <a:p>
            <a:fld id="{2BF067CD-8E6B-4360-9AA8-C5DF2A48A6D1}" type="slidenum">
              <a:rPr lang="en-US" noProof="0" smtClean="0"/>
              <a:pPr/>
              <a:t>302</a:t>
            </a:fld>
            <a:endParaRPr lang="en-US" noProof="0" dirty="0"/>
          </a:p>
        </p:txBody>
      </p:sp>
      <p:sp>
        <p:nvSpPr>
          <p:cNvPr id="3" name="Text Placeholder 2">
            <a:extLst>
              <a:ext uri="{FF2B5EF4-FFF2-40B4-BE49-F238E27FC236}">
                <a16:creationId xmlns:a16="http://schemas.microsoft.com/office/drawing/2014/main" xmlns="" id="{92B7EFE2-7E4C-41E2-AD1F-6F8EDB9DD797}"/>
              </a:ext>
            </a:extLst>
          </p:cNvPr>
          <p:cNvSpPr>
            <a:spLocks noGrp="1"/>
          </p:cNvSpPr>
          <p:nvPr>
            <p:ph type="body" sz="quarter" idx="10"/>
          </p:nvPr>
        </p:nvSpPr>
        <p:spPr/>
        <p:txBody>
          <a:bodyPr/>
          <a:lstStyle/>
          <a:p>
            <a:r>
              <a:rPr lang="en-US" b="1" dirty="0"/>
              <a:t>Monolith </a:t>
            </a:r>
            <a:r>
              <a:rPr lang="en-US" dirty="0"/>
              <a:t>apps</a:t>
            </a:r>
          </a:p>
          <a:p>
            <a:pPr lvl="1"/>
            <a:r>
              <a:rPr lang="en-US" dirty="0"/>
              <a:t>A </a:t>
            </a:r>
            <a:r>
              <a:rPr lang="en-US" b="1" dirty="0"/>
              <a:t>single application </a:t>
            </a:r>
            <a:r>
              <a:rPr lang="en-US" dirty="0"/>
              <a:t>holds its data, logic and user interface (UI)</a:t>
            </a:r>
          </a:p>
          <a:p>
            <a:pPr lvl="1"/>
            <a:r>
              <a:rPr lang="en-US" b="1" dirty="0"/>
              <a:t>Single user </a:t>
            </a:r>
            <a:r>
              <a:rPr lang="en-US" dirty="0"/>
              <a:t>(no shared data access)</a:t>
            </a:r>
          </a:p>
          <a:p>
            <a:pPr lvl="1"/>
            <a:r>
              <a:rPr lang="en-US" b="1" dirty="0"/>
              <a:t>Disconnected</a:t>
            </a:r>
            <a:r>
              <a:rPr lang="en-US" dirty="0"/>
              <a:t> from Internet</a:t>
            </a:r>
          </a:p>
          <a:p>
            <a:pPr lvl="1"/>
            <a:r>
              <a:rPr lang="en-US" dirty="0"/>
              <a:t>App data is stored on the </a:t>
            </a:r>
            <a:r>
              <a:rPr lang="en-US" b="1" dirty="0"/>
              <a:t>local machine</a:t>
            </a:r>
          </a:p>
          <a:p>
            <a:pPr lvl="1"/>
            <a:r>
              <a:rPr lang="en-US" dirty="0"/>
              <a:t>Examples:</a:t>
            </a:r>
          </a:p>
          <a:p>
            <a:pPr lvl="2"/>
            <a:r>
              <a:rPr lang="en-US" dirty="0"/>
              <a:t>A simple smartphone </a:t>
            </a:r>
            <a:r>
              <a:rPr lang="en-US" b="1" dirty="0"/>
              <a:t>game</a:t>
            </a:r>
          </a:p>
          <a:p>
            <a:pPr lvl="2"/>
            <a:r>
              <a:rPr lang="en-US" dirty="0"/>
              <a:t>The </a:t>
            </a:r>
            <a:r>
              <a:rPr lang="en-US" b="1" dirty="0"/>
              <a:t>Notepad </a:t>
            </a:r>
            <a:r>
              <a:rPr lang="en-US" dirty="0"/>
              <a:t>text editor</a:t>
            </a:r>
          </a:p>
        </p:txBody>
      </p:sp>
      <p:sp>
        <p:nvSpPr>
          <p:cNvPr id="4" name="Title 3">
            <a:extLst>
              <a:ext uri="{FF2B5EF4-FFF2-40B4-BE49-F238E27FC236}">
                <a16:creationId xmlns:a16="http://schemas.microsoft.com/office/drawing/2014/main" xmlns=""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xmlns=""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2619740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F3F36-520C-4823-A0F1-36B39540EA6E}"/>
              </a:ext>
            </a:extLst>
          </p:cNvPr>
          <p:cNvSpPr>
            <a:spLocks noGrp="1"/>
          </p:cNvSpPr>
          <p:nvPr>
            <p:ph type="sldNum" sz="quarter" idx="5"/>
          </p:nvPr>
        </p:nvSpPr>
        <p:spPr/>
        <p:txBody>
          <a:bodyPr/>
          <a:lstStyle/>
          <a:p>
            <a:fld id="{2BF067CD-8E6B-4360-9AA8-C5DF2A48A6D1}" type="slidenum">
              <a:rPr lang="en-US" noProof="0" smtClean="0"/>
              <a:pPr/>
              <a:t>303</a:t>
            </a:fld>
            <a:endParaRPr lang="en-US" noProof="0" dirty="0"/>
          </a:p>
        </p:txBody>
      </p:sp>
      <p:sp>
        <p:nvSpPr>
          <p:cNvPr id="3" name="Text Placeholder 2">
            <a:extLst>
              <a:ext uri="{FF2B5EF4-FFF2-40B4-BE49-F238E27FC236}">
                <a16:creationId xmlns:a16="http://schemas.microsoft.com/office/drawing/2014/main" xmlns=""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 </a:t>
            </a:r>
            <a:r>
              <a:rPr lang="en-US" b="1" dirty="0"/>
              <a:t>client-server</a:t>
            </a:r>
            <a:r>
              <a:rPr lang="en-US" dirty="0"/>
              <a:t> architectural model</a:t>
            </a:r>
          </a:p>
          <a:p>
            <a:pPr lvl="1"/>
            <a:r>
              <a:rPr lang="en-US" dirty="0"/>
              <a:t>The </a:t>
            </a:r>
            <a:r>
              <a:rPr lang="en-US" b="1" dirty="0"/>
              <a:t>server</a:t>
            </a:r>
            <a:r>
              <a:rPr lang="en-US" dirty="0"/>
              <a:t> holds app data and</a:t>
            </a:r>
            <a:br>
              <a:rPr lang="en-US" dirty="0"/>
            </a:br>
            <a:r>
              <a:rPr lang="en-US" dirty="0"/>
              <a:t>logic and provides APIs to clients</a:t>
            </a:r>
          </a:p>
          <a:p>
            <a:pPr lvl="1"/>
            <a:r>
              <a:rPr lang="en-US" dirty="0"/>
              <a:t>The </a:t>
            </a:r>
            <a:r>
              <a:rPr lang="en-US" b="1" dirty="0"/>
              <a:t>clients</a:t>
            </a:r>
            <a:r>
              <a:rPr lang="en-US" dirty="0"/>
              <a:t> implement the UI (the </a:t>
            </a:r>
            <a:r>
              <a:rPr lang="en-US" b="1" dirty="0"/>
              <a:t>user</a:t>
            </a:r>
            <a:br>
              <a:rPr lang="en-US" b="1" dirty="0"/>
            </a:br>
            <a:r>
              <a:rPr lang="en-US" b="1" dirty="0"/>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xmlns=""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xmlns="" id="{86B42A6E-904E-48B3-B6F4-32D9EC1CD3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6000" y="1359000"/>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066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2CB48EF-1D84-4E82-A1A8-EAAECFA8FBBA}"/>
              </a:ext>
            </a:extLst>
          </p:cNvPr>
          <p:cNvSpPr>
            <a:spLocks noGrp="1"/>
          </p:cNvSpPr>
          <p:nvPr>
            <p:ph type="sldNum" sz="quarter" idx="5"/>
          </p:nvPr>
        </p:nvSpPr>
        <p:spPr/>
        <p:txBody>
          <a:bodyPr/>
          <a:lstStyle/>
          <a:p>
            <a:fld id="{2BF067CD-8E6B-4360-9AA8-C5DF2A48A6D1}" type="slidenum">
              <a:rPr lang="en-US" noProof="0" smtClean="0"/>
              <a:pPr/>
              <a:t>304</a:t>
            </a:fld>
            <a:endParaRPr lang="en-US" noProof="0" dirty="0"/>
          </a:p>
        </p:txBody>
      </p:sp>
      <p:sp>
        <p:nvSpPr>
          <p:cNvPr id="4" name="Title 3">
            <a:extLst>
              <a:ext uri="{FF2B5EF4-FFF2-40B4-BE49-F238E27FC236}">
                <a16:creationId xmlns:a16="http://schemas.microsoft.com/office/drawing/2014/main" xmlns=""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xmlns=""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xmlns=""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Data management </a:t>
            </a:r>
            <a:r>
              <a:rPr lang="en-US" dirty="0"/>
              <a:t>tier</a:t>
            </a:r>
          </a:p>
        </p:txBody>
      </p:sp>
      <p:sp>
        <p:nvSpPr>
          <p:cNvPr id="15" name="Text Placeholder 2">
            <a:extLst>
              <a:ext uri="{FF2B5EF4-FFF2-40B4-BE49-F238E27FC236}">
                <a16:creationId xmlns:a16="http://schemas.microsoft.com/office/drawing/2014/main" xmlns=""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xmlns=""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Business logic </a:t>
            </a:r>
            <a:r>
              <a:rPr lang="en-US" dirty="0"/>
              <a:t>tier</a:t>
            </a:r>
          </a:p>
        </p:txBody>
      </p:sp>
      <p:grpSp>
        <p:nvGrpSpPr>
          <p:cNvPr id="24" name="Group 23">
            <a:extLst>
              <a:ext uri="{FF2B5EF4-FFF2-40B4-BE49-F238E27FC236}">
                <a16:creationId xmlns:a16="http://schemas.microsoft.com/office/drawing/2014/main" xmlns=""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xmlns=""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xmlns=""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xmlns=""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xmlns=""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xmlns=""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xmlns=""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xmlns=""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Presentation</a:t>
            </a:r>
            <a:r>
              <a:rPr lang="en-US" dirty="0"/>
              <a:t> tier</a:t>
            </a:r>
          </a:p>
        </p:txBody>
      </p:sp>
      <p:cxnSp>
        <p:nvCxnSpPr>
          <p:cNvPr id="42" name="Straight Arrow Connector 41">
            <a:extLst>
              <a:ext uri="{FF2B5EF4-FFF2-40B4-BE49-F238E27FC236}">
                <a16:creationId xmlns:a16="http://schemas.microsoft.com/office/drawing/2014/main" xmlns=""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xmlns=""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xmlns=""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xmlns=""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xmlns=""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xmlns=""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xmlns=""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xmlns=""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xmlns=""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2132777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4CE324-6945-40E0-9CBB-F40A2CE00984}"/>
              </a:ext>
            </a:extLst>
          </p:cNvPr>
          <p:cNvSpPr>
            <a:spLocks noGrp="1"/>
          </p:cNvSpPr>
          <p:nvPr>
            <p:ph type="sldNum" sz="quarter" idx="4"/>
          </p:nvPr>
        </p:nvSpPr>
        <p:spPr/>
        <p:txBody>
          <a:bodyPr/>
          <a:lstStyle/>
          <a:p>
            <a:fld id="{2BF067CD-8E6B-4360-9AA8-C5DF2A48A6D1}" type="slidenum">
              <a:rPr lang="en-US" noProof="0" smtClean="0"/>
              <a:pPr/>
              <a:t>305</a:t>
            </a:fld>
            <a:endParaRPr lang="en-US" noProof="0" dirty="0"/>
          </a:p>
        </p:txBody>
      </p:sp>
      <p:sp>
        <p:nvSpPr>
          <p:cNvPr id="4" name="Title 3">
            <a:extLst>
              <a:ext uri="{FF2B5EF4-FFF2-40B4-BE49-F238E27FC236}">
                <a16:creationId xmlns:a16="http://schemas.microsoft.com/office/drawing/2014/main" xmlns=""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xmlns=""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21233656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B0C2CD-460C-49E5-879A-0CF719250DD3}"/>
              </a:ext>
            </a:extLst>
          </p:cNvPr>
          <p:cNvSpPr>
            <a:spLocks noGrp="1"/>
          </p:cNvSpPr>
          <p:nvPr>
            <p:ph type="sldNum" sz="quarter" idx="5"/>
          </p:nvPr>
        </p:nvSpPr>
        <p:spPr/>
        <p:txBody>
          <a:bodyPr/>
          <a:lstStyle/>
          <a:p>
            <a:fld id="{2BF067CD-8E6B-4360-9AA8-C5DF2A48A6D1}" type="slidenum">
              <a:rPr lang="en-US" noProof="0" smtClean="0"/>
              <a:pPr/>
              <a:t>306</a:t>
            </a:fld>
            <a:endParaRPr lang="en-US" noProof="0" dirty="0"/>
          </a:p>
        </p:txBody>
      </p:sp>
      <p:sp>
        <p:nvSpPr>
          <p:cNvPr id="3" name="Text Placeholder 2">
            <a:extLst>
              <a:ext uri="{FF2B5EF4-FFF2-40B4-BE49-F238E27FC236}">
                <a16:creationId xmlns:a16="http://schemas.microsoft.com/office/drawing/2014/main" xmlns="" id="{40A010F7-F2CD-4840-8583-1AD06BD56DF9}"/>
              </a:ext>
            </a:extLst>
          </p:cNvPr>
          <p:cNvSpPr>
            <a:spLocks noGrp="1"/>
          </p:cNvSpPr>
          <p:nvPr>
            <p:ph type="body" sz="quarter" idx="10"/>
          </p:nvPr>
        </p:nvSpPr>
        <p:spPr>
          <a:xfrm>
            <a:off x="190402" y="1196125"/>
            <a:ext cx="7885598" cy="5528766"/>
          </a:xfrm>
        </p:spPr>
        <p:txBody>
          <a:bodyPr>
            <a:normAutofit/>
          </a:bodyPr>
          <a:lstStyle/>
          <a:p>
            <a:r>
              <a:rPr lang="en-US" b="1" dirty="0"/>
              <a:t>Front-end</a:t>
            </a:r>
            <a:r>
              <a:rPr lang="en-US" dirty="0"/>
              <a:t> and </a:t>
            </a:r>
            <a:r>
              <a:rPr lang="en-US" b="1" dirty="0"/>
              <a:t>back-end</a:t>
            </a:r>
            <a:r>
              <a:rPr lang="en-US" dirty="0"/>
              <a:t> separate the modern apps into </a:t>
            </a:r>
            <a:r>
              <a:rPr lang="en-US" b="1" dirty="0"/>
              <a:t>client-side</a:t>
            </a:r>
            <a:r>
              <a:rPr lang="en-US" dirty="0"/>
              <a:t> (UI) and </a:t>
            </a:r>
            <a:r>
              <a:rPr lang="en-US" b="1" dirty="0"/>
              <a:t>server-side</a:t>
            </a:r>
            <a:r>
              <a:rPr lang="en-US" dirty="0"/>
              <a:t> (data) components</a:t>
            </a:r>
          </a:p>
          <a:p>
            <a:r>
              <a:rPr lang="en-US" b="1" dirty="0"/>
              <a:t>Front-end</a:t>
            </a:r>
            <a:r>
              <a:rPr lang="en-US" dirty="0"/>
              <a:t> == client-side components (presentation layer)</a:t>
            </a:r>
          </a:p>
          <a:p>
            <a:pPr lvl="1">
              <a:lnSpc>
                <a:spcPct val="100000"/>
              </a:lnSpc>
              <a:spcBef>
                <a:spcPts val="300"/>
              </a:spcBef>
            </a:pPr>
            <a:r>
              <a:rPr lang="en-US" dirty="0"/>
              <a:t>Implement the </a:t>
            </a:r>
            <a:r>
              <a:rPr lang="en-US" b="1" dirty="0"/>
              <a:t>user interface</a:t>
            </a:r>
            <a:r>
              <a:rPr lang="en-US" dirty="0"/>
              <a:t> (UI)</a:t>
            </a:r>
          </a:p>
          <a:p>
            <a:r>
              <a:rPr lang="en-US" b="1" dirty="0"/>
              <a:t>Back-end </a:t>
            </a:r>
            <a:r>
              <a:rPr lang="en-US" dirty="0"/>
              <a:t>== server-side components (data and business logic APIs)</a:t>
            </a:r>
          </a:p>
          <a:p>
            <a:pPr lvl="1">
              <a:lnSpc>
                <a:spcPct val="100000"/>
              </a:lnSpc>
              <a:spcBef>
                <a:spcPts val="300"/>
              </a:spcBef>
            </a:pPr>
            <a:r>
              <a:rPr lang="en-US" dirty="0"/>
              <a:t>Implements </a:t>
            </a:r>
            <a:r>
              <a:rPr lang="en-US" b="1" dirty="0"/>
              <a:t>data storage and processing</a:t>
            </a:r>
            <a:endParaRPr lang="en-US" dirty="0"/>
          </a:p>
        </p:txBody>
      </p:sp>
      <p:sp>
        <p:nvSpPr>
          <p:cNvPr id="4" name="Title 3">
            <a:extLst>
              <a:ext uri="{FF2B5EF4-FFF2-40B4-BE49-F238E27FC236}">
                <a16:creationId xmlns:a16="http://schemas.microsoft.com/office/drawing/2014/main" xmlns=""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xmlns=""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xmlns="" id="{125910A2-BB52-4F64-B171-CA1311B08626}"/>
              </a:ext>
            </a:extLst>
          </p:cNvPr>
          <p:cNvSpPr/>
          <p:nvPr/>
        </p:nvSpPr>
        <p:spPr>
          <a:xfrm>
            <a:off x="7586100" y="3382542"/>
            <a:ext cx="4639800" cy="1717330"/>
          </a:xfrm>
          <a:prstGeom prst="rect">
            <a:avLst/>
          </a:prstGeom>
        </p:spPr>
        <p:txBody>
          <a:bodyPr wrap="square">
            <a:spAutoFit/>
          </a:bodyPr>
          <a:lstStyle/>
          <a:p>
            <a:pPr marL="360363" lvl="0" indent="-360363" defTabSz="1218438">
              <a:lnSpc>
                <a:spcPct val="105000"/>
              </a:lnSpc>
              <a:spcBef>
                <a:spcPts val="600"/>
              </a:spcBef>
              <a:spcAft>
                <a:spcPts val="600"/>
              </a:spcAft>
              <a:buFont typeface="Wingdings" panose="05000000000000000000" pitchFamily="2" charset="2"/>
              <a:buChar char="§"/>
            </a:pPr>
            <a:r>
              <a:rPr lang="en-US" sz="3398" b="1" dirty="0">
                <a:solidFill>
                  <a:srgbClr val="234465"/>
                </a:solidFill>
              </a:rPr>
              <a:t>HTTP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18315953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A8C784C-A709-4F0C-8E20-AF37A1D2EE35}"/>
              </a:ext>
            </a:extLst>
          </p:cNvPr>
          <p:cNvSpPr>
            <a:spLocks noGrp="1"/>
          </p:cNvSpPr>
          <p:nvPr>
            <p:ph type="sldNum" sz="quarter" idx="5"/>
          </p:nvPr>
        </p:nvSpPr>
        <p:spPr/>
        <p:txBody>
          <a:bodyPr/>
          <a:lstStyle/>
          <a:p>
            <a:fld id="{2BF067CD-8E6B-4360-9AA8-C5DF2A48A6D1}" type="slidenum">
              <a:rPr lang="en-US" noProof="0" smtClean="0"/>
              <a:pPr/>
              <a:t>307</a:t>
            </a:fld>
            <a:endParaRPr lang="en-US" noProof="0" dirty="0"/>
          </a:p>
        </p:txBody>
      </p:sp>
      <p:sp>
        <p:nvSpPr>
          <p:cNvPr id="3" name="Text Placeholder 2">
            <a:extLst>
              <a:ext uri="{FF2B5EF4-FFF2-40B4-BE49-F238E27FC236}">
                <a16:creationId xmlns:a16="http://schemas.microsoft.com/office/drawing/2014/main" xmlns="" id="{80FF6CC8-E082-4AF7-8D6E-50B71BE400E5}"/>
              </a:ext>
            </a:extLst>
          </p:cNvPr>
          <p:cNvSpPr>
            <a:spLocks noGrp="1"/>
          </p:cNvSpPr>
          <p:nvPr>
            <p:ph type="body" sz="quarter" idx="10"/>
          </p:nvPr>
        </p:nvSpPr>
        <p:spPr/>
        <p:txBody>
          <a:bodyPr/>
          <a:lstStyle/>
          <a:p>
            <a:r>
              <a:rPr lang="en-US" dirty="0"/>
              <a:t>Front-end </a:t>
            </a:r>
            <a:r>
              <a:rPr lang="en-US" b="1" dirty="0"/>
              <a:t>technologies</a:t>
            </a:r>
          </a:p>
          <a:p>
            <a:pPr lvl="1"/>
            <a:r>
              <a:rPr lang="en-US" b="1" dirty="0"/>
              <a:t>Web front-end</a:t>
            </a:r>
            <a:r>
              <a:rPr lang="en-US" dirty="0"/>
              <a:t>: HTML + CSS + JavaScript + JS libraries</a:t>
            </a:r>
            <a:endParaRPr lang="bg-BG" dirty="0"/>
          </a:p>
          <a:p>
            <a:pPr lvl="1"/>
            <a:r>
              <a:rPr lang="en-US" b="1" dirty="0"/>
              <a:t>Web front-end</a:t>
            </a:r>
            <a:r>
              <a:rPr lang="bg-BG" b="1" dirty="0"/>
              <a:t> </a:t>
            </a:r>
            <a:r>
              <a:rPr lang="en-US" b="1" dirty="0"/>
              <a:t>frameworks</a:t>
            </a:r>
            <a:r>
              <a:rPr lang="en-US" dirty="0"/>
              <a:t>: React, Angular, Vue, Flutter</a:t>
            </a:r>
          </a:p>
          <a:p>
            <a:pPr lvl="1"/>
            <a:r>
              <a:rPr lang="en-US" b="1" dirty="0"/>
              <a:t>Desktop front-end</a:t>
            </a:r>
            <a:r>
              <a:rPr lang="en-US" dirty="0"/>
              <a:t>: XAML (Microsoft), </a:t>
            </a:r>
            <a:r>
              <a:rPr lang="en-US" dirty="0" err="1"/>
              <a:t>UIKit</a:t>
            </a:r>
            <a:r>
              <a:rPr lang="en-US" dirty="0"/>
              <a:t> (Apple)</a:t>
            </a:r>
            <a:endParaRPr lang="bg-BG" dirty="0"/>
          </a:p>
          <a:p>
            <a:pPr lvl="1"/>
            <a:r>
              <a:rPr lang="en-US" b="1" dirty="0"/>
              <a:t>Mobile front-end</a:t>
            </a:r>
            <a:r>
              <a:rPr lang="en-US" dirty="0"/>
              <a:t>: Android UI, </a:t>
            </a:r>
            <a:r>
              <a:rPr lang="en-US" dirty="0" err="1"/>
              <a:t>SwiftUI</a:t>
            </a:r>
            <a:endParaRPr lang="en-US" dirty="0"/>
          </a:p>
          <a:p>
            <a:pPr lvl="1"/>
            <a:r>
              <a:rPr lang="en-US" b="1" dirty="0"/>
              <a:t>Hybrid mobile front-end</a:t>
            </a:r>
            <a:r>
              <a:rPr lang="en-US" dirty="0"/>
              <a:t>: React Native, Ionic</a:t>
            </a:r>
          </a:p>
          <a:p>
            <a:r>
              <a:rPr lang="en-US" b="1" dirty="0"/>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xmlns=""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xmlns=""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268674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A8C784C-A709-4F0C-8E20-AF37A1D2EE35}"/>
              </a:ext>
            </a:extLst>
          </p:cNvPr>
          <p:cNvSpPr>
            <a:spLocks noGrp="1"/>
          </p:cNvSpPr>
          <p:nvPr>
            <p:ph type="sldNum" sz="quarter" idx="5"/>
          </p:nvPr>
        </p:nvSpPr>
        <p:spPr/>
        <p:txBody>
          <a:bodyPr/>
          <a:lstStyle/>
          <a:p>
            <a:fld id="{2BF067CD-8E6B-4360-9AA8-C5DF2A48A6D1}" type="slidenum">
              <a:rPr lang="en-US" noProof="0" smtClean="0"/>
              <a:pPr/>
              <a:t>308</a:t>
            </a:fld>
            <a:endParaRPr lang="en-US" noProof="0" dirty="0"/>
          </a:p>
        </p:txBody>
      </p:sp>
      <p:sp>
        <p:nvSpPr>
          <p:cNvPr id="3" name="Text Placeholder 2">
            <a:extLst>
              <a:ext uri="{FF2B5EF4-FFF2-40B4-BE49-F238E27FC236}">
                <a16:creationId xmlns:a16="http://schemas.microsoft.com/office/drawing/2014/main" xmlns="" id="{80FF6CC8-E082-4AF7-8D6E-50B71BE400E5}"/>
              </a:ext>
            </a:extLst>
          </p:cNvPr>
          <p:cNvSpPr>
            <a:spLocks noGrp="1"/>
          </p:cNvSpPr>
          <p:nvPr>
            <p:ph type="body" sz="quarter" idx="10"/>
          </p:nvPr>
        </p:nvSpPr>
        <p:spPr/>
        <p:txBody>
          <a:bodyPr>
            <a:normAutofit/>
          </a:bodyPr>
          <a:lstStyle/>
          <a:p>
            <a:r>
              <a:rPr lang="en-US" dirty="0"/>
              <a:t>Back-end </a:t>
            </a:r>
            <a:r>
              <a:rPr lang="en-US" b="1" dirty="0"/>
              <a:t>technologies</a:t>
            </a:r>
            <a:r>
              <a:rPr lang="en-US" dirty="0"/>
              <a:t>: server-side frameworks and libraries</a:t>
            </a:r>
            <a:endParaRPr lang="en-US" b="1" dirty="0"/>
          </a:p>
          <a:p>
            <a:pPr lvl="1"/>
            <a:r>
              <a:rPr lang="en-US" b="1" dirty="0"/>
              <a:t>C# / .NET back-end</a:t>
            </a:r>
            <a:r>
              <a:rPr lang="en-US" dirty="0"/>
              <a:t>: ASP.NET MVC, Web API, Entity Framework, …</a:t>
            </a:r>
            <a:endParaRPr lang="bg-BG" dirty="0"/>
          </a:p>
          <a:p>
            <a:pPr lvl="1"/>
            <a:r>
              <a:rPr lang="en-US" b="1" dirty="0"/>
              <a:t>Java back-end</a:t>
            </a:r>
            <a:r>
              <a:rPr lang="en-US" dirty="0"/>
              <a:t>: Java EE, Spring MVC, Spring Data, Hibernate, …</a:t>
            </a:r>
          </a:p>
          <a:p>
            <a:pPr lvl="1"/>
            <a:r>
              <a:rPr lang="en-US" b="1" dirty="0"/>
              <a:t>JavaScript back-end</a:t>
            </a:r>
            <a:r>
              <a:rPr lang="en-US" dirty="0"/>
              <a:t>: Node.js, Express.js / Meteor, MongoDB, …</a:t>
            </a:r>
            <a:endParaRPr lang="bg-BG" dirty="0"/>
          </a:p>
          <a:p>
            <a:pPr lvl="1"/>
            <a:r>
              <a:rPr lang="en-US" b="1" dirty="0"/>
              <a:t>Python back-end</a:t>
            </a:r>
            <a:r>
              <a:rPr lang="en-US" dirty="0"/>
              <a:t>: Django / Flask, Django ORM / </a:t>
            </a:r>
            <a:r>
              <a:rPr lang="en-US" dirty="0" err="1"/>
              <a:t>SQLAlchemy</a:t>
            </a:r>
            <a:r>
              <a:rPr lang="bg-BG" dirty="0"/>
              <a:t>, …</a:t>
            </a:r>
            <a:endParaRPr lang="en-US" dirty="0"/>
          </a:p>
          <a:p>
            <a:pPr lvl="1"/>
            <a:r>
              <a:rPr lang="en-US" b="1" dirty="0"/>
              <a:t>PHP back-end</a:t>
            </a:r>
            <a:r>
              <a:rPr lang="en-US" dirty="0"/>
              <a:t>: Apache, Laravel / Symfony, </a:t>
            </a:r>
            <a:r>
              <a:rPr lang="bg-BG" dirty="0"/>
              <a:t>…</a:t>
            </a:r>
          </a:p>
          <a:p>
            <a:r>
              <a:rPr lang="en-US" b="1" dirty="0"/>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xmlns=""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xmlns=""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6000" y="4644000"/>
            <a:ext cx="1756920" cy="175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25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2C6E191-79C1-4E01-BDB8-55A69FD157A3}"/>
              </a:ext>
            </a:extLst>
          </p:cNvPr>
          <p:cNvSpPr>
            <a:spLocks noGrp="1"/>
          </p:cNvSpPr>
          <p:nvPr>
            <p:ph type="sldNum" sz="quarter" idx="5"/>
          </p:nvPr>
        </p:nvSpPr>
        <p:spPr/>
        <p:txBody>
          <a:bodyPr/>
          <a:lstStyle/>
          <a:p>
            <a:fld id="{2BF067CD-8E6B-4360-9AA8-C5DF2A48A6D1}" type="slidenum">
              <a:rPr lang="en-US" noProof="0" smtClean="0"/>
              <a:pPr/>
              <a:t>309</a:t>
            </a:fld>
            <a:endParaRPr lang="en-US" noProof="0" dirty="0"/>
          </a:p>
        </p:txBody>
      </p:sp>
      <p:sp>
        <p:nvSpPr>
          <p:cNvPr id="3" name="Text Placeholder 2">
            <a:extLst>
              <a:ext uri="{FF2B5EF4-FFF2-40B4-BE49-F238E27FC236}">
                <a16:creationId xmlns:a16="http://schemas.microsoft.com/office/drawing/2014/main" xmlns="" id="{C90DA112-E20B-4BE1-9B21-8293DCEBA516}"/>
              </a:ext>
            </a:extLst>
          </p:cNvPr>
          <p:cNvSpPr>
            <a:spLocks noGrp="1"/>
          </p:cNvSpPr>
          <p:nvPr>
            <p:ph type="body" sz="quarter" idx="10"/>
          </p:nvPr>
        </p:nvSpPr>
        <p:spPr/>
        <p:txBody>
          <a:bodyPr/>
          <a:lstStyle/>
          <a:p>
            <a:r>
              <a:rPr lang="en-US" dirty="0"/>
              <a:t>Full stack development</a:t>
            </a:r>
          </a:p>
          <a:p>
            <a:pPr lvl="1"/>
            <a:r>
              <a:rPr lang="en-US" dirty="0"/>
              <a:t>Combines </a:t>
            </a:r>
            <a:r>
              <a:rPr lang="en-US" b="1" dirty="0"/>
              <a:t>back end + front-end</a:t>
            </a:r>
            <a:endParaRPr lang="en-US" dirty="0"/>
          </a:p>
          <a:p>
            <a:pPr lvl="1"/>
            <a:r>
              <a:rPr lang="en-US" dirty="0"/>
              <a:t>Requires end-to-end </a:t>
            </a:r>
            <a:r>
              <a:rPr lang="en-US" b="1" dirty="0"/>
              <a:t>architecture</a:t>
            </a:r>
            <a:r>
              <a:rPr lang="en-US" dirty="0"/>
              <a:t>, </a:t>
            </a:r>
            <a:r>
              <a:rPr lang="en-US" b="1" dirty="0"/>
              <a:t>design</a:t>
            </a:r>
            <a:r>
              <a:rPr lang="en-US" dirty="0"/>
              <a:t> and </a:t>
            </a:r>
            <a:r>
              <a:rPr lang="en-US" b="1" dirty="0"/>
              <a:t>implementation</a:t>
            </a:r>
          </a:p>
          <a:p>
            <a:r>
              <a:rPr lang="en-US" b="1" dirty="0"/>
              <a:t>Full stack developers</a:t>
            </a:r>
          </a:p>
          <a:p>
            <a:pPr lvl="1"/>
            <a:r>
              <a:rPr lang="en-US" dirty="0"/>
              <a:t>Build </a:t>
            </a:r>
            <a:r>
              <a:rPr lang="en-US" b="1" dirty="0"/>
              <a:t>back-end services</a:t>
            </a:r>
            <a:r>
              <a:rPr lang="bg-BG" dirty="0"/>
              <a:t>: </a:t>
            </a:r>
            <a:r>
              <a:rPr lang="en-US" dirty="0"/>
              <a:t>business logic, data processing, data storage, databases, server-side APIs, containers and cloud</a:t>
            </a:r>
            <a:endParaRPr lang="bg-BG" dirty="0"/>
          </a:p>
          <a:p>
            <a:pPr lvl="1"/>
            <a:r>
              <a:rPr lang="en-US" dirty="0"/>
              <a:t>Build </a:t>
            </a:r>
            <a:r>
              <a:rPr lang="en-US" b="1" dirty="0"/>
              <a:t>front-end apps</a:t>
            </a:r>
            <a:r>
              <a:rPr lang="en-US" dirty="0"/>
              <a:t>: Web, mobile and desktop UI</a:t>
            </a:r>
          </a:p>
          <a:p>
            <a:pPr lvl="1"/>
            <a:r>
              <a:rPr lang="en-US" dirty="0"/>
              <a:t>Connect and </a:t>
            </a:r>
            <a:r>
              <a:rPr lang="en-US" b="1" dirty="0"/>
              <a:t>integrate</a:t>
            </a:r>
            <a:r>
              <a:rPr lang="en-US" dirty="0"/>
              <a:t> the</a:t>
            </a:r>
            <a:r>
              <a:rPr lang="en-US" b="1" dirty="0"/>
              <a:t> front-end </a:t>
            </a:r>
            <a:r>
              <a:rPr lang="en-US" dirty="0"/>
              <a:t>with the</a:t>
            </a:r>
            <a:r>
              <a:rPr lang="en-US" b="1" dirty="0"/>
              <a:t> back-end</a:t>
            </a:r>
          </a:p>
        </p:txBody>
      </p:sp>
      <p:sp>
        <p:nvSpPr>
          <p:cNvPr id="4" name="Title 3">
            <a:extLst>
              <a:ext uri="{FF2B5EF4-FFF2-40B4-BE49-F238E27FC236}">
                <a16:creationId xmlns:a16="http://schemas.microsoft.com/office/drawing/2014/main" xmlns=""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41443585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Most Popular IDE for JavaScript</a:t>
            </a:r>
            <a:endParaRPr lang="bg-BG" dirty="0"/>
          </a:p>
        </p:txBody>
      </p:sp>
      <p:sp>
        <p:nvSpPr>
          <p:cNvPr id="7" name="TextBox 6"/>
          <p:cNvSpPr txBox="1"/>
          <p:nvPr/>
        </p:nvSpPr>
        <p:spPr>
          <a:xfrm>
            <a:off x="555626" y="1766502"/>
            <a:ext cx="11080750" cy="923330"/>
          </a:xfrm>
          <a:prstGeom prst="rect">
            <a:avLst/>
          </a:prstGeom>
          <a:noFill/>
        </p:spPr>
        <p:txBody>
          <a:bodyPr wrap="square" rtlCol="0" anchor="ctr">
            <a:spAutoFit/>
          </a:bodyPr>
          <a:lstStyle>
            <a:defPPr>
              <a:defRPr lang="en-US"/>
            </a:defPPr>
            <a:lvl1pPr algn="ctr">
              <a:defRPr sz="4800" b="1"/>
            </a:lvl1pPr>
          </a:lstStyle>
          <a:p>
            <a:r>
              <a:rPr lang="en-US" sz="5400" dirty="0"/>
              <a:t>Visual Studio Code</a:t>
            </a:r>
          </a:p>
        </p:txBody>
      </p:sp>
      <p:sp>
        <p:nvSpPr>
          <p:cNvPr id="6"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a:t>
            </a:fld>
            <a:endParaRPr lang="en-US" noProof="0" dirty="0"/>
          </a:p>
        </p:txBody>
      </p:sp>
      <p:pic>
        <p:nvPicPr>
          <p:cNvPr id="2" name="Picture 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000" y="3024000"/>
            <a:ext cx="2530071" cy="2530071"/>
          </a:xfrm>
          <a:prstGeom prst="rect">
            <a:avLst/>
          </a:prstGeom>
        </p:spPr>
      </p:pic>
    </p:spTree>
    <p:extLst>
      <p:ext uri="{BB962C8B-B14F-4D97-AF65-F5344CB8AC3E}">
        <p14:creationId xmlns:p14="http://schemas.microsoft.com/office/powerpoint/2010/main" val="9962405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xmlns=""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xmlns=""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310</a:t>
            </a:fld>
            <a:endParaRPr lang="en-US" dirty="0"/>
          </a:p>
        </p:txBody>
      </p:sp>
      <p:sp>
        <p:nvSpPr>
          <p:cNvPr id="19" name="Text Placeholder 2">
            <a:extLst>
              <a:ext uri="{FF2B5EF4-FFF2-40B4-BE49-F238E27FC236}">
                <a16:creationId xmlns:a16="http://schemas.microsoft.com/office/drawing/2014/main" xmlns=""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dirty="0">
                <a:solidFill>
                  <a:schemeClr val="bg1">
                    <a:lumMod val="60000"/>
                    <a:lumOff val="40000"/>
                  </a:schemeClr>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pic>
        <p:nvPicPr>
          <p:cNvPr id="2" name="Picture 2" descr="What Is Software Engineering And It's Importance In Our Daily life ...">
            <a:extLst>
              <a:ext uri="{FF2B5EF4-FFF2-40B4-BE49-F238E27FC236}">
                <a16:creationId xmlns:a16="http://schemas.microsoft.com/office/drawing/2014/main" xmlns="" id="{22F59BF2-0612-45FE-BAE3-793598DDF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068" y="1419750"/>
            <a:ext cx="2657636" cy="1694250"/>
          </a:xfrm>
          <a:prstGeom prst="roundRect">
            <a:avLst>
              <a:gd name="adj" fmla="val 262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7556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7762360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515167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837918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20"/>
          </p:nvPr>
        </p:nvSpPr>
        <p:spPr/>
        <p:txBody>
          <a:bodyPr/>
          <a:lstStyle/>
          <a:p>
            <a:r>
              <a:rPr lang="en-US" dirty="0"/>
              <a:t>Technical Trainers</a:t>
            </a:r>
          </a:p>
        </p:txBody>
      </p:sp>
      <p:sp>
        <p:nvSpPr>
          <p:cNvPr id="11" name="Text Placeholder 10"/>
          <p:cNvSpPr>
            <a:spLocks noGrp="1"/>
          </p:cNvSpPr>
          <p:nvPr>
            <p:ph type="body" sz="quarter" idx="19"/>
          </p:nvPr>
        </p:nvSpPr>
        <p:spPr/>
        <p:txBody>
          <a:bodyPr/>
          <a:lstStyle/>
          <a:p>
            <a:r>
              <a:rPr lang="en-US" noProof="1"/>
              <a:t>SoftUni</a:t>
            </a:r>
            <a:r>
              <a:rPr lang="en-US" dirty="0"/>
              <a:t> Team</a:t>
            </a:r>
          </a:p>
        </p:txBody>
      </p:sp>
      <p:sp>
        <p:nvSpPr>
          <p:cNvPr id="2" name="Subtitle 1">
            <a:extLst>
              <a:ext uri="{FF2B5EF4-FFF2-40B4-BE49-F238E27FC236}">
                <a16:creationId xmlns:a16="http://schemas.microsoft.com/office/drawing/2014/main" xmlns="" id="{9A74E09C-C25B-4E64-9420-7F20E244CAD0}"/>
              </a:ext>
            </a:extLst>
          </p:cNvPr>
          <p:cNvSpPr>
            <a:spLocks noGrp="1"/>
          </p:cNvSpPr>
          <p:nvPr>
            <p:ph type="subTitle" idx="1"/>
          </p:nvPr>
        </p:nvSpPr>
        <p:spPr/>
        <p:txBody>
          <a:bodyPr/>
          <a:lstStyle/>
          <a:p>
            <a:r>
              <a:rPr lang="en-US" dirty="0"/>
              <a:t>Defining and Using Functions</a:t>
            </a:r>
            <a:endParaRPr lang="bg-BG" dirty="0"/>
          </a:p>
        </p:txBody>
      </p:sp>
      <p:sp>
        <p:nvSpPr>
          <p:cNvPr id="5" name="Title 4"/>
          <p:cNvSpPr>
            <a:spLocks noGrp="1"/>
          </p:cNvSpPr>
          <p:nvPr>
            <p:ph type="title"/>
          </p:nvPr>
        </p:nvSpPr>
        <p:spPr/>
        <p:txBody>
          <a:bodyPr>
            <a:normAutofit fontScale="90000"/>
          </a:bodyPr>
          <a:lstStyle/>
          <a:p>
            <a:r>
              <a:rPr lang="en-US" sz="8900" dirty="0"/>
              <a:t>Functions</a:t>
            </a:r>
            <a:r>
              <a:rPr lang="en-US" dirty="0"/>
              <a:t> </a:t>
            </a:r>
          </a:p>
        </p:txBody>
      </p:sp>
      <p:sp>
        <p:nvSpPr>
          <p:cNvPr id="3" name="Rectangle 2">
            <a:extLst>
              <a:ext uri="{FF2B5EF4-FFF2-40B4-BE49-F238E27FC236}">
                <a16:creationId xmlns:a16="http://schemas.microsoft.com/office/drawing/2014/main" xmlns="" id="{91D1B986-1518-4A1E-951C-9C4A1CA0216D}"/>
              </a:ext>
            </a:extLst>
          </p:cNvPr>
          <p:cNvSpPr/>
          <p:nvPr/>
        </p:nvSpPr>
        <p:spPr>
          <a:xfrm rot="20881820">
            <a:off x="214103" y="2924334"/>
            <a:ext cx="5488396" cy="1569660"/>
          </a:xfrm>
          <a:prstGeom prst="rect">
            <a:avLst/>
          </a:prstGeom>
          <a:noFill/>
        </p:spPr>
        <p:txBody>
          <a:bodyPr wrap="square" lIns="91440" tIns="45720" rIns="91440" bIns="45720">
            <a:spAutoFit/>
          </a:bodyPr>
          <a:lstStyle/>
          <a:p>
            <a:pPr algn="ctr"/>
            <a:r>
              <a:rPr lang="en-US" sz="9600" b="1" dirty="0">
                <a:ln w="0"/>
                <a:latin typeface="Comic Sans MS" panose="030F0702030302020204" pitchFamily="66" charset="0"/>
              </a:rPr>
              <a:t>f(x)</a:t>
            </a:r>
          </a:p>
        </p:txBody>
      </p:sp>
    </p:spTree>
    <p:extLst>
      <p:ext uri="{BB962C8B-B14F-4D97-AF65-F5344CB8AC3E}">
        <p14:creationId xmlns:p14="http://schemas.microsoft.com/office/powerpoint/2010/main" val="38450739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CAA566F-0E0E-4BF9-A3B0-6F01080380A3}"/>
              </a:ext>
            </a:extLst>
          </p:cNvPr>
          <p:cNvSpPr>
            <a:spLocks noGrp="1"/>
          </p:cNvSpPr>
          <p:nvPr>
            <p:ph type="body" sz="quarter" idx="13"/>
          </p:nvPr>
        </p:nvSpPr>
        <p:spPr>
          <a:xfrm>
            <a:off x="111000" y="1224000"/>
            <a:ext cx="9049234" cy="5207396"/>
          </a:xfrm>
        </p:spPr>
        <p:txBody>
          <a:bodyPr>
            <a:normAutofit/>
          </a:bodyPr>
          <a:lstStyle/>
          <a:p>
            <a:pPr marL="536575" lvl="1" indent="-514350">
              <a:lnSpc>
                <a:spcPct val="120000"/>
              </a:lnSpc>
              <a:buFont typeface="+mj-lt"/>
              <a:buAutoNum type="arabicPeriod"/>
            </a:pPr>
            <a:r>
              <a:rPr lang="en-US" sz="3600" dirty="0"/>
              <a:t>Functions Overview</a:t>
            </a:r>
          </a:p>
          <a:p>
            <a:pPr marL="536575" lvl="1" indent="-514350">
              <a:lnSpc>
                <a:spcPct val="120000"/>
              </a:lnSpc>
              <a:buFont typeface="+mj-lt"/>
              <a:buAutoNum type="arabicPeriod"/>
            </a:pPr>
            <a:r>
              <a:rPr lang="en-US" sz="3600" dirty="0"/>
              <a:t>Declaring and Invoking Functions</a:t>
            </a:r>
          </a:p>
          <a:p>
            <a:pPr marL="536575" lvl="1" indent="-514350">
              <a:lnSpc>
                <a:spcPct val="120000"/>
              </a:lnSpc>
              <a:buFont typeface="+mj-lt"/>
              <a:buAutoNum type="arabicPeriod"/>
            </a:pPr>
            <a:r>
              <a:rPr lang="en-US" sz="3600" dirty="0"/>
              <a:t>Return Values</a:t>
            </a:r>
            <a:endParaRPr lang="bg-BG" sz="3600" dirty="0"/>
          </a:p>
          <a:p>
            <a:pPr marL="536575" lvl="1" indent="-514350">
              <a:lnSpc>
                <a:spcPct val="120000"/>
              </a:lnSpc>
              <a:buFont typeface="+mj-lt"/>
              <a:buAutoNum type="arabicPeriod"/>
            </a:pPr>
            <a:r>
              <a:rPr lang="en-US" sz="3600" dirty="0"/>
              <a:t>Arrow Functions</a:t>
            </a:r>
          </a:p>
          <a:p>
            <a:pPr marL="536575" lvl="1" indent="-514350">
              <a:lnSpc>
                <a:spcPct val="120000"/>
              </a:lnSpc>
              <a:buFont typeface="+mj-lt"/>
              <a:buAutoNum type="arabicPeriod"/>
            </a:pPr>
            <a:r>
              <a:rPr lang="en-US" sz="3600" dirty="0"/>
              <a:t>Parameters vs Arguments</a:t>
            </a:r>
          </a:p>
        </p:txBody>
      </p:sp>
      <p:sp>
        <p:nvSpPr>
          <p:cNvPr id="4" name="Title 3">
            <a:extLst>
              <a:ext uri="{FF2B5EF4-FFF2-40B4-BE49-F238E27FC236}">
                <a16:creationId xmlns:a16="http://schemas.microsoft.com/office/drawing/2014/main" xmlns="" id="{DC603285-689A-4E41-8F77-BD9FEA5C433A}"/>
              </a:ext>
            </a:extLst>
          </p:cNvPr>
          <p:cNvSpPr>
            <a:spLocks noGrp="1"/>
          </p:cNvSpPr>
          <p:nvPr>
            <p:ph type="title"/>
          </p:nvPr>
        </p:nvSpPr>
        <p:spPr/>
        <p:txBody>
          <a:bodyPr/>
          <a:lstStyle/>
          <a:p>
            <a:r>
              <a:rPr lang="en-GB"/>
              <a:t>Table of Contents</a:t>
            </a:r>
            <a:endParaRPr lang="en-US" dirty="0"/>
          </a:p>
        </p:txBody>
      </p:sp>
      <p:sp>
        <p:nvSpPr>
          <p:cNvPr id="5" name="Slide Number">
            <a:extLst>
              <a:ext uri="{FF2B5EF4-FFF2-40B4-BE49-F238E27FC236}">
                <a16:creationId xmlns:a16="http://schemas.microsoft.com/office/drawing/2014/main" xmlns="" id="{99FF8EDB-D148-42BB-A820-08CECD3E125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315</a:t>
            </a:fld>
            <a:endParaRPr lang="en-US" dirty="0"/>
          </a:p>
        </p:txBody>
      </p:sp>
    </p:spTree>
    <p:extLst>
      <p:ext uri="{BB962C8B-B14F-4D97-AF65-F5344CB8AC3E}">
        <p14:creationId xmlns:p14="http://schemas.microsoft.com/office/powerpoint/2010/main" val="8948726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017ECDD5-EC8A-4335-A410-60C6BC8160DD}"/>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316</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9600" b="1" dirty="0"/>
              <a:t># fund-python</a:t>
            </a:r>
            <a:endParaRPr lang="en-US" sz="96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33365247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7A41F6C2-5CA7-4A9C-9E3E-822E74677280}"/>
              </a:ext>
            </a:extLst>
          </p:cNvPr>
          <p:cNvSpPr>
            <a:spLocks noGrp="1"/>
          </p:cNvSpPr>
          <p:nvPr>
            <p:ph type="subTitle" sz="quarter" idx="11"/>
          </p:nvPr>
        </p:nvSpPr>
        <p:spPr/>
        <p:txBody>
          <a:bodyPr/>
          <a:lstStyle/>
          <a:p>
            <a:r>
              <a:rPr lang="en-US"/>
              <a:t>Declaring and Invoking Functions</a:t>
            </a:r>
          </a:p>
        </p:txBody>
      </p:sp>
      <p:sp>
        <p:nvSpPr>
          <p:cNvPr id="3" name="Title 2">
            <a:extLst>
              <a:ext uri="{FF2B5EF4-FFF2-40B4-BE49-F238E27FC236}">
                <a16:creationId xmlns:a16="http://schemas.microsoft.com/office/drawing/2014/main" xmlns="" id="{6C1D51F3-F0C7-4785-A204-B7568D6027DF}"/>
              </a:ext>
            </a:extLst>
          </p:cNvPr>
          <p:cNvSpPr>
            <a:spLocks noGrp="1"/>
          </p:cNvSpPr>
          <p:nvPr>
            <p:ph type="title" sz="quarter" idx="10"/>
          </p:nvPr>
        </p:nvSpPr>
        <p:spPr/>
        <p:txBody>
          <a:bodyPr/>
          <a:lstStyle/>
          <a:p>
            <a:r>
              <a:rPr lang="en-US"/>
              <a:t>Functions Overview</a:t>
            </a:r>
          </a:p>
        </p:txBody>
      </p:sp>
      <p:pic>
        <p:nvPicPr>
          <p:cNvPr id="8" name="Picture 7"/>
          <p:cNvPicPr>
            <a:picLocks noChangeAspect="1"/>
          </p:cNvPicPr>
          <p:nvPr/>
        </p:nvPicPr>
        <p:blipFill>
          <a:blip r:embed="rId3"/>
          <a:stretch>
            <a:fillRect/>
          </a:stretch>
        </p:blipFill>
        <p:spPr>
          <a:xfrm>
            <a:off x="4884350" y="1676400"/>
            <a:ext cx="2256998" cy="2068312"/>
          </a:xfrm>
          <a:prstGeom prst="rect">
            <a:avLst/>
          </a:prstGeom>
          <a:effectLst>
            <a:innerShdw blurRad="63500" dist="50800" dir="2700000">
              <a:prstClr val="black">
                <a:alpha val="50000"/>
              </a:prstClr>
            </a:innerShdw>
          </a:effectLst>
        </p:spPr>
      </p:pic>
    </p:spTree>
    <p:extLst>
      <p:ext uri="{BB962C8B-B14F-4D97-AF65-F5344CB8AC3E}">
        <p14:creationId xmlns:p14="http://schemas.microsoft.com/office/powerpoint/2010/main" val="13147765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60150" y="966721"/>
            <a:ext cx="10033549" cy="5584898"/>
          </a:xfrm>
        </p:spPr>
        <p:txBody>
          <a:bodyPr>
            <a:normAutofit/>
          </a:bodyPr>
          <a:lstStyle/>
          <a:p>
            <a:pPr>
              <a:lnSpc>
                <a:spcPct val="100000"/>
              </a:lnSpc>
            </a:pPr>
            <a:r>
              <a:rPr lang="en-US" sz="3400" dirty="0"/>
              <a:t>Function == named piece of code</a:t>
            </a:r>
          </a:p>
          <a:p>
            <a:pPr lvl="1">
              <a:lnSpc>
                <a:spcPct val="100000"/>
              </a:lnSpc>
            </a:pPr>
            <a:r>
              <a:rPr lang="en-US" sz="3200" dirty="0"/>
              <a:t>Can take parameters and return result</a:t>
            </a:r>
          </a:p>
          <a:p>
            <a:pPr>
              <a:lnSpc>
                <a:spcPct val="100000"/>
              </a:lnSpc>
            </a:pPr>
            <a:endParaRPr lang="en-US" sz="3200" dirty="0"/>
          </a:p>
          <a:p>
            <a:pPr>
              <a:lnSpc>
                <a:spcPct val="100000"/>
              </a:lnSpc>
            </a:pPr>
            <a:endParaRPr lang="en-US" sz="3200" dirty="0"/>
          </a:p>
          <a:p>
            <a:pPr>
              <a:lnSpc>
                <a:spcPct val="100000"/>
              </a:lnSpc>
              <a:spcAft>
                <a:spcPts val="1800"/>
              </a:spcAft>
            </a:pPr>
            <a:endParaRPr lang="en-US" sz="3200" dirty="0"/>
          </a:p>
          <a:p>
            <a:pPr>
              <a:lnSpc>
                <a:spcPct val="100000"/>
              </a:lnSpc>
              <a:spcBef>
                <a:spcPts val="1200"/>
              </a:spcBef>
              <a:buClr>
                <a:schemeClr val="tx1"/>
              </a:buClr>
            </a:pPr>
            <a:endParaRPr lang="en-US" sz="3200" b="1" dirty="0">
              <a:solidFill>
                <a:schemeClr val="bg1"/>
              </a:solidFill>
            </a:endParaRPr>
          </a:p>
        </p:txBody>
      </p:sp>
      <p:sp>
        <p:nvSpPr>
          <p:cNvPr id="4" name="Title 3"/>
          <p:cNvSpPr>
            <a:spLocks noGrp="1"/>
          </p:cNvSpPr>
          <p:nvPr>
            <p:ph type="title"/>
          </p:nvPr>
        </p:nvSpPr>
        <p:spPr/>
        <p:txBody>
          <a:bodyPr/>
          <a:lstStyle/>
          <a:p>
            <a:r>
              <a:rPr lang="en-US" dirty="0"/>
              <a:t>Functions</a:t>
            </a:r>
          </a:p>
        </p:txBody>
      </p:sp>
      <p:sp>
        <p:nvSpPr>
          <p:cNvPr id="5" name="Rectangle 4"/>
          <p:cNvSpPr>
            <a:spLocks noChangeArrowheads="1"/>
          </p:cNvSpPr>
          <p:nvPr/>
        </p:nvSpPr>
        <p:spPr bwMode="auto">
          <a:xfrm>
            <a:off x="2121969" y="3759170"/>
            <a:ext cx="7948061" cy="1096697"/>
          </a:xfrm>
          <a:prstGeom prst="rect">
            <a:avLst/>
          </a:prstGeom>
          <a:solidFill>
            <a:srgbClr val="ADB4C3">
              <a:alpha val="15000"/>
            </a:srgbClr>
          </a:solidFill>
          <a:ln w="12700">
            <a:solidFill>
              <a:srgbClr val="A3ABBC"/>
            </a:solidFill>
          </a:ln>
        </p:spPr>
        <p:txBody>
          <a:bodyPr wrap="square" lIns="180000" tIns="36000" rIns="180000" bIns="72000">
            <a:spAutoFit/>
          </a:bodyPr>
          <a:lstStyle/>
          <a:p>
            <a:pPr eaLnBrk="0" hangingPunct="0">
              <a:lnSpc>
                <a:spcPct val="110000"/>
              </a:lnSpc>
              <a:buClr>
                <a:schemeClr val="accent5">
                  <a:lumMod val="40000"/>
                  <a:lumOff val="60000"/>
                </a:schemeClr>
              </a:buClr>
              <a:buSzPct val="70000"/>
            </a:pPr>
            <a:r>
              <a:rPr lang="en-US" sz="3000" b="1" noProof="1">
                <a:solidFill>
                  <a:schemeClr val="bg1"/>
                </a:solidFill>
                <a:latin typeface="Consolas" pitchFamily="49" charset="0"/>
              </a:rPr>
              <a:t>def </a:t>
            </a:r>
            <a:r>
              <a:rPr lang="en-US" sz="3000" b="1" noProof="1">
                <a:latin typeface="Consolas" pitchFamily="49" charset="0"/>
              </a:rPr>
              <a:t>function_name(parameter: type):</a:t>
            </a:r>
          </a:p>
          <a:p>
            <a:pPr eaLnBrk="0" hangingPunct="0">
              <a:lnSpc>
                <a:spcPct val="110000"/>
              </a:lnSpc>
              <a:buClr>
                <a:schemeClr val="accent5">
                  <a:lumMod val="40000"/>
                  <a:lumOff val="60000"/>
                </a:schemeClr>
              </a:buClr>
              <a:buSzPct val="70000"/>
            </a:pPr>
            <a:r>
              <a:rPr lang="en-US" sz="3000" b="1" noProof="1">
                <a:latin typeface="Consolas" pitchFamily="49" charset="0"/>
              </a:rPr>
              <a:t>    statement(s)</a:t>
            </a:r>
          </a:p>
        </p:txBody>
      </p:sp>
      <p:sp>
        <p:nvSpPr>
          <p:cNvPr id="7" name="AutoShape 23"/>
          <p:cNvSpPr>
            <a:spLocks noChangeArrowheads="1"/>
          </p:cNvSpPr>
          <p:nvPr/>
        </p:nvSpPr>
        <p:spPr bwMode="auto">
          <a:xfrm>
            <a:off x="1960150" y="2881571"/>
            <a:ext cx="2743201" cy="578882"/>
          </a:xfrm>
          <a:prstGeom prst="wedgeRoundRectCallout">
            <a:avLst>
              <a:gd name="adj1" fmla="val 20349"/>
              <a:gd name="adj2" fmla="val 7870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Use snake-case</a:t>
            </a:r>
            <a:endParaRPr lang="en-US" sz="2800" b="1" noProof="1">
              <a:solidFill>
                <a:srgbClr val="FFFFFF"/>
              </a:solidFill>
              <a:effectLst>
                <a:outerShdw blurRad="38100" dist="38100" dir="2700000" algn="tl">
                  <a:srgbClr val="000000">
                    <a:alpha val="43137"/>
                  </a:srgbClr>
                </a:outerShdw>
              </a:effectLst>
            </a:endParaRPr>
          </a:p>
        </p:txBody>
      </p:sp>
      <p:sp>
        <p:nvSpPr>
          <p:cNvPr id="9" name="AutoShape 23"/>
          <p:cNvSpPr>
            <a:spLocks noChangeArrowheads="1"/>
          </p:cNvSpPr>
          <p:nvPr/>
        </p:nvSpPr>
        <p:spPr bwMode="auto">
          <a:xfrm>
            <a:off x="5286000" y="2589215"/>
            <a:ext cx="2701505" cy="882654"/>
          </a:xfrm>
          <a:prstGeom prst="wedgeRoundRectCallout">
            <a:avLst>
              <a:gd name="adj1" fmla="val -3106"/>
              <a:gd name="adj2" fmla="val 7650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noProof="1">
                <a:solidFill>
                  <a:srgbClr val="FFFFFF"/>
                </a:solidFill>
                <a:effectLst>
                  <a:outerShdw blurRad="38100" dist="38100" dir="2700000" algn="tl">
                    <a:srgbClr val="000000">
                      <a:alpha val="43137"/>
                    </a:srgbClr>
                  </a:outerShdw>
                </a:effectLst>
              </a:rPr>
              <a:t>Function parameter</a:t>
            </a:r>
          </a:p>
        </p:txBody>
      </p:sp>
      <p:sp>
        <p:nvSpPr>
          <p:cNvPr id="8" name="Slide Number">
            <a:extLst>
              <a:ext uri="{FF2B5EF4-FFF2-40B4-BE49-F238E27FC236}">
                <a16:creationId xmlns:a16="http://schemas.microsoft.com/office/drawing/2014/main" xmlns="" id="{85F3E328-CC41-4266-831A-5878E20FD21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318</a:t>
            </a:fld>
            <a:endParaRPr lang="en-US" dirty="0"/>
          </a:p>
        </p:txBody>
      </p:sp>
      <p:sp>
        <p:nvSpPr>
          <p:cNvPr id="10" name="AutoShape 23">
            <a:extLst>
              <a:ext uri="{FF2B5EF4-FFF2-40B4-BE49-F238E27FC236}">
                <a16:creationId xmlns:a16="http://schemas.microsoft.com/office/drawing/2014/main" xmlns="" id="{BEB83834-0B39-468B-B9C0-3729F0B0D491}"/>
              </a:ext>
            </a:extLst>
          </p:cNvPr>
          <p:cNvSpPr>
            <a:spLocks noChangeArrowheads="1"/>
          </p:cNvSpPr>
          <p:nvPr/>
        </p:nvSpPr>
        <p:spPr bwMode="auto">
          <a:xfrm>
            <a:off x="8481000" y="2376091"/>
            <a:ext cx="2701505" cy="1055608"/>
          </a:xfrm>
          <a:prstGeom prst="wedgeRoundRectCallout">
            <a:avLst>
              <a:gd name="adj1" fmla="val -39088"/>
              <a:gd name="adj2" fmla="val 8210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noProof="1">
                <a:solidFill>
                  <a:srgbClr val="FFFFFF"/>
                </a:solidFill>
                <a:effectLst>
                  <a:outerShdw blurRad="38100" dist="38100" dir="2700000" algn="tl">
                    <a:srgbClr val="000000">
                      <a:alpha val="43137"/>
                    </a:srgbClr>
                  </a:outerShdw>
                </a:effectLst>
              </a:rPr>
              <a:t>Type of the parameter</a:t>
            </a:r>
          </a:p>
        </p:txBody>
      </p:sp>
    </p:spTree>
    <p:extLst>
      <p:ext uri="{BB962C8B-B14F-4D97-AF65-F5344CB8AC3E}">
        <p14:creationId xmlns:p14="http://schemas.microsoft.com/office/powerpoint/2010/main" val="953380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body" sz="quarter" idx="10"/>
          </p:nvPr>
        </p:nvSpPr>
        <p:spPr>
          <a:xfrm>
            <a:off x="2091000" y="1121143"/>
            <a:ext cx="9904234" cy="5546589"/>
          </a:xfrm>
        </p:spPr>
        <p:txBody>
          <a:bodyPr>
            <a:noAutofit/>
          </a:bodyPr>
          <a:lstStyle/>
          <a:p>
            <a:pPr>
              <a:lnSpc>
                <a:spcPts val="3600"/>
              </a:lnSpc>
            </a:pPr>
            <a:r>
              <a:rPr lang="en-US" sz="3600" dirty="0"/>
              <a:t>More </a:t>
            </a:r>
            <a:r>
              <a:rPr lang="en-US" sz="3600" b="1" dirty="0">
                <a:solidFill>
                  <a:schemeClr val="bg1"/>
                </a:solidFill>
              </a:rPr>
              <a:t>manageable</a:t>
            </a:r>
            <a:r>
              <a:rPr lang="en-US" sz="3600" dirty="0">
                <a:solidFill>
                  <a:srgbClr val="FFA000"/>
                </a:solidFill>
              </a:rPr>
              <a:t> </a:t>
            </a:r>
            <a:r>
              <a:rPr lang="en-US" sz="3600" b="1" dirty="0">
                <a:solidFill>
                  <a:schemeClr val="bg1"/>
                </a:solidFill>
              </a:rPr>
              <a:t>programming</a:t>
            </a:r>
          </a:p>
          <a:p>
            <a:pPr lvl="1">
              <a:lnSpc>
                <a:spcPts val="3600"/>
              </a:lnSpc>
            </a:pPr>
            <a:r>
              <a:rPr lang="en-US" sz="3200" dirty="0"/>
              <a:t>Splits large problems into small pieces</a:t>
            </a:r>
          </a:p>
          <a:p>
            <a:pPr lvl="1">
              <a:lnSpc>
                <a:spcPts val="3600"/>
              </a:lnSpc>
            </a:pPr>
            <a:r>
              <a:rPr lang="en-US" sz="3200" dirty="0"/>
              <a:t>Better organization of the program</a:t>
            </a:r>
          </a:p>
          <a:p>
            <a:pPr lvl="1">
              <a:lnSpc>
                <a:spcPts val="3600"/>
              </a:lnSpc>
            </a:pPr>
            <a:r>
              <a:rPr lang="en-US" sz="3200" dirty="0"/>
              <a:t>Improves code readability</a:t>
            </a:r>
          </a:p>
          <a:p>
            <a:pPr lvl="1">
              <a:lnSpc>
                <a:spcPts val="3600"/>
              </a:lnSpc>
            </a:pPr>
            <a:r>
              <a:rPr lang="en-US" sz="3200" dirty="0"/>
              <a:t>Improves code understandability</a:t>
            </a:r>
          </a:p>
          <a:p>
            <a:pPr>
              <a:lnSpc>
                <a:spcPts val="3600"/>
              </a:lnSpc>
            </a:pPr>
            <a:r>
              <a:rPr lang="en-US" sz="3600" dirty="0"/>
              <a:t>Avoiding </a:t>
            </a:r>
            <a:r>
              <a:rPr lang="en-US" sz="3600" b="1" dirty="0">
                <a:solidFill>
                  <a:schemeClr val="bg1"/>
                </a:solidFill>
              </a:rPr>
              <a:t>repeating</a:t>
            </a:r>
            <a:r>
              <a:rPr lang="en-US" sz="3600" dirty="0">
                <a:solidFill>
                  <a:srgbClr val="FFA000"/>
                </a:solidFill>
              </a:rPr>
              <a:t> </a:t>
            </a:r>
            <a:r>
              <a:rPr lang="en-US" sz="3600" b="1" dirty="0">
                <a:solidFill>
                  <a:schemeClr val="bg1"/>
                </a:solidFill>
              </a:rPr>
              <a:t>code</a:t>
            </a:r>
          </a:p>
          <a:p>
            <a:pPr lvl="1">
              <a:lnSpc>
                <a:spcPts val="3600"/>
              </a:lnSpc>
            </a:pPr>
            <a:r>
              <a:rPr lang="en-US" sz="3200" dirty="0"/>
              <a:t>Improves code maintainability</a:t>
            </a:r>
          </a:p>
          <a:p>
            <a:pPr>
              <a:lnSpc>
                <a:spcPts val="3600"/>
              </a:lnSpc>
            </a:pPr>
            <a:r>
              <a:rPr lang="en-US" sz="3600" dirty="0"/>
              <a:t>Code </a:t>
            </a:r>
            <a:r>
              <a:rPr lang="en-US" sz="3600" b="1" dirty="0">
                <a:solidFill>
                  <a:schemeClr val="bg1"/>
                </a:solidFill>
              </a:rPr>
              <a:t>reusability</a:t>
            </a:r>
          </a:p>
          <a:p>
            <a:pPr lvl="1">
              <a:lnSpc>
                <a:spcPts val="3600"/>
              </a:lnSpc>
            </a:pPr>
            <a:r>
              <a:rPr lang="en-US" sz="3200" dirty="0"/>
              <a:t>Using existing functions several times</a:t>
            </a:r>
            <a:endParaRPr lang="bg-BG" sz="3200" dirty="0"/>
          </a:p>
        </p:txBody>
      </p:sp>
      <p:sp>
        <p:nvSpPr>
          <p:cNvPr id="429058" name="Rectangle 2"/>
          <p:cNvSpPr>
            <a:spLocks noGrp="1" noChangeArrowheads="1"/>
          </p:cNvSpPr>
          <p:nvPr>
            <p:ph type="title"/>
          </p:nvPr>
        </p:nvSpPr>
        <p:spPr/>
        <p:txBody>
          <a:bodyPr/>
          <a:lstStyle/>
          <a:p>
            <a:r>
              <a:rPr lang="en-US" dirty="0"/>
              <a:t>Why Use Functions?</a:t>
            </a:r>
            <a:endParaRPr lang="bg-BG" dirty="0"/>
          </a:p>
        </p:txBody>
      </p:sp>
      <p:sp>
        <p:nvSpPr>
          <p:cNvPr id="5" name="Slide Number">
            <a:extLst>
              <a:ext uri="{FF2B5EF4-FFF2-40B4-BE49-F238E27FC236}">
                <a16:creationId xmlns:a16="http://schemas.microsoft.com/office/drawing/2014/main" xmlns="" id="{55F1F478-EC3D-4255-8BCF-611A6AC942F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319</a:t>
            </a:fld>
            <a:endParaRPr lang="en-US" dirty="0"/>
          </a:p>
        </p:txBody>
      </p:sp>
    </p:spTree>
    <p:extLst>
      <p:ext uri="{BB962C8B-B14F-4D97-AF65-F5344CB8AC3E}">
        <p14:creationId xmlns:p14="http://schemas.microsoft.com/office/powerpoint/2010/main" val="1566411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0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0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90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90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90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905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90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Most Popular IDE for Python</a:t>
            </a:r>
            <a:endParaRPr lang="bg-BG" dirty="0"/>
          </a:p>
        </p:txBody>
      </p:sp>
      <p:sp>
        <p:nvSpPr>
          <p:cNvPr id="11" name="TextBox 10"/>
          <p:cNvSpPr txBox="1"/>
          <p:nvPr/>
        </p:nvSpPr>
        <p:spPr>
          <a:xfrm>
            <a:off x="555626" y="1720337"/>
            <a:ext cx="11080750" cy="1015663"/>
          </a:xfrm>
          <a:prstGeom prst="rect">
            <a:avLst/>
          </a:prstGeom>
          <a:noFill/>
        </p:spPr>
        <p:txBody>
          <a:bodyPr wrap="square" rtlCol="0" anchor="ctr">
            <a:spAutoFit/>
          </a:bodyPr>
          <a:lstStyle/>
          <a:p>
            <a:pPr algn="ctr"/>
            <a:r>
              <a:rPr lang="en-US" sz="5400" b="1" dirty="0"/>
              <a:t>PyCharm</a:t>
            </a:r>
            <a:endParaRPr lang="bg-BG" sz="5400" b="1" dirty="0"/>
          </a:p>
        </p:txBody>
      </p:sp>
      <p:pic>
        <p:nvPicPr>
          <p:cNvPr id="6" name="Picture 5" descr="A close up of a card&#10;&#10;Description automatically generated">
            <a:hlinkClick r:id="rId2"/>
            <a:extLst>
              <a:ext uri="{FF2B5EF4-FFF2-40B4-BE49-F238E27FC236}">
                <a16:creationId xmlns="" xmlns:a16="http://schemas.microsoft.com/office/drawing/2014/main" id="{9503AB4A-AAD4-488E-91C6-E2C5FB16A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971800"/>
            <a:ext cx="3200400" cy="3200400"/>
          </a:xfrm>
          <a:prstGeom prst="rect">
            <a:avLst/>
          </a:prstGeom>
        </p:spPr>
      </p:pic>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Tree>
    <p:extLst>
      <p:ext uri="{BB962C8B-B14F-4D97-AF65-F5344CB8AC3E}">
        <p14:creationId xmlns:p14="http://schemas.microsoft.com/office/powerpoint/2010/main" val="5532319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377FC916-C540-49A3-A60E-97BA2DDF496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320</a:t>
            </a:fld>
            <a:endParaRPr lang="en-US" noProof="0" dirty="0"/>
          </a:p>
        </p:txBody>
      </p:sp>
      <p:sp>
        <p:nvSpPr>
          <p:cNvPr id="2" name="Text Placeholder 1">
            <a:extLst>
              <a:ext uri="{FF2B5EF4-FFF2-40B4-BE49-F238E27FC236}">
                <a16:creationId xmlns:a16="http://schemas.microsoft.com/office/drawing/2014/main" xmlns="" id="{428E991D-18CE-4FB3-B2CF-A8EF92FFE3A0}"/>
              </a:ext>
            </a:extLst>
          </p:cNvPr>
          <p:cNvSpPr>
            <a:spLocks noGrp="1"/>
          </p:cNvSpPr>
          <p:nvPr>
            <p:ph type="body" sz="quarter" idx="10"/>
          </p:nvPr>
        </p:nvSpPr>
        <p:spPr/>
        <p:txBody>
          <a:bodyPr/>
          <a:lstStyle/>
          <a:p>
            <a:r>
              <a:rPr lang="en-GB" dirty="0"/>
              <a:t>Executes the code between the brackets</a:t>
            </a:r>
          </a:p>
          <a:p>
            <a:r>
              <a:rPr lang="en-GB" dirty="0"/>
              <a:t>Does not return result</a:t>
            </a:r>
          </a:p>
          <a:p>
            <a:endParaRPr lang="en-GB" dirty="0"/>
          </a:p>
        </p:txBody>
      </p:sp>
      <p:sp>
        <p:nvSpPr>
          <p:cNvPr id="3" name="Title 2">
            <a:extLst>
              <a:ext uri="{FF2B5EF4-FFF2-40B4-BE49-F238E27FC236}">
                <a16:creationId xmlns:a16="http://schemas.microsoft.com/office/drawing/2014/main" xmlns="" id="{F0B9A6F6-E63D-4E25-AC07-234EFB58501E}"/>
              </a:ext>
            </a:extLst>
          </p:cNvPr>
          <p:cNvSpPr>
            <a:spLocks noGrp="1"/>
          </p:cNvSpPr>
          <p:nvPr>
            <p:ph type="title"/>
          </p:nvPr>
        </p:nvSpPr>
        <p:spPr/>
        <p:txBody>
          <a:bodyPr/>
          <a:lstStyle/>
          <a:p>
            <a:r>
              <a:rPr lang="en-GB" dirty="0"/>
              <a:t>Function Without Parameters</a:t>
            </a:r>
          </a:p>
        </p:txBody>
      </p:sp>
      <p:sp>
        <p:nvSpPr>
          <p:cNvPr id="5" name="Rectangle 5">
            <a:extLst>
              <a:ext uri="{FF2B5EF4-FFF2-40B4-BE49-F238E27FC236}">
                <a16:creationId xmlns:a16="http://schemas.microsoft.com/office/drawing/2014/main" xmlns="" id="{265F6EE6-613B-48A2-8CDD-8BFADD7947ED}"/>
              </a:ext>
            </a:extLst>
          </p:cNvPr>
          <p:cNvSpPr>
            <a:spLocks noChangeArrowheads="1"/>
          </p:cNvSpPr>
          <p:nvPr/>
        </p:nvSpPr>
        <p:spPr bwMode="auto">
          <a:xfrm>
            <a:off x="1143000" y="2971801"/>
            <a:ext cx="5791200" cy="198823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latin typeface="Consolas" pitchFamily="49" charset="0"/>
              </a:rPr>
              <a:t>def</a:t>
            </a:r>
            <a:r>
              <a:rPr lang="en-US" sz="2800" b="1" noProof="1">
                <a:solidFill>
                  <a:schemeClr val="bg1"/>
                </a:solidFill>
                <a:latin typeface="Consolas" pitchFamily="49" charset="0"/>
              </a:rPr>
              <a:t> </a:t>
            </a:r>
            <a:r>
              <a:rPr lang="en-US" sz="2800" b="1" noProof="1">
                <a:latin typeface="Consolas" pitchFamily="49" charset="0"/>
              </a:rPr>
              <a:t>multiply_numbers():</a:t>
            </a:r>
          </a:p>
          <a:p>
            <a:pPr eaLnBrk="0" hangingPunct="0">
              <a:lnSpc>
                <a:spcPct val="110000"/>
              </a:lnSpc>
              <a:buClr>
                <a:schemeClr val="accent5">
                  <a:lumMod val="40000"/>
                  <a:lumOff val="60000"/>
                </a:schemeClr>
              </a:buClr>
              <a:buSzPct val="70000"/>
            </a:pPr>
            <a:r>
              <a:rPr lang="en-US" sz="2800" b="1" noProof="1">
                <a:latin typeface="Consolas" pitchFamily="49" charset="0"/>
              </a:rPr>
              <a:t>    result = 5 * 5</a:t>
            </a:r>
            <a:endParaRPr lang="en-US" sz="2800" b="1" noProof="1">
              <a:solidFill>
                <a:schemeClr val="bg1"/>
              </a:solidFill>
              <a:latin typeface="Consolas" pitchFamily="49" charset="0"/>
            </a:endParaRPr>
          </a:p>
          <a:p>
            <a:pPr eaLnBrk="0" hangingPunct="0">
              <a:lnSpc>
                <a:spcPct val="110000"/>
              </a:lnSpc>
              <a:buClr>
                <a:schemeClr val="accent5">
                  <a:lumMod val="40000"/>
                  <a:lumOff val="60000"/>
                </a:schemeClr>
              </a:buClr>
              <a:buSzPct val="70000"/>
            </a:pPr>
            <a:r>
              <a:rPr lang="en-US" sz="2800" b="1" noProof="1">
                <a:solidFill>
                  <a:schemeClr val="bg1"/>
                </a:solidFill>
                <a:latin typeface="Consolas" pitchFamily="49" charset="0"/>
              </a:rPr>
              <a:t>  </a:t>
            </a:r>
            <a:r>
              <a:rPr lang="bg-BG" sz="2800" b="1" noProof="1">
                <a:solidFill>
                  <a:schemeClr val="bg1"/>
                </a:solidFill>
                <a:latin typeface="Consolas" pitchFamily="49" charset="0"/>
              </a:rPr>
              <a:t> </a:t>
            </a:r>
            <a:r>
              <a:rPr lang="en-US" sz="2800" b="1" noProof="1">
                <a:solidFill>
                  <a:schemeClr val="bg1"/>
                </a:solidFill>
                <a:latin typeface="Consolas" pitchFamily="49" charset="0"/>
              </a:rPr>
              <a:t> </a:t>
            </a:r>
            <a:r>
              <a:rPr lang="en-US" sz="2800" b="1" noProof="1">
                <a:latin typeface="Consolas" pitchFamily="49" charset="0"/>
              </a:rPr>
              <a:t>print(result)</a:t>
            </a:r>
          </a:p>
          <a:p>
            <a:pPr eaLnBrk="0" hangingPunct="0">
              <a:lnSpc>
                <a:spcPct val="110000"/>
              </a:lnSpc>
              <a:buClr>
                <a:schemeClr val="accent5">
                  <a:lumMod val="40000"/>
                  <a:lumOff val="60000"/>
                </a:schemeClr>
              </a:buClr>
              <a:buSzPct val="70000"/>
            </a:pPr>
            <a:r>
              <a:rPr lang="en-US" sz="2800" b="1" noProof="1">
                <a:latin typeface="Consolas" pitchFamily="49" charset="0"/>
              </a:rPr>
              <a:t>multiply_numbers() </a:t>
            </a:r>
            <a:r>
              <a:rPr lang="bg-BG" sz="2800" b="1" noProof="1">
                <a:latin typeface="Consolas" pitchFamily="49" charset="0"/>
              </a:rPr>
              <a:t> </a:t>
            </a:r>
            <a:r>
              <a:rPr lang="en-US" sz="2800" b="1" i="1" noProof="1">
                <a:solidFill>
                  <a:schemeClr val="accent2"/>
                </a:solidFill>
                <a:latin typeface="Consolas" pitchFamily="49" charset="0"/>
              </a:rPr>
              <a:t>#25</a:t>
            </a:r>
          </a:p>
        </p:txBody>
      </p:sp>
      <p:sp>
        <p:nvSpPr>
          <p:cNvPr id="8" name="AutoShape 23">
            <a:extLst>
              <a:ext uri="{FF2B5EF4-FFF2-40B4-BE49-F238E27FC236}">
                <a16:creationId xmlns:a16="http://schemas.microsoft.com/office/drawing/2014/main" xmlns="" id="{13B06CBF-A369-4879-8E3F-6BDC158911DE}"/>
              </a:ext>
            </a:extLst>
          </p:cNvPr>
          <p:cNvSpPr>
            <a:spLocks noChangeArrowheads="1"/>
          </p:cNvSpPr>
          <p:nvPr/>
        </p:nvSpPr>
        <p:spPr bwMode="auto">
          <a:xfrm>
            <a:off x="7336529" y="3223392"/>
            <a:ext cx="2551902" cy="1736646"/>
          </a:xfrm>
          <a:prstGeom prst="wedgeRoundRectCallout">
            <a:avLst>
              <a:gd name="adj1" fmla="val -79535"/>
              <a:gd name="adj2" fmla="val 31364"/>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2"/>
                </a:solidFill>
                <a:effectLst>
                  <a:outerShdw blurRad="38100" dist="38100" dir="2700000" algn="tl">
                    <a:srgbClr val="000000">
                      <a:alpha val="43137"/>
                    </a:srgbClr>
                  </a:outerShdw>
                </a:effectLst>
              </a:rPr>
              <a:t>Prints result on the console</a:t>
            </a:r>
            <a:endParaRPr lang="bg-BG" sz="3200"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91946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8FD556A-3DD1-4FE8-BDE5-FA57DB82E341}"/>
              </a:ext>
            </a:extLst>
          </p:cNvPr>
          <p:cNvSpPr>
            <a:spLocks noGrp="1"/>
          </p:cNvSpPr>
          <p:nvPr>
            <p:ph type="title" sz="quarter" idx="10"/>
          </p:nvPr>
        </p:nvSpPr>
        <p:spPr/>
        <p:txBody>
          <a:bodyPr/>
          <a:lstStyle/>
          <a:p>
            <a:r>
              <a:rPr lang="en-US" dirty="0"/>
              <a:t>Declaring and Invoking Functions</a:t>
            </a:r>
          </a:p>
        </p:txBody>
      </p:sp>
      <p:sp>
        <p:nvSpPr>
          <p:cNvPr id="4" name="Text Placeholder 4">
            <a:extLst>
              <a:ext uri="{FF2B5EF4-FFF2-40B4-BE49-F238E27FC236}">
                <a16:creationId xmlns:a16="http://schemas.microsoft.com/office/drawing/2014/main" xmlns="" id="{0DD89D94-F0F2-4B5D-A2DF-8484AF9982CC}"/>
              </a:ext>
            </a:extLst>
          </p:cNvPr>
          <p:cNvSpPr txBox="1">
            <a:spLocks/>
          </p:cNvSpPr>
          <p:nvPr/>
        </p:nvSpPr>
        <p:spPr>
          <a:xfrm>
            <a:off x="4556413" y="1558504"/>
            <a:ext cx="3044670" cy="1981200"/>
          </a:xfrm>
          <a:prstGeom prst="rect">
            <a:avLst/>
          </a:prstGeom>
        </p:spPr>
        <p:txBody>
          <a:bodyPr vert="horz" lIns="108000" tIns="36000" rIns="108000" bIns="36000" rtlCol="0" anchor="ctr">
            <a:no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1330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p:txBody>
      </p:sp>
    </p:spTree>
    <p:extLst>
      <p:ext uri="{BB962C8B-B14F-4D97-AF65-F5344CB8AC3E}">
        <p14:creationId xmlns:p14="http://schemas.microsoft.com/office/powerpoint/2010/main" val="35120714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a:xfrm>
            <a:off x="1960150" y="3746733"/>
            <a:ext cx="10033549" cy="2019600"/>
          </a:xfrm>
          <a:noFill/>
        </p:spPr>
        <p:txBody>
          <a:bodyPr>
            <a:normAutofit fontScale="92500" lnSpcReduction="20000"/>
          </a:bodyPr>
          <a:lstStyle/>
          <a:p>
            <a:r>
              <a:rPr lang="en-US" sz="3200" dirty="0"/>
              <a:t>Using the </a:t>
            </a:r>
            <a:r>
              <a:rPr lang="en-US" sz="3200" b="1" dirty="0">
                <a:solidFill>
                  <a:schemeClr val="bg1"/>
                </a:solidFill>
              </a:rPr>
              <a:t>def </a:t>
            </a:r>
            <a:r>
              <a:rPr lang="en-US" sz="3200" dirty="0"/>
              <a:t>statement is the most common way to define</a:t>
            </a:r>
            <a:br>
              <a:rPr lang="en-US" sz="3200" dirty="0"/>
            </a:br>
            <a:r>
              <a:rPr lang="en-US" sz="3200" dirty="0"/>
              <a:t>a function in python</a:t>
            </a:r>
            <a:endParaRPr lang="en-US" sz="3200" b="1" dirty="0">
              <a:solidFill>
                <a:schemeClr val="bg1"/>
              </a:solidFill>
            </a:endParaRPr>
          </a:p>
          <a:p>
            <a:r>
              <a:rPr lang="en-US" sz="3200" dirty="0"/>
              <a:t>Functions can have </a:t>
            </a:r>
            <a:r>
              <a:rPr lang="en-US" sz="3200" b="1" dirty="0">
                <a:solidFill>
                  <a:schemeClr val="bg1"/>
                </a:solidFill>
              </a:rPr>
              <a:t>several parameters</a:t>
            </a:r>
          </a:p>
          <a:p>
            <a:r>
              <a:rPr lang="en-US" sz="3200" dirty="0"/>
              <a:t>It is possible for function to </a:t>
            </a:r>
            <a:r>
              <a:rPr lang="en-US" sz="3200" b="1" dirty="0">
                <a:solidFill>
                  <a:schemeClr val="bg1"/>
                </a:solidFill>
              </a:rPr>
              <a:t>not</a:t>
            </a:r>
            <a:r>
              <a:rPr lang="en-US" sz="3200" dirty="0"/>
              <a:t> return a value</a:t>
            </a:r>
            <a:endParaRPr lang="en-US" sz="3200" b="1" dirty="0">
              <a:solidFill>
                <a:schemeClr val="bg1"/>
              </a:solidFill>
            </a:endParaRPr>
          </a:p>
        </p:txBody>
      </p:sp>
      <p:sp>
        <p:nvSpPr>
          <p:cNvPr id="6" name="Title 5"/>
          <p:cNvSpPr>
            <a:spLocks noGrp="1"/>
          </p:cNvSpPr>
          <p:nvPr>
            <p:ph type="title"/>
          </p:nvPr>
        </p:nvSpPr>
        <p:spPr/>
        <p:txBody>
          <a:bodyPr/>
          <a:lstStyle/>
          <a:p>
            <a:r>
              <a:rPr lang="en-US" dirty="0"/>
              <a:t>Declaring Function</a:t>
            </a:r>
          </a:p>
        </p:txBody>
      </p:sp>
      <p:sp>
        <p:nvSpPr>
          <p:cNvPr id="20" name="Rectangle 19"/>
          <p:cNvSpPr>
            <a:spLocks noChangeArrowheads="1"/>
          </p:cNvSpPr>
          <p:nvPr/>
        </p:nvSpPr>
        <p:spPr bwMode="auto">
          <a:xfrm>
            <a:off x="3352800" y="2133601"/>
            <a:ext cx="5649324" cy="1166061"/>
          </a:xfrm>
          <a:prstGeom prst="rect">
            <a:avLst/>
          </a:prstGeom>
          <a:solidFill>
            <a:srgbClr val="A3ABBC">
              <a:alpha val="14902"/>
            </a:srgbClr>
          </a:solidFill>
          <a:ln w="12700">
            <a:solidFill>
              <a:schemeClr val="accent5">
                <a:lumMod val="60000"/>
                <a:lumOff val="40000"/>
              </a:schemeClr>
            </a:solidFill>
          </a:ln>
        </p:spPr>
        <p:txBody>
          <a:bodyPr wrap="square" lIns="180000" tIns="108000" rIns="180000" bIns="108000">
            <a:spAutoFit/>
          </a:bodyPr>
          <a:lstStyle/>
          <a:p>
            <a:pPr eaLnBrk="0" hangingPunct="0">
              <a:lnSpc>
                <a:spcPct val="110000"/>
              </a:lnSpc>
              <a:buClr>
                <a:schemeClr val="accent5">
                  <a:lumMod val="40000"/>
                  <a:lumOff val="60000"/>
                </a:schemeClr>
              </a:buClr>
              <a:buSzPct val="70000"/>
            </a:pPr>
            <a:r>
              <a:rPr lang="en-GB" sz="2800" b="1" noProof="1">
                <a:latin typeface="Consolas" pitchFamily="49" charset="0"/>
              </a:rPr>
              <a:t>def </a:t>
            </a:r>
            <a:r>
              <a:rPr lang="en-GB" sz="2800" b="1" noProof="1">
                <a:solidFill>
                  <a:schemeClr val="bg1"/>
                </a:solidFill>
                <a:latin typeface="Consolas" pitchFamily="49" charset="0"/>
              </a:rPr>
              <a:t>print_text</a:t>
            </a:r>
            <a:r>
              <a:rPr lang="en-GB" sz="2800" b="1" noProof="1">
                <a:latin typeface="Consolas" pitchFamily="49" charset="0"/>
              </a:rPr>
              <a:t>(</a:t>
            </a:r>
            <a:r>
              <a:rPr lang="en-GB" sz="2800" b="1" noProof="1">
                <a:solidFill>
                  <a:schemeClr val="bg1"/>
                </a:solidFill>
                <a:latin typeface="Consolas" pitchFamily="49" charset="0"/>
              </a:rPr>
              <a:t>text</a:t>
            </a:r>
            <a:r>
              <a:rPr lang="en-GB" sz="2800" b="1" noProof="1">
                <a:latin typeface="Consolas" pitchFamily="49" charset="0"/>
              </a:rPr>
              <a:t>):</a:t>
            </a:r>
          </a:p>
          <a:p>
            <a:pPr eaLnBrk="0" hangingPunct="0">
              <a:lnSpc>
                <a:spcPct val="110000"/>
              </a:lnSpc>
              <a:buClr>
                <a:schemeClr val="accent5">
                  <a:lumMod val="40000"/>
                  <a:lumOff val="60000"/>
                </a:schemeClr>
              </a:buClr>
              <a:buSzPct val="70000"/>
            </a:pPr>
            <a:r>
              <a:rPr lang="en-GB" sz="2800" b="1" noProof="1">
                <a:latin typeface="Consolas" pitchFamily="49" charset="0"/>
              </a:rPr>
              <a:t>  print(text)</a:t>
            </a:r>
          </a:p>
        </p:txBody>
      </p:sp>
      <p:sp>
        <p:nvSpPr>
          <p:cNvPr id="11" name="AutoShape 23"/>
          <p:cNvSpPr>
            <a:spLocks noChangeArrowheads="1"/>
          </p:cNvSpPr>
          <p:nvPr/>
        </p:nvSpPr>
        <p:spPr bwMode="auto">
          <a:xfrm>
            <a:off x="4034138" y="1371600"/>
            <a:ext cx="2683957" cy="579040"/>
          </a:xfrm>
          <a:prstGeom prst="wedgeRoundRectCallout">
            <a:avLst>
              <a:gd name="adj1" fmla="val -11936"/>
              <a:gd name="adj2" fmla="val 97876"/>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chemeClr val="bg2"/>
                </a:solidFill>
                <a:effectLst>
                  <a:outerShdw blurRad="38100" dist="38100" dir="2700000" algn="tl">
                    <a:srgbClr val="000000">
                      <a:alpha val="43137"/>
                    </a:srgbClr>
                  </a:outerShdw>
                </a:effectLst>
              </a:rPr>
              <a:t>Function </a:t>
            </a:r>
            <a:r>
              <a:rPr lang="en-US" sz="2800" b="1" dirty="0">
                <a:solidFill>
                  <a:schemeClr val="bg2"/>
                </a:solidFill>
                <a:effectLst>
                  <a:outerShdw blurRad="38100" dist="38100" dir="2700000" algn="tl">
                    <a:srgbClr val="000000">
                      <a:alpha val="43137"/>
                    </a:srgbClr>
                  </a:outerShdw>
                </a:effectLst>
              </a:rPr>
              <a:t>Name</a:t>
            </a:r>
            <a:endParaRPr lang="bg-BG" sz="2800" b="1" dirty="0">
              <a:solidFill>
                <a:schemeClr val="bg2"/>
              </a:solidFill>
              <a:effectLst>
                <a:outerShdw blurRad="38100" dist="38100" dir="2700000" algn="tl">
                  <a:srgbClr val="000000">
                    <a:alpha val="43137"/>
                  </a:srgbClr>
                </a:outerShdw>
              </a:effectLst>
            </a:endParaRPr>
          </a:p>
        </p:txBody>
      </p:sp>
      <p:sp>
        <p:nvSpPr>
          <p:cNvPr id="13" name="AutoShape 23"/>
          <p:cNvSpPr>
            <a:spLocks noChangeArrowheads="1"/>
          </p:cNvSpPr>
          <p:nvPr/>
        </p:nvSpPr>
        <p:spPr bwMode="auto">
          <a:xfrm>
            <a:off x="7086601" y="1371601"/>
            <a:ext cx="2141887" cy="592825"/>
          </a:xfrm>
          <a:prstGeom prst="wedgeRoundRectCallout">
            <a:avLst>
              <a:gd name="adj1" fmla="val -43952"/>
              <a:gd name="adj2" fmla="val 86779"/>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Parameters</a:t>
            </a:r>
            <a:endParaRPr lang="bg-BG" sz="2800" b="1" dirty="0">
              <a:solidFill>
                <a:schemeClr val="bg2"/>
              </a:solidFill>
              <a:effectLst>
                <a:outerShdw blurRad="38100" dist="38100" dir="2700000" algn="tl">
                  <a:srgbClr val="000000">
                    <a:alpha val="43137"/>
                  </a:srgbClr>
                </a:outerShdw>
              </a:effectLst>
            </a:endParaRPr>
          </a:p>
        </p:txBody>
      </p:sp>
      <p:sp>
        <p:nvSpPr>
          <p:cNvPr id="14" name="AutoShape 23"/>
          <p:cNvSpPr>
            <a:spLocks noChangeArrowheads="1"/>
          </p:cNvSpPr>
          <p:nvPr/>
        </p:nvSpPr>
        <p:spPr bwMode="auto">
          <a:xfrm>
            <a:off x="8768264" y="2224776"/>
            <a:ext cx="1620387" cy="983709"/>
          </a:xfrm>
          <a:prstGeom prst="wedgeRoundRectCallout">
            <a:avLst>
              <a:gd name="adj1" fmla="val -84867"/>
              <a:gd name="adj2" fmla="val 21936"/>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2"/>
                </a:solidFill>
                <a:effectLst>
                  <a:outerShdw blurRad="38100" dist="38100" dir="2700000" algn="tl">
                    <a:srgbClr val="000000">
                      <a:alpha val="43137"/>
                    </a:srgbClr>
                  </a:outerShdw>
                </a:effectLst>
              </a:rPr>
              <a:t>Function Body</a:t>
            </a:r>
            <a:endParaRPr lang="bg-BG" sz="2800" b="1" dirty="0">
              <a:solidFill>
                <a:schemeClr val="bg2"/>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xmlns="" id="{2DE8432F-937F-49B2-A4E7-EC642030F40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322</a:t>
            </a:fld>
            <a:endParaRPr lang="en-US" dirty="0"/>
          </a:p>
        </p:txBody>
      </p:sp>
    </p:spTree>
    <p:extLst>
      <p:ext uri="{BB962C8B-B14F-4D97-AF65-F5344CB8AC3E}">
        <p14:creationId xmlns:p14="http://schemas.microsoft.com/office/powerpoint/2010/main" val="1557859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xmlns="" id="{6AC50AC8-FCC0-4810-9DEB-427577B52B30}"/>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323</a:t>
            </a:fld>
            <a:endParaRPr lang="en-US" noProof="0" dirty="0"/>
          </a:p>
        </p:txBody>
      </p:sp>
      <p:sp>
        <p:nvSpPr>
          <p:cNvPr id="3" name="Content Placeholder 2"/>
          <p:cNvSpPr>
            <a:spLocks noGrp="1"/>
          </p:cNvSpPr>
          <p:nvPr>
            <p:ph type="body" sz="quarter" idx="10"/>
          </p:nvPr>
        </p:nvSpPr>
        <p:spPr/>
        <p:txBody>
          <a:bodyPr/>
          <a:lstStyle/>
          <a:p>
            <a:pPr>
              <a:lnSpc>
                <a:spcPct val="100000"/>
              </a:lnSpc>
            </a:pPr>
            <a:r>
              <a:rPr lang="en-US" dirty="0">
                <a:latin typeface="+mj-lt"/>
              </a:rPr>
              <a:t>Functions are first </a:t>
            </a:r>
            <a:r>
              <a:rPr lang="en-US" b="1" dirty="0">
                <a:solidFill>
                  <a:schemeClr val="bg1"/>
                </a:solidFill>
                <a:latin typeface="+mj-lt"/>
              </a:rPr>
              <a:t>declared</a:t>
            </a:r>
            <a:r>
              <a:rPr lang="en-US" dirty="0">
                <a:latin typeface="+mj-lt"/>
              </a:rPr>
              <a:t>, then </a:t>
            </a:r>
            <a:r>
              <a:rPr lang="en-US" b="1" dirty="0">
                <a:solidFill>
                  <a:schemeClr val="bg1"/>
                </a:solidFill>
                <a:latin typeface="+mj-lt"/>
              </a:rPr>
              <a:t>invoked</a:t>
            </a:r>
            <a:r>
              <a:rPr lang="en-US" dirty="0">
                <a:latin typeface="+mj-lt"/>
              </a:rPr>
              <a:t> (many times)</a:t>
            </a:r>
          </a:p>
          <a:p>
            <a:pPr marL="442912" lvl="1" indent="0">
              <a:lnSpc>
                <a:spcPct val="100000"/>
              </a:lnSpc>
              <a:buNone/>
            </a:pPr>
            <a:endParaRPr lang="en-US" dirty="0">
              <a:latin typeface="+mj-lt"/>
            </a:endParaRPr>
          </a:p>
          <a:p>
            <a:pPr marL="442912" lvl="1" indent="0">
              <a:lnSpc>
                <a:spcPct val="100000"/>
              </a:lnSpc>
              <a:buNone/>
            </a:pPr>
            <a:endParaRPr lang="en-US" dirty="0">
              <a:latin typeface="+mj-lt"/>
            </a:endParaRPr>
          </a:p>
          <a:p>
            <a:pPr marL="442912" lvl="1" indent="0">
              <a:lnSpc>
                <a:spcPct val="100000"/>
              </a:lnSpc>
              <a:buNone/>
            </a:pPr>
            <a:endParaRPr lang="en-US" dirty="0">
              <a:latin typeface="+mj-lt"/>
            </a:endParaRPr>
          </a:p>
          <a:p>
            <a:pPr>
              <a:lnSpc>
                <a:spcPct val="100000"/>
              </a:lnSpc>
              <a:spcBef>
                <a:spcPts val="1800"/>
              </a:spcBef>
              <a:buClr>
                <a:schemeClr val="tx1"/>
              </a:buClr>
            </a:pPr>
            <a:r>
              <a:rPr lang="en-US" dirty="0">
                <a:latin typeface="+mj-lt"/>
              </a:rPr>
              <a:t>Functions can be </a:t>
            </a:r>
            <a:r>
              <a:rPr lang="en-US" b="1" dirty="0">
                <a:solidFill>
                  <a:schemeClr val="bg1"/>
                </a:solidFill>
                <a:latin typeface="+mj-lt"/>
              </a:rPr>
              <a:t>invoked (called) </a:t>
            </a:r>
            <a:r>
              <a:rPr lang="en-US" dirty="0">
                <a:latin typeface="+mj-lt"/>
              </a:rPr>
              <a:t>by their name:</a:t>
            </a:r>
          </a:p>
        </p:txBody>
      </p:sp>
      <p:sp>
        <p:nvSpPr>
          <p:cNvPr id="4" name="Title 3"/>
          <p:cNvSpPr>
            <a:spLocks noGrp="1"/>
          </p:cNvSpPr>
          <p:nvPr>
            <p:ph type="title"/>
          </p:nvPr>
        </p:nvSpPr>
        <p:spPr/>
        <p:txBody>
          <a:bodyPr/>
          <a:lstStyle/>
          <a:p>
            <a:r>
              <a:rPr lang="en-US" dirty="0"/>
              <a:t>Invoking a Function</a:t>
            </a:r>
          </a:p>
        </p:txBody>
      </p:sp>
      <p:sp>
        <p:nvSpPr>
          <p:cNvPr id="5" name="Rectangle 4"/>
          <p:cNvSpPr>
            <a:spLocks noChangeArrowheads="1"/>
          </p:cNvSpPr>
          <p:nvPr/>
        </p:nvSpPr>
        <p:spPr bwMode="auto">
          <a:xfrm>
            <a:off x="2286000" y="2180706"/>
            <a:ext cx="5181601" cy="1057007"/>
          </a:xfrm>
          <a:prstGeom prst="rect">
            <a:avLst/>
          </a:prstGeom>
          <a:solidFill>
            <a:srgbClr val="A3ABBC">
              <a:alpha val="15000"/>
            </a:srgbClr>
          </a:solidFill>
          <a:ln w="12700">
            <a:solidFill>
              <a:schemeClr val="accent5">
                <a:lumMod val="60000"/>
                <a:lumOff val="40000"/>
              </a:schemeClr>
            </a:solidFill>
          </a:ln>
        </p:spPr>
        <p:txBody>
          <a:bodyPr wrap="square" lIns="180000" tIns="36000" rIns="180000" bIns="72000">
            <a:spAutoFit/>
          </a:bodyPr>
          <a:lstStyle/>
          <a:p>
            <a:pPr eaLnBrk="0" hangingPunct="0">
              <a:lnSpc>
                <a:spcPct val="110000"/>
              </a:lnSpc>
              <a:buClr>
                <a:schemeClr val="accent5">
                  <a:lumMod val="40000"/>
                  <a:lumOff val="60000"/>
                </a:schemeClr>
              </a:buClr>
              <a:buSzPct val="70000"/>
            </a:pPr>
            <a:r>
              <a:rPr lang="en-US" sz="2800" b="1" noProof="1">
                <a:latin typeface="Consolas" pitchFamily="49" charset="0"/>
              </a:rPr>
              <a:t>def</a:t>
            </a:r>
            <a:r>
              <a:rPr lang="en-US" sz="2800" b="1" noProof="1">
                <a:solidFill>
                  <a:schemeClr val="bg1"/>
                </a:solidFill>
                <a:latin typeface="Consolas" pitchFamily="49" charset="0"/>
              </a:rPr>
              <a:t> print_header()</a:t>
            </a:r>
            <a:r>
              <a:rPr lang="en-US" sz="2800" b="1" noProof="1">
                <a:latin typeface="Consolas" pitchFamily="49" charset="0"/>
              </a:rPr>
              <a:t>:</a:t>
            </a:r>
          </a:p>
          <a:p>
            <a:pPr eaLnBrk="0" hangingPunct="0">
              <a:lnSpc>
                <a:spcPct val="110000"/>
              </a:lnSpc>
              <a:buClr>
                <a:schemeClr val="accent5">
                  <a:lumMod val="40000"/>
                  <a:lumOff val="60000"/>
                </a:schemeClr>
              </a:buClr>
              <a:buSzPct val="70000"/>
            </a:pPr>
            <a:r>
              <a:rPr lang="en-US" sz="2800" b="1" noProof="1">
                <a:latin typeface="Consolas" pitchFamily="49" charset="0"/>
              </a:rPr>
              <a:t>  print("----------")</a:t>
            </a:r>
          </a:p>
        </p:txBody>
      </p:sp>
      <p:sp>
        <p:nvSpPr>
          <p:cNvPr id="9" name="Rectangle 8"/>
          <p:cNvSpPr>
            <a:spLocks noChangeArrowheads="1"/>
          </p:cNvSpPr>
          <p:nvPr/>
        </p:nvSpPr>
        <p:spPr bwMode="auto">
          <a:xfrm>
            <a:off x="2927351" y="4934825"/>
            <a:ext cx="3811588" cy="1143000"/>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noAutofit/>
          </a:bodyPr>
          <a:lstStyle/>
          <a:p>
            <a:pPr eaLnBrk="0" hangingPunct="0">
              <a:lnSpc>
                <a:spcPct val="110000"/>
              </a:lnSpc>
              <a:buClr>
                <a:schemeClr val="accent5">
                  <a:lumMod val="40000"/>
                  <a:lumOff val="60000"/>
                </a:schemeClr>
              </a:buClr>
              <a:buSzPct val="70000"/>
            </a:pPr>
            <a:r>
              <a:rPr lang="en-US" sz="2800" b="1" noProof="1">
                <a:latin typeface="Consolas" pitchFamily="49" charset="0"/>
              </a:rPr>
              <a:t>def main():</a:t>
            </a:r>
          </a:p>
          <a:p>
            <a:pPr eaLnBrk="0" hangingPunct="0">
              <a:lnSpc>
                <a:spcPct val="110000"/>
              </a:lnSpc>
              <a:buClr>
                <a:schemeClr val="accent5">
                  <a:lumMod val="40000"/>
                  <a:lumOff val="60000"/>
                </a:schemeClr>
              </a:buClr>
              <a:buSzPct val="70000"/>
            </a:pPr>
            <a:r>
              <a:rPr lang="en-US" sz="2800" b="1" noProof="1">
                <a:solidFill>
                  <a:srgbClr val="234465"/>
                </a:solidFill>
                <a:latin typeface="Consolas" pitchFamily="49" charset="0"/>
              </a:rPr>
              <a:t>  </a:t>
            </a:r>
            <a:r>
              <a:rPr lang="en-US" sz="2800" b="1" noProof="1">
                <a:solidFill>
                  <a:schemeClr val="bg1"/>
                </a:solidFill>
                <a:latin typeface="Consolas" pitchFamily="49" charset="0"/>
              </a:rPr>
              <a:t>print_header()</a:t>
            </a:r>
            <a:endParaRPr lang="en-US" sz="2800" b="1" noProof="1">
              <a:latin typeface="Consolas" pitchFamily="49" charset="0"/>
            </a:endParaRPr>
          </a:p>
          <a:p>
            <a:pPr eaLnBrk="0" hangingPunct="0">
              <a:lnSpc>
                <a:spcPct val="110000"/>
              </a:lnSpc>
              <a:buClr>
                <a:schemeClr val="accent5">
                  <a:lumMod val="40000"/>
                  <a:lumOff val="60000"/>
                </a:schemeClr>
              </a:buClr>
              <a:buSzPct val="70000"/>
            </a:pPr>
            <a:endParaRPr lang="en-US" sz="2800" b="1" noProof="1">
              <a:latin typeface="Consolas" pitchFamily="49" charset="0"/>
            </a:endParaRPr>
          </a:p>
        </p:txBody>
      </p:sp>
      <p:sp>
        <p:nvSpPr>
          <p:cNvPr id="10" name="AutoShape 23"/>
          <p:cNvSpPr>
            <a:spLocks noChangeArrowheads="1"/>
          </p:cNvSpPr>
          <p:nvPr/>
        </p:nvSpPr>
        <p:spPr bwMode="auto">
          <a:xfrm>
            <a:off x="7700398" y="2418392"/>
            <a:ext cx="2355602" cy="1055608"/>
          </a:xfrm>
          <a:prstGeom prst="wedgeRoundRectCallout">
            <a:avLst>
              <a:gd name="adj1" fmla="val -65885"/>
              <a:gd name="adj2" fmla="val -2835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dirty="0">
                <a:solidFill>
                  <a:srgbClr val="FFFFFF"/>
                </a:solidFill>
                <a:effectLst>
                  <a:outerShdw blurRad="38100" dist="38100" dir="2700000" algn="tl">
                    <a:srgbClr val="000000">
                      <a:alpha val="43137"/>
                    </a:srgbClr>
                  </a:outerShdw>
                </a:effectLst>
              </a:rPr>
              <a:t>Function Declaration</a:t>
            </a:r>
            <a:endParaRPr lang="bg-BG" sz="2800" b="1" dirty="0">
              <a:solidFill>
                <a:srgbClr val="FFFFFF"/>
              </a:solidFill>
              <a:effectLst>
                <a:outerShdw blurRad="38100" dist="38100" dir="2700000" algn="tl">
                  <a:srgbClr val="000000">
                    <a:alpha val="43137"/>
                  </a:srgbClr>
                </a:outerShdw>
              </a:effectLst>
            </a:endParaRPr>
          </a:p>
        </p:txBody>
      </p:sp>
      <p:sp>
        <p:nvSpPr>
          <p:cNvPr id="11" name="AutoShape 23"/>
          <p:cNvSpPr>
            <a:spLocks noChangeArrowheads="1"/>
          </p:cNvSpPr>
          <p:nvPr/>
        </p:nvSpPr>
        <p:spPr bwMode="auto">
          <a:xfrm>
            <a:off x="6980398" y="5118392"/>
            <a:ext cx="2355602" cy="1055608"/>
          </a:xfrm>
          <a:prstGeom prst="wedgeRoundRectCallout">
            <a:avLst>
              <a:gd name="adj1" fmla="val -65936"/>
              <a:gd name="adj2" fmla="val 1146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a:solidFill>
                  <a:srgbClr val="FFFFFF"/>
                </a:solidFill>
                <a:effectLst>
                  <a:outerShdw blurRad="38100" dist="38100" dir="2700000" algn="tl">
                    <a:srgbClr val="000000">
                      <a:alpha val="43137"/>
                    </a:srgbClr>
                  </a:outerShdw>
                </a:effectLst>
              </a:rPr>
              <a:t>Function </a:t>
            </a:r>
            <a:r>
              <a:rPr lang="en-US" sz="2800" b="1" dirty="0">
                <a:solidFill>
                  <a:srgbClr val="FFFFFF"/>
                </a:solidFill>
                <a:effectLst>
                  <a:outerShdw blurRad="38100" dist="38100" dir="2700000" algn="tl">
                    <a:srgbClr val="000000">
                      <a:alpha val="43137"/>
                    </a:srgbClr>
                  </a:outerShdw>
                </a:effectLst>
              </a:rPr>
              <a:t>Invocation</a:t>
            </a:r>
          </a:p>
        </p:txBody>
      </p:sp>
    </p:spTree>
    <p:extLst>
      <p:ext uri="{BB962C8B-B14F-4D97-AF65-F5344CB8AC3E}">
        <p14:creationId xmlns:p14="http://schemas.microsoft.com/office/powerpoint/2010/main" val="15179440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xmlns="" id="{4D0943DD-63E8-49BF-9CDF-77F72753C8F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324</a:t>
            </a:fld>
            <a:endParaRPr lang="en-US" noProof="0" dirty="0"/>
          </a:p>
        </p:txBody>
      </p:sp>
      <p:sp>
        <p:nvSpPr>
          <p:cNvPr id="7" name="Content Placeholder 6"/>
          <p:cNvSpPr>
            <a:spLocks noGrp="1"/>
          </p:cNvSpPr>
          <p:nvPr>
            <p:ph type="body" sz="quarter" idx="10"/>
          </p:nvPr>
        </p:nvSpPr>
        <p:spPr/>
        <p:txBody>
          <a:bodyPr/>
          <a:lstStyle/>
          <a:p>
            <a:pPr marL="0" indent="0">
              <a:buNone/>
            </a:pPr>
            <a:r>
              <a:rPr lang="en-US" dirty="0"/>
              <a:t>A function can be invoked from:</a:t>
            </a:r>
          </a:p>
          <a:p>
            <a:pPr lvl="1"/>
            <a:r>
              <a:rPr lang="en-US" dirty="0"/>
              <a:t>Other functions</a:t>
            </a:r>
          </a:p>
          <a:p>
            <a:pPr marL="442912" lvl="1" indent="0">
              <a:buNone/>
            </a:pPr>
            <a:endParaRPr lang="en-US" dirty="0"/>
          </a:p>
          <a:p>
            <a:pPr marL="442912" lvl="1" indent="0">
              <a:buNone/>
            </a:pPr>
            <a:endParaRPr lang="en-US" dirty="0"/>
          </a:p>
          <a:p>
            <a:pPr marL="442912" lvl="1" indent="0">
              <a:buNone/>
            </a:pPr>
            <a:endParaRPr lang="en-US" dirty="0"/>
          </a:p>
          <a:p>
            <a:pPr lvl="1"/>
            <a:r>
              <a:rPr lang="en-US" dirty="0"/>
              <a:t>Itself (recursion)</a:t>
            </a:r>
          </a:p>
        </p:txBody>
      </p:sp>
      <p:sp>
        <p:nvSpPr>
          <p:cNvPr id="6" name="Title 5"/>
          <p:cNvSpPr>
            <a:spLocks noGrp="1"/>
          </p:cNvSpPr>
          <p:nvPr>
            <p:ph type="title"/>
          </p:nvPr>
        </p:nvSpPr>
        <p:spPr/>
        <p:txBody>
          <a:bodyPr/>
          <a:lstStyle/>
          <a:p>
            <a:r>
              <a:rPr lang="en-US" dirty="0"/>
              <a:t>Invoking a Function (2)</a:t>
            </a:r>
          </a:p>
        </p:txBody>
      </p:sp>
      <p:sp>
        <p:nvSpPr>
          <p:cNvPr id="22" name="Rectangle 21"/>
          <p:cNvSpPr>
            <a:spLocks noChangeArrowheads="1"/>
          </p:cNvSpPr>
          <p:nvPr/>
        </p:nvSpPr>
        <p:spPr bwMode="auto">
          <a:xfrm>
            <a:off x="1371600" y="2656177"/>
            <a:ext cx="4868124" cy="1532675"/>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noAutofit/>
          </a:bodyPr>
          <a:lstStyle/>
          <a:p>
            <a:pPr eaLnBrk="0" hangingPunct="0">
              <a:lnSpc>
                <a:spcPct val="110000"/>
              </a:lnSpc>
              <a:buClr>
                <a:schemeClr val="accent5">
                  <a:lumMod val="40000"/>
                  <a:lumOff val="60000"/>
                </a:schemeClr>
              </a:buClr>
              <a:buSzPct val="70000"/>
            </a:pPr>
            <a:r>
              <a:rPr lang="en-US" sz="2600" b="1" noProof="1">
                <a:latin typeface="Consolas" pitchFamily="49" charset="0"/>
              </a:rPr>
              <a:t>def print_header():</a:t>
            </a:r>
          </a:p>
          <a:p>
            <a:pPr eaLnBrk="0" hangingPunct="0">
              <a:lnSpc>
                <a:spcPct val="110000"/>
              </a:lnSpc>
              <a:buClr>
                <a:schemeClr val="accent5">
                  <a:lumMod val="40000"/>
                  <a:lumOff val="60000"/>
                </a:schemeClr>
              </a:buClr>
              <a:buSzPct val="70000"/>
            </a:pPr>
            <a:r>
              <a:rPr lang="en-US" sz="2600" b="1" noProof="1">
                <a:solidFill>
                  <a:srgbClr val="234465"/>
                </a:solidFill>
                <a:latin typeface="Consolas" pitchFamily="49" charset="0"/>
              </a:rPr>
              <a:t>   </a:t>
            </a:r>
            <a:r>
              <a:rPr lang="en-US" sz="2600" b="1" noProof="1">
                <a:solidFill>
                  <a:schemeClr val="bg1"/>
                </a:solidFill>
                <a:latin typeface="Consolas" pitchFamily="49" charset="0"/>
              </a:rPr>
              <a:t>print_header_top</a:t>
            </a:r>
            <a:r>
              <a:rPr lang="en-US" sz="2600" b="1" noProof="1">
                <a:solidFill>
                  <a:srgbClr val="FFA000"/>
                </a:solidFill>
                <a:latin typeface="Consolas" pitchFamily="49" charset="0"/>
              </a:rPr>
              <a:t>()</a:t>
            </a:r>
            <a:endParaRPr lang="en-US" sz="2600" b="1" noProof="1">
              <a:latin typeface="Consolas" pitchFamily="49" charset="0"/>
            </a:endParaRPr>
          </a:p>
          <a:p>
            <a:pPr eaLnBrk="0" hangingPunct="0">
              <a:lnSpc>
                <a:spcPct val="110000"/>
              </a:lnSpc>
              <a:buClr>
                <a:schemeClr val="accent5">
                  <a:lumMod val="40000"/>
                  <a:lumOff val="60000"/>
                </a:schemeClr>
              </a:buClr>
              <a:buSzPct val="70000"/>
            </a:pPr>
            <a:r>
              <a:rPr lang="en-US" sz="2600" b="1" noProof="1">
                <a:solidFill>
                  <a:srgbClr val="234465"/>
                </a:solidFill>
                <a:latin typeface="Consolas" pitchFamily="49" charset="0"/>
              </a:rPr>
              <a:t>   </a:t>
            </a:r>
            <a:r>
              <a:rPr lang="en-US" sz="2600" b="1" noProof="1">
                <a:solidFill>
                  <a:schemeClr val="bg1"/>
                </a:solidFill>
                <a:latin typeface="Consolas" pitchFamily="49" charset="0"/>
              </a:rPr>
              <a:t>print_header_bottom()</a:t>
            </a:r>
            <a:endParaRPr lang="en-US" sz="2600" b="1" noProof="1">
              <a:latin typeface="Consolas" pitchFamily="49" charset="0"/>
            </a:endParaRPr>
          </a:p>
          <a:p>
            <a:pPr eaLnBrk="0" hangingPunct="0">
              <a:lnSpc>
                <a:spcPct val="110000"/>
              </a:lnSpc>
              <a:buClr>
                <a:schemeClr val="accent5">
                  <a:lumMod val="40000"/>
                  <a:lumOff val="60000"/>
                </a:schemeClr>
              </a:buClr>
              <a:buSzPct val="70000"/>
            </a:pPr>
            <a:endParaRPr lang="en-US" sz="2600" b="1" noProof="1">
              <a:latin typeface="Consolas" pitchFamily="49" charset="0"/>
            </a:endParaRPr>
          </a:p>
        </p:txBody>
      </p:sp>
      <p:sp>
        <p:nvSpPr>
          <p:cNvPr id="8" name="Rectangle 7"/>
          <p:cNvSpPr>
            <a:spLocks noChangeArrowheads="1"/>
          </p:cNvSpPr>
          <p:nvPr/>
        </p:nvSpPr>
        <p:spPr bwMode="auto">
          <a:xfrm>
            <a:off x="1371600" y="5315776"/>
            <a:ext cx="4868124" cy="952944"/>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spAutoFit/>
          </a:bodyPr>
          <a:lstStyle/>
          <a:p>
            <a:pPr eaLnBrk="0" hangingPunct="0">
              <a:lnSpc>
                <a:spcPct val="110000"/>
              </a:lnSpc>
              <a:buClr>
                <a:schemeClr val="accent5">
                  <a:lumMod val="40000"/>
                  <a:lumOff val="60000"/>
                </a:schemeClr>
              </a:buClr>
              <a:buSzPct val="70000"/>
            </a:pPr>
            <a:r>
              <a:rPr lang="en-US" sz="2600" b="1" noProof="1">
                <a:latin typeface="Consolas" pitchFamily="49" charset="0"/>
              </a:rPr>
              <a:t>def</a:t>
            </a:r>
            <a:r>
              <a:rPr lang="en-US" sz="2600" b="1" noProof="1">
                <a:solidFill>
                  <a:srgbClr val="234465"/>
                </a:solidFill>
                <a:latin typeface="Consolas" pitchFamily="49" charset="0"/>
              </a:rPr>
              <a:t> </a:t>
            </a:r>
            <a:r>
              <a:rPr lang="en-US" sz="2600" b="1" noProof="1">
                <a:solidFill>
                  <a:schemeClr val="bg1"/>
                </a:solidFill>
                <a:latin typeface="Consolas" pitchFamily="49" charset="0"/>
              </a:rPr>
              <a:t>crash():</a:t>
            </a:r>
            <a:endParaRPr lang="en-US" sz="2600" b="1" noProof="1">
              <a:solidFill>
                <a:srgbClr val="234465"/>
              </a:solidFill>
              <a:latin typeface="Consolas" pitchFamily="49" charset="0"/>
            </a:endParaRPr>
          </a:p>
          <a:p>
            <a:pPr eaLnBrk="0" hangingPunct="0">
              <a:lnSpc>
                <a:spcPct val="110000"/>
              </a:lnSpc>
              <a:buClr>
                <a:schemeClr val="accent5">
                  <a:lumMod val="40000"/>
                  <a:lumOff val="60000"/>
                </a:schemeClr>
              </a:buClr>
              <a:buSzPct val="70000"/>
            </a:pPr>
            <a:r>
              <a:rPr lang="en-US" sz="2600" b="1" noProof="1">
                <a:solidFill>
                  <a:srgbClr val="234465"/>
                </a:solidFill>
                <a:latin typeface="Consolas" pitchFamily="49" charset="0"/>
              </a:rPr>
              <a:t>   </a:t>
            </a:r>
            <a:r>
              <a:rPr lang="en-US" sz="2600" b="1" noProof="1">
                <a:solidFill>
                  <a:schemeClr val="bg1"/>
                </a:solidFill>
                <a:latin typeface="Consolas" pitchFamily="49" charset="0"/>
              </a:rPr>
              <a:t>crash()</a:t>
            </a:r>
            <a:endParaRPr lang="en-US" sz="2600" b="1" noProof="1">
              <a:latin typeface="Consolas" pitchFamily="49" charset="0"/>
            </a:endParaRPr>
          </a:p>
        </p:txBody>
      </p:sp>
      <p:sp>
        <p:nvSpPr>
          <p:cNvPr id="2" name="Speech Bubble: Rectangle with Corners Rounded 1">
            <a:extLst>
              <a:ext uri="{FF2B5EF4-FFF2-40B4-BE49-F238E27FC236}">
                <a16:creationId xmlns:a16="http://schemas.microsoft.com/office/drawing/2014/main" xmlns="" id="{96A38DFF-2E12-4062-9B7C-38E7DF4348DD}"/>
              </a:ext>
            </a:extLst>
          </p:cNvPr>
          <p:cNvSpPr/>
          <p:nvPr/>
        </p:nvSpPr>
        <p:spPr bwMode="auto">
          <a:xfrm>
            <a:off x="6729891" y="2948468"/>
            <a:ext cx="3124200" cy="948091"/>
          </a:xfrm>
          <a:prstGeom prst="wedgeRoundRectCallout">
            <a:avLst>
              <a:gd name="adj1" fmla="val -59543"/>
              <a:gd name="adj2" fmla="val 114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Function invoking functions</a:t>
            </a:r>
            <a:endParaRPr lang="bg-BG" sz="2800" b="1" dirty="0">
              <a:solidFill>
                <a:srgbClr val="FFFFFF"/>
              </a:solidFill>
              <a:effectLst>
                <a:outerShdw blurRad="38100" dist="38100" dir="2700000" algn="tl">
                  <a:srgbClr val="000000">
                    <a:alpha val="43137"/>
                  </a:srgbClr>
                </a:outerShdw>
              </a:effectLst>
            </a:endParaRPr>
          </a:p>
        </p:txBody>
      </p:sp>
      <p:sp>
        <p:nvSpPr>
          <p:cNvPr id="13" name="Speech Bubble: Rectangle with Corners Rounded 12">
            <a:extLst>
              <a:ext uri="{FF2B5EF4-FFF2-40B4-BE49-F238E27FC236}">
                <a16:creationId xmlns:a16="http://schemas.microsoft.com/office/drawing/2014/main" xmlns="" id="{16580007-0FF0-4E53-8850-788AF2AD8407}"/>
              </a:ext>
            </a:extLst>
          </p:cNvPr>
          <p:cNvSpPr/>
          <p:nvPr/>
        </p:nvSpPr>
        <p:spPr bwMode="auto">
          <a:xfrm>
            <a:off x="6729891" y="5049000"/>
            <a:ext cx="3124200" cy="948091"/>
          </a:xfrm>
          <a:prstGeom prst="wedgeRoundRectCallout">
            <a:avLst>
              <a:gd name="adj1" fmla="val -59543"/>
              <a:gd name="adj2" fmla="val 114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Function invoking itself</a:t>
            </a:r>
            <a:endParaRPr lang="bg-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1207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 grpId="0" animBg="1"/>
      <p:bldP spid="13"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xmlns="" id="{6628ED6C-9B0F-42C0-B678-ED8657211618}"/>
              </a:ext>
            </a:extLst>
          </p:cNvPr>
          <p:cNvSpPr>
            <a:spLocks noGrp="1"/>
          </p:cNvSpPr>
          <p:nvPr>
            <p:ph type="subTitle" sz="quarter" idx="11"/>
          </p:nvPr>
        </p:nvSpPr>
        <p:spPr/>
        <p:txBody>
          <a:bodyPr/>
          <a:lstStyle/>
          <a:p>
            <a:r>
              <a:rPr lang="en-US"/>
              <a:t>The Return Keyword</a:t>
            </a:r>
          </a:p>
        </p:txBody>
      </p:sp>
      <p:sp>
        <p:nvSpPr>
          <p:cNvPr id="2" name="Title 1">
            <a:extLst>
              <a:ext uri="{FF2B5EF4-FFF2-40B4-BE49-F238E27FC236}">
                <a16:creationId xmlns:a16="http://schemas.microsoft.com/office/drawing/2014/main" xmlns="" id="{B32ECDC7-2A32-49A4-BE45-7577D0E1220C}"/>
              </a:ext>
            </a:extLst>
          </p:cNvPr>
          <p:cNvSpPr>
            <a:spLocks noGrp="1"/>
          </p:cNvSpPr>
          <p:nvPr>
            <p:ph type="title" sz="quarter" idx="10"/>
          </p:nvPr>
        </p:nvSpPr>
        <p:spPr/>
        <p:txBody>
          <a:bodyPr/>
          <a:lstStyle/>
          <a:p>
            <a:r>
              <a:rPr lang="en-US" dirty="0"/>
              <a:t>Return Values</a:t>
            </a:r>
          </a:p>
        </p:txBody>
      </p:sp>
      <p:sp>
        <p:nvSpPr>
          <p:cNvPr id="8" name="Rectangle 7"/>
          <p:cNvSpPr/>
          <p:nvPr/>
        </p:nvSpPr>
        <p:spPr>
          <a:xfrm>
            <a:off x="4495800" y="1754038"/>
            <a:ext cx="3379067" cy="1569660"/>
          </a:xfrm>
          <a:prstGeom prst="rect">
            <a:avLst/>
          </a:prstGeom>
        </p:spPr>
        <p:txBody>
          <a:bodyPr wrap="none">
            <a:spAutoFit/>
          </a:bodyPr>
          <a:lstStyle/>
          <a:p>
            <a:r>
              <a:rPr lang="en-US" sz="9600" spc="50" dirty="0">
                <a:ln w="13500">
                  <a:solidFill>
                    <a:schemeClr val="accent1">
                      <a:shade val="2500"/>
                      <a:alpha val="6500"/>
                    </a:schemeClr>
                  </a:solidFill>
                  <a:prstDash val="solid"/>
                </a:ln>
                <a:solidFill>
                  <a:schemeClr val="accent1">
                    <a:tint val="3000"/>
                    <a:alpha val="95000"/>
                  </a:schemeClr>
                </a:solidFill>
              </a:rPr>
              <a:t>return</a:t>
            </a:r>
          </a:p>
        </p:txBody>
      </p:sp>
    </p:spTree>
    <p:extLst>
      <p:ext uri="{BB962C8B-B14F-4D97-AF65-F5344CB8AC3E}">
        <p14:creationId xmlns:p14="http://schemas.microsoft.com/office/powerpoint/2010/main" val="1668644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D7CBC94F-D8EE-4DF2-9C4E-400A0A9C6096}"/>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326</a:t>
            </a:fld>
            <a:endParaRPr lang="en-US" noProof="0" dirty="0"/>
          </a:p>
        </p:txBody>
      </p:sp>
      <p:sp>
        <p:nvSpPr>
          <p:cNvPr id="5" name="Text Placeholder 4"/>
          <p:cNvSpPr>
            <a:spLocks noGrp="1"/>
          </p:cNvSpPr>
          <p:nvPr>
            <p:ph type="body" sz="quarter" idx="10"/>
          </p:nvPr>
        </p:nvSpPr>
        <p:spPr/>
        <p:txBody>
          <a:bodyPr/>
          <a:lstStyle/>
          <a:p>
            <a:r>
              <a:rPr lang="en-US" dirty="0"/>
              <a:t>Functions can return a value that you can use directly:</a:t>
            </a:r>
          </a:p>
          <a:p>
            <a:endParaRPr lang="en-US" dirty="0"/>
          </a:p>
          <a:p>
            <a:endParaRPr lang="en-US" dirty="0"/>
          </a:p>
          <a:p>
            <a:endParaRPr lang="en-US" dirty="0"/>
          </a:p>
          <a:p>
            <a:r>
              <a:rPr lang="en-US" dirty="0"/>
              <a:t>or save the value for later use:</a:t>
            </a:r>
          </a:p>
        </p:txBody>
      </p:sp>
      <p:sp>
        <p:nvSpPr>
          <p:cNvPr id="4" name="Title 3"/>
          <p:cNvSpPr>
            <a:spLocks noGrp="1"/>
          </p:cNvSpPr>
          <p:nvPr>
            <p:ph type="title"/>
          </p:nvPr>
        </p:nvSpPr>
        <p:spPr/>
        <p:txBody>
          <a:bodyPr/>
          <a:lstStyle/>
          <a:p>
            <a:r>
              <a:rPr lang="en-US" dirty="0"/>
              <a:t>Return Keyword </a:t>
            </a:r>
          </a:p>
        </p:txBody>
      </p:sp>
      <p:sp>
        <p:nvSpPr>
          <p:cNvPr id="6" name="Rectangle 5"/>
          <p:cNvSpPr>
            <a:spLocks noChangeArrowheads="1"/>
          </p:cNvSpPr>
          <p:nvPr/>
        </p:nvSpPr>
        <p:spPr bwMode="auto">
          <a:xfrm>
            <a:off x="839486" y="1981200"/>
            <a:ext cx="9523714" cy="1828800"/>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noAutofit/>
          </a:bodyPr>
          <a:lstStyle/>
          <a:p>
            <a:pPr eaLnBrk="0" hangingPunct="0">
              <a:lnSpc>
                <a:spcPct val="110000"/>
              </a:lnSpc>
              <a:buClr>
                <a:schemeClr val="accent5">
                  <a:lumMod val="40000"/>
                  <a:lumOff val="60000"/>
                </a:schemeClr>
              </a:buClr>
              <a:buSzPct val="70000"/>
            </a:pPr>
            <a:r>
              <a:rPr lang="en-US" sz="2600" b="1" noProof="1">
                <a:solidFill>
                  <a:schemeClr val="bg1"/>
                </a:solidFill>
                <a:latin typeface="Consolas" pitchFamily="49" charset="0"/>
              </a:rPr>
              <a:t>def</a:t>
            </a:r>
            <a:r>
              <a:rPr lang="en-US" sz="2600" b="1" noProof="1">
                <a:latin typeface="Consolas" pitchFamily="49" charset="0"/>
              </a:rPr>
              <a:t> give_me_five():   </a:t>
            </a:r>
          </a:p>
          <a:p>
            <a:pPr eaLnBrk="0" hangingPunct="0">
              <a:lnSpc>
                <a:spcPct val="110000"/>
              </a:lnSpc>
              <a:buClr>
                <a:schemeClr val="accent5">
                  <a:lumMod val="40000"/>
                  <a:lumOff val="60000"/>
                </a:schemeClr>
              </a:buClr>
              <a:buSzPct val="70000"/>
            </a:pPr>
            <a:r>
              <a:rPr lang="en-US" sz="2600" b="1" noProof="1">
                <a:latin typeface="Consolas" pitchFamily="49" charset="0"/>
              </a:rPr>
              <a:t>    </a:t>
            </a:r>
            <a:r>
              <a:rPr lang="en-US" sz="2600" b="1" noProof="1">
                <a:solidFill>
                  <a:schemeClr val="bg1"/>
                </a:solidFill>
                <a:latin typeface="Consolas" pitchFamily="49" charset="0"/>
              </a:rPr>
              <a:t>return</a:t>
            </a:r>
            <a:r>
              <a:rPr lang="en-US" sz="2600" b="1" noProof="1">
                <a:latin typeface="Consolas" pitchFamily="49" charset="0"/>
              </a:rPr>
              <a:t> 5</a:t>
            </a:r>
          </a:p>
          <a:p>
            <a:pPr eaLnBrk="0" hangingPunct="0">
              <a:lnSpc>
                <a:spcPct val="110000"/>
              </a:lnSpc>
              <a:buClr>
                <a:schemeClr val="accent5">
                  <a:lumMod val="40000"/>
                  <a:lumOff val="60000"/>
                </a:schemeClr>
              </a:buClr>
              <a:buSzPct val="70000"/>
            </a:pPr>
            <a:r>
              <a:rPr lang="en-US" sz="2600" b="1" noProof="1">
                <a:latin typeface="Consolas" pitchFamily="49" charset="0"/>
              </a:rPr>
              <a:t>print(give_me_five())  </a:t>
            </a:r>
            <a:r>
              <a:rPr lang="en-US" sz="2600" b="1" noProof="1">
                <a:solidFill>
                  <a:schemeClr val="accent2"/>
                </a:solidFill>
                <a:latin typeface="Consolas" pitchFamily="49" charset="0"/>
              </a:rPr>
              <a:t># Print the returned value </a:t>
            </a:r>
          </a:p>
          <a:p>
            <a:pPr eaLnBrk="0" hangingPunct="0">
              <a:lnSpc>
                <a:spcPct val="110000"/>
              </a:lnSpc>
              <a:buClr>
                <a:schemeClr val="accent5">
                  <a:lumMod val="40000"/>
                  <a:lumOff val="60000"/>
                </a:schemeClr>
              </a:buClr>
              <a:buSzPct val="70000"/>
            </a:pPr>
            <a:r>
              <a:rPr lang="en-US" sz="2600" b="1" i="1" noProof="1">
                <a:solidFill>
                  <a:schemeClr val="accent2"/>
                </a:solidFill>
                <a:latin typeface="Consolas" pitchFamily="49" charset="0"/>
              </a:rPr>
              <a:t>#Out: 5</a:t>
            </a:r>
          </a:p>
        </p:txBody>
      </p:sp>
      <p:sp>
        <p:nvSpPr>
          <p:cNvPr id="7" name="Rectangle 6"/>
          <p:cNvSpPr>
            <a:spLocks noChangeArrowheads="1"/>
          </p:cNvSpPr>
          <p:nvPr/>
        </p:nvSpPr>
        <p:spPr bwMode="auto">
          <a:xfrm>
            <a:off x="839486" y="4724400"/>
            <a:ext cx="9523714" cy="1600200"/>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noAutofit/>
          </a:bodyPr>
          <a:lstStyle/>
          <a:p>
            <a:pPr eaLnBrk="0" hangingPunct="0">
              <a:lnSpc>
                <a:spcPct val="110000"/>
              </a:lnSpc>
              <a:buClr>
                <a:schemeClr val="accent5">
                  <a:lumMod val="40000"/>
                  <a:lumOff val="60000"/>
                </a:schemeClr>
              </a:buClr>
              <a:buSzPct val="70000"/>
            </a:pPr>
            <a:r>
              <a:rPr lang="en-US" sz="2600" b="1" noProof="1">
                <a:latin typeface="Consolas" pitchFamily="49" charset="0"/>
              </a:rPr>
              <a:t>num = give_me_five() </a:t>
            </a:r>
          </a:p>
          <a:p>
            <a:pPr eaLnBrk="0" hangingPunct="0">
              <a:lnSpc>
                <a:spcPct val="110000"/>
              </a:lnSpc>
              <a:buClr>
                <a:schemeClr val="accent5">
                  <a:lumMod val="40000"/>
                  <a:lumOff val="60000"/>
                </a:schemeClr>
              </a:buClr>
              <a:buSzPct val="70000"/>
            </a:pPr>
            <a:r>
              <a:rPr lang="en-US" sz="2600" b="1" noProof="1">
                <a:latin typeface="Consolas" pitchFamily="49" charset="0"/>
              </a:rPr>
              <a:t>print(num) </a:t>
            </a:r>
            <a:r>
              <a:rPr lang="en-US" sz="2600" b="1" i="1" noProof="1">
                <a:solidFill>
                  <a:schemeClr val="accent2"/>
                </a:solidFill>
                <a:latin typeface="Consolas" pitchFamily="49" charset="0"/>
              </a:rPr>
              <a:t>#Print the saved returned value </a:t>
            </a:r>
          </a:p>
          <a:p>
            <a:pPr eaLnBrk="0" hangingPunct="0">
              <a:lnSpc>
                <a:spcPct val="110000"/>
              </a:lnSpc>
              <a:buClr>
                <a:schemeClr val="accent5">
                  <a:lumMod val="40000"/>
                  <a:lumOff val="60000"/>
                </a:schemeClr>
              </a:buClr>
              <a:buSzPct val="70000"/>
            </a:pPr>
            <a:r>
              <a:rPr lang="en-US" sz="2600" b="1" i="1" noProof="1">
                <a:solidFill>
                  <a:schemeClr val="accent2"/>
                </a:solidFill>
                <a:latin typeface="Consolas" pitchFamily="49" charset="0"/>
              </a:rPr>
              <a:t>#Out: 5</a:t>
            </a:r>
          </a:p>
        </p:txBody>
      </p:sp>
    </p:spTree>
    <p:extLst>
      <p:ext uri="{BB962C8B-B14F-4D97-AF65-F5344CB8AC3E}">
        <p14:creationId xmlns:p14="http://schemas.microsoft.com/office/powerpoint/2010/main" val="1536259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4353BB65-601B-47E3-B503-F66A189EC5B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327</a:t>
            </a:fld>
            <a:endParaRPr lang="en-US" noProof="0" dirty="0"/>
          </a:p>
        </p:txBody>
      </p:sp>
      <p:sp>
        <p:nvSpPr>
          <p:cNvPr id="5" name="Text Placeholder 4"/>
          <p:cNvSpPr>
            <a:spLocks noGrp="1"/>
          </p:cNvSpPr>
          <p:nvPr>
            <p:ph type="body" sz="quarter" idx="10"/>
          </p:nvPr>
        </p:nvSpPr>
        <p:spPr/>
        <p:txBody>
          <a:bodyPr>
            <a:normAutofit/>
          </a:bodyPr>
          <a:lstStyle/>
          <a:p>
            <a:r>
              <a:rPr lang="en-US" dirty="0"/>
              <a:t>If </a:t>
            </a:r>
            <a:r>
              <a:rPr lang="en-US" b="1" dirty="0">
                <a:solidFill>
                  <a:schemeClr val="bg1"/>
                </a:solidFill>
              </a:rPr>
              <a:t>return</a:t>
            </a:r>
            <a:r>
              <a:rPr lang="en-US" dirty="0"/>
              <a:t> is encountered in the function the function will be </a:t>
            </a:r>
            <a:br>
              <a:rPr lang="en-US" dirty="0"/>
            </a:br>
            <a:r>
              <a:rPr lang="en-US" dirty="0"/>
              <a:t>exited immediately</a:t>
            </a:r>
          </a:p>
        </p:txBody>
      </p:sp>
      <p:sp>
        <p:nvSpPr>
          <p:cNvPr id="4" name="Title 3"/>
          <p:cNvSpPr>
            <a:spLocks noGrp="1"/>
          </p:cNvSpPr>
          <p:nvPr>
            <p:ph type="title"/>
          </p:nvPr>
        </p:nvSpPr>
        <p:spPr/>
        <p:txBody>
          <a:bodyPr/>
          <a:lstStyle/>
          <a:p>
            <a:r>
              <a:rPr lang="en-US" dirty="0"/>
              <a:t>Return Keyword </a:t>
            </a:r>
          </a:p>
        </p:txBody>
      </p:sp>
      <p:sp>
        <p:nvSpPr>
          <p:cNvPr id="6" name="Rectangle 5"/>
          <p:cNvSpPr>
            <a:spLocks noChangeArrowheads="1"/>
          </p:cNvSpPr>
          <p:nvPr/>
        </p:nvSpPr>
        <p:spPr bwMode="auto">
          <a:xfrm>
            <a:off x="696000" y="2709000"/>
            <a:ext cx="9523714" cy="2751257"/>
          </a:xfrm>
          <a:prstGeom prst="rect">
            <a:avLst/>
          </a:prstGeom>
          <a:solidFill>
            <a:srgbClr val="A3ABBC">
              <a:alpha val="15000"/>
            </a:srgbClr>
          </a:solidFill>
          <a:ln w="12700">
            <a:solidFill>
              <a:schemeClr val="accent5">
                <a:lumMod val="60000"/>
                <a:lumOff val="40000"/>
              </a:schemeClr>
            </a:solidFill>
          </a:ln>
        </p:spPr>
        <p:txBody>
          <a:bodyPr wrap="square" lIns="144000" tIns="36000" rIns="144000" bIns="36000">
            <a:spAutoFit/>
          </a:bodyPr>
          <a:lstStyle/>
          <a:p>
            <a:pPr eaLnBrk="0" hangingPunct="0">
              <a:lnSpc>
                <a:spcPct val="110000"/>
              </a:lnSpc>
              <a:buClr>
                <a:schemeClr val="accent5">
                  <a:lumMod val="40000"/>
                  <a:lumOff val="60000"/>
                </a:schemeClr>
              </a:buClr>
              <a:buSzPct val="70000"/>
            </a:pPr>
            <a:r>
              <a:rPr lang="en-US" sz="3200" b="1" noProof="1">
                <a:latin typeface="Consolas" pitchFamily="49" charset="0"/>
              </a:rPr>
              <a:t>def give_me_another_five():   </a:t>
            </a:r>
          </a:p>
          <a:p>
            <a:pPr eaLnBrk="0" hangingPunct="0">
              <a:lnSpc>
                <a:spcPct val="110000"/>
              </a:lnSpc>
              <a:buClr>
                <a:schemeClr val="accent5">
                  <a:lumMod val="40000"/>
                  <a:lumOff val="60000"/>
                </a:schemeClr>
              </a:buClr>
              <a:buSzPct val="70000"/>
            </a:pPr>
            <a:r>
              <a:rPr lang="en-US" sz="3200" b="1" noProof="1">
                <a:latin typeface="Consolas" pitchFamily="49" charset="0"/>
              </a:rPr>
              <a:t>	</a:t>
            </a:r>
            <a:r>
              <a:rPr lang="en-US" sz="3200" b="1" noProof="1">
                <a:solidFill>
                  <a:schemeClr val="bg1"/>
                </a:solidFill>
                <a:latin typeface="Consolas" pitchFamily="49" charset="0"/>
              </a:rPr>
              <a:t>return</a:t>
            </a:r>
            <a:r>
              <a:rPr lang="en-US" sz="3200" b="1" noProof="1">
                <a:latin typeface="Consolas" pitchFamily="49" charset="0"/>
              </a:rPr>
              <a:t> </a:t>
            </a:r>
            <a:r>
              <a:rPr lang="en-US" sz="3200" b="1" noProof="1">
                <a:solidFill>
                  <a:schemeClr val="bg1"/>
                </a:solidFill>
                <a:latin typeface="Consolas" pitchFamily="49" charset="0"/>
              </a:rPr>
              <a:t>5</a:t>
            </a:r>
            <a:r>
              <a:rPr lang="en-US" sz="3200" b="1" noProof="1">
                <a:latin typeface="Consolas" pitchFamily="49" charset="0"/>
              </a:rPr>
              <a:t>    </a:t>
            </a:r>
          </a:p>
          <a:p>
            <a:pPr eaLnBrk="0" hangingPunct="0">
              <a:lnSpc>
                <a:spcPct val="110000"/>
              </a:lnSpc>
              <a:buClr>
                <a:schemeClr val="accent5">
                  <a:lumMod val="40000"/>
                  <a:lumOff val="60000"/>
                </a:schemeClr>
              </a:buClr>
              <a:buSzPct val="70000"/>
            </a:pPr>
            <a:r>
              <a:rPr lang="en-US" sz="3200" b="1" noProof="1">
                <a:latin typeface="Consolas" pitchFamily="49" charset="0"/>
              </a:rPr>
              <a:t>	print('This statement will not be printed.')</a:t>
            </a:r>
          </a:p>
          <a:p>
            <a:pPr eaLnBrk="0" hangingPunct="0">
              <a:lnSpc>
                <a:spcPct val="110000"/>
              </a:lnSpc>
              <a:buClr>
                <a:schemeClr val="accent5">
                  <a:lumMod val="40000"/>
                  <a:lumOff val="60000"/>
                </a:schemeClr>
              </a:buClr>
              <a:buSzPct val="70000"/>
            </a:pPr>
            <a:r>
              <a:rPr lang="en-US" sz="3200" b="1" noProof="1">
                <a:latin typeface="Consolas" pitchFamily="49" charset="0"/>
              </a:rPr>
              <a:t>print(give_me_another_five()) </a:t>
            </a:r>
            <a:r>
              <a:rPr lang="en-US" sz="3200" b="1" i="1" noProof="1">
                <a:solidFill>
                  <a:schemeClr val="accent2"/>
                </a:solidFill>
                <a:latin typeface="Consolas" pitchFamily="49" charset="0"/>
              </a:rPr>
              <a:t>#Out: 5</a:t>
            </a:r>
            <a:endParaRPr lang="bg-BG" sz="3200" b="1" i="1" noProof="1">
              <a:solidFill>
                <a:schemeClr val="accent2"/>
              </a:solidFill>
              <a:latin typeface="Consolas" pitchFamily="49" charset="0"/>
            </a:endParaRPr>
          </a:p>
        </p:txBody>
      </p:sp>
    </p:spTree>
    <p:extLst>
      <p:ext uri="{BB962C8B-B14F-4D97-AF65-F5344CB8AC3E}">
        <p14:creationId xmlns:p14="http://schemas.microsoft.com/office/powerpoint/2010/main" val="18255221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C19272D-2D7B-485F-9590-D20EA3B1488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328</a:t>
            </a:fld>
            <a:endParaRPr lang="en-US" noProof="0" dirty="0"/>
          </a:p>
        </p:txBody>
      </p:sp>
      <p:sp>
        <p:nvSpPr>
          <p:cNvPr id="8" name="Text Placeholder 7"/>
          <p:cNvSpPr>
            <a:spLocks noGrp="1"/>
          </p:cNvSpPr>
          <p:nvPr>
            <p:ph type="body" sz="quarter" idx="10"/>
          </p:nvPr>
        </p:nvSpPr>
        <p:spPr/>
        <p:txBody>
          <a:bodyPr>
            <a:normAutofit/>
          </a:bodyPr>
          <a:lstStyle/>
          <a:p>
            <a:r>
              <a:rPr lang="en-GB" sz="3000" dirty="0"/>
              <a:t>Write a program that </a:t>
            </a:r>
            <a:r>
              <a:rPr lang="en-GB" sz="3000" b="1" dirty="0">
                <a:solidFill>
                  <a:schemeClr val="bg1"/>
                </a:solidFill>
              </a:rPr>
              <a:t>receives</a:t>
            </a:r>
            <a:r>
              <a:rPr lang="en-GB" sz="3000" b="1" dirty="0"/>
              <a:t> </a:t>
            </a:r>
            <a:r>
              <a:rPr lang="en-GB" sz="3000" b="1" dirty="0">
                <a:solidFill>
                  <a:schemeClr val="bg1"/>
                </a:solidFill>
              </a:rPr>
              <a:t>a grade </a:t>
            </a:r>
            <a:r>
              <a:rPr lang="en-GB" sz="3000" dirty="0"/>
              <a:t>a grade between 2.00 </a:t>
            </a:r>
            <a:br>
              <a:rPr lang="en-GB" sz="3000" dirty="0"/>
            </a:br>
            <a:r>
              <a:rPr lang="en-GB" sz="3000" dirty="0"/>
              <a:t>and 6.00 and </a:t>
            </a:r>
            <a:r>
              <a:rPr lang="en-GB" sz="3000" b="1" dirty="0">
                <a:solidFill>
                  <a:schemeClr val="bg1"/>
                </a:solidFill>
              </a:rPr>
              <a:t>prints</a:t>
            </a:r>
            <a:r>
              <a:rPr lang="en-GB" sz="3000" dirty="0"/>
              <a:t> the </a:t>
            </a:r>
            <a:r>
              <a:rPr lang="en-GB" sz="3000" b="1" dirty="0">
                <a:solidFill>
                  <a:schemeClr val="bg1"/>
                </a:solidFill>
              </a:rPr>
              <a:t>corresponding grade</a:t>
            </a:r>
            <a:r>
              <a:rPr lang="en-GB" sz="3000" b="1" dirty="0"/>
              <a:t> </a:t>
            </a:r>
            <a:r>
              <a:rPr lang="en-GB" sz="3000" dirty="0"/>
              <a:t>in </a:t>
            </a:r>
            <a:r>
              <a:rPr lang="en-GB" sz="3000" b="1" dirty="0">
                <a:solidFill>
                  <a:schemeClr val="bg1"/>
                </a:solidFill>
              </a:rPr>
              <a:t>words</a:t>
            </a:r>
            <a:endParaRPr lang="en-GB" sz="3000" dirty="0"/>
          </a:p>
          <a:p>
            <a:pPr lvl="1"/>
            <a:r>
              <a:rPr lang="en-GB" sz="3000" dirty="0"/>
              <a:t>Between</a:t>
            </a:r>
            <a:r>
              <a:rPr lang="en-GB" sz="3000" b="1" dirty="0"/>
              <a:t> 2.00 </a:t>
            </a:r>
            <a:r>
              <a:rPr lang="en-GB" sz="3000" dirty="0"/>
              <a:t>and </a:t>
            </a:r>
            <a:r>
              <a:rPr lang="en-GB" sz="3000" b="1" dirty="0"/>
              <a:t>2.99</a:t>
            </a:r>
            <a:r>
              <a:rPr lang="en-GB" sz="3000" dirty="0"/>
              <a:t> - '</a:t>
            </a:r>
            <a:r>
              <a:rPr lang="en-GB" sz="3000" b="1" dirty="0">
                <a:solidFill>
                  <a:schemeClr val="bg1"/>
                </a:solidFill>
                <a:latin typeface="Consolas" panose="020B0609020204030204" pitchFamily="49" charset="0"/>
              </a:rPr>
              <a:t>Fail</a:t>
            </a:r>
            <a:r>
              <a:rPr lang="en-GB" sz="3000" b="1" dirty="0"/>
              <a:t>'</a:t>
            </a:r>
            <a:endParaRPr lang="en-GB" sz="3000" dirty="0"/>
          </a:p>
          <a:p>
            <a:pPr lvl="1"/>
            <a:r>
              <a:rPr lang="en-GB" sz="3000" dirty="0"/>
              <a:t>Between </a:t>
            </a:r>
            <a:r>
              <a:rPr lang="en-GB" sz="3000" b="1" dirty="0"/>
              <a:t>3.00</a:t>
            </a:r>
            <a:r>
              <a:rPr lang="en-GB" sz="3000" dirty="0"/>
              <a:t> and </a:t>
            </a:r>
            <a:r>
              <a:rPr lang="en-GB" sz="3000" b="1" dirty="0"/>
              <a:t>3.49 </a:t>
            </a:r>
            <a:r>
              <a:rPr lang="en-GB" sz="3000" dirty="0"/>
              <a:t>- '</a:t>
            </a:r>
            <a:r>
              <a:rPr lang="en-GB" sz="3000" b="1" dirty="0">
                <a:solidFill>
                  <a:schemeClr val="bg1"/>
                </a:solidFill>
                <a:latin typeface="Consolas" panose="020B0609020204030204" pitchFamily="49" charset="0"/>
              </a:rPr>
              <a:t>Poor</a:t>
            </a:r>
            <a:r>
              <a:rPr lang="en-GB" sz="3000" b="1" dirty="0"/>
              <a:t>'</a:t>
            </a:r>
            <a:endParaRPr lang="en-GB" sz="3000" dirty="0"/>
          </a:p>
          <a:p>
            <a:pPr lvl="1"/>
            <a:r>
              <a:rPr lang="en-GB" sz="3000" dirty="0"/>
              <a:t>Between </a:t>
            </a:r>
            <a:r>
              <a:rPr lang="en-GB" sz="3000" b="1" dirty="0"/>
              <a:t>3.50 </a:t>
            </a:r>
            <a:r>
              <a:rPr lang="en-GB" sz="3000" dirty="0"/>
              <a:t>and </a:t>
            </a:r>
            <a:r>
              <a:rPr lang="en-GB" sz="3000" b="1" dirty="0"/>
              <a:t>4.49 </a:t>
            </a:r>
            <a:r>
              <a:rPr lang="en-GB" sz="3000" dirty="0"/>
              <a:t>- '</a:t>
            </a:r>
            <a:r>
              <a:rPr lang="en-GB" sz="3000" b="1" dirty="0">
                <a:solidFill>
                  <a:schemeClr val="bg1"/>
                </a:solidFill>
                <a:latin typeface="Consolas" panose="020B0609020204030204" pitchFamily="49" charset="0"/>
              </a:rPr>
              <a:t>Good</a:t>
            </a:r>
            <a:r>
              <a:rPr lang="en-GB" sz="3000" b="1" dirty="0"/>
              <a:t>'</a:t>
            </a:r>
            <a:endParaRPr lang="en-GB" sz="3000" dirty="0"/>
          </a:p>
          <a:p>
            <a:pPr lvl="1"/>
            <a:r>
              <a:rPr lang="en-GB" sz="3000" dirty="0"/>
              <a:t>Between </a:t>
            </a:r>
            <a:r>
              <a:rPr lang="en-GB" sz="3000" b="1" dirty="0"/>
              <a:t>4.50 </a:t>
            </a:r>
            <a:r>
              <a:rPr lang="en-GB" sz="3000" dirty="0"/>
              <a:t>and </a:t>
            </a:r>
            <a:r>
              <a:rPr lang="en-GB" sz="3000" b="1" dirty="0"/>
              <a:t>5.49 </a:t>
            </a:r>
            <a:r>
              <a:rPr lang="en-GB" sz="3000" dirty="0"/>
              <a:t>– </a:t>
            </a:r>
            <a:r>
              <a:rPr lang="en-GB" sz="3000" dirty="0">
                <a:latin typeface="Consolas" panose="020B0609020204030204" pitchFamily="49" charset="0"/>
              </a:rPr>
              <a:t>'</a:t>
            </a:r>
            <a:r>
              <a:rPr lang="en-GB" sz="3000" b="1" dirty="0">
                <a:solidFill>
                  <a:schemeClr val="bg1"/>
                </a:solidFill>
                <a:latin typeface="Consolas" panose="020B0609020204030204" pitchFamily="49" charset="0"/>
              </a:rPr>
              <a:t>Very good</a:t>
            </a:r>
            <a:r>
              <a:rPr lang="en-GB" sz="3000" b="1" dirty="0"/>
              <a:t>'</a:t>
            </a:r>
            <a:endParaRPr lang="en-GB" sz="3000" dirty="0"/>
          </a:p>
          <a:p>
            <a:pPr lvl="1"/>
            <a:r>
              <a:rPr lang="en-GB" sz="3000" dirty="0"/>
              <a:t>Between </a:t>
            </a:r>
            <a:r>
              <a:rPr lang="en-GB" sz="3000" b="1" dirty="0"/>
              <a:t>5.50 </a:t>
            </a:r>
            <a:r>
              <a:rPr lang="en-GB" sz="3000" dirty="0"/>
              <a:t>and </a:t>
            </a:r>
            <a:r>
              <a:rPr lang="en-GB" sz="3000" b="1" dirty="0"/>
              <a:t>6.00 </a:t>
            </a:r>
            <a:r>
              <a:rPr lang="en-GB" sz="3000" dirty="0"/>
              <a:t>- '</a:t>
            </a:r>
            <a:r>
              <a:rPr lang="en-GB" sz="3000" b="1" dirty="0">
                <a:solidFill>
                  <a:schemeClr val="bg1"/>
                </a:solidFill>
                <a:latin typeface="Consolas" panose="020B0609020204030204" pitchFamily="49" charset="0"/>
              </a:rPr>
              <a:t>Excellent</a:t>
            </a:r>
            <a:r>
              <a:rPr lang="en-GB" sz="3000" b="1" dirty="0"/>
              <a:t>'</a:t>
            </a:r>
            <a:endParaRPr lang="en-GB" sz="3000" dirty="0"/>
          </a:p>
        </p:txBody>
      </p:sp>
      <p:sp>
        <p:nvSpPr>
          <p:cNvPr id="5" name="Title 4"/>
          <p:cNvSpPr>
            <a:spLocks noGrp="1"/>
          </p:cNvSpPr>
          <p:nvPr>
            <p:ph type="title"/>
          </p:nvPr>
        </p:nvSpPr>
        <p:spPr/>
        <p:txBody>
          <a:bodyPr/>
          <a:lstStyle/>
          <a:p>
            <a:r>
              <a:rPr lang="en-GB" dirty="0"/>
              <a:t>Problem : Grades</a:t>
            </a:r>
          </a:p>
        </p:txBody>
      </p:sp>
    </p:spTree>
    <p:extLst>
      <p:ext uri="{BB962C8B-B14F-4D97-AF65-F5344CB8AC3E}">
        <p14:creationId xmlns:p14="http://schemas.microsoft.com/office/powerpoint/2010/main" val="32570286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F14D364-B2C4-4EB6-A86E-5900255D6E44}"/>
              </a:ext>
            </a:extLst>
          </p:cNvPr>
          <p:cNvSpPr>
            <a:spLocks noGrp="1"/>
          </p:cNvSpPr>
          <p:nvPr>
            <p:ph type="body" sz="quarter" idx="11"/>
          </p:nvPr>
        </p:nvSpPr>
        <p:spPr>
          <a:xfrm>
            <a:off x="516000" y="1584000"/>
            <a:ext cx="7409766" cy="3203542"/>
          </a:xfrm>
        </p:spPr>
        <p:txBody>
          <a:bodyPr/>
          <a:lstStyle/>
          <a:p>
            <a:pPr>
              <a:lnSpc>
                <a:spcPct val="100000"/>
              </a:lnSpc>
              <a:spcBef>
                <a:spcPts val="600"/>
              </a:spcBef>
              <a:spcAft>
                <a:spcPts val="600"/>
              </a:spcAft>
            </a:pPr>
            <a:r>
              <a:rPr lang="en-US" sz="2400" dirty="0"/>
              <a:t>def grades(grade):</a:t>
            </a:r>
          </a:p>
          <a:p>
            <a:pPr>
              <a:lnSpc>
                <a:spcPct val="100000"/>
              </a:lnSpc>
              <a:spcBef>
                <a:spcPts val="600"/>
              </a:spcBef>
              <a:spcAft>
                <a:spcPts val="600"/>
              </a:spcAft>
            </a:pPr>
            <a:r>
              <a:rPr lang="en-US" sz="2400" dirty="0"/>
              <a:t>    if grade &gt;= 2.00 and grade &lt;= 2.99 :</a:t>
            </a:r>
          </a:p>
          <a:p>
            <a:pPr>
              <a:lnSpc>
                <a:spcPct val="100000"/>
              </a:lnSpc>
              <a:spcBef>
                <a:spcPts val="600"/>
              </a:spcBef>
              <a:spcAft>
                <a:spcPts val="600"/>
              </a:spcAft>
            </a:pPr>
            <a:r>
              <a:rPr lang="en-US" sz="2400" dirty="0"/>
              <a:t>      </a:t>
            </a:r>
            <a:r>
              <a:rPr lang="en-US" sz="2400" dirty="0">
                <a:solidFill>
                  <a:schemeClr val="bg1"/>
                </a:solidFill>
              </a:rPr>
              <a:t>return</a:t>
            </a:r>
            <a:r>
              <a:rPr lang="en-US" sz="2400" dirty="0"/>
              <a:t> 'Fail'</a:t>
            </a:r>
          </a:p>
          <a:p>
            <a:pPr>
              <a:lnSpc>
                <a:spcPct val="100000"/>
              </a:lnSpc>
              <a:spcBef>
                <a:spcPts val="600"/>
              </a:spcBef>
              <a:spcAft>
                <a:spcPts val="600"/>
              </a:spcAft>
            </a:pPr>
            <a:r>
              <a:rPr lang="en-US" sz="2400" dirty="0"/>
              <a:t>    </a:t>
            </a:r>
            <a:r>
              <a:rPr lang="en-US" sz="2400" dirty="0" err="1"/>
              <a:t>elif</a:t>
            </a:r>
            <a:r>
              <a:rPr lang="en-US" sz="2400" dirty="0"/>
              <a:t> grade &gt;= 3.00 and grade &lt;= 3.49:</a:t>
            </a:r>
          </a:p>
          <a:p>
            <a:pPr>
              <a:lnSpc>
                <a:spcPct val="100000"/>
              </a:lnSpc>
              <a:spcBef>
                <a:spcPts val="600"/>
              </a:spcBef>
              <a:spcAft>
                <a:spcPts val="600"/>
              </a:spcAft>
            </a:pPr>
            <a:r>
              <a:rPr lang="en-US" sz="2400" dirty="0"/>
              <a:t>	</a:t>
            </a:r>
            <a:r>
              <a:rPr lang="en-US" sz="2400" dirty="0">
                <a:solidFill>
                  <a:schemeClr val="bg1"/>
                </a:solidFill>
              </a:rPr>
              <a:t>return</a:t>
            </a:r>
            <a:r>
              <a:rPr lang="en-US" sz="2400" dirty="0"/>
              <a:t> 'Poor'</a:t>
            </a:r>
          </a:p>
          <a:p>
            <a:pPr>
              <a:lnSpc>
                <a:spcPct val="100000"/>
              </a:lnSpc>
              <a:spcBef>
                <a:spcPts val="600"/>
              </a:spcBef>
              <a:spcAft>
                <a:spcPts val="600"/>
              </a:spcAft>
            </a:pPr>
            <a:r>
              <a:rPr lang="en-US" sz="2400" dirty="0">
                <a:solidFill>
                  <a:schemeClr val="accent2"/>
                </a:solidFill>
              </a:rPr>
              <a:t>    </a:t>
            </a:r>
            <a:r>
              <a:rPr lang="en-US" sz="2400" i="1" dirty="0">
                <a:solidFill>
                  <a:schemeClr val="accent2"/>
                </a:solidFill>
              </a:rPr>
              <a:t># TODO: Add other conditions</a:t>
            </a:r>
          </a:p>
        </p:txBody>
      </p:sp>
      <p:sp>
        <p:nvSpPr>
          <p:cNvPr id="5" name="Title 4"/>
          <p:cNvSpPr>
            <a:spLocks noGrp="1"/>
          </p:cNvSpPr>
          <p:nvPr>
            <p:ph type="title"/>
          </p:nvPr>
        </p:nvSpPr>
        <p:spPr/>
        <p:txBody>
          <a:bodyPr/>
          <a:lstStyle/>
          <a:p>
            <a:r>
              <a:rPr lang="en-US"/>
              <a:t>Solution: Grades</a:t>
            </a:r>
            <a:endParaRPr lang="en-US" dirty="0"/>
          </a:p>
        </p:txBody>
      </p:sp>
      <p:sp>
        <p:nvSpPr>
          <p:cNvPr id="8" name="Slide Number">
            <a:extLst>
              <a:ext uri="{FF2B5EF4-FFF2-40B4-BE49-F238E27FC236}">
                <a16:creationId xmlns:a16="http://schemas.microsoft.com/office/drawing/2014/main" xmlns="" id="{42E9801D-3284-4957-8E2C-08C2F2C7DD4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329</a:t>
            </a:fld>
            <a:endParaRPr lang="en-US" dirty="0"/>
          </a:p>
        </p:txBody>
      </p:sp>
    </p:spTree>
    <p:extLst>
      <p:ext uri="{BB962C8B-B14F-4D97-AF65-F5344CB8AC3E}">
        <p14:creationId xmlns:p14="http://schemas.microsoft.com/office/powerpoint/2010/main" val="1689550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08018C-44FD-4C5F-BE6F-CF21C67C1D09}"/>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 xmlns:a16="http://schemas.microsoft.com/office/drawing/2014/main" id="{338B215C-66D9-4945-80CB-E264FBF52F89}"/>
              </a:ext>
            </a:extLst>
          </p:cNvPr>
          <p:cNvSpPr>
            <a:spLocks noGrp="1"/>
          </p:cNvSpPr>
          <p:nvPr>
            <p:ph type="title"/>
          </p:nvPr>
        </p:nvSpPr>
        <p:spPr/>
        <p:txBody>
          <a:bodyPr/>
          <a:lstStyle/>
          <a:p>
            <a:r>
              <a:rPr lang="en-US" dirty="0"/>
              <a:t>Universal Online IDEs</a:t>
            </a:r>
          </a:p>
        </p:txBody>
      </p:sp>
      <p:sp>
        <p:nvSpPr>
          <p:cNvPr id="6" name="TextBox 5">
            <a:extLst>
              <a:ext uri="{FF2B5EF4-FFF2-40B4-BE49-F238E27FC236}">
                <a16:creationId xmlns="" xmlns:a16="http://schemas.microsoft.com/office/drawing/2014/main" id="{3A666BC3-0D0E-4ECD-9270-A559E9A8E121}"/>
              </a:ext>
            </a:extLst>
          </p:cNvPr>
          <p:cNvSpPr txBox="1"/>
          <p:nvPr/>
        </p:nvSpPr>
        <p:spPr>
          <a:xfrm>
            <a:off x="246003" y="1528228"/>
            <a:ext cx="11699998" cy="1477328"/>
          </a:xfrm>
          <a:prstGeom prst="rect">
            <a:avLst/>
          </a:prstGeom>
          <a:noFill/>
        </p:spPr>
        <p:txBody>
          <a:bodyPr wrap="square" rtlCol="0" anchor="ctr">
            <a:spAutoFit/>
          </a:bodyPr>
          <a:lstStyle/>
          <a:p>
            <a:pPr algn="ctr"/>
            <a:r>
              <a:rPr lang="en-US" sz="5400" b="1" dirty="0">
                <a:solidFill>
                  <a:schemeClr val="bg1"/>
                </a:solidFill>
              </a:rPr>
              <a:t>REPL.it</a:t>
            </a:r>
            <a:endParaRPr lang="en-US" sz="4400" b="1" dirty="0"/>
          </a:p>
          <a:p>
            <a:pPr algn="ctr"/>
            <a:r>
              <a:rPr lang="en-US" sz="3600" b="1" dirty="0"/>
              <a:t>Online IDE for C#, Java, JS, Python and many others</a:t>
            </a:r>
            <a:endParaRPr lang="bg-BG" sz="3600" b="1" dirty="0"/>
          </a:p>
        </p:txBody>
      </p:sp>
      <p:pic>
        <p:nvPicPr>
          <p:cNvPr id="1028" name="Picture 4" descr="Repl.it Case Study | Google Cloud">
            <a:hlinkClick r:id="rId2"/>
            <a:extLst>
              <a:ext uri="{FF2B5EF4-FFF2-40B4-BE49-F238E27FC236}">
                <a16:creationId xmlns="" xmlns:a16="http://schemas.microsoft.com/office/drawing/2014/main" id="{E01D6B48-7481-46F9-B07D-AA601D638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781" y="3474000"/>
            <a:ext cx="5522439" cy="210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85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0E6F231-1EBB-4D8A-8983-5E97306DD0D4}"/>
              </a:ext>
            </a:extLst>
          </p:cNvPr>
          <p:cNvSpPr>
            <a:spLocks noGrp="1"/>
          </p:cNvSpPr>
          <p:nvPr>
            <p:ph type="title" sz="quarter" idx="10"/>
          </p:nvPr>
        </p:nvSpPr>
        <p:spPr/>
        <p:txBody>
          <a:bodyPr/>
          <a:lstStyle/>
          <a:p>
            <a:r>
              <a:rPr lang="en-US"/>
              <a:t>Parameters vs Arguments</a:t>
            </a:r>
          </a:p>
        </p:txBody>
      </p:sp>
      <p:sp>
        <p:nvSpPr>
          <p:cNvPr id="2" name="Rectangle 1">
            <a:extLst>
              <a:ext uri="{FF2B5EF4-FFF2-40B4-BE49-F238E27FC236}">
                <a16:creationId xmlns:a16="http://schemas.microsoft.com/office/drawing/2014/main" xmlns="" id="{09B4363D-2997-40EF-A6F7-72A5550FEC2B}"/>
              </a:ext>
            </a:extLst>
          </p:cNvPr>
          <p:cNvSpPr/>
          <p:nvPr/>
        </p:nvSpPr>
        <p:spPr>
          <a:xfrm>
            <a:off x="4872827" y="1371600"/>
            <a:ext cx="2425921" cy="2677656"/>
          </a:xfrm>
          <a:prstGeom prst="rect">
            <a:avLst/>
          </a:prstGeom>
          <a:noFill/>
        </p:spPr>
        <p:txBody>
          <a:bodyPr wrap="none" lIns="91440" tIns="45720" rIns="91440" bIns="45720">
            <a:spAutoFit/>
          </a:bodyPr>
          <a:lstStyle/>
          <a:p>
            <a:pPr algn="ctr"/>
            <a:r>
              <a:rPr lang="en-US" sz="5600" b="1" spc="50" dirty="0">
                <a:ln w="0"/>
                <a:solidFill>
                  <a:schemeClr val="bg2"/>
                </a:solidFill>
                <a:effectLst>
                  <a:outerShdw blurRad="38100" dist="38100" dir="2700000" algn="tl">
                    <a:srgbClr val="000000">
                      <a:alpha val="43137"/>
                    </a:srgbClr>
                  </a:outerShdw>
                </a:effectLst>
              </a:rPr>
              <a:t>params</a:t>
            </a:r>
          </a:p>
          <a:p>
            <a:pPr algn="ctr"/>
            <a:r>
              <a:rPr lang="en-US" sz="5600" b="1" spc="50" dirty="0">
                <a:ln w="0"/>
                <a:solidFill>
                  <a:schemeClr val="bg2"/>
                </a:solidFill>
                <a:effectLst>
                  <a:outerShdw blurRad="38100" dist="38100" dir="2700000" algn="tl">
                    <a:srgbClr val="000000">
                      <a:alpha val="43137"/>
                    </a:srgbClr>
                  </a:outerShdw>
                </a:effectLst>
              </a:rPr>
              <a:t>vs</a:t>
            </a:r>
          </a:p>
          <a:p>
            <a:pPr algn="ctr"/>
            <a:r>
              <a:rPr lang="en-US" sz="5600" b="1" spc="50" dirty="0">
                <a:ln w="0"/>
                <a:solidFill>
                  <a:schemeClr val="bg2"/>
                </a:solidFill>
                <a:effectLst>
                  <a:outerShdw blurRad="38100" dist="38100" dir="2700000" algn="tl">
                    <a:srgbClr val="000000">
                      <a:alpha val="43137"/>
                    </a:srgbClr>
                  </a:outerShdw>
                </a:effectLst>
              </a:rPr>
              <a:t>args</a:t>
            </a:r>
          </a:p>
        </p:txBody>
      </p:sp>
    </p:spTree>
    <p:extLst>
      <p:ext uri="{BB962C8B-B14F-4D97-AF65-F5344CB8AC3E}">
        <p14:creationId xmlns:p14="http://schemas.microsoft.com/office/powerpoint/2010/main" val="9746588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xmlns="" id="{1FEF7DA6-F63B-4376-93F2-6D3B8AAE647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331</a:t>
            </a:fld>
            <a:endParaRPr lang="en-US" noProof="0" dirty="0"/>
          </a:p>
        </p:txBody>
      </p:sp>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Parameter</a:t>
            </a:r>
            <a:r>
              <a:rPr lang="en-US" dirty="0"/>
              <a:t> is variable defined in function definition, while </a:t>
            </a:r>
            <a:br>
              <a:rPr lang="en-US" dirty="0"/>
            </a:br>
            <a:r>
              <a:rPr lang="en-US" b="1" dirty="0">
                <a:solidFill>
                  <a:schemeClr val="bg1"/>
                </a:solidFill>
              </a:rPr>
              <a:t>argument</a:t>
            </a:r>
            <a:r>
              <a:rPr lang="en-US" dirty="0"/>
              <a:t> is actual value passed to the function</a:t>
            </a:r>
          </a:p>
        </p:txBody>
      </p:sp>
      <p:sp>
        <p:nvSpPr>
          <p:cNvPr id="4" name="Title 3"/>
          <p:cNvSpPr>
            <a:spLocks noGrp="1"/>
          </p:cNvSpPr>
          <p:nvPr>
            <p:ph type="title"/>
          </p:nvPr>
        </p:nvSpPr>
        <p:spPr/>
        <p:txBody>
          <a:bodyPr/>
          <a:lstStyle/>
          <a:p>
            <a:r>
              <a:rPr lang="en-US" dirty="0"/>
              <a:t>Parameters vs Arguments</a:t>
            </a:r>
          </a:p>
        </p:txBody>
      </p:sp>
      <p:sp>
        <p:nvSpPr>
          <p:cNvPr id="7" name="Text Placeholder 6"/>
          <p:cNvSpPr txBox="1">
            <a:spLocks/>
          </p:cNvSpPr>
          <p:nvPr/>
        </p:nvSpPr>
        <p:spPr>
          <a:xfrm>
            <a:off x="838200" y="3275452"/>
            <a:ext cx="6705600" cy="181854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indent="0" defTabSz="1218072" latinLnBrk="1">
              <a:lnSpc>
                <a:spcPct val="100000"/>
              </a:lnSpc>
              <a:spcBef>
                <a:spcPts val="600"/>
              </a:spcBef>
              <a:spcAft>
                <a:spcPts val="600"/>
              </a:spcAft>
              <a:buFont typeface="Wingdings" panose="05000000000000000000" pitchFamily="2" charset="2"/>
              <a:buNone/>
              <a:defRPr lang="en-US" sz="2800" b="1" noProof="1" smtClean="0">
                <a:solidFill>
                  <a:schemeClr val="tx1">
                    <a:lumMod val="75000"/>
                  </a:schemeClr>
                </a:solidFill>
                <a:effectLst/>
                <a:latin typeface="Consolas" pitchFamily="49" charset="0"/>
                <a:cs typeface="Consolas" pitchFamily="49" charset="0"/>
              </a:defRPr>
            </a:lvl1pPr>
            <a:lvl2pPr marL="989684" indent="-380648" defTabSz="1218072" latinLnBrk="1">
              <a:lnSpc>
                <a:spcPct val="105000"/>
              </a:lnSpc>
              <a:spcBef>
                <a:spcPts val="600"/>
              </a:spcBef>
              <a:spcAft>
                <a:spcPts val="600"/>
              </a:spcAft>
              <a:buFont typeface="Wingdings" panose="05000000000000000000" pitchFamily="2" charset="2"/>
              <a:buChar char="§"/>
              <a:defRPr sz="3197"/>
            </a:lvl2pPr>
            <a:lvl3pPr marL="1522591" indent="-304519" defTabSz="1218072" latinLnBrk="1">
              <a:lnSpc>
                <a:spcPct val="105000"/>
              </a:lnSpc>
              <a:spcBef>
                <a:spcPts val="600"/>
              </a:spcBef>
              <a:spcAft>
                <a:spcPts val="600"/>
              </a:spcAft>
              <a:buFont typeface="Wingdings" panose="05000000000000000000" pitchFamily="2" charset="2"/>
              <a:buChar char="§"/>
              <a:defRPr sz="2997"/>
            </a:lvl3pPr>
            <a:lvl4pPr marL="2131627" indent="-304519" defTabSz="1218072" latinLnBrk="1">
              <a:lnSpc>
                <a:spcPct val="105000"/>
              </a:lnSpc>
              <a:spcBef>
                <a:spcPts val="600"/>
              </a:spcBef>
              <a:spcAft>
                <a:spcPts val="600"/>
              </a:spcAft>
              <a:buFont typeface="Wingdings" panose="05000000000000000000" pitchFamily="2" charset="2"/>
              <a:buChar char="§"/>
              <a:defRPr sz="2797"/>
            </a:lvl4pPr>
            <a:lvl5pPr marL="2740663" indent="-304519" defTabSz="1218072" latinLnBrk="1">
              <a:lnSpc>
                <a:spcPct val="105000"/>
              </a:lnSpc>
              <a:spcBef>
                <a:spcPts val="600"/>
              </a:spcBef>
              <a:spcAft>
                <a:spcPts val="600"/>
              </a:spcAft>
              <a:buFont typeface="Wingdings" panose="05000000000000000000" pitchFamily="2" charset="2"/>
              <a:buChar char="§"/>
              <a:defRPr sz="2597"/>
            </a:lvl5pPr>
            <a:lvl6pPr marL="3349699" indent="-304519" defTabSz="1218072" latinLnBrk="1">
              <a:spcBef>
                <a:spcPct val="20000"/>
              </a:spcBef>
              <a:buFont typeface="Arial" pitchFamily="34" charset="0"/>
              <a:buChar char="•"/>
              <a:defRPr sz="2664"/>
            </a:lvl6pPr>
            <a:lvl7pPr marL="3958736" indent="-304519" defTabSz="1218072" latinLnBrk="1">
              <a:spcBef>
                <a:spcPct val="20000"/>
              </a:spcBef>
              <a:buFont typeface="Arial" pitchFamily="34" charset="0"/>
              <a:buChar char="•"/>
              <a:defRPr sz="2664"/>
            </a:lvl7pPr>
            <a:lvl8pPr marL="4567772" indent="-304519" defTabSz="1218072" latinLnBrk="1">
              <a:spcBef>
                <a:spcPct val="20000"/>
              </a:spcBef>
              <a:buFont typeface="Arial" pitchFamily="34" charset="0"/>
              <a:buChar char="•"/>
              <a:defRPr sz="2664"/>
            </a:lvl8pPr>
            <a:lvl9pPr marL="5176808" indent="-304519" defTabSz="1218072" latinLnBrk="1">
              <a:spcBef>
                <a:spcPct val="20000"/>
              </a:spcBef>
              <a:buFont typeface="Arial" pitchFamily="34" charset="0"/>
              <a:buChar char="•"/>
              <a:defRPr sz="2664"/>
            </a:lvl9pPr>
          </a:lstStyle>
          <a:p>
            <a:r>
              <a:rPr lang="en-GB" dirty="0">
                <a:solidFill>
                  <a:schemeClr val="tx1"/>
                </a:solidFill>
              </a:rPr>
              <a:t>def solve(</a:t>
            </a:r>
            <a:r>
              <a:rPr lang="en-GB" dirty="0">
                <a:solidFill>
                  <a:schemeClr val="bg1"/>
                </a:solidFill>
              </a:rPr>
              <a:t>grade</a:t>
            </a:r>
            <a:r>
              <a:rPr lang="en-GB" dirty="0">
                <a:solidFill>
                  <a:schemeClr val="tx1"/>
                </a:solidFill>
              </a:rPr>
              <a:t>):</a:t>
            </a:r>
          </a:p>
          <a:p>
            <a:r>
              <a:rPr lang="en-GB" dirty="0"/>
              <a:t>    …</a:t>
            </a:r>
          </a:p>
          <a:p>
            <a:r>
              <a:rPr lang="en-GB" dirty="0">
                <a:solidFill>
                  <a:schemeClr val="tx1"/>
                </a:solidFill>
              </a:rPr>
              <a:t>solve(</a:t>
            </a:r>
            <a:r>
              <a:rPr lang="en-GB" dirty="0">
                <a:solidFill>
                  <a:schemeClr val="bg1"/>
                </a:solidFill>
              </a:rPr>
              <a:t>6</a:t>
            </a:r>
            <a:r>
              <a:rPr lang="en-GB" dirty="0">
                <a:solidFill>
                  <a:schemeClr val="tx1"/>
                </a:solidFill>
              </a:rPr>
              <a:t>)</a:t>
            </a:r>
          </a:p>
        </p:txBody>
      </p:sp>
      <p:sp>
        <p:nvSpPr>
          <p:cNvPr id="8" name="Speech Bubble: Rectangle with Corners Rounded 1">
            <a:extLst>
              <a:ext uri="{FF2B5EF4-FFF2-40B4-BE49-F238E27FC236}">
                <a16:creationId xmlns:a16="http://schemas.microsoft.com/office/drawing/2014/main" xmlns="" id="{7B5C6859-29B2-42EE-BC1B-7D55FBC0FFEF}"/>
              </a:ext>
            </a:extLst>
          </p:cNvPr>
          <p:cNvSpPr/>
          <p:nvPr/>
        </p:nvSpPr>
        <p:spPr bwMode="auto">
          <a:xfrm>
            <a:off x="2895601" y="2574000"/>
            <a:ext cx="2219071" cy="533400"/>
          </a:xfrm>
          <a:prstGeom prst="wedgeRoundRectCallout">
            <a:avLst>
              <a:gd name="adj1" fmla="val -27516"/>
              <a:gd name="adj2" fmla="val 9507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dirty="0">
                <a:solidFill>
                  <a:srgbClr val="FFFFFF"/>
                </a:solidFill>
                <a:effectLst>
                  <a:outerShdw blurRad="38100" dist="38100" dir="2700000" algn="tl">
                    <a:srgbClr val="000000">
                      <a:alpha val="43137"/>
                    </a:srgbClr>
                  </a:outerShdw>
                </a:effectLst>
              </a:rPr>
              <a:t>parameter</a:t>
            </a:r>
            <a:endParaRPr lang="bg-BG" sz="2800" b="1" dirty="0">
              <a:solidFill>
                <a:srgbClr val="FFFFFF"/>
              </a:solidFill>
              <a:effectLst>
                <a:outerShdw blurRad="38100" dist="38100" dir="2700000" algn="tl">
                  <a:srgbClr val="000000">
                    <a:alpha val="43137"/>
                  </a:srgbClr>
                </a:outerShdw>
              </a:effectLst>
            </a:endParaRPr>
          </a:p>
        </p:txBody>
      </p:sp>
      <p:sp>
        <p:nvSpPr>
          <p:cNvPr id="9" name="AutoShape 23"/>
          <p:cNvSpPr>
            <a:spLocks noChangeArrowheads="1"/>
          </p:cNvSpPr>
          <p:nvPr/>
        </p:nvSpPr>
        <p:spPr bwMode="auto">
          <a:xfrm>
            <a:off x="3547200" y="4852817"/>
            <a:ext cx="1828800" cy="826183"/>
          </a:xfrm>
          <a:prstGeom prst="wedgeRoundRectCallout">
            <a:avLst>
              <a:gd name="adj1" fmla="val -84200"/>
              <a:gd name="adj2" fmla="val -41136"/>
              <a:gd name="adj3" fmla="val 16667"/>
            </a:avLst>
          </a:prstGeom>
          <a:solidFill>
            <a:srgbClr val="234465">
              <a:alpha val="80000"/>
            </a:srgbClr>
          </a:solidFill>
          <a:ln w="19050">
            <a:solidFill>
              <a:srgbClr val="23446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2"/>
                </a:solidFill>
                <a:effectLst>
                  <a:outerShdw blurRad="38100" dist="38100" dir="2700000" algn="tl">
                    <a:srgbClr val="000000">
                      <a:alpha val="43137"/>
                    </a:srgbClr>
                  </a:outerShdw>
                </a:effectLst>
              </a:rPr>
              <a:t>argument</a:t>
            </a:r>
            <a:endParaRPr lang="bg-BG" sz="2800"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0958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FB7E1455-A533-4ABD-A18A-782468D3BAD1}"/>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332</a:t>
            </a:fld>
            <a:endParaRPr lang="en-US" noProof="0" dirty="0"/>
          </a:p>
        </p:txBody>
      </p:sp>
      <p:sp>
        <p:nvSpPr>
          <p:cNvPr id="2" name="Text Placeholder 1"/>
          <p:cNvSpPr>
            <a:spLocks noGrp="1"/>
          </p:cNvSpPr>
          <p:nvPr>
            <p:ph type="body" sz="quarter" idx="10"/>
          </p:nvPr>
        </p:nvSpPr>
        <p:spPr/>
        <p:txBody>
          <a:bodyPr/>
          <a:lstStyle/>
          <a:p>
            <a:r>
              <a:rPr lang="en-US" dirty="0"/>
              <a:t>Function arguments can have </a:t>
            </a:r>
            <a:r>
              <a:rPr lang="en-US" b="1" dirty="0">
                <a:solidFill>
                  <a:schemeClr val="bg1"/>
                </a:solidFill>
              </a:rPr>
              <a:t>default</a:t>
            </a:r>
            <a:r>
              <a:rPr lang="en-US" dirty="0"/>
              <a:t> values</a:t>
            </a:r>
            <a:endParaRPr lang="bg-BG" dirty="0"/>
          </a:p>
          <a:p>
            <a:r>
              <a:rPr lang="en-US" dirty="0"/>
              <a:t>If the function is called </a:t>
            </a:r>
            <a:r>
              <a:rPr lang="en-US" b="1" dirty="0">
                <a:solidFill>
                  <a:schemeClr val="bg1"/>
                </a:solidFill>
              </a:rPr>
              <a:t>without the argument</a:t>
            </a:r>
            <a:r>
              <a:rPr lang="en-US" dirty="0"/>
              <a:t>, the argument</a:t>
            </a:r>
            <a:r>
              <a:rPr lang="bg-BG" dirty="0"/>
              <a:t> </a:t>
            </a:r>
            <a:r>
              <a:rPr lang="en-US" dirty="0"/>
              <a:t>gets its default value</a:t>
            </a:r>
          </a:p>
          <a:p>
            <a:endParaRPr lang="en-US" dirty="0"/>
          </a:p>
        </p:txBody>
      </p:sp>
      <p:sp>
        <p:nvSpPr>
          <p:cNvPr id="3" name="Title 2"/>
          <p:cNvSpPr>
            <a:spLocks noGrp="1"/>
          </p:cNvSpPr>
          <p:nvPr>
            <p:ph type="title"/>
          </p:nvPr>
        </p:nvSpPr>
        <p:spPr/>
        <p:txBody>
          <a:bodyPr/>
          <a:lstStyle/>
          <a:p>
            <a:r>
              <a:rPr lang="en-US" dirty="0"/>
              <a:t>Default Arguments</a:t>
            </a:r>
          </a:p>
        </p:txBody>
      </p:sp>
      <p:sp>
        <p:nvSpPr>
          <p:cNvPr id="5" name="Text Placeholder 6"/>
          <p:cNvSpPr txBox="1">
            <a:spLocks/>
          </p:cNvSpPr>
          <p:nvPr/>
        </p:nvSpPr>
        <p:spPr>
          <a:xfrm>
            <a:off x="1015200" y="3249000"/>
            <a:ext cx="10210800" cy="172621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indent="0" defTabSz="1218072" latinLnBrk="1">
              <a:lnSpc>
                <a:spcPct val="100000"/>
              </a:lnSpc>
              <a:spcBef>
                <a:spcPts val="600"/>
              </a:spcBef>
              <a:spcAft>
                <a:spcPts val="600"/>
              </a:spcAft>
              <a:buFont typeface="Wingdings" panose="05000000000000000000" pitchFamily="2" charset="2"/>
              <a:buNone/>
              <a:defRPr lang="en-US" sz="2800" b="1" noProof="1" smtClean="0">
                <a:solidFill>
                  <a:schemeClr val="tx1">
                    <a:lumMod val="75000"/>
                  </a:schemeClr>
                </a:solidFill>
                <a:effectLst/>
                <a:latin typeface="Consolas" pitchFamily="49" charset="0"/>
                <a:cs typeface="Consolas" pitchFamily="49" charset="0"/>
              </a:defRPr>
            </a:lvl1pPr>
            <a:lvl2pPr marL="989684" indent="-380648" defTabSz="1218072" latinLnBrk="1">
              <a:lnSpc>
                <a:spcPct val="105000"/>
              </a:lnSpc>
              <a:spcBef>
                <a:spcPts val="600"/>
              </a:spcBef>
              <a:spcAft>
                <a:spcPts val="600"/>
              </a:spcAft>
              <a:buFont typeface="Wingdings" panose="05000000000000000000" pitchFamily="2" charset="2"/>
              <a:buChar char="§"/>
              <a:defRPr sz="3197"/>
            </a:lvl2pPr>
            <a:lvl3pPr marL="1522591" indent="-304519" defTabSz="1218072" latinLnBrk="1">
              <a:lnSpc>
                <a:spcPct val="105000"/>
              </a:lnSpc>
              <a:spcBef>
                <a:spcPts val="600"/>
              </a:spcBef>
              <a:spcAft>
                <a:spcPts val="600"/>
              </a:spcAft>
              <a:buFont typeface="Wingdings" panose="05000000000000000000" pitchFamily="2" charset="2"/>
              <a:buChar char="§"/>
              <a:defRPr sz="2997"/>
            </a:lvl3pPr>
            <a:lvl4pPr marL="2131627" indent="-304519" defTabSz="1218072" latinLnBrk="1">
              <a:lnSpc>
                <a:spcPct val="105000"/>
              </a:lnSpc>
              <a:spcBef>
                <a:spcPts val="600"/>
              </a:spcBef>
              <a:spcAft>
                <a:spcPts val="600"/>
              </a:spcAft>
              <a:buFont typeface="Wingdings" panose="05000000000000000000" pitchFamily="2" charset="2"/>
              <a:buChar char="§"/>
              <a:defRPr sz="2797"/>
            </a:lvl4pPr>
            <a:lvl5pPr marL="2740663" indent="-304519" defTabSz="1218072" latinLnBrk="1">
              <a:lnSpc>
                <a:spcPct val="105000"/>
              </a:lnSpc>
              <a:spcBef>
                <a:spcPts val="600"/>
              </a:spcBef>
              <a:spcAft>
                <a:spcPts val="600"/>
              </a:spcAft>
              <a:buFont typeface="Wingdings" panose="05000000000000000000" pitchFamily="2" charset="2"/>
              <a:buChar char="§"/>
              <a:defRPr sz="2597"/>
            </a:lvl5pPr>
            <a:lvl6pPr marL="3349699" indent="-304519" defTabSz="1218072" latinLnBrk="1">
              <a:spcBef>
                <a:spcPct val="20000"/>
              </a:spcBef>
              <a:buFont typeface="Arial" pitchFamily="34" charset="0"/>
              <a:buChar char="•"/>
              <a:defRPr sz="2664"/>
            </a:lvl6pPr>
            <a:lvl7pPr marL="3958736" indent="-304519" defTabSz="1218072" latinLnBrk="1">
              <a:spcBef>
                <a:spcPct val="20000"/>
              </a:spcBef>
              <a:buFont typeface="Arial" pitchFamily="34" charset="0"/>
              <a:buChar char="•"/>
              <a:defRPr sz="2664"/>
            </a:lvl7pPr>
            <a:lvl8pPr marL="4567772" indent="-304519" defTabSz="1218072" latinLnBrk="1">
              <a:spcBef>
                <a:spcPct val="20000"/>
              </a:spcBef>
              <a:buFont typeface="Arial" pitchFamily="34" charset="0"/>
              <a:buChar char="•"/>
              <a:defRPr sz="2664"/>
            </a:lvl8pPr>
            <a:lvl9pPr marL="5176808" indent="-304519" defTabSz="1218072" latinLnBrk="1">
              <a:spcBef>
                <a:spcPct val="20000"/>
              </a:spcBef>
              <a:buFont typeface="Arial" pitchFamily="34" charset="0"/>
              <a:buChar char="•"/>
              <a:defRPr sz="2664"/>
            </a:lvl9pPr>
          </a:lstStyle>
          <a:p>
            <a:r>
              <a:rPr lang="en-GB" sz="2600" dirty="0">
                <a:solidFill>
                  <a:schemeClr val="tx1"/>
                </a:solidFill>
              </a:rPr>
              <a:t>def person(</a:t>
            </a:r>
            <a:r>
              <a:rPr lang="en-US" sz="2600" dirty="0">
                <a:solidFill>
                  <a:schemeClr val="tx1"/>
                </a:solidFill>
              </a:rPr>
              <a:t>first_name = 'George', last_name ='Brown'</a:t>
            </a:r>
            <a:r>
              <a:rPr lang="en-GB" sz="2600" dirty="0">
                <a:solidFill>
                  <a:schemeClr val="tx1"/>
                </a:solidFill>
              </a:rPr>
              <a:t>):</a:t>
            </a:r>
          </a:p>
          <a:p>
            <a:r>
              <a:rPr lang="en-GB" sz="2600" dirty="0">
                <a:solidFill>
                  <a:schemeClr val="tx1"/>
                </a:solidFill>
              </a:rPr>
              <a:t>    print(</a:t>
            </a:r>
            <a:r>
              <a:rPr lang="en-GB" sz="2600" dirty="0" err="1">
                <a:solidFill>
                  <a:schemeClr val="tx1"/>
                </a:solidFill>
              </a:rPr>
              <a:t>first_name</a:t>
            </a:r>
            <a:r>
              <a:rPr lang="en-GB" sz="2600" dirty="0">
                <a:solidFill>
                  <a:schemeClr val="tx1"/>
                </a:solidFill>
              </a:rPr>
              <a:t>, last_name)</a:t>
            </a:r>
          </a:p>
          <a:p>
            <a:r>
              <a:rPr lang="en-GB" sz="2600" dirty="0">
                <a:solidFill>
                  <a:schemeClr val="tx1"/>
                </a:solidFill>
              </a:rPr>
              <a:t>person() </a:t>
            </a:r>
            <a:r>
              <a:rPr lang="en-GB" sz="2600" i="1" dirty="0">
                <a:solidFill>
                  <a:schemeClr val="accent2"/>
                </a:solidFill>
              </a:rPr>
              <a:t>#'George Brown'</a:t>
            </a:r>
          </a:p>
        </p:txBody>
      </p:sp>
    </p:spTree>
    <p:extLst>
      <p:ext uri="{BB962C8B-B14F-4D97-AF65-F5344CB8AC3E}">
        <p14:creationId xmlns:p14="http://schemas.microsoft.com/office/powerpoint/2010/main" val="3775607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EC4B8A4A-B570-4AAC-9DD5-C62A62EDF87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333</a:t>
            </a:fld>
            <a:endParaRPr lang="en-US" noProof="0" dirty="0"/>
          </a:p>
        </p:txBody>
      </p:sp>
      <p:sp>
        <p:nvSpPr>
          <p:cNvPr id="2" name="Text Placeholder 1"/>
          <p:cNvSpPr>
            <a:spLocks noGrp="1"/>
          </p:cNvSpPr>
          <p:nvPr>
            <p:ph type="body" sz="quarter" idx="10"/>
          </p:nvPr>
        </p:nvSpPr>
        <p:spPr/>
        <p:txBody>
          <a:bodyPr/>
          <a:lstStyle/>
          <a:p>
            <a:pPr>
              <a:buClr>
                <a:schemeClr val="tx1"/>
              </a:buClr>
            </a:pPr>
            <a:r>
              <a:rPr lang="en-US" dirty="0"/>
              <a:t>Functions can be called using </a:t>
            </a:r>
            <a:r>
              <a:rPr lang="en-US" b="1" dirty="0">
                <a:solidFill>
                  <a:schemeClr val="bg1"/>
                </a:solidFill>
              </a:rPr>
              <a:t>keyword arguments</a:t>
            </a:r>
          </a:p>
          <a:p>
            <a:pPr>
              <a:buClr>
                <a:schemeClr val="tx1"/>
              </a:buClr>
            </a:pPr>
            <a:r>
              <a:rPr lang="en-US" dirty="0"/>
              <a:t>When we use keyword/named arguments, it's the </a:t>
            </a:r>
            <a:r>
              <a:rPr lang="en-US" b="1" dirty="0">
                <a:solidFill>
                  <a:schemeClr val="bg1"/>
                </a:solidFill>
              </a:rPr>
              <a:t>name</a:t>
            </a:r>
            <a:r>
              <a:rPr lang="en-US" dirty="0"/>
              <a:t> that </a:t>
            </a:r>
            <a:br>
              <a:rPr lang="en-US" dirty="0"/>
            </a:br>
            <a:r>
              <a:rPr lang="en-US" dirty="0"/>
              <a:t>matters, not the </a:t>
            </a:r>
            <a:r>
              <a:rPr lang="en-US" b="1" dirty="0">
                <a:solidFill>
                  <a:schemeClr val="bg1"/>
                </a:solidFill>
              </a:rPr>
              <a:t>position</a:t>
            </a:r>
          </a:p>
        </p:txBody>
      </p:sp>
      <p:sp>
        <p:nvSpPr>
          <p:cNvPr id="3" name="Title 2"/>
          <p:cNvSpPr>
            <a:spLocks noGrp="1"/>
          </p:cNvSpPr>
          <p:nvPr>
            <p:ph type="title"/>
          </p:nvPr>
        </p:nvSpPr>
        <p:spPr/>
        <p:txBody>
          <a:bodyPr/>
          <a:lstStyle/>
          <a:p>
            <a:r>
              <a:rPr lang="en-US" dirty="0"/>
              <a:t>Keyword (Named) Arguments</a:t>
            </a:r>
          </a:p>
        </p:txBody>
      </p:sp>
      <p:sp>
        <p:nvSpPr>
          <p:cNvPr id="5" name="Text Placeholder 6"/>
          <p:cNvSpPr txBox="1">
            <a:spLocks/>
          </p:cNvSpPr>
          <p:nvPr/>
        </p:nvSpPr>
        <p:spPr>
          <a:xfrm>
            <a:off x="838200" y="3365452"/>
            <a:ext cx="7772400" cy="181854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indent="0" defTabSz="1218072" latinLnBrk="1">
              <a:lnSpc>
                <a:spcPct val="100000"/>
              </a:lnSpc>
              <a:spcBef>
                <a:spcPts val="600"/>
              </a:spcBef>
              <a:spcAft>
                <a:spcPts val="600"/>
              </a:spcAft>
              <a:buFont typeface="Wingdings" panose="05000000000000000000" pitchFamily="2" charset="2"/>
              <a:buNone/>
              <a:defRPr lang="en-US" sz="2800" b="1" noProof="1" smtClean="0">
                <a:solidFill>
                  <a:schemeClr val="tx1">
                    <a:lumMod val="75000"/>
                  </a:schemeClr>
                </a:solidFill>
                <a:effectLst/>
                <a:latin typeface="Consolas" pitchFamily="49" charset="0"/>
                <a:cs typeface="Consolas" pitchFamily="49" charset="0"/>
              </a:defRPr>
            </a:lvl1pPr>
            <a:lvl2pPr marL="989684" indent="-380648" defTabSz="1218072" latinLnBrk="1">
              <a:lnSpc>
                <a:spcPct val="105000"/>
              </a:lnSpc>
              <a:spcBef>
                <a:spcPts val="600"/>
              </a:spcBef>
              <a:spcAft>
                <a:spcPts val="600"/>
              </a:spcAft>
              <a:buFont typeface="Wingdings" panose="05000000000000000000" pitchFamily="2" charset="2"/>
              <a:buChar char="§"/>
              <a:defRPr sz="3197"/>
            </a:lvl2pPr>
            <a:lvl3pPr marL="1522591" indent="-304519" defTabSz="1218072" latinLnBrk="1">
              <a:lnSpc>
                <a:spcPct val="105000"/>
              </a:lnSpc>
              <a:spcBef>
                <a:spcPts val="600"/>
              </a:spcBef>
              <a:spcAft>
                <a:spcPts val="600"/>
              </a:spcAft>
              <a:buFont typeface="Wingdings" panose="05000000000000000000" pitchFamily="2" charset="2"/>
              <a:buChar char="§"/>
              <a:defRPr sz="2997"/>
            </a:lvl3pPr>
            <a:lvl4pPr marL="2131627" indent="-304519" defTabSz="1218072" latinLnBrk="1">
              <a:lnSpc>
                <a:spcPct val="105000"/>
              </a:lnSpc>
              <a:spcBef>
                <a:spcPts val="600"/>
              </a:spcBef>
              <a:spcAft>
                <a:spcPts val="600"/>
              </a:spcAft>
              <a:buFont typeface="Wingdings" panose="05000000000000000000" pitchFamily="2" charset="2"/>
              <a:buChar char="§"/>
              <a:defRPr sz="2797"/>
            </a:lvl4pPr>
            <a:lvl5pPr marL="2740663" indent="-304519" defTabSz="1218072" latinLnBrk="1">
              <a:lnSpc>
                <a:spcPct val="105000"/>
              </a:lnSpc>
              <a:spcBef>
                <a:spcPts val="600"/>
              </a:spcBef>
              <a:spcAft>
                <a:spcPts val="600"/>
              </a:spcAft>
              <a:buFont typeface="Wingdings" panose="05000000000000000000" pitchFamily="2" charset="2"/>
              <a:buChar char="§"/>
              <a:defRPr sz="2597"/>
            </a:lvl5pPr>
            <a:lvl6pPr marL="3349699" indent="-304519" defTabSz="1218072" latinLnBrk="1">
              <a:spcBef>
                <a:spcPct val="20000"/>
              </a:spcBef>
              <a:buFont typeface="Arial" pitchFamily="34" charset="0"/>
              <a:buChar char="•"/>
              <a:defRPr sz="2664"/>
            </a:lvl6pPr>
            <a:lvl7pPr marL="3958736" indent="-304519" defTabSz="1218072" latinLnBrk="1">
              <a:spcBef>
                <a:spcPct val="20000"/>
              </a:spcBef>
              <a:buFont typeface="Arial" pitchFamily="34" charset="0"/>
              <a:buChar char="•"/>
              <a:defRPr sz="2664"/>
            </a:lvl7pPr>
            <a:lvl8pPr marL="4567772" indent="-304519" defTabSz="1218072" latinLnBrk="1">
              <a:spcBef>
                <a:spcPct val="20000"/>
              </a:spcBef>
              <a:buFont typeface="Arial" pitchFamily="34" charset="0"/>
              <a:buChar char="•"/>
              <a:defRPr sz="2664"/>
            </a:lvl8pPr>
            <a:lvl9pPr marL="5176808" indent="-304519" defTabSz="1218072" latinLnBrk="1">
              <a:spcBef>
                <a:spcPct val="20000"/>
              </a:spcBef>
              <a:buFont typeface="Arial" pitchFamily="34" charset="0"/>
              <a:buChar char="•"/>
              <a:defRPr sz="2664"/>
            </a:lvl9pPr>
          </a:lstStyle>
          <a:p>
            <a:r>
              <a:rPr lang="en-GB" dirty="0">
                <a:solidFill>
                  <a:schemeClr val="tx1"/>
                </a:solidFill>
              </a:rPr>
              <a:t>def area(width, height):</a:t>
            </a:r>
          </a:p>
          <a:p>
            <a:r>
              <a:rPr lang="en-GB" dirty="0">
                <a:solidFill>
                  <a:schemeClr val="tx1"/>
                </a:solidFill>
              </a:rPr>
              <a:t>    return width * height</a:t>
            </a:r>
          </a:p>
          <a:p>
            <a:r>
              <a:rPr lang="en-GB" dirty="0">
                <a:solidFill>
                  <a:schemeClr val="tx1"/>
                </a:solidFill>
              </a:rPr>
              <a:t>print(area(</a:t>
            </a:r>
            <a:r>
              <a:rPr lang="en-GB" dirty="0">
                <a:solidFill>
                  <a:schemeClr val="bg1"/>
                </a:solidFill>
              </a:rPr>
              <a:t>height</a:t>
            </a:r>
            <a:r>
              <a:rPr lang="en-GB" dirty="0"/>
              <a:t> </a:t>
            </a:r>
            <a:r>
              <a:rPr lang="en-GB" dirty="0">
                <a:solidFill>
                  <a:schemeClr val="tx1"/>
                </a:solidFill>
              </a:rPr>
              <a:t>= 2,</a:t>
            </a:r>
            <a:r>
              <a:rPr lang="en-GB" dirty="0"/>
              <a:t> </a:t>
            </a:r>
            <a:r>
              <a:rPr lang="en-GB" dirty="0">
                <a:solidFill>
                  <a:schemeClr val="bg1"/>
                </a:solidFill>
              </a:rPr>
              <a:t>width</a:t>
            </a:r>
            <a:r>
              <a:rPr lang="en-GB" dirty="0"/>
              <a:t> </a:t>
            </a:r>
            <a:r>
              <a:rPr lang="en-GB" dirty="0">
                <a:solidFill>
                  <a:schemeClr val="tx1"/>
                </a:solidFill>
              </a:rPr>
              <a:t>= 1)</a:t>
            </a:r>
          </a:p>
        </p:txBody>
      </p:sp>
    </p:spTree>
    <p:extLst>
      <p:ext uri="{BB962C8B-B14F-4D97-AF65-F5344CB8AC3E}">
        <p14:creationId xmlns:p14="http://schemas.microsoft.com/office/powerpoint/2010/main" val="17460892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a:extLst>
              <a:ext uri="{FF2B5EF4-FFF2-40B4-BE49-F238E27FC236}">
                <a16:creationId xmlns:a16="http://schemas.microsoft.com/office/drawing/2014/main" xmlns="" id="{973E036D-67BA-46BF-A5AC-73208F7B9228}"/>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334</a:t>
            </a:fld>
            <a:endParaRPr lang="en-US" noProof="0" dirty="0"/>
          </a:p>
        </p:txBody>
      </p:sp>
      <p:sp>
        <p:nvSpPr>
          <p:cNvPr id="3" name="Content Placeholder 2"/>
          <p:cNvSpPr>
            <a:spLocks noGrp="1"/>
          </p:cNvSpPr>
          <p:nvPr>
            <p:ph type="body" sz="quarter" idx="10"/>
          </p:nvPr>
        </p:nvSpPr>
        <p:spPr/>
        <p:txBody>
          <a:bodyPr>
            <a:normAutofit/>
          </a:bodyPr>
          <a:lstStyle/>
          <a:p>
            <a:r>
              <a:rPr lang="en-US" sz="3200" dirty="0"/>
              <a:t>Write a function that </a:t>
            </a:r>
            <a:r>
              <a:rPr lang="en-US" sz="3200" b="1" dirty="0">
                <a:solidFill>
                  <a:schemeClr val="bg1"/>
                </a:solidFill>
              </a:rPr>
              <a:t>receives three parameters </a:t>
            </a:r>
            <a:r>
              <a:rPr lang="en-US" sz="3200" dirty="0"/>
              <a:t>and calculates a </a:t>
            </a:r>
            <a:br>
              <a:rPr lang="en-US" sz="3200" dirty="0"/>
            </a:br>
            <a:r>
              <a:rPr lang="en-US" sz="3200" dirty="0"/>
              <a:t>result depending on operator          </a:t>
            </a:r>
          </a:p>
          <a:p>
            <a:r>
              <a:rPr lang="en-US" sz="3200" dirty="0"/>
              <a:t>The operator can be '</a:t>
            </a:r>
            <a:r>
              <a:rPr lang="en-US" sz="3200" b="1" dirty="0">
                <a:solidFill>
                  <a:schemeClr val="bg1"/>
                </a:solidFill>
              </a:rPr>
              <a:t>multiply</a:t>
            </a:r>
            <a:r>
              <a:rPr lang="en-US" sz="3200" dirty="0"/>
              <a:t>', '</a:t>
            </a:r>
            <a:r>
              <a:rPr lang="en-US" sz="3200" b="1" dirty="0">
                <a:solidFill>
                  <a:schemeClr val="bg1"/>
                </a:solidFill>
              </a:rPr>
              <a:t>divide</a:t>
            </a:r>
            <a:r>
              <a:rPr lang="en-US" sz="3200" dirty="0"/>
              <a:t>', '</a:t>
            </a:r>
            <a:r>
              <a:rPr lang="en-US" sz="3200" b="1" dirty="0">
                <a:solidFill>
                  <a:schemeClr val="bg1"/>
                </a:solidFill>
              </a:rPr>
              <a:t>add</a:t>
            </a:r>
            <a:r>
              <a:rPr lang="en-US" sz="3200" dirty="0"/>
              <a:t>', '</a:t>
            </a:r>
            <a:r>
              <a:rPr lang="en-US" sz="3200" b="1" dirty="0">
                <a:solidFill>
                  <a:schemeClr val="bg1"/>
                </a:solidFill>
              </a:rPr>
              <a:t>subtract</a:t>
            </a:r>
            <a:r>
              <a:rPr lang="en-US" sz="3200" dirty="0"/>
              <a:t>' </a:t>
            </a:r>
            <a:endParaRPr lang="bg-BG" sz="3200" dirty="0"/>
          </a:p>
          <a:p>
            <a:r>
              <a:rPr lang="en-US" sz="3200" dirty="0"/>
              <a:t>The input comes as three parameters - two </a:t>
            </a:r>
            <a:r>
              <a:rPr lang="en-US" sz="3200" b="1" dirty="0">
                <a:solidFill>
                  <a:schemeClr val="bg1"/>
                </a:solidFill>
              </a:rPr>
              <a:t>integers</a:t>
            </a:r>
            <a:r>
              <a:rPr lang="en-US" sz="3200" dirty="0"/>
              <a:t> and</a:t>
            </a:r>
            <a:br>
              <a:rPr lang="en-US" sz="3200" dirty="0"/>
            </a:br>
            <a:r>
              <a:rPr lang="en-US" sz="3200" dirty="0"/>
              <a:t>an operator as a </a:t>
            </a:r>
            <a:r>
              <a:rPr lang="en-US" sz="3200" b="1" dirty="0">
                <a:solidFill>
                  <a:schemeClr val="bg1"/>
                </a:solidFill>
              </a:rPr>
              <a:t>string</a:t>
            </a:r>
            <a:endParaRPr lang="bg-BG" sz="3200" b="1" dirty="0">
              <a:solidFill>
                <a:schemeClr val="bg1"/>
              </a:solidFill>
            </a:endParaRPr>
          </a:p>
        </p:txBody>
      </p:sp>
      <p:sp>
        <p:nvSpPr>
          <p:cNvPr id="4" name="Title 3"/>
          <p:cNvSpPr>
            <a:spLocks noGrp="1"/>
          </p:cNvSpPr>
          <p:nvPr>
            <p:ph type="title"/>
          </p:nvPr>
        </p:nvSpPr>
        <p:spPr/>
        <p:txBody>
          <a:bodyPr>
            <a:normAutofit/>
          </a:bodyPr>
          <a:lstStyle/>
          <a:p>
            <a:r>
              <a:rPr lang="en-US" dirty="0"/>
              <a:t>Problem: </a:t>
            </a:r>
            <a:r>
              <a:rPr lang="en-US"/>
              <a:t>Simple Calculator</a:t>
            </a:r>
            <a:endParaRPr lang="en-US" dirty="0"/>
          </a:p>
        </p:txBody>
      </p:sp>
      <p:grpSp>
        <p:nvGrpSpPr>
          <p:cNvPr id="12" name="Group 11">
            <a:extLst>
              <a:ext uri="{FF2B5EF4-FFF2-40B4-BE49-F238E27FC236}">
                <a16:creationId xmlns:a16="http://schemas.microsoft.com/office/drawing/2014/main" xmlns="" id="{B04D191B-C756-44D9-BFCA-FFA7651F0EC7}"/>
              </a:ext>
            </a:extLst>
          </p:cNvPr>
          <p:cNvGrpSpPr/>
          <p:nvPr/>
        </p:nvGrpSpPr>
        <p:grpSpPr>
          <a:xfrm>
            <a:off x="2586000" y="4689000"/>
            <a:ext cx="5622159" cy="1163735"/>
            <a:chOff x="5436476" y="3962400"/>
            <a:chExt cx="5365201" cy="1163735"/>
          </a:xfrm>
        </p:grpSpPr>
        <p:grpSp>
          <p:nvGrpSpPr>
            <p:cNvPr id="13" name="Group 12">
              <a:extLst>
                <a:ext uri="{FF2B5EF4-FFF2-40B4-BE49-F238E27FC236}">
                  <a16:creationId xmlns:a16="http://schemas.microsoft.com/office/drawing/2014/main" xmlns="" id="{AD2FD371-4A63-4647-8F33-605505EF608F}"/>
                </a:ext>
              </a:extLst>
            </p:cNvPr>
            <p:cNvGrpSpPr/>
            <p:nvPr/>
          </p:nvGrpSpPr>
          <p:grpSpPr>
            <a:xfrm>
              <a:off x="5436476" y="3962400"/>
              <a:ext cx="2968277" cy="1163735"/>
              <a:chOff x="441369" y="4304003"/>
              <a:chExt cx="4357645" cy="1163735"/>
            </a:xfrm>
          </p:grpSpPr>
          <p:sp>
            <p:nvSpPr>
              <p:cNvPr id="17" name="Text Placeholder 3">
                <a:extLst>
                  <a:ext uri="{FF2B5EF4-FFF2-40B4-BE49-F238E27FC236}">
                    <a16:creationId xmlns:a16="http://schemas.microsoft.com/office/drawing/2014/main" xmlns="" id="{6B9D30AC-EB54-4770-B416-B7A2FF9BE314}"/>
                  </a:ext>
                </a:extLst>
              </p:cNvPr>
              <p:cNvSpPr txBox="1">
                <a:spLocks/>
              </p:cNvSpPr>
              <p:nvPr/>
            </p:nvSpPr>
            <p:spPr>
              <a:xfrm>
                <a:off x="441369" y="4953000"/>
                <a:ext cx="4357645" cy="514738"/>
              </a:xfrm>
              <a:prstGeom prst="rect">
                <a:avLst/>
              </a:prstGeom>
              <a:noFill/>
              <a:ln w="12700">
                <a:solidFill>
                  <a:schemeClr val="accent5"/>
                </a:solidFill>
              </a:ln>
            </p:spPr>
            <p:txBody>
              <a:bodyPr wrap="square" lIns="108000" tIns="72000" rIns="108000" bIns="72000">
                <a:spAutoFit/>
              </a:bodyPr>
              <a:lstStyle>
                <a:defPPr>
                  <a:defRPr lang="ko-KR"/>
                </a:defPPr>
                <a:lvl1pPr indent="0" fontAlgn="base" latinLnBrk="1">
                  <a:spcBef>
                    <a:spcPts val="600"/>
                  </a:spcBef>
                  <a:spcAft>
                    <a:spcPct val="0"/>
                  </a:spcAft>
                  <a:buClr>
                    <a:schemeClr val="accent5">
                      <a:lumMod val="40000"/>
                      <a:lumOff val="60000"/>
                    </a:schemeClr>
                  </a:buClr>
                  <a:buSzPct val="70000"/>
                  <a:buFont typeface="Wingdings 2" pitchFamily="18" charset="2"/>
                  <a:buNone/>
                  <a:defRPr sz="2400" b="1">
                    <a:effectLst/>
                    <a:latin typeface="Consolas" pitchFamily="49" charset="0"/>
                    <a:cs typeface="Consolas" pitchFamily="49" charset="0"/>
                  </a:defRPr>
                </a:lvl1pPr>
                <a:lvl2pPr marL="630238" indent="-273050" fontAlgn="base" latinLnBrk="1">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latinLnBrk="1">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latinLnBrk="1">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latinLnBrk="1">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latinLnBrk="1">
                  <a:spcBef>
                    <a:spcPct val="20000"/>
                  </a:spcBef>
                  <a:buClr>
                    <a:schemeClr val="accent6"/>
                  </a:buClr>
                  <a:buFont typeface="Wingdings 2"/>
                  <a:buChar char=""/>
                  <a:defRPr/>
                </a:lvl6pPr>
                <a:lvl7pPr marL="1911096" indent="-228600" latinLnBrk="1">
                  <a:spcBef>
                    <a:spcPct val="20000"/>
                  </a:spcBef>
                  <a:buClr>
                    <a:schemeClr val="tx2"/>
                  </a:buClr>
                  <a:buFont typeface="Wingdings 2"/>
                  <a:buChar char=""/>
                  <a:defRPr sz="1600"/>
                </a:lvl7pPr>
                <a:lvl8pPr marL="2121408" indent="-182880" latinLnBrk="1">
                  <a:spcBef>
                    <a:spcPct val="20000"/>
                  </a:spcBef>
                  <a:buClr>
                    <a:schemeClr val="tx2"/>
                  </a:buClr>
                  <a:buFont typeface="Wingdings 2"/>
                  <a:buChar char=""/>
                  <a:defRPr sz="1400"/>
                </a:lvl8pPr>
                <a:lvl9pPr marL="2322576" indent="-182880" latinLnBrk="1">
                  <a:spcBef>
                    <a:spcPct val="20000"/>
                  </a:spcBef>
                  <a:buClr>
                    <a:schemeClr val="tx2"/>
                  </a:buClr>
                  <a:buFont typeface="Wingdings 2"/>
                  <a:buChar char=""/>
                  <a:defRPr sz="1400"/>
                </a:lvl9pPr>
              </a:lstStyle>
              <a:p>
                <a:pPr algn="ctr" defTabSz="1218072" fontAlgn="auto">
                  <a:spcBef>
                    <a:spcPts val="0"/>
                  </a:spcBef>
                  <a:spcAft>
                    <a:spcPts val="0"/>
                  </a:spcAft>
                  <a:buClrTx/>
                  <a:buSzTx/>
                  <a:defRPr/>
                </a:pPr>
                <a:r>
                  <a:rPr lang="en-US" b="0" dirty="0">
                    <a:solidFill>
                      <a:schemeClr val="dk1"/>
                    </a:solidFill>
                  </a:rPr>
                  <a:t>5, 10, 'multiply'</a:t>
                </a:r>
                <a:endParaRPr lang="bg-BG" b="0" dirty="0">
                  <a:solidFill>
                    <a:schemeClr val="dk1"/>
                  </a:solidFill>
                </a:endParaRPr>
              </a:p>
            </p:txBody>
          </p:sp>
          <p:sp>
            <p:nvSpPr>
              <p:cNvPr id="18" name="Text Placeholder 3">
                <a:extLst>
                  <a:ext uri="{FF2B5EF4-FFF2-40B4-BE49-F238E27FC236}">
                    <a16:creationId xmlns:a16="http://schemas.microsoft.com/office/drawing/2014/main" xmlns="" id="{4555E187-4A37-4821-B77A-79BC5A95A792}"/>
                  </a:ext>
                </a:extLst>
              </p:cNvPr>
              <p:cNvSpPr txBox="1">
                <a:spLocks/>
              </p:cNvSpPr>
              <p:nvPr/>
            </p:nvSpPr>
            <p:spPr>
              <a:xfrm>
                <a:off x="441369" y="4304003"/>
                <a:ext cx="4357645" cy="648997"/>
              </a:xfrm>
              <a:prstGeom prst="rect">
                <a:avLst/>
              </a:prstGeom>
              <a:solidFill>
                <a:schemeClr val="accent6">
                  <a:lumMod val="75000"/>
                  <a:alpha val="50196"/>
                </a:schemeClr>
              </a:solidFill>
              <a:ln w="12700">
                <a:solidFill>
                  <a:schemeClr val="accent5"/>
                </a:solidFill>
              </a:ln>
            </p:spPr>
            <p:txBody>
              <a:bodyPr wrap="square" lIns="108000" tIns="108000" rIns="108000" bIns="108000">
                <a:spAutoFit/>
              </a:bodyPr>
              <a:lstStyle>
                <a:defPPr>
                  <a:defRPr lang="ko-KR"/>
                </a:defPPr>
                <a:lvl1pPr indent="0" algn="ctr" fontAlgn="base" latinLnBrk="1">
                  <a:spcBef>
                    <a:spcPts val="600"/>
                  </a:spcBef>
                  <a:spcAft>
                    <a:spcPct val="0"/>
                  </a:spcAft>
                  <a:buClr>
                    <a:schemeClr val="accent5">
                      <a:lumMod val="40000"/>
                      <a:lumOff val="60000"/>
                    </a:schemeClr>
                  </a:buClr>
                  <a:buSzPct val="70000"/>
                  <a:buFont typeface="Wingdings 2" pitchFamily="18" charset="2"/>
                  <a:buNone/>
                  <a:defRPr sz="2400" b="1">
                    <a:effectLst/>
                    <a:latin typeface="Consolas" pitchFamily="49" charset="0"/>
                    <a:cs typeface="Consolas" pitchFamily="49" charset="0"/>
                  </a:defRPr>
                </a:lvl1pPr>
                <a:lvl2pPr marL="630238" indent="-273050" fontAlgn="base" latinLnBrk="1">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latinLnBrk="1">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latinLnBrk="1">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latinLnBrk="1">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latinLnBrk="1">
                  <a:spcBef>
                    <a:spcPct val="20000"/>
                  </a:spcBef>
                  <a:buClr>
                    <a:schemeClr val="accent6"/>
                  </a:buClr>
                  <a:buFont typeface="Wingdings 2"/>
                  <a:buChar char=""/>
                  <a:defRPr/>
                </a:lvl6pPr>
                <a:lvl7pPr marL="1911096" indent="-228600" latinLnBrk="1">
                  <a:spcBef>
                    <a:spcPct val="20000"/>
                  </a:spcBef>
                  <a:buClr>
                    <a:schemeClr val="tx2"/>
                  </a:buClr>
                  <a:buFont typeface="Wingdings 2"/>
                  <a:buChar char=""/>
                  <a:defRPr sz="1600"/>
                </a:lvl7pPr>
                <a:lvl8pPr marL="2121408" indent="-182880" latinLnBrk="1">
                  <a:spcBef>
                    <a:spcPct val="20000"/>
                  </a:spcBef>
                  <a:buClr>
                    <a:schemeClr val="tx2"/>
                  </a:buClr>
                  <a:buFont typeface="Wingdings 2"/>
                  <a:buChar char=""/>
                  <a:defRPr sz="1400"/>
                </a:lvl8pPr>
                <a:lvl9pPr marL="2322576" indent="-182880" latinLnBrk="1">
                  <a:spcBef>
                    <a:spcPct val="20000"/>
                  </a:spcBef>
                  <a:buClr>
                    <a:schemeClr val="tx2"/>
                  </a:buClr>
                  <a:buFont typeface="Wingdings 2"/>
                  <a:buChar char=""/>
                  <a:defRPr sz="1400"/>
                </a:lvl9pPr>
              </a:lstStyle>
              <a:p>
                <a:pPr defTabSz="1218072" fontAlgn="auto">
                  <a:spcBef>
                    <a:spcPts val="0"/>
                  </a:spcBef>
                  <a:spcAft>
                    <a:spcPts val="0"/>
                  </a:spcAft>
                  <a:buClrTx/>
                  <a:buSzTx/>
                  <a:defRPr/>
                </a:pPr>
                <a:r>
                  <a:rPr lang="en-US" sz="2800" dirty="0"/>
                  <a:t>Input</a:t>
                </a:r>
                <a:endParaRPr lang="bg-BG" sz="2800" dirty="0"/>
              </a:p>
            </p:txBody>
          </p:sp>
        </p:grpSp>
        <p:grpSp>
          <p:nvGrpSpPr>
            <p:cNvPr id="14" name="Group 13">
              <a:extLst>
                <a:ext uri="{FF2B5EF4-FFF2-40B4-BE49-F238E27FC236}">
                  <a16:creationId xmlns:a16="http://schemas.microsoft.com/office/drawing/2014/main" xmlns="" id="{5862BB21-8600-4783-8D5A-ABE06A9FD270}"/>
                </a:ext>
              </a:extLst>
            </p:cNvPr>
            <p:cNvGrpSpPr/>
            <p:nvPr/>
          </p:nvGrpSpPr>
          <p:grpSpPr>
            <a:xfrm>
              <a:off x="8404750" y="3966329"/>
              <a:ext cx="2396927" cy="1157842"/>
              <a:chOff x="6094413" y="4281843"/>
              <a:chExt cx="3518863" cy="1157842"/>
            </a:xfrm>
          </p:grpSpPr>
          <p:sp>
            <p:nvSpPr>
              <p:cNvPr id="15" name="Text Placeholder 3">
                <a:extLst>
                  <a:ext uri="{FF2B5EF4-FFF2-40B4-BE49-F238E27FC236}">
                    <a16:creationId xmlns:a16="http://schemas.microsoft.com/office/drawing/2014/main" xmlns="" id="{D2A08D5D-C296-4724-8441-23E149344EB9}"/>
                  </a:ext>
                </a:extLst>
              </p:cNvPr>
              <p:cNvSpPr txBox="1">
                <a:spLocks/>
              </p:cNvSpPr>
              <p:nvPr/>
            </p:nvSpPr>
            <p:spPr>
              <a:xfrm>
                <a:off x="6109664" y="4924947"/>
                <a:ext cx="3503612" cy="514738"/>
              </a:xfrm>
              <a:prstGeom prst="rect">
                <a:avLst/>
              </a:prstGeom>
              <a:noFill/>
              <a:ln w="12700">
                <a:solidFill>
                  <a:schemeClr val="accent5"/>
                </a:solidFill>
              </a:ln>
            </p:spPr>
            <p:txBody>
              <a:bodyPr wrap="square" lIns="108000" tIns="72000" rIns="108000" bIns="72000">
                <a:spAutoFit/>
              </a:bodyPr>
              <a:lstStyle>
                <a:defPPr>
                  <a:defRPr lang="ko-KR"/>
                </a:defPPr>
                <a:lvl1pPr indent="0" fontAlgn="base" latinLnBrk="1">
                  <a:spcBef>
                    <a:spcPts val="600"/>
                  </a:spcBef>
                  <a:spcAft>
                    <a:spcPct val="0"/>
                  </a:spcAft>
                  <a:buClr>
                    <a:schemeClr val="accent5">
                      <a:lumMod val="40000"/>
                      <a:lumOff val="60000"/>
                    </a:schemeClr>
                  </a:buClr>
                  <a:buSzPct val="70000"/>
                  <a:buFont typeface="Wingdings 2" pitchFamily="18" charset="2"/>
                  <a:buNone/>
                  <a:defRPr sz="2400" b="1">
                    <a:effectLst/>
                    <a:latin typeface="Consolas" pitchFamily="49" charset="0"/>
                    <a:cs typeface="Consolas" pitchFamily="49" charset="0"/>
                  </a:defRPr>
                </a:lvl1pPr>
                <a:lvl2pPr marL="630238" indent="-273050" fontAlgn="base" latinLnBrk="1">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latinLnBrk="1">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latinLnBrk="1">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latinLnBrk="1">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latinLnBrk="1">
                  <a:spcBef>
                    <a:spcPct val="20000"/>
                  </a:spcBef>
                  <a:buClr>
                    <a:schemeClr val="accent6"/>
                  </a:buClr>
                  <a:buFont typeface="Wingdings 2"/>
                  <a:buChar char=""/>
                  <a:defRPr/>
                </a:lvl6pPr>
                <a:lvl7pPr marL="1911096" indent="-228600" latinLnBrk="1">
                  <a:spcBef>
                    <a:spcPct val="20000"/>
                  </a:spcBef>
                  <a:buClr>
                    <a:schemeClr val="tx2"/>
                  </a:buClr>
                  <a:buFont typeface="Wingdings 2"/>
                  <a:buChar char=""/>
                  <a:defRPr sz="1600"/>
                </a:lvl7pPr>
                <a:lvl8pPr marL="2121408" indent="-182880" latinLnBrk="1">
                  <a:spcBef>
                    <a:spcPct val="20000"/>
                  </a:spcBef>
                  <a:buClr>
                    <a:schemeClr val="tx2"/>
                  </a:buClr>
                  <a:buFont typeface="Wingdings 2"/>
                  <a:buChar char=""/>
                  <a:defRPr sz="1400"/>
                </a:lvl8pPr>
                <a:lvl9pPr marL="2322576" indent="-182880" latinLnBrk="1">
                  <a:spcBef>
                    <a:spcPct val="20000"/>
                  </a:spcBef>
                  <a:buClr>
                    <a:schemeClr val="tx2"/>
                  </a:buClr>
                  <a:buFont typeface="Wingdings 2"/>
                  <a:buChar char=""/>
                  <a:defRPr sz="1400"/>
                </a:lvl9pPr>
              </a:lstStyle>
              <a:p>
                <a:pPr algn="ctr"/>
                <a:r>
                  <a:rPr lang="en-US" b="0" dirty="0">
                    <a:solidFill>
                      <a:schemeClr val="dk1"/>
                    </a:solidFill>
                  </a:rPr>
                  <a:t>25</a:t>
                </a:r>
                <a:endParaRPr lang="bg-BG" b="0" dirty="0">
                  <a:solidFill>
                    <a:sysClr val="windowText" lastClr="000000"/>
                  </a:solidFill>
                </a:endParaRPr>
              </a:p>
            </p:txBody>
          </p:sp>
          <p:sp>
            <p:nvSpPr>
              <p:cNvPr id="16" name="Text Placeholder 3">
                <a:extLst>
                  <a:ext uri="{FF2B5EF4-FFF2-40B4-BE49-F238E27FC236}">
                    <a16:creationId xmlns:a16="http://schemas.microsoft.com/office/drawing/2014/main" xmlns="" id="{21F13294-151F-4593-A748-DFC03EB4FADE}"/>
                  </a:ext>
                </a:extLst>
              </p:cNvPr>
              <p:cNvSpPr txBox="1">
                <a:spLocks/>
              </p:cNvSpPr>
              <p:nvPr/>
            </p:nvSpPr>
            <p:spPr>
              <a:xfrm>
                <a:off x="6094413" y="4281843"/>
                <a:ext cx="3503612" cy="648997"/>
              </a:xfrm>
              <a:prstGeom prst="rect">
                <a:avLst/>
              </a:prstGeom>
              <a:solidFill>
                <a:schemeClr val="accent6">
                  <a:lumMod val="75000"/>
                  <a:alpha val="50196"/>
                </a:schemeClr>
              </a:solidFill>
              <a:ln w="12700">
                <a:solidFill>
                  <a:schemeClr val="accent5"/>
                </a:solidFill>
              </a:ln>
            </p:spPr>
            <p:txBody>
              <a:bodyPr wrap="square" lIns="108000" tIns="108000" rIns="108000" bIns="108000">
                <a:spAutoFit/>
              </a:bodyPr>
              <a:lstStyle>
                <a:defPPr>
                  <a:defRPr lang="ko-KR"/>
                </a:defPPr>
                <a:lvl1pPr indent="0" algn="ctr" fontAlgn="base" latinLnBrk="1">
                  <a:spcBef>
                    <a:spcPts val="600"/>
                  </a:spcBef>
                  <a:spcAft>
                    <a:spcPct val="0"/>
                  </a:spcAft>
                  <a:buClr>
                    <a:schemeClr val="accent5">
                      <a:lumMod val="40000"/>
                      <a:lumOff val="60000"/>
                    </a:schemeClr>
                  </a:buClr>
                  <a:buSzPct val="70000"/>
                  <a:buFont typeface="Wingdings 2" pitchFamily="18" charset="2"/>
                  <a:buNone/>
                  <a:defRPr sz="2400" b="1">
                    <a:effectLst/>
                    <a:latin typeface="Consolas" pitchFamily="49" charset="0"/>
                    <a:cs typeface="Consolas" pitchFamily="49" charset="0"/>
                  </a:defRPr>
                </a:lvl1pPr>
                <a:lvl2pPr marL="630238" indent="-273050" fontAlgn="base" latinLnBrk="1">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latinLnBrk="1">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latinLnBrk="1">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latinLnBrk="1">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latinLnBrk="1">
                  <a:spcBef>
                    <a:spcPct val="20000"/>
                  </a:spcBef>
                  <a:buClr>
                    <a:schemeClr val="accent6"/>
                  </a:buClr>
                  <a:buFont typeface="Wingdings 2"/>
                  <a:buChar char=""/>
                  <a:defRPr/>
                </a:lvl6pPr>
                <a:lvl7pPr marL="1911096" indent="-228600" latinLnBrk="1">
                  <a:spcBef>
                    <a:spcPct val="20000"/>
                  </a:spcBef>
                  <a:buClr>
                    <a:schemeClr val="tx2"/>
                  </a:buClr>
                  <a:buFont typeface="Wingdings 2"/>
                  <a:buChar char=""/>
                  <a:defRPr sz="1600"/>
                </a:lvl7pPr>
                <a:lvl8pPr marL="2121408" indent="-182880" latinLnBrk="1">
                  <a:spcBef>
                    <a:spcPct val="20000"/>
                  </a:spcBef>
                  <a:buClr>
                    <a:schemeClr val="tx2"/>
                  </a:buClr>
                  <a:buFont typeface="Wingdings 2"/>
                  <a:buChar char=""/>
                  <a:defRPr sz="1400"/>
                </a:lvl8pPr>
                <a:lvl9pPr marL="2322576" indent="-182880" latinLnBrk="1">
                  <a:spcBef>
                    <a:spcPct val="20000"/>
                  </a:spcBef>
                  <a:buClr>
                    <a:schemeClr val="tx2"/>
                  </a:buClr>
                  <a:buFont typeface="Wingdings 2"/>
                  <a:buChar char=""/>
                  <a:defRPr sz="1400"/>
                </a:lvl9pPr>
              </a:lstStyle>
              <a:p>
                <a:pPr defTabSz="1218072" fontAlgn="auto">
                  <a:spcBef>
                    <a:spcPts val="0"/>
                  </a:spcBef>
                  <a:spcAft>
                    <a:spcPts val="0"/>
                  </a:spcAft>
                  <a:buClrTx/>
                  <a:buSzTx/>
                  <a:defRPr/>
                </a:pPr>
                <a:r>
                  <a:rPr lang="en-US" sz="2800" dirty="0"/>
                  <a:t>Output</a:t>
                </a:r>
                <a:endParaRPr lang="bg-BG" sz="2800" dirty="0"/>
              </a:p>
            </p:txBody>
          </p:sp>
        </p:grpSp>
      </p:grpSp>
    </p:spTree>
    <p:extLst>
      <p:ext uri="{BB962C8B-B14F-4D97-AF65-F5344CB8AC3E}">
        <p14:creationId xmlns:p14="http://schemas.microsoft.com/office/powerpoint/2010/main" val="24821784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B038289A-0D66-4C01-93B1-2DC3CEC9B29F}"/>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335</a:t>
            </a:fld>
            <a:endParaRPr lang="en-US" noProof="0" dirty="0"/>
          </a:p>
        </p:txBody>
      </p:sp>
      <p:sp>
        <p:nvSpPr>
          <p:cNvPr id="4" name="Title 3"/>
          <p:cNvSpPr>
            <a:spLocks noGrp="1"/>
          </p:cNvSpPr>
          <p:nvPr>
            <p:ph type="title"/>
          </p:nvPr>
        </p:nvSpPr>
        <p:spPr/>
        <p:txBody>
          <a:bodyPr/>
          <a:lstStyle/>
          <a:p>
            <a:r>
              <a:rPr lang="en-US" dirty="0"/>
              <a:t>Solution: </a:t>
            </a:r>
            <a:r>
              <a:rPr lang="en-US"/>
              <a:t>Simple Calculator</a:t>
            </a:r>
            <a:endParaRPr lang="en-US" dirty="0"/>
          </a:p>
        </p:txBody>
      </p:sp>
      <p:sp>
        <p:nvSpPr>
          <p:cNvPr id="21" name="Rectangle 4"/>
          <p:cNvSpPr>
            <a:spLocks noChangeArrowheads="1"/>
          </p:cNvSpPr>
          <p:nvPr/>
        </p:nvSpPr>
        <p:spPr bwMode="auto">
          <a:xfrm>
            <a:off x="2001000" y="1854000"/>
            <a:ext cx="8413800" cy="3970318"/>
          </a:xfrm>
          <a:prstGeom prst="rect">
            <a:avLst/>
          </a:prstGeom>
          <a:solidFill>
            <a:srgbClr val="A3ABBC">
              <a:alpha val="15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latin typeface="Consolas" pitchFamily="49" charset="0"/>
                <a:cs typeface="Consolas" pitchFamily="49" charset="0"/>
              </a:rPr>
              <a:t>def solve(a,b,operator):</a:t>
            </a:r>
          </a:p>
          <a:p>
            <a:pPr eaLnBrk="0" hangingPunct="0">
              <a:buClr>
                <a:schemeClr val="accent5">
                  <a:lumMod val="40000"/>
                  <a:lumOff val="60000"/>
                </a:schemeClr>
              </a:buClr>
              <a:buSzPct val="70000"/>
            </a:pPr>
            <a:r>
              <a:rPr lang="en-US" sz="2800" b="1" noProof="1">
                <a:latin typeface="Consolas" pitchFamily="49" charset="0"/>
                <a:cs typeface="Consolas" pitchFamily="49" charset="0"/>
              </a:rPr>
              <a:t>    result = None</a:t>
            </a:r>
          </a:p>
          <a:p>
            <a:pPr eaLnBrk="0" hangingPunct="0">
              <a:buClr>
                <a:schemeClr val="accent5">
                  <a:lumMod val="40000"/>
                  <a:lumOff val="60000"/>
                </a:schemeClr>
              </a:buClr>
              <a:buSzPct val="70000"/>
            </a:pPr>
            <a:r>
              <a:rPr lang="en-US" sz="2800" b="1" noProof="1">
                <a:latin typeface="Consolas" pitchFamily="49" charset="0"/>
                <a:cs typeface="Consolas" pitchFamily="49" charset="0"/>
              </a:rPr>
              <a:t>    if operator == 'multiply:</a:t>
            </a:r>
          </a:p>
          <a:p>
            <a:pPr eaLnBrk="0" hangingPunct="0">
              <a:buClr>
                <a:schemeClr val="accent5">
                  <a:lumMod val="40000"/>
                  <a:lumOff val="60000"/>
                </a:schemeClr>
              </a:buClr>
              <a:buSzPct val="70000"/>
            </a:pPr>
            <a:r>
              <a:rPr lang="en-US" sz="2800" b="1" noProof="1">
                <a:latin typeface="Consolas" pitchFamily="49" charset="0"/>
                <a:cs typeface="Consolas" pitchFamily="49" charset="0"/>
              </a:rPr>
              <a:t>        result = a * b</a:t>
            </a:r>
          </a:p>
          <a:p>
            <a:pPr eaLnBrk="0" hangingPunct="0">
              <a:buClr>
                <a:schemeClr val="accent5">
                  <a:lumMod val="40000"/>
                  <a:lumOff val="60000"/>
                </a:schemeClr>
              </a:buClr>
              <a:buSzPct val="70000"/>
            </a:pPr>
            <a:r>
              <a:rPr lang="en-US" sz="2800" b="1" noProof="1">
                <a:latin typeface="Consolas" pitchFamily="49" charset="0"/>
                <a:cs typeface="Consolas" pitchFamily="49" charset="0"/>
              </a:rPr>
              <a:t>    elif operator == 'divide':</a:t>
            </a:r>
          </a:p>
          <a:p>
            <a:pPr eaLnBrk="0" hangingPunct="0">
              <a:buClr>
                <a:schemeClr val="accent5">
                  <a:lumMod val="40000"/>
                  <a:lumOff val="60000"/>
                </a:schemeClr>
              </a:buClr>
              <a:buSzPct val="70000"/>
            </a:pPr>
            <a:r>
              <a:rPr lang="en-US" sz="2800" b="1" noProof="1">
                <a:latin typeface="Consolas" pitchFamily="49" charset="0"/>
                <a:cs typeface="Consolas" pitchFamily="49" charset="0"/>
              </a:rPr>
              <a:t>        result = a / b</a:t>
            </a:r>
          </a:p>
          <a:p>
            <a:pPr eaLnBrk="0" hangingPunct="0">
              <a:buClr>
                <a:schemeClr val="accent5">
                  <a:lumMod val="40000"/>
                  <a:lumOff val="60000"/>
                </a:schemeClr>
              </a:buClr>
              <a:buSzPct val="70000"/>
            </a:pPr>
            <a:r>
              <a:rPr lang="en-US" sz="2800" b="1" noProof="1">
                <a:solidFill>
                  <a:srgbClr val="234465"/>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TODO : other cases</a:t>
            </a:r>
          </a:p>
          <a:p>
            <a:pPr eaLnBrk="0" hangingPunct="0">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a:t>
            </a:r>
            <a:r>
              <a:rPr lang="en-US" sz="2800" b="1" noProof="1">
                <a:latin typeface="Consolas" pitchFamily="49" charset="0"/>
                <a:cs typeface="Consolas" pitchFamily="49" charset="0"/>
              </a:rPr>
              <a:t>return result</a:t>
            </a:r>
          </a:p>
          <a:p>
            <a:pPr eaLnBrk="0" hangingPunct="0">
              <a:buClr>
                <a:schemeClr val="accent5">
                  <a:lumMod val="40000"/>
                  <a:lumOff val="60000"/>
                </a:schemeClr>
              </a:buClr>
              <a:buSzPct val="70000"/>
            </a:pPr>
            <a:r>
              <a:rPr lang="en-US" sz="2800" b="1" noProof="1">
                <a:latin typeface="Consolas" pitchFamily="49" charset="0"/>
                <a:cs typeface="Consolas" pitchFamily="49" charset="0"/>
              </a:rPr>
              <a:t>print(solve(5,10,'multiply')) </a:t>
            </a:r>
            <a:r>
              <a:rPr lang="en-US" sz="2800" b="1" i="1" noProof="1">
                <a:solidFill>
                  <a:schemeClr val="accent2"/>
                </a:solidFill>
                <a:latin typeface="Consolas" pitchFamily="49" charset="0"/>
                <a:cs typeface="Consolas" pitchFamily="49" charset="0"/>
              </a:rPr>
              <a:t># 50 </a:t>
            </a:r>
          </a:p>
        </p:txBody>
      </p:sp>
    </p:spTree>
    <p:extLst>
      <p:ext uri="{BB962C8B-B14F-4D97-AF65-F5344CB8AC3E}">
        <p14:creationId xmlns:p14="http://schemas.microsoft.com/office/powerpoint/2010/main" val="1725977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xmlns="" id="{06C8877A-AC83-428C-97FF-4B7E5C73C9B0}"/>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336</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xmlns="" id="{B96A0DF8-27E7-4DC8-BBE3-7238AAAEB845}"/>
              </a:ext>
            </a:extLst>
          </p:cNvPr>
          <p:cNvSpPr txBox="1">
            <a:spLocks/>
          </p:cNvSpPr>
          <p:nvPr/>
        </p:nvSpPr>
        <p:spPr>
          <a:xfrm>
            <a:off x="558739" y="1809000"/>
            <a:ext cx="8254161" cy="4331678"/>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400" dirty="0">
                <a:solidFill>
                  <a:schemeClr val="bg2"/>
                </a:solidFill>
              </a:rPr>
              <a:t>Break large programs into simple</a:t>
            </a:r>
            <a:br>
              <a:rPr lang="en-US" sz="3400" dirty="0">
                <a:solidFill>
                  <a:schemeClr val="bg2"/>
                </a:solidFill>
              </a:rPr>
            </a:br>
            <a:r>
              <a:rPr lang="en-US" sz="3400" b="1" dirty="0">
                <a:solidFill>
                  <a:schemeClr val="bg1"/>
                </a:solidFill>
              </a:rPr>
              <a:t>functions</a:t>
            </a:r>
            <a:r>
              <a:rPr lang="en-US" sz="3400" dirty="0">
                <a:solidFill>
                  <a:schemeClr val="bg2"/>
                </a:solidFill>
              </a:rPr>
              <a:t> that solve small sub-problems</a:t>
            </a:r>
          </a:p>
          <a:p>
            <a:pPr>
              <a:lnSpc>
                <a:spcPct val="100000"/>
              </a:lnSpc>
            </a:pPr>
            <a:r>
              <a:rPr lang="en-US" sz="3400" dirty="0">
                <a:solidFill>
                  <a:schemeClr val="bg2"/>
                </a:solidFill>
              </a:rPr>
              <a:t>Consist of </a:t>
            </a:r>
            <a:r>
              <a:rPr lang="en-US" sz="3400" b="1" dirty="0">
                <a:solidFill>
                  <a:schemeClr val="bg1"/>
                </a:solidFill>
              </a:rPr>
              <a:t>declaration</a:t>
            </a:r>
            <a:r>
              <a:rPr lang="en-US" sz="3400" dirty="0">
                <a:solidFill>
                  <a:schemeClr val="bg2"/>
                </a:solidFill>
              </a:rPr>
              <a:t> and </a:t>
            </a:r>
            <a:r>
              <a:rPr lang="en-US" sz="3400" b="1" dirty="0">
                <a:solidFill>
                  <a:schemeClr val="bg1"/>
                </a:solidFill>
              </a:rPr>
              <a:t>body</a:t>
            </a:r>
          </a:p>
          <a:p>
            <a:pPr>
              <a:lnSpc>
                <a:spcPct val="100000"/>
              </a:lnSpc>
            </a:pPr>
            <a:r>
              <a:rPr lang="en-US" sz="3400" dirty="0">
                <a:solidFill>
                  <a:schemeClr val="bg2"/>
                </a:solidFill>
              </a:rPr>
              <a:t>Are invoked by their </a:t>
            </a:r>
            <a:r>
              <a:rPr lang="en-US" sz="3400" b="1" dirty="0">
                <a:solidFill>
                  <a:schemeClr val="bg1"/>
                </a:solidFill>
              </a:rPr>
              <a:t>name</a:t>
            </a:r>
          </a:p>
          <a:p>
            <a:pPr>
              <a:lnSpc>
                <a:spcPct val="100000"/>
              </a:lnSpc>
            </a:pPr>
            <a:r>
              <a:rPr lang="en-US" sz="3400" dirty="0">
                <a:solidFill>
                  <a:schemeClr val="bg2"/>
                </a:solidFill>
              </a:rPr>
              <a:t>Can accept </a:t>
            </a:r>
            <a:r>
              <a:rPr lang="en-US" sz="3400" b="1" dirty="0">
                <a:solidFill>
                  <a:schemeClr val="bg1"/>
                </a:solidFill>
              </a:rPr>
              <a:t>parameters</a:t>
            </a:r>
          </a:p>
        </p:txBody>
      </p:sp>
    </p:spTree>
    <p:extLst>
      <p:ext uri="{BB962C8B-B14F-4D97-AF65-F5344CB8AC3E}">
        <p14:creationId xmlns:p14="http://schemas.microsoft.com/office/powerpoint/2010/main" val="219835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14246341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448CEE12-B864-476F-A053-E9B9AD3C1F7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338</a:t>
            </a:fld>
            <a:endParaRPr lang="en-US" dirty="0"/>
          </a:p>
        </p:txBody>
      </p:sp>
    </p:spTree>
    <p:extLst>
      <p:ext uri="{BB962C8B-B14F-4D97-AF65-F5344CB8AC3E}">
        <p14:creationId xmlns:p14="http://schemas.microsoft.com/office/powerpoint/2010/main" val="2598821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6E8D6E2A-8046-41D2-AD89-A2F890B54AC2}"/>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339</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8619185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5389283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xmlns="" id="{E2520411-6326-473B-BB52-BB5A364D2235}"/>
              </a:ext>
            </a:extLst>
          </p:cNvPr>
          <p:cNvSpPr>
            <a:spLocks noGrp="1"/>
          </p:cNvSpPr>
          <p:nvPr>
            <p:ph type="body" sz="quarter" idx="18"/>
          </p:nvPr>
        </p:nvSpPr>
        <p:spPr/>
        <p:txBody>
          <a:bodyPr/>
          <a:lstStyle/>
          <a:p>
            <a:r>
              <a:rPr lang="en-US">
                <a:hlinkClick r:id="rId3"/>
              </a:rPr>
              <a:t>https://softuni.bg</a:t>
            </a:r>
            <a:endParaRPr lang="en-US" dirty="0"/>
          </a:p>
        </p:txBody>
      </p:sp>
      <p:sp>
        <p:nvSpPr>
          <p:cNvPr id="18" name="Text Placeholder 10">
            <a:extLst>
              <a:ext uri="{FF2B5EF4-FFF2-40B4-BE49-F238E27FC236}">
                <a16:creationId xmlns:a16="http://schemas.microsoft.com/office/drawing/2014/main" xmlns=""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xmlns=""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xmlns=""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xmlns=""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xmlns=""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xmlns="" id="{70695587-941F-4C7E-BCDF-092A4978C4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xmlns=""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8057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341</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15828232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776000" y="945304"/>
            <a:ext cx="10215001" cy="5773846"/>
          </a:xfrm>
        </p:spPr>
        <p:txBody>
          <a:bodyPr>
            <a:noAutofit/>
          </a:bodyPr>
          <a:lstStyle/>
          <a:p>
            <a:pPr lvl="1">
              <a:lnSpc>
                <a:spcPct val="100000"/>
              </a:lnSpc>
            </a:pPr>
            <a:r>
              <a:rPr lang="en-US" sz="3400" dirty="0"/>
              <a:t>Front-End Development Concepts</a:t>
            </a:r>
          </a:p>
          <a:p>
            <a:pPr lvl="2">
              <a:lnSpc>
                <a:spcPct val="100000"/>
              </a:lnSpc>
            </a:pPr>
            <a:r>
              <a:rPr lang="en-US" sz="3200" dirty="0"/>
              <a:t>Web Front-End and DOM</a:t>
            </a:r>
          </a:p>
          <a:p>
            <a:pPr lvl="2">
              <a:lnSpc>
                <a:spcPct val="100000"/>
              </a:lnSpc>
            </a:pPr>
            <a:r>
              <a:rPr lang="en-US" sz="3200" dirty="0"/>
              <a:t>AJAX and RESTful APIs</a:t>
            </a:r>
          </a:p>
          <a:p>
            <a:pPr lvl="2">
              <a:lnSpc>
                <a:spcPct val="100000"/>
              </a:lnSpc>
            </a:pPr>
            <a:r>
              <a:rPr lang="en-US" sz="3200" dirty="0"/>
              <a:t>Templating Engines</a:t>
            </a:r>
          </a:p>
          <a:p>
            <a:pPr lvl="2">
              <a:lnSpc>
                <a:spcPct val="100000"/>
              </a:lnSpc>
            </a:pPr>
            <a:r>
              <a:rPr lang="en-US" sz="3200" dirty="0"/>
              <a:t>Routing and Routing Libraries</a:t>
            </a:r>
          </a:p>
          <a:p>
            <a:pPr lvl="2">
              <a:lnSpc>
                <a:spcPct val="100000"/>
              </a:lnSpc>
            </a:pPr>
            <a:r>
              <a:rPr lang="en-US" sz="3200" dirty="0"/>
              <a:t>Libraries vs. Frameworks</a:t>
            </a:r>
          </a:p>
          <a:p>
            <a:pPr lvl="2">
              <a:lnSpc>
                <a:spcPct val="100000"/>
              </a:lnSpc>
            </a:pPr>
            <a:r>
              <a:rPr lang="en-US" sz="3200" dirty="0"/>
              <a:t>UI Frameworks</a:t>
            </a:r>
          </a:p>
          <a:p>
            <a:pPr lvl="2">
              <a:lnSpc>
                <a:spcPct val="100000"/>
              </a:lnSpc>
            </a:pPr>
            <a:r>
              <a:rPr lang="en-US" sz="3200" dirty="0"/>
              <a:t>Mobile Apps</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xmlns=""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342</a:t>
            </a:fld>
            <a:endParaRPr lang="en-US" dirty="0"/>
          </a:p>
        </p:txBody>
      </p:sp>
    </p:spTree>
    <p:extLst>
      <p:ext uri="{BB962C8B-B14F-4D97-AF65-F5344CB8AC3E}">
        <p14:creationId xmlns:p14="http://schemas.microsoft.com/office/powerpoint/2010/main" val="35795400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461000" y="983404"/>
            <a:ext cx="9945001" cy="5650412"/>
          </a:xfrm>
        </p:spPr>
        <p:txBody>
          <a:bodyPr>
            <a:normAutofit/>
          </a:bodyPr>
          <a:lstStyle/>
          <a:p>
            <a:pPr lvl="1">
              <a:lnSpc>
                <a:spcPct val="120000"/>
              </a:lnSpc>
            </a:pPr>
            <a:r>
              <a:rPr lang="en-US" sz="3600" dirty="0"/>
              <a:t>Back-End Development Concepts</a:t>
            </a:r>
          </a:p>
          <a:p>
            <a:pPr lvl="2">
              <a:lnSpc>
                <a:spcPct val="120000"/>
              </a:lnSpc>
            </a:pPr>
            <a:r>
              <a:rPr lang="en-US" sz="3400" dirty="0"/>
              <a:t>Databases and DBMS Systems</a:t>
            </a:r>
          </a:p>
          <a:p>
            <a:pPr lvl="2">
              <a:lnSpc>
                <a:spcPct val="120000"/>
              </a:lnSpc>
            </a:pPr>
            <a:r>
              <a:rPr lang="en-US" sz="3400" dirty="0"/>
              <a:t>ORM Frameworks</a:t>
            </a:r>
          </a:p>
          <a:p>
            <a:pPr lvl="2">
              <a:lnSpc>
                <a:spcPct val="120000"/>
              </a:lnSpc>
            </a:pPr>
            <a:r>
              <a:rPr lang="en-US" sz="3400" dirty="0"/>
              <a:t>The MVC Pattern</a:t>
            </a:r>
          </a:p>
          <a:p>
            <a:pPr lvl="2">
              <a:lnSpc>
                <a:spcPct val="120000"/>
              </a:lnSpc>
            </a:pPr>
            <a:r>
              <a:rPr lang="en-US" sz="3400" dirty="0"/>
              <a:t>Virtualization, Cloud and Containers</a:t>
            </a:r>
          </a:p>
          <a:p>
            <a:pPr lvl="2">
              <a:lnSpc>
                <a:spcPct val="120000"/>
              </a:lnSpc>
            </a:pPr>
            <a:r>
              <a:rPr lang="en-US" sz="3400" dirty="0"/>
              <a:t>Operating Systems and Linux Shell</a:t>
            </a:r>
          </a:p>
          <a:p>
            <a:pPr lvl="1">
              <a:lnSpc>
                <a:spcPct val="120000"/>
              </a:lnSpc>
            </a:pPr>
            <a:r>
              <a:rPr lang="en-US" sz="3600" dirty="0"/>
              <a:t>Embedded Systems and IoT</a:t>
            </a:r>
          </a:p>
        </p:txBody>
      </p:sp>
      <p:sp>
        <p:nvSpPr>
          <p:cNvPr id="444418" name="Rectangle 2"/>
          <p:cNvSpPr>
            <a:spLocks noGrp="1" noChangeArrowheads="1"/>
          </p:cNvSpPr>
          <p:nvPr>
            <p:ph type="title"/>
          </p:nvPr>
        </p:nvSpPr>
        <p:spPr/>
        <p:txBody>
          <a:bodyPr/>
          <a:lstStyle/>
          <a:p>
            <a:r>
              <a:rPr lang="en-US" dirty="0"/>
              <a:t>Table of Contents (2)</a:t>
            </a:r>
            <a:endParaRPr lang="bg-BG" dirty="0"/>
          </a:p>
        </p:txBody>
      </p:sp>
      <p:sp>
        <p:nvSpPr>
          <p:cNvPr id="6" name="Slide Number">
            <a:extLst>
              <a:ext uri="{FF2B5EF4-FFF2-40B4-BE49-F238E27FC236}">
                <a16:creationId xmlns:a16="http://schemas.microsoft.com/office/drawing/2014/main" xmlns=""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343</a:t>
            </a:fld>
            <a:endParaRPr lang="en-US" dirty="0"/>
          </a:p>
        </p:txBody>
      </p:sp>
    </p:spTree>
    <p:extLst>
      <p:ext uri="{BB962C8B-B14F-4D97-AF65-F5344CB8AC3E}">
        <p14:creationId xmlns:p14="http://schemas.microsoft.com/office/powerpoint/2010/main" val="9757625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416000" y="1152697"/>
            <a:ext cx="9945001" cy="5650412"/>
          </a:xfrm>
        </p:spPr>
        <p:txBody>
          <a:bodyPr>
            <a:normAutofit/>
          </a:bodyPr>
          <a:lstStyle/>
          <a:p>
            <a:pPr lvl="1">
              <a:lnSpc>
                <a:spcPct val="110000"/>
              </a:lnSpc>
            </a:pPr>
            <a:r>
              <a:rPr lang="en-US" sz="3600" dirty="0"/>
              <a:t>Software Engineering Concepts</a:t>
            </a:r>
          </a:p>
          <a:p>
            <a:pPr lvl="2">
              <a:lnSpc>
                <a:spcPct val="110000"/>
              </a:lnSpc>
            </a:pPr>
            <a:r>
              <a:rPr lang="en-US" sz="3400" dirty="0"/>
              <a:t>Software Development Lifecycle</a:t>
            </a:r>
          </a:p>
          <a:p>
            <a:pPr lvl="2">
              <a:lnSpc>
                <a:spcPct val="110000"/>
              </a:lnSpc>
            </a:pPr>
            <a:r>
              <a:rPr lang="en-US" sz="3400" dirty="0"/>
              <a:t>Software Quality Assurance (QA)</a:t>
            </a:r>
          </a:p>
          <a:p>
            <a:pPr lvl="2">
              <a:lnSpc>
                <a:spcPct val="110000"/>
              </a:lnSpc>
            </a:pPr>
            <a:r>
              <a:rPr lang="en-US" sz="3400" dirty="0"/>
              <a:t>Unit Testing</a:t>
            </a:r>
          </a:p>
          <a:p>
            <a:pPr lvl="2">
              <a:lnSpc>
                <a:spcPct val="110000"/>
              </a:lnSpc>
            </a:pPr>
            <a:r>
              <a:rPr lang="en-US" sz="3400" dirty="0"/>
              <a:t>Source Control Systems</a:t>
            </a:r>
          </a:p>
          <a:p>
            <a:pPr lvl="2">
              <a:lnSpc>
                <a:spcPct val="110000"/>
              </a:lnSpc>
            </a:pPr>
            <a:r>
              <a:rPr lang="en-US" sz="3400" dirty="0"/>
              <a:t>Project Trackers and Kanban Boards</a:t>
            </a:r>
          </a:p>
        </p:txBody>
      </p:sp>
      <p:sp>
        <p:nvSpPr>
          <p:cNvPr id="444418" name="Rectangle 2"/>
          <p:cNvSpPr>
            <a:spLocks noGrp="1" noChangeArrowheads="1"/>
          </p:cNvSpPr>
          <p:nvPr>
            <p:ph type="title"/>
          </p:nvPr>
        </p:nvSpPr>
        <p:spPr/>
        <p:txBody>
          <a:bodyPr/>
          <a:lstStyle/>
          <a:p>
            <a:r>
              <a:rPr lang="en-US" dirty="0"/>
              <a:t>Table of Contents (3)</a:t>
            </a:r>
            <a:endParaRPr lang="bg-BG" dirty="0"/>
          </a:p>
        </p:txBody>
      </p:sp>
      <p:sp>
        <p:nvSpPr>
          <p:cNvPr id="6" name="Slide Number">
            <a:extLst>
              <a:ext uri="{FF2B5EF4-FFF2-40B4-BE49-F238E27FC236}">
                <a16:creationId xmlns:a16="http://schemas.microsoft.com/office/drawing/2014/main" xmlns=""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344</a:t>
            </a:fld>
            <a:endParaRPr lang="en-US" dirty="0"/>
          </a:p>
        </p:txBody>
      </p:sp>
    </p:spTree>
    <p:extLst>
      <p:ext uri="{BB962C8B-B14F-4D97-AF65-F5344CB8AC3E}">
        <p14:creationId xmlns:p14="http://schemas.microsoft.com/office/powerpoint/2010/main" val="38889780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32898"/>
            <a:ext cx="8235750" cy="1811102"/>
          </a:xfrm>
        </p:spPr>
        <p:txBody>
          <a:bodyPr/>
          <a:lstStyle/>
          <a:p>
            <a:r>
              <a:rPr lang="en-US" dirty="0"/>
              <a:t>Front-End</a:t>
            </a:r>
          </a:p>
        </p:txBody>
      </p:sp>
      <p:pic>
        <p:nvPicPr>
          <p:cNvPr id="8" name="Picture 7">
            <a:extLst>
              <a:ext uri="{FF2B5EF4-FFF2-40B4-BE49-F238E27FC236}">
                <a16:creationId xmlns:a16="http://schemas.microsoft.com/office/drawing/2014/main" xmlns="" id="{2B69214E-2FB6-4F3B-A026-2B47F362E1B4}"/>
              </a:ext>
            </a:extLst>
          </p:cNvPr>
          <p:cNvPicPr>
            <a:picLocks noChangeAspect="1"/>
          </p:cNvPicPr>
          <p:nvPr/>
        </p:nvPicPr>
        <p:blipFill>
          <a:blip r:embed="rId3"/>
          <a:stretch>
            <a:fillRect/>
          </a:stretch>
        </p:blipFill>
        <p:spPr>
          <a:xfrm>
            <a:off x="4995505" y="1605927"/>
            <a:ext cx="2239088" cy="2100531"/>
          </a:xfrm>
          <a:prstGeom prst="rect">
            <a:avLst/>
          </a:prstGeom>
        </p:spPr>
      </p:pic>
    </p:spTree>
    <p:extLst>
      <p:ext uri="{BB962C8B-B14F-4D97-AF65-F5344CB8AC3E}">
        <p14:creationId xmlns:p14="http://schemas.microsoft.com/office/powerpoint/2010/main" val="13749466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346</a:t>
            </a:fld>
            <a:endParaRPr lang="en-US" noProof="0" dirty="0"/>
          </a:p>
        </p:txBody>
      </p:sp>
      <p:sp>
        <p:nvSpPr>
          <p:cNvPr id="3" name="Text Placeholder 2">
            <a:extLst>
              <a:ext uri="{FF2B5EF4-FFF2-40B4-BE49-F238E27FC236}">
                <a16:creationId xmlns:a16="http://schemas.microsoft.com/office/drawing/2014/main" xmlns="" id="{DF9AF3DF-082C-47B7-B837-931F739A62A0}"/>
              </a:ext>
            </a:extLst>
          </p:cNvPr>
          <p:cNvSpPr>
            <a:spLocks noGrp="1"/>
          </p:cNvSpPr>
          <p:nvPr>
            <p:ph type="body" sz="quarter" idx="10"/>
          </p:nvPr>
        </p:nvSpPr>
        <p:spPr/>
        <p:txBody>
          <a:bodyPr>
            <a:normAutofit/>
          </a:bodyPr>
          <a:lstStyle/>
          <a:p>
            <a:r>
              <a:rPr lang="en-US" b="1" dirty="0"/>
              <a:t>Web front-end technologies</a:t>
            </a:r>
            <a:r>
              <a:rPr lang="en-US" dirty="0"/>
              <a:t> (see </a:t>
            </a:r>
            <a:r>
              <a:rPr lang="en-US" dirty="0">
                <a:hlinkClick r:id="rId3"/>
              </a:rPr>
              <a:t>https://platform.html5.org</a:t>
            </a:r>
            <a:r>
              <a:rPr lang="en-US" dirty="0"/>
              <a:t>)</a:t>
            </a:r>
            <a:endParaRPr lang="en-US" b="1" dirty="0"/>
          </a:p>
          <a:p>
            <a:pPr lvl="1"/>
            <a:r>
              <a:rPr lang="en-US" dirty="0"/>
              <a:t>HTML, CSS, JavaScript, DOM, AJAX</a:t>
            </a:r>
          </a:p>
          <a:p>
            <a:pPr lvl="1"/>
            <a:r>
              <a:rPr lang="en-US" dirty="0"/>
              <a:t>JS front-end frameworks (e.g. React, Angular, Vue)</a:t>
            </a:r>
          </a:p>
          <a:p>
            <a:r>
              <a:rPr lang="en-US" b="1" dirty="0"/>
              <a:t>DOM</a:t>
            </a:r>
            <a:r>
              <a:rPr lang="en-US" dirty="0"/>
              <a:t> (the Document Object Model)</a:t>
            </a:r>
          </a:p>
          <a:p>
            <a:pPr lvl="1"/>
            <a:r>
              <a:rPr lang="en-US" dirty="0"/>
              <a:t>DOM == a tree of UI and other elements</a:t>
            </a:r>
          </a:p>
          <a:p>
            <a:pPr lvl="1"/>
            <a:r>
              <a:rPr lang="en-US" dirty="0"/>
              <a:t>Documents in the Web browser</a:t>
            </a:r>
            <a:br>
              <a:rPr lang="en-US" dirty="0"/>
            </a:br>
            <a:r>
              <a:rPr lang="en-US" dirty="0"/>
              <a:t>are represented by a </a:t>
            </a:r>
            <a:r>
              <a:rPr lang="en-US" b="1" dirty="0"/>
              <a:t>DOM tree</a:t>
            </a:r>
          </a:p>
          <a:p>
            <a:pPr lvl="1"/>
            <a:r>
              <a:rPr lang="en-US" dirty="0"/>
              <a:t>The </a:t>
            </a:r>
            <a:r>
              <a:rPr lang="en-US" b="1" dirty="0"/>
              <a:t>DOM API </a:t>
            </a:r>
            <a:r>
              <a:rPr lang="en-US" dirty="0"/>
              <a:t>allows changing the DOM from JS</a:t>
            </a:r>
          </a:p>
        </p:txBody>
      </p:sp>
      <p:sp>
        <p:nvSpPr>
          <p:cNvPr id="4" name="Title 3">
            <a:extLst>
              <a:ext uri="{FF2B5EF4-FFF2-40B4-BE49-F238E27FC236}">
                <a16:creationId xmlns:a16="http://schemas.microsoft.com/office/drawing/2014/main" xmlns="" id="{09692430-3613-4AA6-A6D5-F728026F228F}"/>
              </a:ext>
            </a:extLst>
          </p:cNvPr>
          <p:cNvSpPr>
            <a:spLocks noGrp="1"/>
          </p:cNvSpPr>
          <p:nvPr>
            <p:ph type="title"/>
          </p:nvPr>
        </p:nvSpPr>
        <p:spPr/>
        <p:txBody>
          <a:bodyPr/>
          <a:lstStyle/>
          <a:p>
            <a:r>
              <a:rPr lang="en-US" dirty="0"/>
              <a:t>Web Front-End and DOM</a:t>
            </a:r>
          </a:p>
        </p:txBody>
      </p:sp>
      <p:pic>
        <p:nvPicPr>
          <p:cNvPr id="6" name="Picture 5">
            <a:extLst>
              <a:ext uri="{FF2B5EF4-FFF2-40B4-BE49-F238E27FC236}">
                <a16:creationId xmlns:a16="http://schemas.microsoft.com/office/drawing/2014/main" xmlns="" id="{AD9A5348-64AD-4D2A-9480-6CFB92DF72A1}"/>
              </a:ext>
            </a:extLst>
          </p:cNvPr>
          <p:cNvPicPr>
            <a:picLocks noChangeAspect="1"/>
          </p:cNvPicPr>
          <p:nvPr/>
        </p:nvPicPr>
        <p:blipFill>
          <a:blip r:embed="rId4"/>
          <a:stretch>
            <a:fillRect/>
          </a:stretch>
        </p:blipFill>
        <p:spPr>
          <a:xfrm>
            <a:off x="9367077" y="1809000"/>
            <a:ext cx="2758923" cy="2766300"/>
          </a:xfrm>
          <a:prstGeom prst="rect">
            <a:avLst/>
          </a:prstGeom>
        </p:spPr>
      </p:pic>
    </p:spTree>
    <p:extLst>
      <p:ext uri="{BB962C8B-B14F-4D97-AF65-F5344CB8AC3E}">
        <p14:creationId xmlns:p14="http://schemas.microsoft.com/office/powerpoint/2010/main" val="73186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6FA9724-FAD0-4F39-BB10-475EAC34EB8C}"/>
              </a:ext>
            </a:extLst>
          </p:cNvPr>
          <p:cNvSpPr>
            <a:spLocks noGrp="1"/>
          </p:cNvSpPr>
          <p:nvPr>
            <p:ph type="sldNum" sz="quarter" idx="5"/>
          </p:nvPr>
        </p:nvSpPr>
        <p:spPr/>
        <p:txBody>
          <a:bodyPr/>
          <a:lstStyle/>
          <a:p>
            <a:fld id="{2BF067CD-8E6B-4360-9AA8-C5DF2A48A6D1}" type="slidenum">
              <a:rPr lang="en-US" noProof="0" smtClean="0"/>
              <a:pPr/>
              <a:t>347</a:t>
            </a:fld>
            <a:endParaRPr lang="en-US" noProof="0" dirty="0"/>
          </a:p>
        </p:txBody>
      </p:sp>
      <p:sp>
        <p:nvSpPr>
          <p:cNvPr id="4" name="Title 3">
            <a:extLst>
              <a:ext uri="{FF2B5EF4-FFF2-40B4-BE49-F238E27FC236}">
                <a16:creationId xmlns:a16="http://schemas.microsoft.com/office/drawing/2014/main" xmlns="" id="{BE6402CB-F288-47DD-83B4-9B540EE517C5}"/>
              </a:ext>
            </a:extLst>
          </p:cNvPr>
          <p:cNvSpPr>
            <a:spLocks noGrp="1"/>
          </p:cNvSpPr>
          <p:nvPr>
            <p:ph type="title"/>
          </p:nvPr>
        </p:nvSpPr>
        <p:spPr/>
        <p:txBody>
          <a:bodyPr>
            <a:normAutofit/>
          </a:bodyPr>
          <a:lstStyle/>
          <a:p>
            <a:r>
              <a:rPr lang="en-US" dirty="0"/>
              <a:t>Using the DOM API – Example</a:t>
            </a:r>
          </a:p>
        </p:txBody>
      </p:sp>
      <p:sp>
        <p:nvSpPr>
          <p:cNvPr id="5" name="Text Placeholder 5">
            <a:extLst>
              <a:ext uri="{FF2B5EF4-FFF2-40B4-BE49-F238E27FC236}">
                <a16:creationId xmlns:a16="http://schemas.microsoft.com/office/drawing/2014/main" xmlns="" id="{81E2A95A-D4E3-4F15-B0F8-5493582F2C9E}"/>
              </a:ext>
            </a:extLst>
          </p:cNvPr>
          <p:cNvSpPr txBox="1">
            <a:spLocks/>
          </p:cNvSpPr>
          <p:nvPr/>
        </p:nvSpPr>
        <p:spPr>
          <a:xfrm>
            <a:off x="561000" y="1494000"/>
            <a:ext cx="11070000" cy="446613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05000"/>
              </a:lnSpc>
              <a:spcBef>
                <a:spcPts val="0"/>
              </a:spcBef>
              <a:spcAft>
                <a:spcPts val="0"/>
              </a:spcAft>
            </a:pPr>
            <a:r>
              <a:rPr lang="en-US" sz="2400" noProof="1"/>
              <a:t>&lt;input type="text" id="firstNum" /&gt; +</a:t>
            </a:r>
          </a:p>
          <a:p>
            <a:pPr>
              <a:lnSpc>
                <a:spcPct val="105000"/>
              </a:lnSpc>
              <a:spcBef>
                <a:spcPts val="0"/>
              </a:spcBef>
              <a:spcAft>
                <a:spcPts val="0"/>
              </a:spcAft>
            </a:pPr>
            <a:r>
              <a:rPr lang="en-US" sz="2400" noProof="1"/>
              <a:t>&lt;input type="text" id="secondNum" /&gt; = </a:t>
            </a:r>
          </a:p>
          <a:p>
            <a:pPr>
              <a:lnSpc>
                <a:spcPct val="105000"/>
              </a:lnSpc>
              <a:spcBef>
                <a:spcPts val="0"/>
              </a:spcBef>
              <a:spcAft>
                <a:spcPts val="0"/>
              </a:spcAft>
            </a:pPr>
            <a:r>
              <a:rPr lang="en-US" sz="2400" noProof="1"/>
              <a:t>&lt;input type="text" id="sum" /&gt;</a:t>
            </a:r>
          </a:p>
          <a:p>
            <a:pPr>
              <a:lnSpc>
                <a:spcPct val="105000"/>
              </a:lnSpc>
              <a:spcBef>
                <a:spcPts val="0"/>
              </a:spcBef>
              <a:spcAft>
                <a:spcPts val="0"/>
              </a:spcAft>
            </a:pPr>
            <a:r>
              <a:rPr lang="en-US" sz="2400" noProof="1"/>
              <a:t>&lt;button id="calc"&gt;Calc&lt;/button&gt;</a:t>
            </a:r>
          </a:p>
          <a:p>
            <a:pPr>
              <a:lnSpc>
                <a:spcPct val="105000"/>
              </a:lnSpc>
              <a:spcBef>
                <a:spcPts val="0"/>
              </a:spcBef>
              <a:spcAft>
                <a:spcPts val="0"/>
              </a:spcAft>
            </a:pPr>
            <a:r>
              <a:rPr lang="en-US" sz="2400" noProof="1"/>
              <a:t>&lt;script&gt;</a:t>
            </a:r>
          </a:p>
          <a:p>
            <a:pPr>
              <a:lnSpc>
                <a:spcPct val="105000"/>
              </a:lnSpc>
              <a:spcBef>
                <a:spcPts val="0"/>
              </a:spcBef>
              <a:spcAft>
                <a:spcPts val="0"/>
              </a:spcAft>
            </a:pPr>
            <a:r>
              <a:rPr lang="en-US" sz="2400" noProof="1"/>
              <a:t>  </a:t>
            </a:r>
            <a:r>
              <a:rPr lang="en-US" sz="2400" noProof="1">
                <a:solidFill>
                  <a:schemeClr val="bg1"/>
                </a:solidFill>
              </a:rPr>
              <a:t>document.getElementById</a:t>
            </a:r>
            <a:r>
              <a:rPr lang="en-US" sz="2400" noProof="1"/>
              <a:t>("calc").</a:t>
            </a:r>
            <a:r>
              <a:rPr lang="en-US" sz="2400" noProof="1">
                <a:solidFill>
                  <a:schemeClr val="bg1"/>
                </a:solidFill>
              </a:rPr>
              <a:t>onclick</a:t>
            </a:r>
            <a:r>
              <a:rPr lang="en-US" sz="2400" noProof="1"/>
              <a:t> = function() {</a:t>
            </a:r>
          </a:p>
          <a:p>
            <a:pPr>
              <a:lnSpc>
                <a:spcPct val="105000"/>
              </a:lnSpc>
              <a:spcBef>
                <a:spcPts val="0"/>
              </a:spcBef>
              <a:spcAft>
                <a:spcPts val="0"/>
              </a:spcAft>
            </a:pPr>
            <a:r>
              <a:rPr lang="en-US" sz="2400" noProof="1"/>
              <a:t>    </a:t>
            </a:r>
            <a:r>
              <a:rPr lang="en-US" sz="2400" noProof="1">
                <a:solidFill>
                  <a:schemeClr val="bg1"/>
                </a:solidFill>
              </a:rPr>
              <a:t>document.getElementById</a:t>
            </a:r>
            <a:r>
              <a:rPr lang="en-US" sz="2400" noProof="1"/>
              <a:t>("sum").</a:t>
            </a:r>
            <a:r>
              <a:rPr lang="en-US" sz="2400" noProof="1">
                <a:solidFill>
                  <a:schemeClr val="bg1"/>
                </a:solidFill>
              </a:rPr>
              <a:t>value</a:t>
            </a:r>
            <a:r>
              <a:rPr lang="en-US" sz="2400" noProof="1"/>
              <a:t> =</a:t>
            </a:r>
          </a:p>
          <a:p>
            <a:pPr>
              <a:lnSpc>
                <a:spcPct val="105000"/>
              </a:lnSpc>
              <a:spcBef>
                <a:spcPts val="0"/>
              </a:spcBef>
              <a:spcAft>
                <a:spcPts val="0"/>
              </a:spcAft>
            </a:pPr>
            <a:r>
              <a:rPr lang="en-US" sz="2400" noProof="1"/>
              <a:t>      Number(</a:t>
            </a:r>
            <a:r>
              <a:rPr lang="en-US" sz="2400" noProof="1">
                <a:solidFill>
                  <a:schemeClr val="bg1"/>
                </a:solidFill>
              </a:rPr>
              <a:t>document.getElementById</a:t>
            </a:r>
            <a:r>
              <a:rPr lang="en-US" sz="2400" noProof="1"/>
              <a:t>("firstNum").</a:t>
            </a:r>
            <a:r>
              <a:rPr lang="en-US" sz="2400" noProof="1">
                <a:solidFill>
                  <a:schemeClr val="bg1"/>
                </a:solidFill>
              </a:rPr>
              <a:t>value</a:t>
            </a:r>
            <a:r>
              <a:rPr lang="en-US" sz="2400" noProof="1"/>
              <a:t>) +</a:t>
            </a:r>
          </a:p>
          <a:p>
            <a:pPr>
              <a:lnSpc>
                <a:spcPct val="105000"/>
              </a:lnSpc>
              <a:spcBef>
                <a:spcPts val="0"/>
              </a:spcBef>
              <a:spcAft>
                <a:spcPts val="0"/>
              </a:spcAft>
            </a:pPr>
            <a:r>
              <a:rPr lang="en-US" sz="2400" noProof="1"/>
              <a:t>      Number(</a:t>
            </a:r>
            <a:r>
              <a:rPr lang="en-US" sz="2400" noProof="1">
                <a:solidFill>
                  <a:schemeClr val="bg1"/>
                </a:solidFill>
              </a:rPr>
              <a:t>document.getElementById</a:t>
            </a:r>
            <a:r>
              <a:rPr lang="en-US" sz="2400" noProof="1"/>
              <a:t>("secondNum").</a:t>
            </a:r>
            <a:r>
              <a:rPr lang="en-US" sz="2400" noProof="1">
                <a:solidFill>
                  <a:schemeClr val="bg1"/>
                </a:solidFill>
              </a:rPr>
              <a:t>value</a:t>
            </a:r>
            <a:r>
              <a:rPr lang="en-US" sz="2400" noProof="1"/>
              <a:t>);</a:t>
            </a:r>
          </a:p>
          <a:p>
            <a:pPr>
              <a:lnSpc>
                <a:spcPct val="105000"/>
              </a:lnSpc>
              <a:spcBef>
                <a:spcPts val="0"/>
              </a:spcBef>
              <a:spcAft>
                <a:spcPts val="0"/>
              </a:spcAft>
            </a:pPr>
            <a:r>
              <a:rPr lang="en-US" sz="2400" noProof="1"/>
              <a:t>  }</a:t>
            </a:r>
          </a:p>
          <a:p>
            <a:pPr>
              <a:lnSpc>
                <a:spcPct val="105000"/>
              </a:lnSpc>
              <a:spcBef>
                <a:spcPts val="0"/>
              </a:spcBef>
              <a:spcAft>
                <a:spcPts val="0"/>
              </a:spcAft>
            </a:pPr>
            <a:r>
              <a:rPr lang="en-US" sz="2400" noProof="1"/>
              <a:t>&lt;/script&gt;</a:t>
            </a:r>
          </a:p>
        </p:txBody>
      </p:sp>
      <p:pic>
        <p:nvPicPr>
          <p:cNvPr id="6" name="Picture 5">
            <a:extLst>
              <a:ext uri="{FF2B5EF4-FFF2-40B4-BE49-F238E27FC236}">
                <a16:creationId xmlns:a16="http://schemas.microsoft.com/office/drawing/2014/main" xmlns="" id="{8B95686D-190F-4351-AFDF-B07D2A5374F4}"/>
              </a:ext>
            </a:extLst>
          </p:cNvPr>
          <p:cNvPicPr>
            <a:picLocks noChangeAspect="1"/>
          </p:cNvPicPr>
          <p:nvPr/>
        </p:nvPicPr>
        <p:blipFill>
          <a:blip r:embed="rId3"/>
          <a:stretch>
            <a:fillRect/>
          </a:stretch>
        </p:blipFill>
        <p:spPr>
          <a:xfrm>
            <a:off x="8887365" y="1359000"/>
            <a:ext cx="2884327" cy="1980000"/>
          </a:xfrm>
          <a:prstGeom prst="rect">
            <a:avLst/>
          </a:prstGeom>
          <a:ln>
            <a:solidFill>
              <a:srgbClr val="ADB4C3"/>
            </a:solidFill>
          </a:ln>
        </p:spPr>
      </p:pic>
    </p:spTree>
    <p:extLst>
      <p:ext uri="{BB962C8B-B14F-4D97-AF65-F5344CB8AC3E}">
        <p14:creationId xmlns:p14="http://schemas.microsoft.com/office/powerpoint/2010/main" val="24986129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160163" y="279565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160163" y="1657704"/>
            <a:ext cx="6065837" cy="1317946"/>
          </a:xfrm>
        </p:spPr>
        <p:txBody>
          <a:bodyPr/>
          <a:lstStyle/>
          <a:p>
            <a:r>
              <a:rPr lang="en-US" dirty="0"/>
              <a:t>DOM Interaction</a:t>
            </a:r>
          </a:p>
        </p:txBody>
      </p:sp>
      <p:pic>
        <p:nvPicPr>
          <p:cNvPr id="8" name="Picture 7">
            <a:extLst>
              <a:ext uri="{FF2B5EF4-FFF2-40B4-BE49-F238E27FC236}">
                <a16:creationId xmlns:a16="http://schemas.microsoft.com/office/drawing/2014/main" xmlns="" id="{F55FFCCA-9B42-4990-B88C-19AD084F76C3}"/>
              </a:ext>
            </a:extLst>
          </p:cNvPr>
          <p:cNvPicPr>
            <a:picLocks noChangeAspect="1"/>
          </p:cNvPicPr>
          <p:nvPr/>
        </p:nvPicPr>
        <p:blipFill>
          <a:blip r:embed="rId3"/>
          <a:stretch>
            <a:fillRect/>
          </a:stretch>
        </p:blipFill>
        <p:spPr>
          <a:xfrm>
            <a:off x="1046669" y="1854000"/>
            <a:ext cx="3018034" cy="1672766"/>
          </a:xfrm>
          <a:prstGeom prst="rect">
            <a:avLst/>
          </a:prstGeom>
        </p:spPr>
      </p:pic>
      <p:sp>
        <p:nvSpPr>
          <p:cNvPr id="10" name="Rectangle 9">
            <a:extLst>
              <a:ext uri="{FF2B5EF4-FFF2-40B4-BE49-F238E27FC236}">
                <a16:creationId xmlns:a16="http://schemas.microsoft.com/office/drawing/2014/main" xmlns="" id="{0FB61283-B753-45BD-B598-EEED485BB915}"/>
              </a:ext>
            </a:extLst>
          </p:cNvPr>
          <p:cNvSpPr/>
          <p:nvPr/>
        </p:nvSpPr>
        <p:spPr>
          <a:xfrm>
            <a:off x="5071393" y="3597335"/>
            <a:ext cx="6243376" cy="523220"/>
          </a:xfrm>
          <a:prstGeom prst="rect">
            <a:avLst/>
          </a:prstGeom>
        </p:spPr>
        <p:txBody>
          <a:bodyPr wrap="none">
            <a:spAutoFit/>
          </a:bodyPr>
          <a:lstStyle/>
          <a:p>
            <a:pPr algn="ctr"/>
            <a:r>
              <a:rPr lang="en-US" sz="2800" dirty="0">
                <a:hlinkClick r:id="rId4"/>
              </a:rPr>
              <a:t>https://repl.it/@nakov/summator-js-dom</a:t>
            </a:r>
            <a:endParaRPr lang="en-US" sz="2800" dirty="0"/>
          </a:p>
        </p:txBody>
      </p:sp>
    </p:spTree>
    <p:extLst>
      <p:ext uri="{BB962C8B-B14F-4D97-AF65-F5344CB8AC3E}">
        <p14:creationId xmlns:p14="http://schemas.microsoft.com/office/powerpoint/2010/main" val="1054746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349</a:t>
            </a:fld>
            <a:endParaRPr lang="en-US" noProof="0" dirty="0"/>
          </a:p>
        </p:txBody>
      </p:sp>
      <p:sp>
        <p:nvSpPr>
          <p:cNvPr id="3" name="Text Placeholder 2">
            <a:extLst>
              <a:ext uri="{FF2B5EF4-FFF2-40B4-BE49-F238E27FC236}">
                <a16:creationId xmlns:a16="http://schemas.microsoft.com/office/drawing/2014/main" xmlns="" id="{DF9AF3DF-082C-47B7-B837-931F739A62A0}"/>
              </a:ext>
            </a:extLst>
          </p:cNvPr>
          <p:cNvSpPr>
            <a:spLocks noGrp="1"/>
          </p:cNvSpPr>
          <p:nvPr>
            <p:ph type="body" sz="quarter" idx="10"/>
          </p:nvPr>
        </p:nvSpPr>
        <p:spPr/>
        <p:txBody>
          <a:bodyPr>
            <a:normAutofit/>
          </a:bodyPr>
          <a:lstStyle/>
          <a:p>
            <a:r>
              <a:rPr lang="en-US" b="1" dirty="0"/>
              <a:t>AJAX</a:t>
            </a:r>
            <a:r>
              <a:rPr lang="en-US" dirty="0"/>
              <a:t> is a technology for asynchronous execution of HTTP requests from client-side JavaScript</a:t>
            </a:r>
          </a:p>
          <a:p>
            <a:endParaRPr lang="en-US" dirty="0"/>
          </a:p>
          <a:p>
            <a:endParaRPr lang="en-US" dirty="0"/>
          </a:p>
          <a:p>
            <a:endParaRPr lang="en-US" dirty="0"/>
          </a:p>
          <a:p>
            <a:pPr>
              <a:spcBef>
                <a:spcPts val="1200"/>
              </a:spcBef>
            </a:pPr>
            <a:r>
              <a:rPr lang="en-US" b="1" dirty="0"/>
              <a:t>RESTful APIs</a:t>
            </a:r>
            <a:r>
              <a:rPr lang="en-US" dirty="0"/>
              <a:t> are HTTP-based Web services</a:t>
            </a:r>
          </a:p>
          <a:p>
            <a:pPr lvl="1"/>
            <a:r>
              <a:rPr lang="en-US" dirty="0"/>
              <a:t>The HTTP methods </a:t>
            </a:r>
            <a:r>
              <a:rPr lang="en-US" b="1" dirty="0"/>
              <a:t>GET</a:t>
            </a:r>
            <a:r>
              <a:rPr lang="en-US" dirty="0"/>
              <a:t>, </a:t>
            </a:r>
            <a:r>
              <a:rPr lang="en-US" b="1" dirty="0"/>
              <a:t>POST</a:t>
            </a:r>
            <a:r>
              <a:rPr lang="en-US" dirty="0"/>
              <a:t>, </a:t>
            </a:r>
            <a:r>
              <a:rPr lang="en-US" b="1" dirty="0"/>
              <a:t>PUT</a:t>
            </a:r>
            <a:r>
              <a:rPr lang="en-US" dirty="0"/>
              <a:t> and </a:t>
            </a:r>
            <a:r>
              <a:rPr lang="en-US" b="1" dirty="0"/>
              <a:t>DELETE</a:t>
            </a:r>
            <a:r>
              <a:rPr lang="en-US" dirty="0"/>
              <a:t/>
            </a:r>
            <a:br>
              <a:rPr lang="en-US" dirty="0"/>
            </a:br>
            <a:r>
              <a:rPr lang="en-US" dirty="0"/>
              <a:t>retrieve, create, modify and delete data</a:t>
            </a:r>
          </a:p>
        </p:txBody>
      </p:sp>
      <p:sp>
        <p:nvSpPr>
          <p:cNvPr id="4" name="Title 3">
            <a:extLst>
              <a:ext uri="{FF2B5EF4-FFF2-40B4-BE49-F238E27FC236}">
                <a16:creationId xmlns:a16="http://schemas.microsoft.com/office/drawing/2014/main" xmlns="" id="{09692430-3613-4AA6-A6D5-F728026F228F}"/>
              </a:ext>
            </a:extLst>
          </p:cNvPr>
          <p:cNvSpPr>
            <a:spLocks noGrp="1"/>
          </p:cNvSpPr>
          <p:nvPr>
            <p:ph type="title"/>
          </p:nvPr>
        </p:nvSpPr>
        <p:spPr/>
        <p:txBody>
          <a:bodyPr/>
          <a:lstStyle/>
          <a:p>
            <a:r>
              <a:rPr lang="en-US" dirty="0"/>
              <a:t>AJAX and RESTful APIs</a:t>
            </a:r>
          </a:p>
        </p:txBody>
      </p:sp>
      <p:sp>
        <p:nvSpPr>
          <p:cNvPr id="6" name="Text Placeholder 5">
            <a:extLst>
              <a:ext uri="{FF2B5EF4-FFF2-40B4-BE49-F238E27FC236}">
                <a16:creationId xmlns:a16="http://schemas.microsoft.com/office/drawing/2014/main" xmlns="" id="{70F02D25-D4F2-4238-B199-066C38F324D9}"/>
              </a:ext>
            </a:extLst>
          </p:cNvPr>
          <p:cNvSpPr txBox="1">
            <a:spLocks/>
          </p:cNvSpPr>
          <p:nvPr/>
        </p:nvSpPr>
        <p:spPr>
          <a:xfrm>
            <a:off x="720680" y="2457662"/>
            <a:ext cx="10710000" cy="20032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400" noProof="1"/>
              <a:t>let httpRequest = </a:t>
            </a:r>
            <a:r>
              <a:rPr lang="en-US" sz="2400" noProof="1">
                <a:solidFill>
                  <a:schemeClr val="bg1"/>
                </a:solidFill>
              </a:rPr>
              <a:t>fetch</a:t>
            </a:r>
            <a:r>
              <a:rPr lang="en-US" sz="2400" noProof="1"/>
              <a:t>('</a:t>
            </a:r>
            <a:r>
              <a:rPr lang="en-US" sz="2400" noProof="1">
                <a:latin typeface="+mn-lt"/>
              </a:rPr>
              <a:t>https://some-url…'</a:t>
            </a:r>
            <a:r>
              <a:rPr lang="en-US" sz="2400" noProof="1"/>
              <a:t>);</a:t>
            </a:r>
          </a:p>
          <a:p>
            <a:pPr>
              <a:spcBef>
                <a:spcPts val="400"/>
              </a:spcBef>
              <a:spcAft>
                <a:spcPts val="400"/>
              </a:spcAft>
            </a:pPr>
            <a:r>
              <a:rPr lang="en-US" sz="2400" noProof="1"/>
              <a:t>httpRequest.then(function(httpResponse) {</a:t>
            </a:r>
          </a:p>
          <a:p>
            <a:pPr>
              <a:spcBef>
                <a:spcPts val="400"/>
              </a:spcBef>
              <a:spcAft>
                <a:spcPts val="400"/>
              </a:spcAft>
            </a:pPr>
            <a:r>
              <a:rPr lang="en-US" sz="2400" noProof="1"/>
              <a:t>  // </a:t>
            </a:r>
            <a:r>
              <a:rPr lang="en-US" sz="2400" noProof="1">
                <a:latin typeface="+mn-lt"/>
              </a:rPr>
              <a:t>Process the HTTP response here and update the DOM tree …</a:t>
            </a:r>
          </a:p>
          <a:p>
            <a:pPr>
              <a:spcBef>
                <a:spcPts val="400"/>
              </a:spcBef>
              <a:spcAft>
                <a:spcPts val="400"/>
              </a:spcAft>
            </a:pPr>
            <a:r>
              <a:rPr lang="en-US" sz="2400" noProof="1"/>
              <a:t>});</a:t>
            </a:r>
          </a:p>
        </p:txBody>
      </p:sp>
      <p:pic>
        <p:nvPicPr>
          <p:cNvPr id="2" name="Picture 1">
            <a:extLst>
              <a:ext uri="{FF2B5EF4-FFF2-40B4-BE49-F238E27FC236}">
                <a16:creationId xmlns:a16="http://schemas.microsoft.com/office/drawing/2014/main" xmlns="" id="{425D62F9-FA92-4E26-B9DF-098577627E5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561000" y="2588151"/>
            <a:ext cx="1767993" cy="1761897"/>
          </a:xfrm>
          <a:prstGeom prst="rect">
            <a:avLst/>
          </a:prstGeom>
        </p:spPr>
      </p:pic>
    </p:spTree>
    <p:extLst>
      <p:ext uri="{BB962C8B-B14F-4D97-AF65-F5344CB8AC3E}">
        <p14:creationId xmlns:p14="http://schemas.microsoft.com/office/powerpoint/2010/main" val="4437842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 xmlns:a16="http://schemas.microsoft.com/office/drawing/2014/main" id="{C1780DB1-0AF0-4108-AFE1-9DA99F0DBCB8}"/>
              </a:ext>
            </a:extLst>
          </p:cNvPr>
          <p:cNvSpPr>
            <a:spLocks noGrp="1"/>
          </p:cNvSpPr>
          <p:nvPr>
            <p:ph type="sldNum" sz="quarter" idx="429496729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B69CB6E-A5F4-4FAA-856A-136B91A73798}"/>
              </a:ext>
            </a:extLst>
          </p:cNvPr>
          <p:cNvSpPr>
            <a:spLocks noGrp="1"/>
          </p:cNvSpPr>
          <p:nvPr>
            <p:ph type="sldNum" sz="quarter" idx="5"/>
          </p:nvPr>
        </p:nvSpPr>
        <p:spPr/>
        <p:txBody>
          <a:bodyPr/>
          <a:lstStyle/>
          <a:p>
            <a:fld id="{2BF067CD-8E6B-4360-9AA8-C5DF2A48A6D1}" type="slidenum">
              <a:rPr lang="en-US" noProof="0" smtClean="0"/>
              <a:pPr/>
              <a:t>350</a:t>
            </a:fld>
            <a:endParaRPr lang="en-US" noProof="0" dirty="0"/>
          </a:p>
        </p:txBody>
      </p:sp>
      <p:sp>
        <p:nvSpPr>
          <p:cNvPr id="4" name="Title 3">
            <a:extLst>
              <a:ext uri="{FF2B5EF4-FFF2-40B4-BE49-F238E27FC236}">
                <a16:creationId xmlns:a16="http://schemas.microsoft.com/office/drawing/2014/main" xmlns="" id="{5FBCFFD8-FFAE-413E-BE02-DD386EEF65AE}"/>
              </a:ext>
            </a:extLst>
          </p:cNvPr>
          <p:cNvSpPr>
            <a:spLocks noGrp="1"/>
          </p:cNvSpPr>
          <p:nvPr>
            <p:ph type="title"/>
          </p:nvPr>
        </p:nvSpPr>
        <p:spPr/>
        <p:txBody>
          <a:bodyPr/>
          <a:lstStyle/>
          <a:p>
            <a:r>
              <a:rPr lang="en-US" dirty="0"/>
              <a:t>RESTful API Server – Example</a:t>
            </a:r>
          </a:p>
        </p:txBody>
      </p:sp>
      <p:sp>
        <p:nvSpPr>
          <p:cNvPr id="5" name="Text Placeholder 5">
            <a:extLst>
              <a:ext uri="{FF2B5EF4-FFF2-40B4-BE49-F238E27FC236}">
                <a16:creationId xmlns:a16="http://schemas.microsoft.com/office/drawing/2014/main" xmlns="" id="{B432C1F4-D90C-46B3-B621-0A74B45143CB}"/>
              </a:ext>
            </a:extLst>
          </p:cNvPr>
          <p:cNvSpPr txBox="1">
            <a:spLocks/>
          </p:cNvSpPr>
          <p:nvPr/>
        </p:nvSpPr>
        <p:spPr>
          <a:xfrm>
            <a:off x="720680" y="1359000"/>
            <a:ext cx="10710000" cy="523486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const express = require('express');</a:t>
            </a:r>
          </a:p>
          <a:p>
            <a:pPr>
              <a:spcBef>
                <a:spcPts val="0"/>
              </a:spcBef>
              <a:spcAft>
                <a:spcPts val="0"/>
              </a:spcAft>
            </a:pPr>
            <a:r>
              <a:rPr lang="en-US" sz="2200" noProof="1"/>
              <a:t>const app = express();</a:t>
            </a:r>
          </a:p>
          <a:p>
            <a:pPr>
              <a:spcBef>
                <a:spcPts val="0"/>
              </a:spcBef>
              <a:spcAft>
                <a:spcPts val="0"/>
              </a:spcAft>
            </a:pPr>
            <a:r>
              <a:rPr lang="en-US" sz="2200" noProof="1"/>
              <a:t>app.use(require('cors')());</a:t>
            </a:r>
          </a:p>
          <a:p>
            <a:pPr>
              <a:spcBef>
                <a:spcPts val="0"/>
              </a:spcBef>
              <a:spcAft>
                <a:spcPts val="0"/>
              </a:spcAft>
            </a:pPr>
            <a:r>
              <a:rPr lang="en-US" sz="2200" noProof="1"/>
              <a:t>app.use(require('body-parser').json());</a:t>
            </a:r>
          </a:p>
          <a:p>
            <a:pPr>
              <a:spcBef>
                <a:spcPts val="1200"/>
              </a:spcBef>
              <a:spcAft>
                <a:spcPts val="0"/>
              </a:spcAft>
            </a:pPr>
            <a:r>
              <a:rPr lang="en-US" sz="2200" noProof="1"/>
              <a:t>let todoList = ['</a:t>
            </a:r>
            <a:r>
              <a:rPr lang="en-US" sz="2200" noProof="1">
                <a:latin typeface="+mn-lt"/>
              </a:rPr>
              <a:t>Learn HTML</a:t>
            </a:r>
            <a:r>
              <a:rPr lang="en-US" sz="2200" noProof="1"/>
              <a:t>', '</a:t>
            </a:r>
            <a:r>
              <a:rPr lang="en-US" sz="2200" noProof="1">
                <a:latin typeface="+mn-lt"/>
              </a:rPr>
              <a:t>Learn CSS</a:t>
            </a:r>
            <a:r>
              <a:rPr lang="en-US" sz="2200" noProof="1"/>
              <a:t>'];</a:t>
            </a:r>
          </a:p>
          <a:p>
            <a:pPr>
              <a:spcBef>
                <a:spcPts val="1200"/>
              </a:spcBef>
              <a:spcAft>
                <a:spcPts val="0"/>
              </a:spcAft>
            </a:pPr>
            <a:r>
              <a:rPr lang="en-US" sz="2200" noProof="1"/>
              <a:t>app.</a:t>
            </a:r>
            <a:r>
              <a:rPr lang="en-US" sz="2200" noProof="1">
                <a:solidFill>
                  <a:schemeClr val="bg1"/>
                </a:solidFill>
              </a:rPr>
              <a:t>get</a:t>
            </a:r>
            <a:r>
              <a:rPr lang="en-US" sz="2200" noProof="1"/>
              <a:t>('/todo-list', (req, res) =&gt; {</a:t>
            </a:r>
          </a:p>
          <a:p>
            <a:pPr>
              <a:spcBef>
                <a:spcPts val="0"/>
              </a:spcBef>
              <a:spcAft>
                <a:spcPts val="0"/>
              </a:spcAft>
            </a:pPr>
            <a:r>
              <a:rPr lang="en-US" sz="2200" noProof="1"/>
              <a:t>    res.json(todoList);</a:t>
            </a:r>
          </a:p>
          <a:p>
            <a:pPr>
              <a:spcBef>
                <a:spcPts val="0"/>
              </a:spcBef>
              <a:spcAft>
                <a:spcPts val="0"/>
              </a:spcAft>
            </a:pPr>
            <a:r>
              <a:rPr lang="en-US" sz="2200" noProof="1"/>
              <a:t>});</a:t>
            </a:r>
          </a:p>
          <a:p>
            <a:pPr>
              <a:spcBef>
                <a:spcPts val="1200"/>
              </a:spcBef>
              <a:spcAft>
                <a:spcPts val="0"/>
              </a:spcAft>
            </a:pPr>
            <a:r>
              <a:rPr lang="en-US" sz="2200" noProof="1"/>
              <a:t>app.</a:t>
            </a:r>
            <a:r>
              <a:rPr lang="en-US" sz="2200" noProof="1">
                <a:solidFill>
                  <a:schemeClr val="bg1"/>
                </a:solidFill>
              </a:rPr>
              <a:t>post</a:t>
            </a:r>
            <a:r>
              <a:rPr lang="en-US" sz="2200" noProof="1"/>
              <a:t>('/todo-list', (req, res) =&gt; {</a:t>
            </a:r>
          </a:p>
          <a:p>
            <a:pPr>
              <a:spcBef>
                <a:spcPts val="0"/>
              </a:spcBef>
              <a:spcAft>
                <a:spcPts val="0"/>
              </a:spcAft>
            </a:pPr>
            <a:r>
              <a:rPr lang="en-US" sz="2200" noProof="1"/>
              <a:t>    todoList.push(req.body.todoText);</a:t>
            </a:r>
          </a:p>
          <a:p>
            <a:pPr>
              <a:spcBef>
                <a:spcPts val="0"/>
              </a:spcBef>
              <a:spcAft>
                <a:spcPts val="0"/>
              </a:spcAft>
            </a:pPr>
            <a:r>
              <a:rPr lang="en-US" sz="2200" noProof="1"/>
              <a:t>    res.sendStatus(200);</a:t>
            </a:r>
          </a:p>
          <a:p>
            <a:pPr>
              <a:spcBef>
                <a:spcPts val="0"/>
              </a:spcBef>
              <a:spcAft>
                <a:spcPts val="0"/>
              </a:spcAft>
            </a:pPr>
            <a:r>
              <a:rPr lang="en-US" sz="2200" noProof="1"/>
              <a:t>});</a:t>
            </a:r>
          </a:p>
          <a:p>
            <a:pPr>
              <a:spcBef>
                <a:spcPts val="1200"/>
              </a:spcBef>
              <a:spcAft>
                <a:spcPts val="0"/>
              </a:spcAft>
            </a:pPr>
            <a:r>
              <a:rPr lang="en-US" sz="2200" noProof="1"/>
              <a:t>app.</a:t>
            </a:r>
            <a:r>
              <a:rPr lang="en-US" sz="2200" noProof="1">
                <a:solidFill>
                  <a:schemeClr val="bg1"/>
                </a:solidFill>
              </a:rPr>
              <a:t>listen</a:t>
            </a:r>
            <a:r>
              <a:rPr lang="en-US" sz="2200" noProof="1"/>
              <a:t>(8080);</a:t>
            </a:r>
          </a:p>
        </p:txBody>
      </p:sp>
      <p:pic>
        <p:nvPicPr>
          <p:cNvPr id="6" name="Picture 5">
            <a:extLst>
              <a:ext uri="{FF2B5EF4-FFF2-40B4-BE49-F238E27FC236}">
                <a16:creationId xmlns:a16="http://schemas.microsoft.com/office/drawing/2014/main" xmlns="" id="{83B078E0-40E2-48D4-A1DC-F6DC36A38BEF}"/>
              </a:ext>
            </a:extLst>
          </p:cNvPr>
          <p:cNvPicPr>
            <a:picLocks noChangeAspect="1"/>
          </p:cNvPicPr>
          <p:nvPr/>
        </p:nvPicPr>
        <p:blipFill>
          <a:blip r:embed="rId2"/>
          <a:stretch>
            <a:fillRect/>
          </a:stretch>
        </p:blipFill>
        <p:spPr>
          <a:xfrm>
            <a:off x="7176000" y="1296993"/>
            <a:ext cx="4818287" cy="1621276"/>
          </a:xfrm>
          <a:prstGeom prst="rect">
            <a:avLst/>
          </a:prstGeom>
          <a:ln>
            <a:solidFill>
              <a:srgbClr val="ADB4C3"/>
            </a:solidFill>
          </a:ln>
        </p:spPr>
      </p:pic>
    </p:spTree>
    <p:extLst>
      <p:ext uri="{BB962C8B-B14F-4D97-AF65-F5344CB8AC3E}">
        <p14:creationId xmlns:p14="http://schemas.microsoft.com/office/powerpoint/2010/main" val="25274809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F501A9F-0CDF-47CF-9F84-DDA9568E946B}"/>
              </a:ext>
            </a:extLst>
          </p:cNvPr>
          <p:cNvSpPr>
            <a:spLocks noGrp="1"/>
          </p:cNvSpPr>
          <p:nvPr>
            <p:ph type="sldNum" sz="quarter" idx="5"/>
          </p:nvPr>
        </p:nvSpPr>
        <p:spPr/>
        <p:txBody>
          <a:bodyPr/>
          <a:lstStyle/>
          <a:p>
            <a:fld id="{2BF067CD-8E6B-4360-9AA8-C5DF2A48A6D1}" type="slidenum">
              <a:rPr lang="en-US" noProof="0" smtClean="0"/>
              <a:pPr/>
              <a:t>351</a:t>
            </a:fld>
            <a:endParaRPr lang="en-US" noProof="0" dirty="0"/>
          </a:p>
        </p:txBody>
      </p:sp>
      <p:sp>
        <p:nvSpPr>
          <p:cNvPr id="4" name="Title 3">
            <a:extLst>
              <a:ext uri="{FF2B5EF4-FFF2-40B4-BE49-F238E27FC236}">
                <a16:creationId xmlns:a16="http://schemas.microsoft.com/office/drawing/2014/main" xmlns="" id="{CC089A28-9E54-4195-8FF5-6A8DC97983EF}"/>
              </a:ext>
            </a:extLst>
          </p:cNvPr>
          <p:cNvSpPr>
            <a:spLocks noGrp="1"/>
          </p:cNvSpPr>
          <p:nvPr>
            <p:ph type="title"/>
          </p:nvPr>
        </p:nvSpPr>
        <p:spPr/>
        <p:txBody>
          <a:bodyPr/>
          <a:lstStyle/>
          <a:p>
            <a:r>
              <a:rPr lang="en-US" dirty="0"/>
              <a:t>RESTful API Client  – Example</a:t>
            </a:r>
          </a:p>
        </p:txBody>
      </p:sp>
      <p:sp>
        <p:nvSpPr>
          <p:cNvPr id="5" name="Text Placeholder 5">
            <a:extLst>
              <a:ext uri="{FF2B5EF4-FFF2-40B4-BE49-F238E27FC236}">
                <a16:creationId xmlns:a16="http://schemas.microsoft.com/office/drawing/2014/main" xmlns="" id="{AF5E08C8-956B-4C24-9DAF-4667FE8DFF25}"/>
              </a:ext>
            </a:extLst>
          </p:cNvPr>
          <p:cNvSpPr txBox="1">
            <a:spLocks/>
          </p:cNvSpPr>
          <p:nvPr/>
        </p:nvSpPr>
        <p:spPr>
          <a:xfrm>
            <a:off x="720680" y="1391241"/>
            <a:ext cx="10710000" cy="455775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&lt;button id="load"&gt;Load TODOs&lt;/button&gt;</a:t>
            </a:r>
          </a:p>
          <a:p>
            <a:pPr>
              <a:spcBef>
                <a:spcPts val="1200"/>
              </a:spcBef>
              <a:spcAft>
                <a:spcPts val="0"/>
              </a:spcAft>
            </a:pPr>
            <a:r>
              <a:rPr lang="en-US" sz="2200" noProof="1"/>
              <a:t>&lt;ul id="todo-list"&gt;&lt;/ul&gt;</a:t>
            </a:r>
          </a:p>
          <a:p>
            <a:pPr>
              <a:spcBef>
                <a:spcPts val="1200"/>
              </a:spcBef>
              <a:spcAft>
                <a:spcPts val="0"/>
              </a:spcAft>
            </a:pPr>
            <a:r>
              <a:rPr lang="en-US" sz="2200" noProof="1"/>
              <a:t>&lt;input type="text" id="todo" /&gt;</a:t>
            </a:r>
          </a:p>
          <a:p>
            <a:pPr>
              <a:spcBef>
                <a:spcPts val="1200"/>
              </a:spcBef>
              <a:spcAft>
                <a:spcPts val="0"/>
              </a:spcAft>
            </a:pPr>
            <a:r>
              <a:rPr lang="en-US" sz="2200" noProof="1"/>
              <a:t>&lt;button id="add"&gt;Add TODO&lt;/button&gt;</a:t>
            </a:r>
          </a:p>
          <a:p>
            <a:pPr>
              <a:spcBef>
                <a:spcPts val="1200"/>
              </a:spcBef>
              <a:spcAft>
                <a:spcPts val="0"/>
              </a:spcAft>
            </a:pPr>
            <a:r>
              <a:rPr lang="en-US" sz="2200" noProof="1"/>
              <a:t>&lt;script&gt;</a:t>
            </a:r>
          </a:p>
          <a:p>
            <a:pPr>
              <a:spcBef>
                <a:spcPts val="0"/>
              </a:spcBef>
              <a:spcAft>
                <a:spcPts val="0"/>
              </a:spcAft>
            </a:pPr>
            <a:r>
              <a:rPr lang="en-US" sz="2200" noProof="1"/>
              <a:t>  const apiUrl = 'https://restful-api-js.nakov.repl.co/todo-list';</a:t>
            </a:r>
          </a:p>
          <a:p>
            <a:pPr>
              <a:spcBef>
                <a:spcPts val="0"/>
              </a:spcBef>
              <a:spcAft>
                <a:spcPts val="0"/>
              </a:spcAft>
            </a:pPr>
            <a:r>
              <a:rPr lang="en-US" sz="2200" noProof="1"/>
              <a:t>  </a:t>
            </a:r>
            <a:r>
              <a:rPr lang="en-US" sz="2200" noProof="1">
                <a:solidFill>
                  <a:schemeClr val="bg1"/>
                </a:solidFill>
              </a:rPr>
              <a:t>document.getElementById</a:t>
            </a:r>
            <a:r>
              <a:rPr lang="en-US" sz="2200" noProof="1"/>
              <a:t>("load").</a:t>
            </a:r>
            <a:r>
              <a:rPr lang="en-US" sz="2200" noProof="1">
                <a:solidFill>
                  <a:schemeClr val="bg1"/>
                </a:solidFill>
              </a:rPr>
              <a:t>onclick</a:t>
            </a:r>
            <a:r>
              <a:rPr lang="en-US" sz="2200" noProof="1"/>
              <a:t> = loadTodos;</a:t>
            </a:r>
          </a:p>
          <a:p>
            <a:pPr>
              <a:spcBef>
                <a:spcPts val="0"/>
              </a:spcBef>
              <a:spcAft>
                <a:spcPts val="0"/>
              </a:spcAft>
            </a:pPr>
            <a:r>
              <a:rPr lang="en-US" sz="2200" noProof="1"/>
              <a:t>  </a:t>
            </a:r>
            <a:r>
              <a:rPr lang="en-US" sz="2200" noProof="1">
                <a:solidFill>
                  <a:schemeClr val="bg1"/>
                </a:solidFill>
              </a:rPr>
              <a:t>document.getElementById</a:t>
            </a:r>
            <a:r>
              <a:rPr lang="en-US" sz="2200" noProof="1"/>
              <a:t>("add").</a:t>
            </a:r>
            <a:r>
              <a:rPr lang="en-US" sz="2200" noProof="1">
                <a:solidFill>
                  <a:schemeClr val="bg1"/>
                </a:solidFill>
              </a:rPr>
              <a:t>onclick</a:t>
            </a:r>
            <a:r>
              <a:rPr lang="en-US" sz="2200" noProof="1"/>
              <a:t> = addTodo;</a:t>
            </a:r>
          </a:p>
          <a:p>
            <a:pPr>
              <a:spcBef>
                <a:spcPts val="0"/>
              </a:spcBef>
              <a:spcAft>
                <a:spcPts val="0"/>
              </a:spcAft>
            </a:pPr>
            <a:r>
              <a:rPr lang="en-US" sz="2200" noProof="1"/>
              <a:t>  async function </a:t>
            </a:r>
            <a:r>
              <a:rPr lang="en-US" sz="2200" noProof="1">
                <a:solidFill>
                  <a:schemeClr val="bg1"/>
                </a:solidFill>
              </a:rPr>
              <a:t>loadTodos</a:t>
            </a:r>
            <a:r>
              <a:rPr lang="en-US" sz="2200" noProof="1"/>
              <a:t>() { … }</a:t>
            </a:r>
          </a:p>
          <a:p>
            <a:pPr>
              <a:spcBef>
                <a:spcPts val="0"/>
              </a:spcBef>
              <a:spcAft>
                <a:spcPts val="0"/>
              </a:spcAft>
            </a:pPr>
            <a:r>
              <a:rPr lang="en-US" sz="2200" noProof="1"/>
              <a:t>  async function </a:t>
            </a:r>
            <a:r>
              <a:rPr lang="en-US" sz="2200" noProof="1">
                <a:solidFill>
                  <a:schemeClr val="bg1"/>
                </a:solidFill>
              </a:rPr>
              <a:t>addTodo</a:t>
            </a:r>
            <a:r>
              <a:rPr lang="en-US" sz="2200" noProof="1"/>
              <a:t>() { … }</a:t>
            </a:r>
          </a:p>
          <a:p>
            <a:pPr>
              <a:spcBef>
                <a:spcPts val="0"/>
              </a:spcBef>
              <a:spcAft>
                <a:spcPts val="0"/>
              </a:spcAft>
            </a:pPr>
            <a:r>
              <a:rPr lang="en-US" sz="2200" noProof="1"/>
              <a:t>&lt;/script&gt;</a:t>
            </a:r>
          </a:p>
        </p:txBody>
      </p:sp>
      <p:pic>
        <p:nvPicPr>
          <p:cNvPr id="6" name="Picture 5">
            <a:extLst>
              <a:ext uri="{FF2B5EF4-FFF2-40B4-BE49-F238E27FC236}">
                <a16:creationId xmlns:a16="http://schemas.microsoft.com/office/drawing/2014/main" xmlns="" id="{876554D4-3F71-4D56-A5B2-E7577F889F34}"/>
              </a:ext>
            </a:extLst>
          </p:cNvPr>
          <p:cNvPicPr>
            <a:picLocks noChangeAspect="1"/>
          </p:cNvPicPr>
          <p:nvPr/>
        </p:nvPicPr>
        <p:blipFill>
          <a:blip r:embed="rId2"/>
          <a:stretch>
            <a:fillRect/>
          </a:stretch>
        </p:blipFill>
        <p:spPr>
          <a:xfrm>
            <a:off x="6850014" y="1269000"/>
            <a:ext cx="4695825" cy="2333625"/>
          </a:xfrm>
          <a:prstGeom prst="rect">
            <a:avLst/>
          </a:prstGeom>
          <a:ln>
            <a:solidFill>
              <a:srgbClr val="ADB4C3"/>
            </a:solidFill>
          </a:ln>
        </p:spPr>
      </p:pic>
    </p:spTree>
    <p:extLst>
      <p:ext uri="{BB962C8B-B14F-4D97-AF65-F5344CB8AC3E}">
        <p14:creationId xmlns:p14="http://schemas.microsoft.com/office/powerpoint/2010/main" val="233902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F501A9F-0CDF-47CF-9F84-DDA9568E946B}"/>
              </a:ext>
            </a:extLst>
          </p:cNvPr>
          <p:cNvSpPr>
            <a:spLocks noGrp="1"/>
          </p:cNvSpPr>
          <p:nvPr>
            <p:ph type="sldNum" sz="quarter" idx="5"/>
          </p:nvPr>
        </p:nvSpPr>
        <p:spPr/>
        <p:txBody>
          <a:bodyPr/>
          <a:lstStyle/>
          <a:p>
            <a:fld id="{2BF067CD-8E6B-4360-9AA8-C5DF2A48A6D1}" type="slidenum">
              <a:rPr lang="en-US" noProof="0" smtClean="0"/>
              <a:pPr/>
              <a:t>352</a:t>
            </a:fld>
            <a:endParaRPr lang="en-US" noProof="0" dirty="0"/>
          </a:p>
        </p:txBody>
      </p:sp>
      <p:sp>
        <p:nvSpPr>
          <p:cNvPr id="4" name="Title 3">
            <a:extLst>
              <a:ext uri="{FF2B5EF4-FFF2-40B4-BE49-F238E27FC236}">
                <a16:creationId xmlns:a16="http://schemas.microsoft.com/office/drawing/2014/main" xmlns="" id="{CC089A28-9E54-4195-8FF5-6A8DC97983EF}"/>
              </a:ext>
            </a:extLst>
          </p:cNvPr>
          <p:cNvSpPr>
            <a:spLocks noGrp="1"/>
          </p:cNvSpPr>
          <p:nvPr>
            <p:ph type="title"/>
          </p:nvPr>
        </p:nvSpPr>
        <p:spPr/>
        <p:txBody>
          <a:bodyPr/>
          <a:lstStyle/>
          <a:p>
            <a:r>
              <a:rPr lang="en-US" dirty="0"/>
              <a:t>RESTful API Client – Example (2)</a:t>
            </a:r>
          </a:p>
        </p:txBody>
      </p:sp>
      <p:sp>
        <p:nvSpPr>
          <p:cNvPr id="5" name="Text Placeholder 5">
            <a:extLst>
              <a:ext uri="{FF2B5EF4-FFF2-40B4-BE49-F238E27FC236}">
                <a16:creationId xmlns:a16="http://schemas.microsoft.com/office/drawing/2014/main" xmlns="" id="{AF5E08C8-956B-4C24-9DAF-4667FE8DFF25}"/>
              </a:ext>
            </a:extLst>
          </p:cNvPr>
          <p:cNvSpPr txBox="1">
            <a:spLocks/>
          </p:cNvSpPr>
          <p:nvPr/>
        </p:nvSpPr>
        <p:spPr>
          <a:xfrm>
            <a:off x="720680" y="1391241"/>
            <a:ext cx="10710000" cy="442669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500" noProof="1"/>
              <a:t>async function </a:t>
            </a:r>
            <a:r>
              <a:rPr lang="en-US" sz="2500" noProof="1">
                <a:solidFill>
                  <a:schemeClr val="bg1"/>
                </a:solidFill>
              </a:rPr>
              <a:t>loadTodos</a:t>
            </a:r>
            <a:r>
              <a:rPr lang="en-US" sz="2500" noProof="1"/>
              <a:t>() {</a:t>
            </a:r>
          </a:p>
          <a:p>
            <a:pPr>
              <a:lnSpc>
                <a:spcPct val="110000"/>
              </a:lnSpc>
              <a:spcBef>
                <a:spcPts val="0"/>
              </a:spcBef>
              <a:spcAft>
                <a:spcPts val="0"/>
              </a:spcAft>
            </a:pPr>
            <a:r>
              <a:rPr lang="en-US" sz="2500" noProof="1"/>
              <a:t>  let response = </a:t>
            </a:r>
            <a:r>
              <a:rPr lang="en-US" sz="2500" noProof="1">
                <a:solidFill>
                  <a:schemeClr val="bg1"/>
                </a:solidFill>
              </a:rPr>
              <a:t>await</a:t>
            </a:r>
            <a:r>
              <a:rPr lang="en-US" sz="2500" noProof="1"/>
              <a:t> </a:t>
            </a:r>
            <a:r>
              <a:rPr lang="en-US" sz="2500" noProof="1">
                <a:solidFill>
                  <a:schemeClr val="bg1"/>
                </a:solidFill>
              </a:rPr>
              <a:t>fetch</a:t>
            </a:r>
            <a:r>
              <a:rPr lang="en-US" sz="2500" noProof="1"/>
              <a:t>(apiUrl);</a:t>
            </a:r>
          </a:p>
          <a:p>
            <a:pPr>
              <a:lnSpc>
                <a:spcPct val="110000"/>
              </a:lnSpc>
              <a:spcBef>
                <a:spcPts val="0"/>
              </a:spcBef>
              <a:spcAft>
                <a:spcPts val="0"/>
              </a:spcAft>
            </a:pPr>
            <a:r>
              <a:rPr lang="en-US" sz="2500" noProof="1"/>
              <a:t>  let todos = </a:t>
            </a:r>
            <a:r>
              <a:rPr lang="en-US" sz="2500" noProof="1">
                <a:solidFill>
                  <a:schemeClr val="bg1"/>
                </a:solidFill>
              </a:rPr>
              <a:t>await</a:t>
            </a:r>
            <a:r>
              <a:rPr lang="en-US" sz="2500" noProof="1"/>
              <a:t> response.</a:t>
            </a:r>
            <a:r>
              <a:rPr lang="en-US" sz="2500" noProof="1">
                <a:solidFill>
                  <a:schemeClr val="bg1"/>
                </a:solidFill>
              </a:rPr>
              <a:t>json</a:t>
            </a:r>
            <a:r>
              <a:rPr lang="en-US" sz="2500" noProof="1"/>
              <a:t>();</a:t>
            </a:r>
          </a:p>
          <a:p>
            <a:pPr>
              <a:lnSpc>
                <a:spcPct val="110000"/>
              </a:lnSpc>
              <a:spcBef>
                <a:spcPts val="0"/>
              </a:spcBef>
              <a:spcAft>
                <a:spcPts val="0"/>
              </a:spcAft>
            </a:pPr>
            <a:r>
              <a:rPr lang="en-US" sz="2500" noProof="1"/>
              <a:t>  document.getElementById("todo-list").innerHTML = "";</a:t>
            </a:r>
          </a:p>
          <a:p>
            <a:pPr>
              <a:lnSpc>
                <a:spcPct val="110000"/>
              </a:lnSpc>
              <a:spcBef>
                <a:spcPts val="0"/>
              </a:spcBef>
              <a:spcAft>
                <a:spcPts val="0"/>
              </a:spcAft>
            </a:pPr>
            <a:r>
              <a:rPr lang="en-US" sz="2500" noProof="1"/>
              <a:t>  todos.forEach(function(todo) {</a:t>
            </a:r>
          </a:p>
          <a:p>
            <a:pPr>
              <a:lnSpc>
                <a:spcPct val="110000"/>
              </a:lnSpc>
              <a:spcBef>
                <a:spcPts val="0"/>
              </a:spcBef>
              <a:spcAft>
                <a:spcPts val="0"/>
              </a:spcAft>
            </a:pPr>
            <a:r>
              <a:rPr lang="en-US" sz="2500" noProof="1"/>
              <a:t>    let li = document.createElement("li");</a:t>
            </a:r>
          </a:p>
          <a:p>
            <a:pPr>
              <a:lnSpc>
                <a:spcPct val="110000"/>
              </a:lnSpc>
              <a:spcBef>
                <a:spcPts val="0"/>
              </a:spcBef>
              <a:spcAft>
                <a:spcPts val="0"/>
              </a:spcAft>
            </a:pPr>
            <a:r>
              <a:rPr lang="en-US" sz="2500" noProof="1"/>
              <a:t>    li.appendChild(document.createTextNode(todo));</a:t>
            </a:r>
          </a:p>
          <a:p>
            <a:pPr>
              <a:lnSpc>
                <a:spcPct val="110000"/>
              </a:lnSpc>
              <a:spcBef>
                <a:spcPts val="0"/>
              </a:spcBef>
              <a:spcAft>
                <a:spcPts val="0"/>
              </a:spcAft>
            </a:pPr>
            <a:r>
              <a:rPr lang="en-US" sz="2500" noProof="1"/>
              <a:t>    document.getElementById("todo-list").appendChild(li);</a:t>
            </a:r>
          </a:p>
          <a:p>
            <a:pPr>
              <a:lnSpc>
                <a:spcPct val="110000"/>
              </a:lnSpc>
              <a:spcBef>
                <a:spcPts val="0"/>
              </a:spcBef>
              <a:spcAft>
                <a:spcPts val="0"/>
              </a:spcAft>
            </a:pPr>
            <a:r>
              <a:rPr lang="en-US" sz="2500" noProof="1"/>
              <a:t>  });</a:t>
            </a:r>
          </a:p>
          <a:p>
            <a:pPr>
              <a:lnSpc>
                <a:spcPct val="110000"/>
              </a:lnSpc>
              <a:spcBef>
                <a:spcPts val="0"/>
              </a:spcBef>
              <a:spcAft>
                <a:spcPts val="0"/>
              </a:spcAft>
            </a:pPr>
            <a:r>
              <a:rPr lang="en-US" sz="2500" noProof="1"/>
              <a:t>}</a:t>
            </a:r>
          </a:p>
        </p:txBody>
      </p:sp>
    </p:spTree>
    <p:extLst>
      <p:ext uri="{BB962C8B-B14F-4D97-AF65-F5344CB8AC3E}">
        <p14:creationId xmlns:p14="http://schemas.microsoft.com/office/powerpoint/2010/main" val="46663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F501A9F-0CDF-47CF-9F84-DDA9568E946B}"/>
              </a:ext>
            </a:extLst>
          </p:cNvPr>
          <p:cNvSpPr>
            <a:spLocks noGrp="1"/>
          </p:cNvSpPr>
          <p:nvPr>
            <p:ph type="sldNum" sz="quarter" idx="5"/>
          </p:nvPr>
        </p:nvSpPr>
        <p:spPr/>
        <p:txBody>
          <a:bodyPr/>
          <a:lstStyle/>
          <a:p>
            <a:fld id="{2BF067CD-8E6B-4360-9AA8-C5DF2A48A6D1}" type="slidenum">
              <a:rPr lang="en-US" noProof="0" smtClean="0"/>
              <a:pPr/>
              <a:t>353</a:t>
            </a:fld>
            <a:endParaRPr lang="en-US" noProof="0" dirty="0"/>
          </a:p>
        </p:txBody>
      </p:sp>
      <p:sp>
        <p:nvSpPr>
          <p:cNvPr id="4" name="Title 3">
            <a:extLst>
              <a:ext uri="{FF2B5EF4-FFF2-40B4-BE49-F238E27FC236}">
                <a16:creationId xmlns:a16="http://schemas.microsoft.com/office/drawing/2014/main" xmlns="" id="{CC089A28-9E54-4195-8FF5-6A8DC97983EF}"/>
              </a:ext>
            </a:extLst>
          </p:cNvPr>
          <p:cNvSpPr>
            <a:spLocks noGrp="1"/>
          </p:cNvSpPr>
          <p:nvPr>
            <p:ph type="title"/>
          </p:nvPr>
        </p:nvSpPr>
        <p:spPr/>
        <p:txBody>
          <a:bodyPr/>
          <a:lstStyle/>
          <a:p>
            <a:r>
              <a:rPr lang="en-US" dirty="0"/>
              <a:t>RESTful API Client – Example (3)</a:t>
            </a:r>
          </a:p>
        </p:txBody>
      </p:sp>
      <p:sp>
        <p:nvSpPr>
          <p:cNvPr id="5" name="Text Placeholder 5">
            <a:extLst>
              <a:ext uri="{FF2B5EF4-FFF2-40B4-BE49-F238E27FC236}">
                <a16:creationId xmlns:a16="http://schemas.microsoft.com/office/drawing/2014/main" xmlns="" id="{AF5E08C8-956B-4C24-9DAF-4667FE8DFF25}"/>
              </a:ext>
            </a:extLst>
          </p:cNvPr>
          <p:cNvSpPr txBox="1">
            <a:spLocks/>
          </p:cNvSpPr>
          <p:nvPr/>
        </p:nvSpPr>
        <p:spPr>
          <a:xfrm>
            <a:off x="720680" y="1391241"/>
            <a:ext cx="10710000" cy="400350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500" noProof="1"/>
              <a:t>async function </a:t>
            </a:r>
            <a:r>
              <a:rPr lang="en-US" sz="2500" noProof="1">
                <a:solidFill>
                  <a:schemeClr val="bg1"/>
                </a:solidFill>
              </a:rPr>
              <a:t>addTodo</a:t>
            </a:r>
            <a:r>
              <a:rPr lang="en-US" sz="2500" noProof="1"/>
              <a:t>() {</a:t>
            </a:r>
          </a:p>
          <a:p>
            <a:pPr>
              <a:lnSpc>
                <a:spcPct val="110000"/>
              </a:lnSpc>
              <a:spcBef>
                <a:spcPts val="0"/>
              </a:spcBef>
              <a:spcAft>
                <a:spcPts val="0"/>
              </a:spcAft>
            </a:pPr>
            <a:r>
              <a:rPr lang="en-US" sz="2500" noProof="1"/>
              <a:t>  let todoText = document.getElementById("todo").value;</a:t>
            </a:r>
          </a:p>
          <a:p>
            <a:pPr>
              <a:lnSpc>
                <a:spcPct val="110000"/>
              </a:lnSpc>
              <a:spcBef>
                <a:spcPts val="0"/>
              </a:spcBef>
              <a:spcAft>
                <a:spcPts val="0"/>
              </a:spcAft>
            </a:pPr>
            <a:r>
              <a:rPr lang="en-US" sz="2500" noProof="1"/>
              <a:t>  let response = await </a:t>
            </a:r>
            <a:r>
              <a:rPr lang="en-US" sz="2500" noProof="1">
                <a:solidFill>
                  <a:schemeClr val="bg1"/>
                </a:solidFill>
              </a:rPr>
              <a:t>fetch</a:t>
            </a:r>
            <a:r>
              <a:rPr lang="en-US" sz="2500" noProof="1"/>
              <a:t>(apiUrl, {</a:t>
            </a:r>
          </a:p>
          <a:p>
            <a:pPr>
              <a:lnSpc>
                <a:spcPct val="110000"/>
              </a:lnSpc>
              <a:spcBef>
                <a:spcPts val="0"/>
              </a:spcBef>
              <a:spcAft>
                <a:spcPts val="0"/>
              </a:spcAft>
            </a:pPr>
            <a:r>
              <a:rPr lang="en-US" sz="2500" noProof="1"/>
              <a:t>    method: '</a:t>
            </a:r>
            <a:r>
              <a:rPr lang="en-US" sz="2500" noProof="1">
                <a:solidFill>
                  <a:schemeClr val="bg1"/>
                </a:solidFill>
              </a:rPr>
              <a:t>post</a:t>
            </a:r>
            <a:r>
              <a:rPr lang="en-US" sz="2500" noProof="1"/>
              <a:t>',</a:t>
            </a:r>
          </a:p>
          <a:p>
            <a:pPr>
              <a:lnSpc>
                <a:spcPct val="110000"/>
              </a:lnSpc>
              <a:spcBef>
                <a:spcPts val="0"/>
              </a:spcBef>
              <a:spcAft>
                <a:spcPts val="0"/>
              </a:spcAft>
            </a:pPr>
            <a:r>
              <a:rPr lang="en-US" sz="2500" noProof="1"/>
              <a:t>    headers: { 'Content-Type': 'application/json' },</a:t>
            </a:r>
          </a:p>
          <a:p>
            <a:pPr>
              <a:lnSpc>
                <a:spcPct val="110000"/>
              </a:lnSpc>
              <a:spcBef>
                <a:spcPts val="0"/>
              </a:spcBef>
              <a:spcAft>
                <a:spcPts val="0"/>
              </a:spcAft>
            </a:pPr>
            <a:r>
              <a:rPr lang="en-US" sz="2500" noProof="1"/>
              <a:t>    body: JSON.stringify({todoText})</a:t>
            </a:r>
          </a:p>
          <a:p>
            <a:pPr>
              <a:lnSpc>
                <a:spcPct val="110000"/>
              </a:lnSpc>
              <a:spcBef>
                <a:spcPts val="0"/>
              </a:spcBef>
              <a:spcAft>
                <a:spcPts val="0"/>
              </a:spcAft>
            </a:pPr>
            <a:r>
              <a:rPr lang="en-US" sz="2500" noProof="1"/>
              <a:t>  });</a:t>
            </a:r>
          </a:p>
          <a:p>
            <a:pPr>
              <a:lnSpc>
                <a:spcPct val="110000"/>
              </a:lnSpc>
              <a:spcBef>
                <a:spcPts val="0"/>
              </a:spcBef>
              <a:spcAft>
                <a:spcPts val="0"/>
              </a:spcAft>
            </a:pPr>
            <a:r>
              <a:rPr lang="en-US" sz="2500" noProof="1"/>
              <a:t>  loadTodos();</a:t>
            </a:r>
          </a:p>
          <a:p>
            <a:pPr>
              <a:lnSpc>
                <a:spcPct val="110000"/>
              </a:lnSpc>
              <a:spcBef>
                <a:spcPts val="0"/>
              </a:spcBef>
              <a:spcAft>
                <a:spcPts val="0"/>
              </a:spcAft>
            </a:pPr>
            <a:r>
              <a:rPr lang="en-US" sz="2500" noProof="1"/>
              <a:t>}</a:t>
            </a:r>
          </a:p>
        </p:txBody>
      </p:sp>
    </p:spTree>
    <p:extLst>
      <p:ext uri="{BB962C8B-B14F-4D97-AF65-F5344CB8AC3E}">
        <p14:creationId xmlns:p14="http://schemas.microsoft.com/office/powerpoint/2010/main" val="178819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493212"/>
            <a:ext cx="6065837" cy="69850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1494000"/>
            <a:ext cx="6065837" cy="1089212"/>
          </a:xfrm>
        </p:spPr>
        <p:txBody>
          <a:bodyPr/>
          <a:lstStyle/>
          <a:p>
            <a:r>
              <a:rPr lang="en-US" dirty="0"/>
              <a:t>AJAX and REST</a:t>
            </a:r>
          </a:p>
        </p:txBody>
      </p:sp>
      <p:sp>
        <p:nvSpPr>
          <p:cNvPr id="2" name="Rectangle 1">
            <a:extLst>
              <a:ext uri="{FF2B5EF4-FFF2-40B4-BE49-F238E27FC236}">
                <a16:creationId xmlns:a16="http://schemas.microsoft.com/office/drawing/2014/main" xmlns="" id="{A1BE7E77-C414-40B1-BE4B-A21026B6B43A}"/>
              </a:ext>
            </a:extLst>
          </p:cNvPr>
          <p:cNvSpPr/>
          <p:nvPr/>
        </p:nvSpPr>
        <p:spPr>
          <a:xfrm>
            <a:off x="5841725" y="3258212"/>
            <a:ext cx="4863063" cy="461665"/>
          </a:xfrm>
          <a:prstGeom prst="rect">
            <a:avLst/>
          </a:prstGeom>
        </p:spPr>
        <p:txBody>
          <a:bodyPr wrap="none">
            <a:spAutoFit/>
          </a:bodyPr>
          <a:lstStyle/>
          <a:p>
            <a:pPr algn="ctr"/>
            <a:r>
              <a:rPr lang="en-US" sz="2400" dirty="0">
                <a:hlinkClick r:id="rId3"/>
              </a:rPr>
              <a:t>https://repl.it/@nakov/RESTful-API-js</a:t>
            </a:r>
            <a:endParaRPr lang="en-US" sz="2400" dirty="0"/>
          </a:p>
        </p:txBody>
      </p:sp>
      <p:sp>
        <p:nvSpPr>
          <p:cNvPr id="5" name="Rectangle 4">
            <a:extLst>
              <a:ext uri="{FF2B5EF4-FFF2-40B4-BE49-F238E27FC236}">
                <a16:creationId xmlns:a16="http://schemas.microsoft.com/office/drawing/2014/main" xmlns="" id="{160F26FD-F157-475B-BF59-EB9BA844E7B6}"/>
              </a:ext>
            </a:extLst>
          </p:cNvPr>
          <p:cNvSpPr/>
          <p:nvPr/>
        </p:nvSpPr>
        <p:spPr>
          <a:xfrm>
            <a:off x="5020346" y="3807232"/>
            <a:ext cx="6505820" cy="461665"/>
          </a:xfrm>
          <a:prstGeom prst="rect">
            <a:avLst/>
          </a:prstGeom>
        </p:spPr>
        <p:txBody>
          <a:bodyPr wrap="none">
            <a:spAutoFit/>
          </a:bodyPr>
          <a:lstStyle/>
          <a:p>
            <a:pPr algn="ctr"/>
            <a:r>
              <a:rPr lang="en-US" sz="2400" dirty="0">
                <a:hlinkClick r:id="rId4"/>
              </a:rPr>
              <a:t>https://repl.it/@nakov/RESTful-API-client-example</a:t>
            </a:r>
            <a:endParaRPr lang="en-US" sz="2400" dirty="0"/>
          </a:p>
        </p:txBody>
      </p:sp>
      <p:pic>
        <p:nvPicPr>
          <p:cNvPr id="6" name="Picture 5">
            <a:extLst>
              <a:ext uri="{FF2B5EF4-FFF2-40B4-BE49-F238E27FC236}">
                <a16:creationId xmlns:a16="http://schemas.microsoft.com/office/drawing/2014/main" xmlns="" id="{31440492-3578-4A26-A02E-67BA9856E88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1532338" y="1707299"/>
            <a:ext cx="2147641" cy="2334694"/>
          </a:xfrm>
          <a:prstGeom prst="rect">
            <a:avLst/>
          </a:prstGeom>
        </p:spPr>
      </p:pic>
    </p:spTree>
    <p:extLst>
      <p:ext uri="{BB962C8B-B14F-4D97-AF65-F5344CB8AC3E}">
        <p14:creationId xmlns:p14="http://schemas.microsoft.com/office/powerpoint/2010/main" val="10726996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355</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a:xfrm>
            <a:off x="190402" y="1177463"/>
            <a:ext cx="11818096" cy="5528766"/>
          </a:xfrm>
        </p:spPr>
        <p:txBody>
          <a:bodyPr/>
          <a:lstStyle/>
          <a:p>
            <a:r>
              <a:rPr lang="en-US" b="1" dirty="0"/>
              <a:t>Templating engines </a:t>
            </a:r>
            <a:r>
              <a:rPr lang="en-US" dirty="0"/>
              <a:t>render data as HTML through a </a:t>
            </a:r>
            <a:r>
              <a:rPr lang="en-US" b="1" dirty="0"/>
              <a:t>template</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Templating Engines</a:t>
            </a:r>
          </a:p>
        </p:txBody>
      </p:sp>
      <p:grpSp>
        <p:nvGrpSpPr>
          <p:cNvPr id="81" name="Group 80">
            <a:extLst>
              <a:ext uri="{FF2B5EF4-FFF2-40B4-BE49-F238E27FC236}">
                <a16:creationId xmlns:a16="http://schemas.microsoft.com/office/drawing/2014/main" xmlns="" id="{993A1D60-F17C-41EC-A308-5B5949292A00}"/>
              </a:ext>
            </a:extLst>
          </p:cNvPr>
          <p:cNvGrpSpPr/>
          <p:nvPr/>
        </p:nvGrpSpPr>
        <p:grpSpPr>
          <a:xfrm>
            <a:off x="7644132" y="2213910"/>
            <a:ext cx="3905097" cy="2213655"/>
            <a:chOff x="7644132" y="2213910"/>
            <a:chExt cx="3905097" cy="2213655"/>
          </a:xfrm>
        </p:grpSpPr>
        <p:pic>
          <p:nvPicPr>
            <p:cNvPr id="71" name="Picture 70">
              <a:extLst>
                <a:ext uri="{FF2B5EF4-FFF2-40B4-BE49-F238E27FC236}">
                  <a16:creationId xmlns:a16="http://schemas.microsoft.com/office/drawing/2014/main" xmlns="" id="{56D1CE51-5357-47E1-BB1F-BF87990C90DB}"/>
                </a:ext>
              </a:extLst>
            </p:cNvPr>
            <p:cNvPicPr>
              <a:picLocks noChangeAspect="1"/>
            </p:cNvPicPr>
            <p:nvPr/>
          </p:nvPicPr>
          <p:blipFill>
            <a:blip r:embed="rId3"/>
            <a:stretch>
              <a:fillRect/>
            </a:stretch>
          </p:blipFill>
          <p:spPr>
            <a:xfrm>
              <a:off x="7644132" y="2213910"/>
              <a:ext cx="3905097" cy="2213655"/>
            </a:xfrm>
            <a:prstGeom prst="rect">
              <a:avLst/>
            </a:prstGeom>
          </p:spPr>
        </p:pic>
        <p:sp>
          <p:nvSpPr>
            <p:cNvPr id="72" name="Rectangle 71">
              <a:extLst>
                <a:ext uri="{FF2B5EF4-FFF2-40B4-BE49-F238E27FC236}">
                  <a16:creationId xmlns:a16="http://schemas.microsoft.com/office/drawing/2014/main" xmlns="" id="{CD6A0A28-8032-4900-8E0A-656B40D0B451}"/>
                </a:ext>
              </a:extLst>
            </p:cNvPr>
            <p:cNvSpPr/>
            <p:nvPr/>
          </p:nvSpPr>
          <p:spPr>
            <a:xfrm>
              <a:off x="9266425" y="2235316"/>
              <a:ext cx="867546" cy="430887"/>
            </a:xfrm>
            <a:prstGeom prst="rect">
              <a:avLst/>
            </a:prstGeom>
          </p:spPr>
          <p:txBody>
            <a:bodyPr wrap="none">
              <a:spAutoFit/>
            </a:bodyPr>
            <a:lstStyle/>
            <a:p>
              <a:pPr algn="ctr"/>
              <a:r>
                <a:rPr lang="en-US" sz="2200" b="1" dirty="0"/>
                <a:t>HTML</a:t>
              </a:r>
              <a:endParaRPr lang="en-US" sz="2200" dirty="0"/>
            </a:p>
          </p:txBody>
        </p:sp>
        <p:pic>
          <p:nvPicPr>
            <p:cNvPr id="13" name="Picture 12">
              <a:extLst>
                <a:ext uri="{FF2B5EF4-FFF2-40B4-BE49-F238E27FC236}">
                  <a16:creationId xmlns:a16="http://schemas.microsoft.com/office/drawing/2014/main" xmlns="" id="{B5E37B2B-9E8C-4038-82AB-BC39E48B83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2035" y="2772342"/>
              <a:ext cx="3362325" cy="1514475"/>
            </a:xfrm>
            <a:prstGeom prst="rect">
              <a:avLst/>
            </a:prstGeom>
          </p:spPr>
        </p:pic>
      </p:grpSp>
      <p:grpSp>
        <p:nvGrpSpPr>
          <p:cNvPr id="41" name="Group 40">
            <a:extLst>
              <a:ext uri="{FF2B5EF4-FFF2-40B4-BE49-F238E27FC236}">
                <a16:creationId xmlns:a16="http://schemas.microsoft.com/office/drawing/2014/main" xmlns="" id="{4C0B5B45-8C96-48AF-B0B7-028F998838BC}"/>
              </a:ext>
            </a:extLst>
          </p:cNvPr>
          <p:cNvGrpSpPr/>
          <p:nvPr/>
        </p:nvGrpSpPr>
        <p:grpSpPr>
          <a:xfrm>
            <a:off x="5356122" y="2966586"/>
            <a:ext cx="1795705" cy="2206791"/>
            <a:chOff x="5577645" y="2917266"/>
            <a:chExt cx="1795705" cy="2206791"/>
          </a:xfrm>
        </p:grpSpPr>
        <p:pic>
          <p:nvPicPr>
            <p:cNvPr id="28" name="Picture 27">
              <a:extLst>
                <a:ext uri="{FF2B5EF4-FFF2-40B4-BE49-F238E27FC236}">
                  <a16:creationId xmlns:a16="http://schemas.microsoft.com/office/drawing/2014/main" xmlns="" id="{D530A360-2986-4F92-95D2-E56106D2631D}"/>
                </a:ext>
              </a:extLst>
            </p:cNvPr>
            <p:cNvPicPr>
              <a:picLocks noChangeAspect="1"/>
            </p:cNvPicPr>
            <p:nvPr/>
          </p:nvPicPr>
          <p:blipFill>
            <a:blip r:embed="rId5"/>
            <a:stretch>
              <a:fillRect/>
            </a:stretch>
          </p:blipFill>
          <p:spPr>
            <a:xfrm>
              <a:off x="5577645" y="2917266"/>
              <a:ext cx="1795705" cy="1468709"/>
            </a:xfrm>
            <a:prstGeom prst="rect">
              <a:avLst/>
            </a:prstGeom>
          </p:spPr>
        </p:pic>
        <p:sp>
          <p:nvSpPr>
            <p:cNvPr id="40" name="Rectangle 39">
              <a:extLst>
                <a:ext uri="{FF2B5EF4-FFF2-40B4-BE49-F238E27FC236}">
                  <a16:creationId xmlns:a16="http://schemas.microsoft.com/office/drawing/2014/main" xmlns="" id="{9303C10B-8A1A-429F-BF36-D60FD3453A58}"/>
                </a:ext>
              </a:extLst>
            </p:cNvPr>
            <p:cNvSpPr/>
            <p:nvPr/>
          </p:nvSpPr>
          <p:spPr>
            <a:xfrm>
              <a:off x="5746611" y="4354616"/>
              <a:ext cx="1457771" cy="769441"/>
            </a:xfrm>
            <a:prstGeom prst="rect">
              <a:avLst/>
            </a:prstGeom>
          </p:spPr>
          <p:txBody>
            <a:bodyPr wrap="none">
              <a:spAutoFit/>
            </a:bodyPr>
            <a:lstStyle/>
            <a:p>
              <a:pPr algn="ctr"/>
              <a:r>
                <a:rPr lang="en-US" sz="2200" b="1" dirty="0"/>
                <a:t>templating</a:t>
              </a:r>
            </a:p>
            <a:p>
              <a:pPr algn="ctr"/>
              <a:r>
                <a:rPr lang="en-US" sz="2200" b="1" dirty="0"/>
                <a:t>engine</a:t>
              </a:r>
              <a:endParaRPr lang="en-US" sz="2200" dirty="0"/>
            </a:p>
          </p:txBody>
        </p:sp>
      </p:grpSp>
      <p:pic>
        <p:nvPicPr>
          <p:cNvPr id="70" name="Picture 69">
            <a:extLst>
              <a:ext uri="{FF2B5EF4-FFF2-40B4-BE49-F238E27FC236}">
                <a16:creationId xmlns:a16="http://schemas.microsoft.com/office/drawing/2014/main" xmlns="" id="{8C3AD98E-BDDC-44AE-B8FD-81B19F36ED2F}"/>
              </a:ext>
            </a:extLst>
          </p:cNvPr>
          <p:cNvPicPr>
            <a:picLocks noChangeAspect="1"/>
          </p:cNvPicPr>
          <p:nvPr/>
        </p:nvPicPr>
        <p:blipFill>
          <a:blip r:embed="rId6"/>
          <a:stretch>
            <a:fillRect/>
          </a:stretch>
        </p:blipFill>
        <p:spPr>
          <a:xfrm rot="481453">
            <a:off x="6877534" y="2960648"/>
            <a:ext cx="1169501" cy="673531"/>
          </a:xfrm>
          <a:prstGeom prst="rect">
            <a:avLst/>
          </a:prstGeom>
        </p:spPr>
      </p:pic>
      <p:pic>
        <p:nvPicPr>
          <p:cNvPr id="75" name="Picture 74">
            <a:extLst>
              <a:ext uri="{FF2B5EF4-FFF2-40B4-BE49-F238E27FC236}">
                <a16:creationId xmlns:a16="http://schemas.microsoft.com/office/drawing/2014/main" xmlns="" id="{51A8C8E7-E1B6-417A-B4C6-BFED7D78A5AC}"/>
              </a:ext>
            </a:extLst>
          </p:cNvPr>
          <p:cNvPicPr>
            <a:picLocks noChangeAspect="1"/>
          </p:cNvPicPr>
          <p:nvPr/>
        </p:nvPicPr>
        <p:blipFill rotWithShape="1">
          <a:blip r:embed="rId7"/>
          <a:srcRect l="41506"/>
          <a:stretch/>
        </p:blipFill>
        <p:spPr>
          <a:xfrm rot="20647578">
            <a:off x="4628419" y="2426152"/>
            <a:ext cx="1565268" cy="1218293"/>
          </a:xfrm>
          <a:prstGeom prst="rect">
            <a:avLst/>
          </a:prstGeom>
        </p:spPr>
      </p:pic>
      <p:grpSp>
        <p:nvGrpSpPr>
          <p:cNvPr id="34" name="Group 33">
            <a:extLst>
              <a:ext uri="{FF2B5EF4-FFF2-40B4-BE49-F238E27FC236}">
                <a16:creationId xmlns:a16="http://schemas.microsoft.com/office/drawing/2014/main" xmlns="" id="{B0733894-C959-4958-9BC4-E4EA5FEEE23C}"/>
              </a:ext>
            </a:extLst>
          </p:cNvPr>
          <p:cNvGrpSpPr/>
          <p:nvPr/>
        </p:nvGrpSpPr>
        <p:grpSpPr>
          <a:xfrm>
            <a:off x="381000" y="1917662"/>
            <a:ext cx="4677524" cy="2076755"/>
            <a:chOff x="592053" y="2043822"/>
            <a:chExt cx="4677524" cy="2076755"/>
          </a:xfrm>
        </p:grpSpPr>
        <p:pic>
          <p:nvPicPr>
            <p:cNvPr id="30" name="Picture 29">
              <a:extLst>
                <a:ext uri="{FF2B5EF4-FFF2-40B4-BE49-F238E27FC236}">
                  <a16:creationId xmlns:a16="http://schemas.microsoft.com/office/drawing/2014/main" xmlns="" id="{ACA45480-8BB5-4FA3-9F65-26DCE2086241}"/>
                </a:ext>
              </a:extLst>
            </p:cNvPr>
            <p:cNvPicPr>
              <a:picLocks noChangeAspect="1"/>
            </p:cNvPicPr>
            <p:nvPr/>
          </p:nvPicPr>
          <p:blipFill>
            <a:blip r:embed="rId3"/>
            <a:stretch>
              <a:fillRect/>
            </a:stretch>
          </p:blipFill>
          <p:spPr>
            <a:xfrm>
              <a:off x="592053" y="2043822"/>
              <a:ext cx="4677524" cy="2076755"/>
            </a:xfrm>
            <a:prstGeom prst="rect">
              <a:avLst/>
            </a:prstGeom>
          </p:spPr>
        </p:pic>
        <p:pic>
          <p:nvPicPr>
            <p:cNvPr id="31" name="Picture 30">
              <a:extLst>
                <a:ext uri="{FF2B5EF4-FFF2-40B4-BE49-F238E27FC236}">
                  <a16:creationId xmlns:a16="http://schemas.microsoft.com/office/drawing/2014/main" xmlns="" id="{B8B1CB0B-52A9-42B9-A78C-3BC5F845F3B8}"/>
                </a:ext>
              </a:extLst>
            </p:cNvPr>
            <p:cNvPicPr>
              <a:picLocks noChangeAspect="1"/>
            </p:cNvPicPr>
            <p:nvPr/>
          </p:nvPicPr>
          <p:blipFill>
            <a:blip r:embed="rId8">
              <a:clrChange>
                <a:clrFrom>
                  <a:srgbClr val="FFFFFE"/>
                </a:clrFrom>
                <a:clrTo>
                  <a:srgbClr val="FFFFFE">
                    <a:alpha val="0"/>
                  </a:srgbClr>
                </a:clrTo>
              </a:clrChange>
            </a:blip>
            <a:stretch>
              <a:fillRect/>
            </a:stretch>
          </p:blipFill>
          <p:spPr>
            <a:xfrm>
              <a:off x="952378" y="2568623"/>
              <a:ext cx="3881679" cy="1425119"/>
            </a:xfrm>
            <a:prstGeom prst="rect">
              <a:avLst/>
            </a:prstGeom>
          </p:spPr>
        </p:pic>
        <p:sp>
          <p:nvSpPr>
            <p:cNvPr id="33" name="Rectangle 32">
              <a:extLst>
                <a:ext uri="{FF2B5EF4-FFF2-40B4-BE49-F238E27FC236}">
                  <a16:creationId xmlns:a16="http://schemas.microsoft.com/office/drawing/2014/main" xmlns="" id="{51C23416-832E-4F3E-9998-3D25008149F5}"/>
                </a:ext>
              </a:extLst>
            </p:cNvPr>
            <p:cNvSpPr/>
            <p:nvPr/>
          </p:nvSpPr>
          <p:spPr>
            <a:xfrm>
              <a:off x="2308658" y="2065228"/>
              <a:ext cx="1244316" cy="430887"/>
            </a:xfrm>
            <a:prstGeom prst="rect">
              <a:avLst/>
            </a:prstGeom>
          </p:spPr>
          <p:txBody>
            <a:bodyPr wrap="none">
              <a:spAutoFit/>
            </a:bodyPr>
            <a:lstStyle/>
            <a:p>
              <a:pPr algn="ctr"/>
              <a:r>
                <a:rPr lang="en-US" sz="2200" b="1" dirty="0"/>
                <a:t>template</a:t>
              </a:r>
              <a:endParaRPr lang="en-US" sz="2200" dirty="0"/>
            </a:p>
          </p:txBody>
        </p:sp>
      </p:grpSp>
      <p:pic>
        <p:nvPicPr>
          <p:cNvPr id="80" name="Picture 79">
            <a:extLst>
              <a:ext uri="{FF2B5EF4-FFF2-40B4-BE49-F238E27FC236}">
                <a16:creationId xmlns:a16="http://schemas.microsoft.com/office/drawing/2014/main" xmlns="" id="{91CAA444-C0E3-4FF1-9015-F91B9EAE67F5}"/>
              </a:ext>
            </a:extLst>
          </p:cNvPr>
          <p:cNvPicPr>
            <a:picLocks noChangeAspect="1"/>
          </p:cNvPicPr>
          <p:nvPr/>
        </p:nvPicPr>
        <p:blipFill rotWithShape="1">
          <a:blip r:embed="rId9"/>
          <a:srcRect l="50000"/>
          <a:stretch/>
        </p:blipFill>
        <p:spPr>
          <a:xfrm rot="766357">
            <a:off x="4261784" y="4715801"/>
            <a:ext cx="1911261" cy="1959459"/>
          </a:xfrm>
          <a:prstGeom prst="rect">
            <a:avLst/>
          </a:prstGeom>
        </p:spPr>
      </p:pic>
      <p:grpSp>
        <p:nvGrpSpPr>
          <p:cNvPr id="39" name="Group 38">
            <a:extLst>
              <a:ext uri="{FF2B5EF4-FFF2-40B4-BE49-F238E27FC236}">
                <a16:creationId xmlns:a16="http://schemas.microsoft.com/office/drawing/2014/main" xmlns="" id="{48AFC9CF-DA39-4877-A856-7CF6A4A90F04}"/>
              </a:ext>
            </a:extLst>
          </p:cNvPr>
          <p:cNvGrpSpPr/>
          <p:nvPr/>
        </p:nvGrpSpPr>
        <p:grpSpPr>
          <a:xfrm>
            <a:off x="381000" y="4288298"/>
            <a:ext cx="4677524" cy="2290702"/>
            <a:chOff x="592053" y="4333298"/>
            <a:chExt cx="4677524" cy="2290702"/>
          </a:xfrm>
        </p:grpSpPr>
        <p:grpSp>
          <p:nvGrpSpPr>
            <p:cNvPr id="35" name="Group 34">
              <a:extLst>
                <a:ext uri="{FF2B5EF4-FFF2-40B4-BE49-F238E27FC236}">
                  <a16:creationId xmlns:a16="http://schemas.microsoft.com/office/drawing/2014/main" xmlns="" id="{022B80A4-6929-40D6-AC13-18ECA53FA92E}"/>
                </a:ext>
              </a:extLst>
            </p:cNvPr>
            <p:cNvGrpSpPr/>
            <p:nvPr/>
          </p:nvGrpSpPr>
          <p:grpSpPr>
            <a:xfrm>
              <a:off x="592053" y="4333298"/>
              <a:ext cx="4677524" cy="2290702"/>
              <a:chOff x="592053" y="2043822"/>
              <a:chExt cx="4677524" cy="2076755"/>
            </a:xfrm>
          </p:grpSpPr>
          <p:pic>
            <p:nvPicPr>
              <p:cNvPr id="36" name="Picture 35">
                <a:extLst>
                  <a:ext uri="{FF2B5EF4-FFF2-40B4-BE49-F238E27FC236}">
                    <a16:creationId xmlns:a16="http://schemas.microsoft.com/office/drawing/2014/main" xmlns="" id="{53D83B8F-F33C-47C3-806C-D115B3549373}"/>
                  </a:ext>
                </a:extLst>
              </p:cNvPr>
              <p:cNvPicPr>
                <a:picLocks noChangeAspect="1"/>
              </p:cNvPicPr>
              <p:nvPr/>
            </p:nvPicPr>
            <p:blipFill>
              <a:blip r:embed="rId3"/>
              <a:stretch>
                <a:fillRect/>
              </a:stretch>
            </p:blipFill>
            <p:spPr>
              <a:xfrm>
                <a:off x="592053" y="2043822"/>
                <a:ext cx="4677524" cy="2076755"/>
              </a:xfrm>
              <a:prstGeom prst="rect">
                <a:avLst/>
              </a:prstGeom>
            </p:spPr>
          </p:pic>
          <p:sp>
            <p:nvSpPr>
              <p:cNvPr id="38" name="Rectangle 37">
                <a:extLst>
                  <a:ext uri="{FF2B5EF4-FFF2-40B4-BE49-F238E27FC236}">
                    <a16:creationId xmlns:a16="http://schemas.microsoft.com/office/drawing/2014/main" xmlns="" id="{9D79BDAC-196D-494E-8284-955742680038}"/>
                  </a:ext>
                </a:extLst>
              </p:cNvPr>
              <p:cNvSpPr/>
              <p:nvPr/>
            </p:nvSpPr>
            <p:spPr>
              <a:xfrm>
                <a:off x="2577482" y="2075431"/>
                <a:ext cx="706668" cy="390643"/>
              </a:xfrm>
              <a:prstGeom prst="rect">
                <a:avLst/>
              </a:prstGeom>
            </p:spPr>
            <p:txBody>
              <a:bodyPr wrap="none">
                <a:spAutoFit/>
              </a:bodyPr>
              <a:lstStyle/>
              <a:p>
                <a:pPr algn="ctr"/>
                <a:r>
                  <a:rPr lang="en-US" sz="2200" b="1" dirty="0"/>
                  <a:t>data</a:t>
                </a:r>
                <a:endParaRPr lang="en-US" sz="2200" dirty="0"/>
              </a:p>
            </p:txBody>
          </p:sp>
        </p:grpSp>
        <p:pic>
          <p:nvPicPr>
            <p:cNvPr id="10" name="Picture 9">
              <a:extLst>
                <a:ext uri="{FF2B5EF4-FFF2-40B4-BE49-F238E27FC236}">
                  <a16:creationId xmlns:a16="http://schemas.microsoft.com/office/drawing/2014/main" xmlns="" id="{3A6F9382-448A-48C2-9797-66D0F5703D7B}"/>
                </a:ext>
              </a:extLst>
            </p:cNvPr>
            <p:cNvPicPr>
              <a:picLocks noChangeAspect="1"/>
            </p:cNvPicPr>
            <p:nvPr/>
          </p:nvPicPr>
          <p:blipFill>
            <a:blip r:embed="rId10">
              <a:clrChange>
                <a:clrFrom>
                  <a:srgbClr val="FFFFFE"/>
                </a:clrFrom>
                <a:clrTo>
                  <a:srgbClr val="FFFFFE">
                    <a:alpha val="0"/>
                  </a:srgbClr>
                </a:clrTo>
              </a:clrChange>
            </a:blip>
            <a:stretch>
              <a:fillRect/>
            </a:stretch>
          </p:blipFill>
          <p:spPr>
            <a:xfrm>
              <a:off x="955010" y="4849298"/>
              <a:ext cx="3976007" cy="1706325"/>
            </a:xfrm>
            <a:prstGeom prst="rect">
              <a:avLst/>
            </a:prstGeom>
          </p:spPr>
        </p:pic>
      </p:grpSp>
    </p:spTree>
    <p:extLst>
      <p:ext uri="{BB962C8B-B14F-4D97-AF65-F5344CB8AC3E}">
        <p14:creationId xmlns:p14="http://schemas.microsoft.com/office/powerpoint/2010/main" val="22448393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356</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a:xfrm>
            <a:off x="190402" y="1223999"/>
            <a:ext cx="11818096" cy="5500891"/>
          </a:xfrm>
        </p:spPr>
        <p:txBody>
          <a:bodyPr/>
          <a:lstStyle/>
          <a:p>
            <a:r>
              <a:rPr lang="en-US" dirty="0"/>
              <a:t>Sample </a:t>
            </a:r>
            <a:r>
              <a:rPr lang="en-US" b="1" dirty="0"/>
              <a:t>template</a:t>
            </a:r>
            <a:r>
              <a:rPr lang="en-US" dirty="0"/>
              <a:t> for rendering list of students (using the </a:t>
            </a:r>
            <a:r>
              <a:rPr lang="en-US" b="1" dirty="0"/>
              <a:t>handlebars</a:t>
            </a:r>
            <a:r>
              <a:rPr lang="en-US" dirty="0"/>
              <a:t> engine syntax):</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Templating Engines Example – Template</a:t>
            </a:r>
          </a:p>
        </p:txBody>
      </p:sp>
      <p:sp>
        <p:nvSpPr>
          <p:cNvPr id="5" name="Text Placeholder 5">
            <a:extLst>
              <a:ext uri="{FF2B5EF4-FFF2-40B4-BE49-F238E27FC236}">
                <a16:creationId xmlns:a16="http://schemas.microsoft.com/office/drawing/2014/main" xmlns="" id="{15E04EA0-FA29-4B8F-9293-A408B42C67B9}"/>
              </a:ext>
            </a:extLst>
          </p:cNvPr>
          <p:cNvSpPr txBox="1">
            <a:spLocks/>
          </p:cNvSpPr>
          <p:nvPr/>
        </p:nvSpPr>
        <p:spPr>
          <a:xfrm>
            <a:off x="554182" y="2497391"/>
            <a:ext cx="11083636" cy="395759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sz="2600" noProof="1"/>
              <a:t>&lt;script id="studentsTpl" type="</a:t>
            </a:r>
            <a:r>
              <a:rPr lang="en-US" sz="2600" noProof="1">
                <a:solidFill>
                  <a:schemeClr val="bg1"/>
                </a:solidFill>
              </a:rPr>
              <a:t>text/x-handlebars-template</a:t>
            </a:r>
            <a:r>
              <a:rPr lang="en-US" sz="2600" noProof="1"/>
              <a:t>"&gt;</a:t>
            </a:r>
          </a:p>
          <a:p>
            <a:pPr>
              <a:spcBef>
                <a:spcPts val="300"/>
              </a:spcBef>
              <a:spcAft>
                <a:spcPts val="300"/>
              </a:spcAft>
            </a:pPr>
            <a:r>
              <a:rPr lang="en-US" sz="2600" noProof="1"/>
              <a:t>  &lt;h1&gt;Students (</a:t>
            </a:r>
            <a:r>
              <a:rPr lang="en-US" sz="2600" noProof="1">
                <a:solidFill>
                  <a:schemeClr val="bg1"/>
                </a:solidFill>
              </a:rPr>
              <a:t>{{students.length}}</a:t>
            </a:r>
            <a:r>
              <a:rPr lang="en-US" sz="2600" noProof="1"/>
              <a:t>)&lt;/h1&gt;</a:t>
            </a:r>
          </a:p>
          <a:p>
            <a:pPr>
              <a:spcBef>
                <a:spcPts val="300"/>
              </a:spcBef>
              <a:spcAft>
                <a:spcPts val="300"/>
              </a:spcAft>
            </a:pPr>
            <a:r>
              <a:rPr lang="en-US" sz="2600" noProof="1"/>
              <a:t>  &lt;ul&gt;</a:t>
            </a:r>
          </a:p>
          <a:p>
            <a:pPr>
              <a:spcBef>
                <a:spcPts val="300"/>
              </a:spcBef>
              <a:spcAft>
                <a:spcPts val="300"/>
              </a:spcAft>
            </a:pPr>
            <a:r>
              <a:rPr lang="en-US" sz="2600" noProof="1"/>
              <a:t>  </a:t>
            </a:r>
            <a:r>
              <a:rPr lang="en-US" sz="2600" noProof="1">
                <a:solidFill>
                  <a:schemeClr val="bg1"/>
                </a:solidFill>
              </a:rPr>
              <a:t>{{#each students}}</a:t>
            </a:r>
          </a:p>
          <a:p>
            <a:pPr>
              <a:spcBef>
                <a:spcPts val="300"/>
              </a:spcBef>
              <a:spcAft>
                <a:spcPts val="300"/>
              </a:spcAft>
            </a:pPr>
            <a:r>
              <a:rPr lang="en-US" sz="2600" noProof="1"/>
              <a:t>    &lt;li&gt;</a:t>
            </a:r>
            <a:r>
              <a:rPr lang="en-US" sz="2600" noProof="1">
                <a:solidFill>
                  <a:schemeClr val="bg1"/>
                </a:solidFill>
              </a:rPr>
              <a:t>{{name}}</a:t>
            </a:r>
            <a:r>
              <a:rPr lang="en-US" sz="2600" noProof="1"/>
              <a:t> (graduated </a:t>
            </a:r>
            <a:r>
              <a:rPr lang="en-US" sz="2600" noProof="1">
                <a:solidFill>
                  <a:schemeClr val="bg1"/>
                </a:solidFill>
              </a:rPr>
              <a:t>{{year}}</a:t>
            </a:r>
            <a:r>
              <a:rPr lang="en-US" sz="2600" noProof="1"/>
              <a:t>)&lt;/li&gt;</a:t>
            </a:r>
          </a:p>
          <a:p>
            <a:pPr>
              <a:spcBef>
                <a:spcPts val="300"/>
              </a:spcBef>
              <a:spcAft>
                <a:spcPts val="300"/>
              </a:spcAft>
            </a:pPr>
            <a:r>
              <a:rPr lang="en-US" sz="2600" noProof="1"/>
              <a:t>  </a:t>
            </a:r>
            <a:r>
              <a:rPr lang="en-US" sz="2600" noProof="1">
                <a:solidFill>
                  <a:schemeClr val="bg1"/>
                </a:solidFill>
              </a:rPr>
              <a:t>{{/each}}</a:t>
            </a:r>
          </a:p>
          <a:p>
            <a:pPr>
              <a:spcBef>
                <a:spcPts val="300"/>
              </a:spcBef>
              <a:spcAft>
                <a:spcPts val="300"/>
              </a:spcAft>
            </a:pPr>
            <a:r>
              <a:rPr lang="en-US" sz="2600" noProof="1"/>
              <a:t>  &lt;/ul&gt;</a:t>
            </a:r>
          </a:p>
          <a:p>
            <a:pPr>
              <a:spcBef>
                <a:spcPts val="300"/>
              </a:spcBef>
              <a:spcAft>
                <a:spcPts val="300"/>
              </a:spcAft>
            </a:pPr>
            <a:r>
              <a:rPr lang="en-US" sz="2600" noProof="1"/>
              <a:t>&lt;/script&gt;</a:t>
            </a:r>
          </a:p>
        </p:txBody>
      </p:sp>
    </p:spTree>
    <p:extLst>
      <p:ext uri="{BB962C8B-B14F-4D97-AF65-F5344CB8AC3E}">
        <p14:creationId xmlns:p14="http://schemas.microsoft.com/office/powerpoint/2010/main" val="113276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357</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p:txBody>
          <a:bodyPr/>
          <a:lstStyle/>
          <a:p>
            <a:r>
              <a:rPr lang="en-US" dirty="0"/>
              <a:t>Sample </a:t>
            </a:r>
            <a:r>
              <a:rPr lang="en-US" b="1" dirty="0"/>
              <a:t>data</a:t>
            </a:r>
            <a:r>
              <a:rPr lang="en-US" dirty="0"/>
              <a:t> for rendering (list of students)</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Templating Engines Example – JSON Data</a:t>
            </a:r>
          </a:p>
        </p:txBody>
      </p:sp>
      <p:sp>
        <p:nvSpPr>
          <p:cNvPr id="5" name="Text Placeholder 5">
            <a:extLst>
              <a:ext uri="{FF2B5EF4-FFF2-40B4-BE49-F238E27FC236}">
                <a16:creationId xmlns:a16="http://schemas.microsoft.com/office/drawing/2014/main" xmlns="" id="{15E04EA0-FA29-4B8F-9293-A408B42C67B9}"/>
              </a:ext>
            </a:extLst>
          </p:cNvPr>
          <p:cNvSpPr txBox="1">
            <a:spLocks/>
          </p:cNvSpPr>
          <p:nvPr/>
        </p:nvSpPr>
        <p:spPr>
          <a:xfrm>
            <a:off x="700360" y="2531441"/>
            <a:ext cx="10750640" cy="341898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400" noProof="1"/>
              <a:t>{</a:t>
            </a:r>
          </a:p>
          <a:p>
            <a:pPr>
              <a:spcBef>
                <a:spcPts val="400"/>
              </a:spcBef>
              <a:spcAft>
                <a:spcPts val="400"/>
              </a:spcAft>
            </a:pPr>
            <a:r>
              <a:rPr lang="en-US" sz="2400" noProof="1"/>
              <a:t>  "students" : [</a:t>
            </a:r>
          </a:p>
          <a:p>
            <a:pPr>
              <a:spcBef>
                <a:spcPts val="400"/>
              </a:spcBef>
              <a:spcAft>
                <a:spcPts val="400"/>
              </a:spcAft>
            </a:pPr>
            <a:r>
              <a:rPr lang="en-US" sz="2400" noProof="1"/>
              <a:t>    {"name" : "Marry", "year" : 2019},</a:t>
            </a:r>
          </a:p>
          <a:p>
            <a:pPr>
              <a:spcBef>
                <a:spcPts val="400"/>
              </a:spcBef>
              <a:spcAft>
                <a:spcPts val="400"/>
              </a:spcAft>
            </a:pPr>
            <a:r>
              <a:rPr lang="en-US" sz="2400" noProof="1"/>
              <a:t>    {"name" : "Steve" , "year" : 2020},</a:t>
            </a:r>
          </a:p>
          <a:p>
            <a:pPr>
              <a:spcBef>
                <a:spcPts val="400"/>
              </a:spcBef>
              <a:spcAft>
                <a:spcPts val="400"/>
              </a:spcAft>
            </a:pPr>
            <a:r>
              <a:rPr lang="en-US" sz="2400" noProof="1"/>
              <a:t>    {"name" : "Teddy" , "year" : 2020}</a:t>
            </a:r>
          </a:p>
          <a:p>
            <a:pPr>
              <a:spcBef>
                <a:spcPts val="400"/>
              </a:spcBef>
              <a:spcAft>
                <a:spcPts val="400"/>
              </a:spcAft>
            </a:pPr>
            <a:r>
              <a:rPr lang="en-US" sz="2400" noProof="1"/>
              <a:t>  ]</a:t>
            </a:r>
          </a:p>
          <a:p>
            <a:pPr>
              <a:spcBef>
                <a:spcPts val="400"/>
              </a:spcBef>
              <a:spcAft>
                <a:spcPts val="400"/>
              </a:spcAft>
            </a:pPr>
            <a:r>
              <a:rPr lang="en-US" sz="2400" noProof="1"/>
              <a:t>}</a:t>
            </a:r>
          </a:p>
        </p:txBody>
      </p:sp>
      <p:sp>
        <p:nvSpPr>
          <p:cNvPr id="6" name="Text Placeholder 5">
            <a:extLst>
              <a:ext uri="{FF2B5EF4-FFF2-40B4-BE49-F238E27FC236}">
                <a16:creationId xmlns:a16="http://schemas.microsoft.com/office/drawing/2014/main" xmlns="" id="{654F96E9-A0F0-4DC5-9B42-A221E3055E73}"/>
              </a:ext>
            </a:extLst>
          </p:cNvPr>
          <p:cNvSpPr txBox="1">
            <a:spLocks/>
          </p:cNvSpPr>
          <p:nvPr/>
        </p:nvSpPr>
        <p:spPr>
          <a:xfrm>
            <a:off x="700360" y="1944000"/>
            <a:ext cx="10750640" cy="587441"/>
          </a:xfrm>
          <a:prstGeom prst="rect">
            <a:avLst/>
          </a:prstGeom>
          <a:solidFill>
            <a:schemeClr val="accent6">
              <a:lumMod val="2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400"/>
              </a:spcBef>
              <a:spcAft>
                <a:spcPts val="400"/>
              </a:spcAft>
            </a:pPr>
            <a:r>
              <a:rPr lang="en-US" sz="2400" noProof="1"/>
              <a:t>students.json</a:t>
            </a:r>
          </a:p>
        </p:txBody>
      </p:sp>
    </p:spTree>
    <p:extLst>
      <p:ext uri="{BB962C8B-B14F-4D97-AF65-F5344CB8AC3E}">
        <p14:creationId xmlns:p14="http://schemas.microsoft.com/office/powerpoint/2010/main" val="40583318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358</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p:txBody>
          <a:bodyPr/>
          <a:lstStyle/>
          <a:p>
            <a:r>
              <a:rPr lang="en-US" dirty="0"/>
              <a:t>Rendering the students using </a:t>
            </a:r>
            <a:r>
              <a:rPr lang="en-US" b="1" dirty="0"/>
              <a:t>Handlebars</a:t>
            </a:r>
            <a:r>
              <a:rPr lang="en-US" dirty="0"/>
              <a:t> templating engine:</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a:t>Templating Engines Example – Rendering</a:t>
            </a:r>
            <a:endParaRPr lang="en-US" dirty="0"/>
          </a:p>
        </p:txBody>
      </p:sp>
      <p:sp>
        <p:nvSpPr>
          <p:cNvPr id="5" name="Text Placeholder 5">
            <a:extLst>
              <a:ext uri="{FF2B5EF4-FFF2-40B4-BE49-F238E27FC236}">
                <a16:creationId xmlns:a16="http://schemas.microsoft.com/office/drawing/2014/main" xmlns="" id="{15E04EA0-FA29-4B8F-9293-A408B42C67B9}"/>
              </a:ext>
            </a:extLst>
          </p:cNvPr>
          <p:cNvSpPr txBox="1">
            <a:spLocks/>
          </p:cNvSpPr>
          <p:nvPr/>
        </p:nvSpPr>
        <p:spPr>
          <a:xfrm>
            <a:off x="700360" y="1906676"/>
            <a:ext cx="10750640" cy="465009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&lt;script src="https://cdnjs.cloudflare.com/ajax/libs/handlebars.js/4.7.6/</a:t>
            </a:r>
            <a:r>
              <a:rPr lang="en-US" sz="2400" noProof="1">
                <a:solidFill>
                  <a:schemeClr val="bg1"/>
                </a:solidFill>
              </a:rPr>
              <a:t>handlebars.min.js</a:t>
            </a:r>
            <a:r>
              <a:rPr lang="en-US" sz="2400" noProof="1"/>
              <a:t>"&gt;&lt;/script&gt;</a:t>
            </a:r>
          </a:p>
          <a:p>
            <a:pPr>
              <a:spcBef>
                <a:spcPts val="0"/>
              </a:spcBef>
              <a:spcAft>
                <a:spcPts val="0"/>
              </a:spcAft>
            </a:pPr>
            <a:r>
              <a:rPr lang="en-US" sz="2400" noProof="1"/>
              <a:t>&lt;script&gt;</a:t>
            </a:r>
          </a:p>
          <a:p>
            <a:pPr>
              <a:spcBef>
                <a:spcPts val="0"/>
              </a:spcBef>
              <a:spcAft>
                <a:spcPts val="0"/>
              </a:spcAft>
            </a:pPr>
            <a:r>
              <a:rPr lang="en-US" sz="2400" noProof="1"/>
              <a:t>  async function loadStudents() {</a:t>
            </a:r>
          </a:p>
          <a:p>
            <a:pPr>
              <a:spcBef>
                <a:spcPts val="0"/>
              </a:spcBef>
              <a:spcAft>
                <a:spcPts val="0"/>
              </a:spcAft>
            </a:pPr>
            <a:r>
              <a:rPr lang="en-US" sz="2400" noProof="1"/>
              <a:t>    let response = await fetch('</a:t>
            </a:r>
            <a:r>
              <a:rPr lang="en-US" sz="2400" noProof="1">
                <a:latin typeface="+mn-lt"/>
              </a:rPr>
              <a:t>students.json</a:t>
            </a:r>
            <a:r>
              <a:rPr lang="en-US" sz="2400" noProof="1"/>
              <a:t>');</a:t>
            </a:r>
          </a:p>
          <a:p>
            <a:pPr>
              <a:spcBef>
                <a:spcPts val="0"/>
              </a:spcBef>
              <a:spcAft>
                <a:spcPts val="0"/>
              </a:spcAft>
            </a:pPr>
            <a:r>
              <a:rPr lang="en-US" sz="2400" noProof="1"/>
              <a:t>    let students = await response.json();</a:t>
            </a:r>
          </a:p>
          <a:p>
            <a:pPr>
              <a:spcBef>
                <a:spcPts val="0"/>
              </a:spcBef>
              <a:spcAft>
                <a:spcPts val="0"/>
              </a:spcAft>
            </a:pPr>
            <a:r>
              <a:rPr lang="en-US" sz="2400" noProof="1"/>
              <a:t>    let studentsTemplate = </a:t>
            </a:r>
            <a:r>
              <a:rPr lang="en-US" sz="2400" noProof="1">
                <a:solidFill>
                  <a:schemeClr val="bg1"/>
                </a:solidFill>
              </a:rPr>
              <a:t>Handlebars.compile</a:t>
            </a:r>
            <a:r>
              <a:rPr lang="en-US" sz="2400" noProof="1"/>
              <a:t>(</a:t>
            </a:r>
          </a:p>
          <a:p>
            <a:pPr>
              <a:spcBef>
                <a:spcPts val="0"/>
              </a:spcBef>
              <a:spcAft>
                <a:spcPts val="0"/>
              </a:spcAft>
            </a:pPr>
            <a:r>
              <a:rPr lang="en-US" sz="2400" noProof="1"/>
              <a:t>      document.getElementById("studentsTpl").innerHTML);</a:t>
            </a:r>
          </a:p>
          <a:p>
            <a:pPr>
              <a:spcBef>
                <a:spcPts val="0"/>
              </a:spcBef>
              <a:spcAft>
                <a:spcPts val="0"/>
              </a:spcAft>
            </a:pPr>
            <a:r>
              <a:rPr lang="en-US" sz="2400" noProof="1"/>
              <a:t>    document.body.innerHTML = </a:t>
            </a:r>
            <a:r>
              <a:rPr lang="en-US" sz="2400" noProof="1">
                <a:solidFill>
                  <a:schemeClr val="bg1"/>
                </a:solidFill>
              </a:rPr>
              <a:t>studentsTemplate</a:t>
            </a:r>
            <a:r>
              <a:rPr lang="en-US" sz="2400" noProof="1"/>
              <a:t>(students);</a:t>
            </a:r>
          </a:p>
          <a:p>
            <a:pPr>
              <a:spcBef>
                <a:spcPts val="0"/>
              </a:spcBef>
              <a:spcAft>
                <a:spcPts val="0"/>
              </a:spcAft>
            </a:pPr>
            <a:r>
              <a:rPr lang="en-US" sz="2400" noProof="1"/>
              <a:t>  }</a:t>
            </a:r>
          </a:p>
          <a:p>
            <a:pPr>
              <a:spcBef>
                <a:spcPts val="0"/>
              </a:spcBef>
              <a:spcAft>
                <a:spcPts val="0"/>
              </a:spcAft>
            </a:pPr>
            <a:r>
              <a:rPr lang="en-US" sz="2400" noProof="1"/>
              <a:t>  loadStudents();</a:t>
            </a:r>
          </a:p>
          <a:p>
            <a:pPr>
              <a:spcBef>
                <a:spcPts val="0"/>
              </a:spcBef>
              <a:spcAft>
                <a:spcPts val="0"/>
              </a:spcAft>
            </a:pPr>
            <a:r>
              <a:rPr lang="en-US" sz="2400" noProof="1"/>
              <a:t>&lt;/script&gt;</a:t>
            </a:r>
          </a:p>
        </p:txBody>
      </p:sp>
      <p:pic>
        <p:nvPicPr>
          <p:cNvPr id="7" name="Picture 6">
            <a:extLst>
              <a:ext uri="{FF2B5EF4-FFF2-40B4-BE49-F238E27FC236}">
                <a16:creationId xmlns:a16="http://schemas.microsoft.com/office/drawing/2014/main" xmlns="" id="{30F1BE84-1139-46BC-B48F-D783FE028A68}"/>
              </a:ext>
            </a:extLst>
          </p:cNvPr>
          <p:cNvPicPr>
            <a:picLocks noChangeAspect="1"/>
          </p:cNvPicPr>
          <p:nvPr/>
        </p:nvPicPr>
        <p:blipFill>
          <a:blip r:embed="rId2"/>
          <a:stretch>
            <a:fillRect/>
          </a:stretch>
        </p:blipFill>
        <p:spPr>
          <a:xfrm>
            <a:off x="9016839" y="2529000"/>
            <a:ext cx="2851073" cy="1907970"/>
          </a:xfrm>
          <a:prstGeom prst="rect">
            <a:avLst/>
          </a:prstGeom>
          <a:ln>
            <a:solidFill>
              <a:schemeClr val="bg2">
                <a:lumMod val="75000"/>
              </a:schemeClr>
            </a:solidFill>
          </a:ln>
        </p:spPr>
      </p:pic>
    </p:spTree>
    <p:extLst>
      <p:ext uri="{BB962C8B-B14F-4D97-AF65-F5344CB8AC3E}">
        <p14:creationId xmlns:p14="http://schemas.microsoft.com/office/powerpoint/2010/main" val="10091967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307919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1324190"/>
            <a:ext cx="6065837" cy="1754187"/>
          </a:xfrm>
        </p:spPr>
        <p:txBody>
          <a:bodyPr/>
          <a:lstStyle/>
          <a:p>
            <a:r>
              <a:rPr lang="en-US" dirty="0"/>
              <a:t>Rendering UI with a Templating Engine</a:t>
            </a:r>
          </a:p>
        </p:txBody>
      </p:sp>
      <p:pic>
        <p:nvPicPr>
          <p:cNvPr id="57" name="Picture 56">
            <a:extLst>
              <a:ext uri="{FF2B5EF4-FFF2-40B4-BE49-F238E27FC236}">
                <a16:creationId xmlns:a16="http://schemas.microsoft.com/office/drawing/2014/main" xmlns="" id="{089F7FBC-8457-4A8C-B2F3-46C10B2BE200}"/>
              </a:ext>
            </a:extLst>
          </p:cNvPr>
          <p:cNvPicPr>
            <a:picLocks noChangeAspect="1"/>
          </p:cNvPicPr>
          <p:nvPr/>
        </p:nvPicPr>
        <p:blipFill>
          <a:blip r:embed="rId3"/>
          <a:stretch>
            <a:fillRect/>
          </a:stretch>
        </p:blipFill>
        <p:spPr>
          <a:xfrm>
            <a:off x="1131162" y="2086675"/>
            <a:ext cx="2992513" cy="1512993"/>
          </a:xfrm>
          <a:prstGeom prst="rect">
            <a:avLst/>
          </a:prstGeom>
        </p:spPr>
      </p:pic>
      <p:sp>
        <p:nvSpPr>
          <p:cNvPr id="58" name="Rectangle 57">
            <a:extLst>
              <a:ext uri="{FF2B5EF4-FFF2-40B4-BE49-F238E27FC236}">
                <a16:creationId xmlns:a16="http://schemas.microsoft.com/office/drawing/2014/main" xmlns="" id="{31FF904D-CB8F-42FA-BF19-280AF96A6692}"/>
              </a:ext>
            </a:extLst>
          </p:cNvPr>
          <p:cNvSpPr/>
          <p:nvPr/>
        </p:nvSpPr>
        <p:spPr>
          <a:xfrm>
            <a:off x="4765019" y="3912335"/>
            <a:ext cx="7016473" cy="523220"/>
          </a:xfrm>
          <a:prstGeom prst="rect">
            <a:avLst/>
          </a:prstGeom>
        </p:spPr>
        <p:txBody>
          <a:bodyPr wrap="none">
            <a:spAutoFit/>
          </a:bodyPr>
          <a:lstStyle/>
          <a:p>
            <a:pPr algn="ctr"/>
            <a:r>
              <a:rPr lang="en-US" sz="2800" dirty="0">
                <a:hlinkClick r:id="rId4"/>
              </a:rPr>
              <a:t>https://repl.it/@nakov/Handlebars-example-JS</a:t>
            </a:r>
            <a:endParaRPr lang="en-US" sz="2800" dirty="0"/>
          </a:p>
        </p:txBody>
      </p:sp>
    </p:spTree>
    <p:extLst>
      <p:ext uri="{BB962C8B-B14F-4D97-AF65-F5344CB8AC3E}">
        <p14:creationId xmlns:p14="http://schemas.microsoft.com/office/powerpoint/2010/main" val="28854322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a:t>
            </a:fld>
            <a:endParaRPr lang="en-US" noProof="0"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360</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p:txBody>
          <a:bodyPr/>
          <a:lstStyle/>
          <a:p>
            <a:r>
              <a:rPr lang="en-US" b="1" dirty="0"/>
              <a:t>Routing </a:t>
            </a:r>
            <a:r>
              <a:rPr lang="en-US" dirty="0"/>
              <a:t>is about</a:t>
            </a:r>
            <a:r>
              <a:rPr lang="bg-BG" dirty="0"/>
              <a:t> </a:t>
            </a:r>
            <a:r>
              <a:rPr lang="en-US" dirty="0"/>
              <a:t>switching between different </a:t>
            </a:r>
            <a:r>
              <a:rPr lang="en-US" b="1" dirty="0"/>
              <a:t>UI views</a:t>
            </a:r>
            <a:r>
              <a:rPr lang="en-US" dirty="0"/>
              <a:t>, based on the changes of the current </a:t>
            </a:r>
            <a:r>
              <a:rPr lang="en-US" b="1" dirty="0"/>
              <a:t>URL</a:t>
            </a:r>
            <a:r>
              <a:rPr lang="en-US" dirty="0"/>
              <a:t> (holding the route)</a:t>
            </a:r>
          </a:p>
          <a:p>
            <a:r>
              <a:rPr lang="en-US" b="1" dirty="0"/>
              <a:t>Routing libraries </a:t>
            </a:r>
            <a:r>
              <a:rPr lang="en-US" dirty="0"/>
              <a:t>switch the view by URL like this:</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Routing and Routing Libraries</a:t>
            </a:r>
          </a:p>
        </p:txBody>
      </p:sp>
      <p:grpSp>
        <p:nvGrpSpPr>
          <p:cNvPr id="23" name="Group 22">
            <a:extLst>
              <a:ext uri="{FF2B5EF4-FFF2-40B4-BE49-F238E27FC236}">
                <a16:creationId xmlns:a16="http://schemas.microsoft.com/office/drawing/2014/main" xmlns="" id="{59DD62EF-8263-4F18-A746-453A4CEAC220}"/>
              </a:ext>
            </a:extLst>
          </p:cNvPr>
          <p:cNvGrpSpPr/>
          <p:nvPr/>
        </p:nvGrpSpPr>
        <p:grpSpPr>
          <a:xfrm>
            <a:off x="381000" y="3159000"/>
            <a:ext cx="3333750" cy="2745000"/>
            <a:chOff x="381000" y="3159000"/>
            <a:chExt cx="3333750" cy="2745000"/>
          </a:xfrm>
        </p:grpSpPr>
        <p:pic>
          <p:nvPicPr>
            <p:cNvPr id="6" name="Picture 5">
              <a:extLst>
                <a:ext uri="{FF2B5EF4-FFF2-40B4-BE49-F238E27FC236}">
                  <a16:creationId xmlns:a16="http://schemas.microsoft.com/office/drawing/2014/main" xmlns="" id="{8F72168F-A5A3-4588-A8B4-743B30822BD4}"/>
                </a:ext>
              </a:extLst>
            </p:cNvPr>
            <p:cNvPicPr>
              <a:picLocks noChangeAspect="1"/>
            </p:cNvPicPr>
            <p:nvPr/>
          </p:nvPicPr>
          <p:blipFill>
            <a:blip r:embed="rId3"/>
            <a:stretch>
              <a:fillRect/>
            </a:stretch>
          </p:blipFill>
          <p:spPr>
            <a:xfrm>
              <a:off x="381000" y="3159000"/>
              <a:ext cx="3333750" cy="466725"/>
            </a:xfrm>
            <a:prstGeom prst="rect">
              <a:avLst/>
            </a:prstGeom>
            <a:ln>
              <a:solidFill>
                <a:schemeClr val="bg2">
                  <a:lumMod val="85000"/>
                </a:schemeClr>
              </a:solidFill>
            </a:ln>
          </p:spPr>
        </p:pic>
        <p:pic>
          <p:nvPicPr>
            <p:cNvPr id="7" name="Picture 6">
              <a:extLst>
                <a:ext uri="{FF2B5EF4-FFF2-40B4-BE49-F238E27FC236}">
                  <a16:creationId xmlns:a16="http://schemas.microsoft.com/office/drawing/2014/main" xmlns="" id="{E46CDAE7-0BFB-4636-9C30-DD7E6C6C5C77}"/>
                </a:ext>
              </a:extLst>
            </p:cNvPr>
            <p:cNvPicPr>
              <a:picLocks noChangeAspect="1"/>
            </p:cNvPicPr>
            <p:nvPr/>
          </p:nvPicPr>
          <p:blipFill>
            <a:blip r:embed="rId4"/>
            <a:stretch>
              <a:fillRect/>
            </a:stretch>
          </p:blipFill>
          <p:spPr>
            <a:xfrm>
              <a:off x="786000" y="4151400"/>
              <a:ext cx="2532603" cy="1752600"/>
            </a:xfrm>
            <a:prstGeom prst="rect">
              <a:avLst/>
            </a:prstGeom>
            <a:ln>
              <a:solidFill>
                <a:schemeClr val="bg2">
                  <a:lumMod val="85000"/>
                </a:schemeClr>
              </a:solidFill>
            </a:ln>
          </p:spPr>
        </p:pic>
        <p:sp>
          <p:nvSpPr>
            <p:cNvPr id="12" name="Arrow: Down 11">
              <a:extLst>
                <a:ext uri="{FF2B5EF4-FFF2-40B4-BE49-F238E27FC236}">
                  <a16:creationId xmlns:a16="http://schemas.microsoft.com/office/drawing/2014/main" xmlns="" id="{9E9C57DB-EBBC-45BC-BF17-F4479829E767}"/>
                </a:ext>
              </a:extLst>
            </p:cNvPr>
            <p:cNvSpPr/>
            <p:nvPr/>
          </p:nvSpPr>
          <p:spPr bwMode="auto">
            <a:xfrm>
              <a:off x="1957875"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xmlns="" id="{069896B9-A9FA-4ECB-98DB-B72E5E5FDAB2}"/>
                </a:ext>
              </a:extLst>
            </p:cNvPr>
            <p:cNvSpPr/>
            <p:nvPr/>
          </p:nvSpPr>
          <p:spPr bwMode="auto">
            <a:xfrm>
              <a:off x="845145" y="4222155"/>
              <a:ext cx="694425" cy="388275"/>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pSp>
        <p:nvGrpSpPr>
          <p:cNvPr id="24" name="Group 23">
            <a:extLst>
              <a:ext uri="{FF2B5EF4-FFF2-40B4-BE49-F238E27FC236}">
                <a16:creationId xmlns:a16="http://schemas.microsoft.com/office/drawing/2014/main" xmlns="" id="{1AB07CC4-7CEA-4C92-95A6-182D6B958D1A}"/>
              </a:ext>
            </a:extLst>
          </p:cNvPr>
          <p:cNvGrpSpPr/>
          <p:nvPr/>
        </p:nvGrpSpPr>
        <p:grpSpPr>
          <a:xfrm>
            <a:off x="3980927" y="3159000"/>
            <a:ext cx="3724275" cy="2745000"/>
            <a:chOff x="3980927" y="3159000"/>
            <a:chExt cx="3724275" cy="2745000"/>
          </a:xfrm>
        </p:grpSpPr>
        <p:pic>
          <p:nvPicPr>
            <p:cNvPr id="8" name="Picture 7">
              <a:extLst>
                <a:ext uri="{FF2B5EF4-FFF2-40B4-BE49-F238E27FC236}">
                  <a16:creationId xmlns:a16="http://schemas.microsoft.com/office/drawing/2014/main" xmlns="" id="{2C12522D-D7EB-4DE8-882F-5A0D1247B27C}"/>
                </a:ext>
              </a:extLst>
            </p:cNvPr>
            <p:cNvPicPr>
              <a:picLocks noChangeAspect="1"/>
            </p:cNvPicPr>
            <p:nvPr/>
          </p:nvPicPr>
          <p:blipFill>
            <a:blip r:embed="rId5"/>
            <a:stretch>
              <a:fillRect/>
            </a:stretch>
          </p:blipFill>
          <p:spPr>
            <a:xfrm>
              <a:off x="3980927" y="3159000"/>
              <a:ext cx="3724275" cy="438150"/>
            </a:xfrm>
            <a:prstGeom prst="rect">
              <a:avLst/>
            </a:prstGeom>
            <a:ln>
              <a:solidFill>
                <a:schemeClr val="bg2">
                  <a:lumMod val="85000"/>
                </a:schemeClr>
              </a:solidFill>
            </a:ln>
          </p:spPr>
        </p:pic>
        <p:pic>
          <p:nvPicPr>
            <p:cNvPr id="9" name="Picture 8">
              <a:extLst>
                <a:ext uri="{FF2B5EF4-FFF2-40B4-BE49-F238E27FC236}">
                  <a16:creationId xmlns:a16="http://schemas.microsoft.com/office/drawing/2014/main" xmlns="" id="{3A9635F2-AFD7-4527-9072-28CB6448AB99}"/>
                </a:ext>
              </a:extLst>
            </p:cNvPr>
            <p:cNvPicPr>
              <a:picLocks noChangeAspect="1"/>
            </p:cNvPicPr>
            <p:nvPr/>
          </p:nvPicPr>
          <p:blipFill>
            <a:blip r:embed="rId6"/>
            <a:stretch>
              <a:fillRect/>
            </a:stretch>
          </p:blipFill>
          <p:spPr>
            <a:xfrm>
              <a:off x="4390501" y="4151400"/>
              <a:ext cx="2905125" cy="1752600"/>
            </a:xfrm>
            <a:prstGeom prst="rect">
              <a:avLst/>
            </a:prstGeom>
            <a:ln>
              <a:solidFill>
                <a:schemeClr val="bg2">
                  <a:lumMod val="85000"/>
                </a:schemeClr>
              </a:solidFill>
            </a:ln>
          </p:spPr>
        </p:pic>
        <p:sp>
          <p:nvSpPr>
            <p:cNvPr id="13" name="Arrow: Down 12">
              <a:extLst>
                <a:ext uri="{FF2B5EF4-FFF2-40B4-BE49-F238E27FC236}">
                  <a16:creationId xmlns:a16="http://schemas.microsoft.com/office/drawing/2014/main" xmlns="" id="{89C50A4C-A0EF-4A60-A9DF-F1B7A239896A}"/>
                </a:ext>
              </a:extLst>
            </p:cNvPr>
            <p:cNvSpPr/>
            <p:nvPr/>
          </p:nvSpPr>
          <p:spPr bwMode="auto">
            <a:xfrm>
              <a:off x="5753063"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04DD2D9D-E03A-4E79-A369-A84ECA4A9FB6}"/>
                </a:ext>
              </a:extLst>
            </p:cNvPr>
            <p:cNvSpPr/>
            <p:nvPr/>
          </p:nvSpPr>
          <p:spPr bwMode="auto">
            <a:xfrm>
              <a:off x="5173980" y="4222155"/>
              <a:ext cx="689609" cy="388275"/>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pSp>
        <p:nvGrpSpPr>
          <p:cNvPr id="25" name="Group 24">
            <a:extLst>
              <a:ext uri="{FF2B5EF4-FFF2-40B4-BE49-F238E27FC236}">
                <a16:creationId xmlns:a16="http://schemas.microsoft.com/office/drawing/2014/main" xmlns="" id="{73AC6724-B9D0-42D4-8552-0A4CAA0AB2A0}"/>
              </a:ext>
            </a:extLst>
          </p:cNvPr>
          <p:cNvGrpSpPr/>
          <p:nvPr/>
        </p:nvGrpSpPr>
        <p:grpSpPr>
          <a:xfrm>
            <a:off x="7971379" y="3159000"/>
            <a:ext cx="3838575" cy="2745000"/>
            <a:chOff x="7971379" y="3159000"/>
            <a:chExt cx="3838575" cy="2745000"/>
          </a:xfrm>
        </p:grpSpPr>
        <p:pic>
          <p:nvPicPr>
            <p:cNvPr id="10" name="Picture 9">
              <a:extLst>
                <a:ext uri="{FF2B5EF4-FFF2-40B4-BE49-F238E27FC236}">
                  <a16:creationId xmlns:a16="http://schemas.microsoft.com/office/drawing/2014/main" xmlns="" id="{C6F63CDE-89B0-44D3-A14F-0E1A2F58D14D}"/>
                </a:ext>
              </a:extLst>
            </p:cNvPr>
            <p:cNvPicPr>
              <a:picLocks noChangeAspect="1"/>
            </p:cNvPicPr>
            <p:nvPr/>
          </p:nvPicPr>
          <p:blipFill>
            <a:blip r:embed="rId7"/>
            <a:stretch>
              <a:fillRect/>
            </a:stretch>
          </p:blipFill>
          <p:spPr>
            <a:xfrm>
              <a:off x="7971379" y="3159000"/>
              <a:ext cx="3838575" cy="438150"/>
            </a:xfrm>
            <a:prstGeom prst="rect">
              <a:avLst/>
            </a:prstGeom>
            <a:ln>
              <a:solidFill>
                <a:schemeClr val="bg2">
                  <a:lumMod val="85000"/>
                </a:schemeClr>
              </a:solidFill>
            </a:ln>
          </p:spPr>
        </p:pic>
        <p:pic>
          <p:nvPicPr>
            <p:cNvPr id="11" name="Picture 10">
              <a:extLst>
                <a:ext uri="{FF2B5EF4-FFF2-40B4-BE49-F238E27FC236}">
                  <a16:creationId xmlns:a16="http://schemas.microsoft.com/office/drawing/2014/main" xmlns="" id="{F008E4D8-97C5-4EDF-82A2-0CFAA0E586A0}"/>
                </a:ext>
              </a:extLst>
            </p:cNvPr>
            <p:cNvPicPr>
              <a:picLocks noChangeAspect="1"/>
            </p:cNvPicPr>
            <p:nvPr/>
          </p:nvPicPr>
          <p:blipFill>
            <a:blip r:embed="rId8"/>
            <a:stretch>
              <a:fillRect/>
            </a:stretch>
          </p:blipFill>
          <p:spPr>
            <a:xfrm>
              <a:off x="8626803" y="4151400"/>
              <a:ext cx="2558393" cy="1752600"/>
            </a:xfrm>
            <a:prstGeom prst="rect">
              <a:avLst/>
            </a:prstGeom>
            <a:ln>
              <a:solidFill>
                <a:schemeClr val="bg2">
                  <a:lumMod val="85000"/>
                </a:schemeClr>
              </a:solidFill>
            </a:ln>
          </p:spPr>
        </p:pic>
        <p:sp>
          <p:nvSpPr>
            <p:cNvPr id="14" name="Arrow: Down 13">
              <a:extLst>
                <a:ext uri="{FF2B5EF4-FFF2-40B4-BE49-F238E27FC236}">
                  <a16:creationId xmlns:a16="http://schemas.microsoft.com/office/drawing/2014/main" xmlns="" id="{5D53414C-EA56-4717-A7E4-FDCD06B9210F}"/>
                </a:ext>
              </a:extLst>
            </p:cNvPr>
            <p:cNvSpPr/>
            <p:nvPr/>
          </p:nvSpPr>
          <p:spPr bwMode="auto">
            <a:xfrm>
              <a:off x="9815999"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xmlns="" id="{5FDF7D0C-12B2-4A39-A919-1B7AF05032D7}"/>
                </a:ext>
              </a:extLst>
            </p:cNvPr>
            <p:cNvSpPr/>
            <p:nvPr/>
          </p:nvSpPr>
          <p:spPr bwMode="auto">
            <a:xfrm>
              <a:off x="10279109" y="4222155"/>
              <a:ext cx="865141" cy="388275"/>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409563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361</a:t>
            </a:fld>
            <a:endParaRPr lang="en-US" noProof="0" dirty="0"/>
          </a:p>
        </p:txBody>
      </p:sp>
      <p:sp>
        <p:nvSpPr>
          <p:cNvPr id="3" name="Text Placeholder 2">
            <a:extLst>
              <a:ext uri="{FF2B5EF4-FFF2-40B4-BE49-F238E27FC236}">
                <a16:creationId xmlns:a16="http://schemas.microsoft.com/office/drawing/2014/main" xmlns="" id="{8B583967-D43C-482D-81B6-DD7C922CDE56}"/>
              </a:ext>
            </a:extLst>
          </p:cNvPr>
          <p:cNvSpPr>
            <a:spLocks noGrp="1"/>
          </p:cNvSpPr>
          <p:nvPr>
            <p:ph type="body" sz="quarter" idx="10"/>
          </p:nvPr>
        </p:nvSpPr>
        <p:spPr/>
        <p:txBody>
          <a:bodyPr/>
          <a:lstStyle/>
          <a:p>
            <a:r>
              <a:rPr lang="en-US" b="1" dirty="0"/>
              <a:t>Routing </a:t>
            </a:r>
            <a:r>
              <a:rPr lang="en-US" dirty="0"/>
              <a:t>with</a:t>
            </a:r>
            <a:r>
              <a:rPr lang="en-US" b="1" dirty="0"/>
              <a:t> Sammy.js</a:t>
            </a:r>
            <a:r>
              <a:rPr lang="en-US" dirty="0"/>
              <a:t>:</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Routing with Sammy.js – Example</a:t>
            </a:r>
          </a:p>
        </p:txBody>
      </p:sp>
      <p:sp>
        <p:nvSpPr>
          <p:cNvPr id="5" name="Text Placeholder 5">
            <a:extLst>
              <a:ext uri="{FF2B5EF4-FFF2-40B4-BE49-F238E27FC236}">
                <a16:creationId xmlns:a16="http://schemas.microsoft.com/office/drawing/2014/main" xmlns="" id="{1D541768-FFD2-4EE4-8510-B57BF81EC91A}"/>
              </a:ext>
            </a:extLst>
          </p:cNvPr>
          <p:cNvSpPr txBox="1">
            <a:spLocks/>
          </p:cNvSpPr>
          <p:nvPr/>
        </p:nvSpPr>
        <p:spPr>
          <a:xfrm>
            <a:off x="655360" y="1944000"/>
            <a:ext cx="10840640" cy="46646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400" noProof="1"/>
              <a:t>$.</a:t>
            </a:r>
            <a:r>
              <a:rPr lang="en-US" sz="2400" noProof="1">
                <a:solidFill>
                  <a:schemeClr val="bg1"/>
                </a:solidFill>
              </a:rPr>
              <a:t>sammy</a:t>
            </a:r>
            <a:r>
              <a:rPr lang="en-US" sz="2400" noProof="1"/>
              <a:t>(function() {</a:t>
            </a:r>
          </a:p>
          <a:p>
            <a:pPr>
              <a:lnSpc>
                <a:spcPct val="110000"/>
              </a:lnSpc>
              <a:spcBef>
                <a:spcPts val="0"/>
              </a:spcBef>
              <a:spcAft>
                <a:spcPts val="0"/>
              </a:spcAft>
            </a:pPr>
            <a:r>
              <a:rPr lang="en-US" sz="2400" noProof="1"/>
              <a:t>  this.get('</a:t>
            </a:r>
            <a:r>
              <a:rPr lang="en-US" sz="2400" noProof="1">
                <a:solidFill>
                  <a:schemeClr val="bg1"/>
                </a:solidFill>
              </a:rPr>
              <a:t>/</a:t>
            </a:r>
            <a:r>
              <a:rPr lang="en-US" sz="2400" noProof="1"/>
              <a:t>', function() { </a:t>
            </a:r>
          </a:p>
          <a:p>
            <a:pPr>
              <a:lnSpc>
                <a:spcPct val="110000"/>
              </a:lnSpc>
              <a:spcBef>
                <a:spcPts val="0"/>
              </a:spcBef>
              <a:spcAft>
                <a:spcPts val="0"/>
              </a:spcAft>
            </a:pPr>
            <a:r>
              <a:rPr lang="en-US" sz="2400" noProof="1"/>
              <a:t>    showView('home');</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  this.get('</a:t>
            </a:r>
            <a:r>
              <a:rPr lang="en-US" sz="2400" noProof="1">
                <a:solidFill>
                  <a:schemeClr val="bg1"/>
                </a:solidFill>
              </a:rPr>
              <a:t>/#/about</a:t>
            </a:r>
            <a:r>
              <a:rPr lang="en-US" sz="2400" noProof="1"/>
              <a:t>', function() {</a:t>
            </a:r>
          </a:p>
          <a:p>
            <a:pPr>
              <a:lnSpc>
                <a:spcPct val="110000"/>
              </a:lnSpc>
              <a:spcBef>
                <a:spcPts val="0"/>
              </a:spcBef>
              <a:spcAft>
                <a:spcPts val="0"/>
              </a:spcAft>
            </a:pPr>
            <a:r>
              <a:rPr lang="en-US" sz="2400" noProof="1"/>
              <a:t>    showView('about');</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  this.get('</a:t>
            </a:r>
            <a:r>
              <a:rPr lang="en-US" sz="2400" noProof="1">
                <a:solidFill>
                  <a:schemeClr val="bg1"/>
                </a:solidFill>
              </a:rPr>
              <a:t>/#/contact</a:t>
            </a:r>
            <a:r>
              <a:rPr lang="en-US" sz="2400" noProof="1"/>
              <a:t>', function() { </a:t>
            </a:r>
          </a:p>
          <a:p>
            <a:pPr>
              <a:lnSpc>
                <a:spcPct val="110000"/>
              </a:lnSpc>
              <a:spcBef>
                <a:spcPts val="0"/>
              </a:spcBef>
              <a:spcAft>
                <a:spcPts val="0"/>
              </a:spcAft>
            </a:pPr>
            <a:r>
              <a:rPr lang="en-US" sz="2400" noProof="1"/>
              <a:t>    showView('contact');</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}).run();</a:t>
            </a:r>
          </a:p>
        </p:txBody>
      </p:sp>
      <p:pic>
        <p:nvPicPr>
          <p:cNvPr id="6" name="Picture 5">
            <a:extLst>
              <a:ext uri="{FF2B5EF4-FFF2-40B4-BE49-F238E27FC236}">
                <a16:creationId xmlns:a16="http://schemas.microsoft.com/office/drawing/2014/main" xmlns="" id="{A7983C25-7A0C-48DA-ACD3-656EA1F1FA98}"/>
              </a:ext>
            </a:extLst>
          </p:cNvPr>
          <p:cNvPicPr>
            <a:picLocks noChangeAspect="1"/>
          </p:cNvPicPr>
          <p:nvPr/>
        </p:nvPicPr>
        <p:blipFill>
          <a:blip r:embed="rId2"/>
          <a:stretch>
            <a:fillRect/>
          </a:stretch>
        </p:blipFill>
        <p:spPr>
          <a:xfrm>
            <a:off x="6996000" y="2034000"/>
            <a:ext cx="4391025" cy="2124075"/>
          </a:xfrm>
          <a:prstGeom prst="rect">
            <a:avLst/>
          </a:prstGeom>
          <a:ln>
            <a:solidFill>
              <a:schemeClr val="bg2">
                <a:lumMod val="75000"/>
              </a:schemeClr>
            </a:solidFill>
          </a:ln>
        </p:spPr>
      </p:pic>
    </p:spTree>
    <p:extLst>
      <p:ext uri="{BB962C8B-B14F-4D97-AF65-F5344CB8AC3E}">
        <p14:creationId xmlns:p14="http://schemas.microsoft.com/office/powerpoint/2010/main" val="26719134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C401567-05BE-4F85-82D1-AA42DA7FCB56}"/>
              </a:ext>
            </a:extLst>
          </p:cNvPr>
          <p:cNvSpPr>
            <a:spLocks noGrp="1"/>
          </p:cNvSpPr>
          <p:nvPr>
            <p:ph type="sldNum" sz="quarter" idx="5"/>
          </p:nvPr>
        </p:nvSpPr>
        <p:spPr/>
        <p:txBody>
          <a:bodyPr/>
          <a:lstStyle/>
          <a:p>
            <a:fld id="{2BF067CD-8E6B-4360-9AA8-C5DF2A48A6D1}" type="slidenum">
              <a:rPr lang="en-US" noProof="0" smtClean="0"/>
              <a:pPr/>
              <a:t>362</a:t>
            </a:fld>
            <a:endParaRPr lang="en-US" noProof="0" dirty="0"/>
          </a:p>
        </p:txBody>
      </p:sp>
      <p:sp>
        <p:nvSpPr>
          <p:cNvPr id="4" name="Title 3">
            <a:extLst>
              <a:ext uri="{FF2B5EF4-FFF2-40B4-BE49-F238E27FC236}">
                <a16:creationId xmlns:a16="http://schemas.microsoft.com/office/drawing/2014/main" xmlns="" id="{81186FD4-4D4E-46A2-9FA9-227CCA17F6AD}"/>
              </a:ext>
            </a:extLst>
          </p:cNvPr>
          <p:cNvSpPr>
            <a:spLocks noGrp="1"/>
          </p:cNvSpPr>
          <p:nvPr>
            <p:ph type="title"/>
          </p:nvPr>
        </p:nvSpPr>
        <p:spPr/>
        <p:txBody>
          <a:bodyPr/>
          <a:lstStyle/>
          <a:p>
            <a:r>
              <a:rPr lang="en-US" dirty="0"/>
              <a:t>Routing with Sammy.js – Example</a:t>
            </a:r>
          </a:p>
        </p:txBody>
      </p:sp>
      <p:sp>
        <p:nvSpPr>
          <p:cNvPr id="5" name="Text Placeholder 5">
            <a:extLst>
              <a:ext uri="{FF2B5EF4-FFF2-40B4-BE49-F238E27FC236}">
                <a16:creationId xmlns:a16="http://schemas.microsoft.com/office/drawing/2014/main" xmlns="" id="{87106A0D-BB2B-4AA6-809C-5B1180BEB398}"/>
              </a:ext>
            </a:extLst>
          </p:cNvPr>
          <p:cNvSpPr txBox="1">
            <a:spLocks/>
          </p:cNvSpPr>
          <p:nvPr/>
        </p:nvSpPr>
        <p:spPr>
          <a:xfrm>
            <a:off x="295360" y="1545129"/>
            <a:ext cx="11560640" cy="440387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&lt;header&gt;</a:t>
            </a:r>
          </a:p>
          <a:p>
            <a:pPr>
              <a:spcBef>
                <a:spcPts val="0"/>
              </a:spcBef>
              <a:spcAft>
                <a:spcPts val="0"/>
              </a:spcAft>
            </a:pPr>
            <a:r>
              <a:rPr lang="en-US" sz="2300" noProof="1"/>
              <a:t>  &lt;a href="</a:t>
            </a:r>
            <a:r>
              <a:rPr lang="en-US" sz="2300" noProof="1">
                <a:solidFill>
                  <a:schemeClr val="bg1"/>
                </a:solidFill>
              </a:rPr>
              <a:t>/</a:t>
            </a:r>
            <a:r>
              <a:rPr lang="en-US" sz="2300" noProof="1"/>
              <a:t>"&gt;Home&lt;/a&gt; |</a:t>
            </a:r>
          </a:p>
          <a:p>
            <a:pPr>
              <a:spcBef>
                <a:spcPts val="0"/>
              </a:spcBef>
              <a:spcAft>
                <a:spcPts val="0"/>
              </a:spcAft>
            </a:pPr>
            <a:r>
              <a:rPr lang="en-US" sz="2300" noProof="1"/>
              <a:t>  &lt;a href="</a:t>
            </a:r>
            <a:r>
              <a:rPr lang="en-US" sz="2300" noProof="1">
                <a:solidFill>
                  <a:schemeClr val="bg1"/>
                </a:solidFill>
              </a:rPr>
              <a:t>/#/about</a:t>
            </a:r>
            <a:r>
              <a:rPr lang="en-US" sz="2300" noProof="1"/>
              <a:t>"&gt;About&lt;/a&gt; |</a:t>
            </a:r>
          </a:p>
          <a:p>
            <a:pPr>
              <a:spcBef>
                <a:spcPts val="0"/>
              </a:spcBef>
              <a:spcAft>
                <a:spcPts val="0"/>
              </a:spcAft>
            </a:pPr>
            <a:r>
              <a:rPr lang="en-US" sz="2300" noProof="1"/>
              <a:t>  &lt;a href="</a:t>
            </a:r>
            <a:r>
              <a:rPr lang="en-US" sz="2300" noProof="1">
                <a:solidFill>
                  <a:schemeClr val="bg1"/>
                </a:solidFill>
              </a:rPr>
              <a:t>/#/contact</a:t>
            </a:r>
            <a:r>
              <a:rPr lang="en-US" sz="2300" noProof="1"/>
              <a:t>"&gt;Contact&lt;/a&gt;</a:t>
            </a:r>
          </a:p>
          <a:p>
            <a:pPr>
              <a:spcBef>
                <a:spcPts val="0"/>
              </a:spcBef>
              <a:spcAft>
                <a:spcPts val="0"/>
              </a:spcAft>
            </a:pPr>
            <a:r>
              <a:rPr lang="en-US" sz="2300" noProof="1"/>
              <a:t>&lt;/header&gt;</a:t>
            </a:r>
          </a:p>
          <a:p>
            <a:pPr>
              <a:spcBef>
                <a:spcPts val="0"/>
              </a:spcBef>
              <a:spcAft>
                <a:spcPts val="0"/>
              </a:spcAft>
            </a:pPr>
            <a:endParaRPr lang="en-US" sz="1400" noProof="1"/>
          </a:p>
          <a:p>
            <a:pPr>
              <a:spcBef>
                <a:spcPts val="0"/>
              </a:spcBef>
              <a:spcAft>
                <a:spcPts val="0"/>
              </a:spcAft>
            </a:pPr>
            <a:r>
              <a:rPr lang="en-US" sz="2300" noProof="1"/>
              <a:t>&lt;section id='home'&gt;&lt;h1&gt;Home&lt;/h1&gt;Welcome to SoftUni&lt;/section&gt;</a:t>
            </a:r>
          </a:p>
          <a:p>
            <a:pPr>
              <a:spcBef>
                <a:spcPts val="0"/>
              </a:spcBef>
              <a:spcAft>
                <a:spcPts val="0"/>
              </a:spcAft>
            </a:pPr>
            <a:r>
              <a:rPr lang="en-US" sz="2300" noProof="1"/>
              <a:t>&lt;section id='about'&gt;&lt;h1&gt;About&lt;/h1&gt;Become a software engineer&lt;/section&gt;</a:t>
            </a:r>
          </a:p>
          <a:p>
            <a:pPr>
              <a:spcBef>
                <a:spcPts val="0"/>
              </a:spcBef>
              <a:spcAft>
                <a:spcPts val="0"/>
              </a:spcAft>
            </a:pPr>
            <a:r>
              <a:rPr lang="en-US" sz="2300" noProof="1"/>
              <a:t>&lt;section id='contact'&gt;&lt;h1&gt;Contact&lt;/h1&gt;Tintyava #15, Sofia&lt;/section&gt;</a:t>
            </a:r>
          </a:p>
          <a:p>
            <a:pPr>
              <a:spcBef>
                <a:spcPts val="0"/>
              </a:spcBef>
              <a:spcAft>
                <a:spcPts val="0"/>
              </a:spcAft>
            </a:pPr>
            <a:endParaRPr lang="en-US" sz="1400" noProof="1"/>
          </a:p>
          <a:p>
            <a:pPr>
              <a:spcBef>
                <a:spcPts val="0"/>
              </a:spcBef>
              <a:spcAft>
                <a:spcPts val="0"/>
              </a:spcAft>
            </a:pPr>
            <a:r>
              <a:rPr lang="en-US" sz="2300" noProof="1"/>
              <a:t>&lt;script src="https://unpkg.com/jquery@3.5.0/dist/</a:t>
            </a:r>
            <a:r>
              <a:rPr lang="en-US" sz="2300" noProof="1">
                <a:solidFill>
                  <a:schemeClr val="bg1"/>
                </a:solidFill>
              </a:rPr>
              <a:t>jquery.js</a:t>
            </a:r>
            <a:r>
              <a:rPr lang="en-US" sz="2300" noProof="1"/>
              <a:t>"&gt;&lt;/script&gt;</a:t>
            </a:r>
          </a:p>
          <a:p>
            <a:pPr>
              <a:spcBef>
                <a:spcPts val="0"/>
              </a:spcBef>
              <a:spcAft>
                <a:spcPts val="0"/>
              </a:spcAft>
            </a:pPr>
            <a:endParaRPr lang="en-US" sz="1400" noProof="1"/>
          </a:p>
          <a:p>
            <a:pPr>
              <a:spcBef>
                <a:spcPts val="0"/>
              </a:spcBef>
              <a:spcAft>
                <a:spcPts val="0"/>
              </a:spcAft>
            </a:pPr>
            <a:r>
              <a:rPr lang="en-US" sz="2300" noProof="1"/>
              <a:t>&lt;script src="https://unpkg.com/sammy@0.7.6/lib/</a:t>
            </a:r>
            <a:r>
              <a:rPr lang="en-US" sz="2300" noProof="1">
                <a:solidFill>
                  <a:schemeClr val="bg1"/>
                </a:solidFill>
              </a:rPr>
              <a:t>sammy.js</a:t>
            </a:r>
            <a:r>
              <a:rPr lang="en-US" sz="2300" noProof="1"/>
              <a:t>"&gt;&lt;/script&gt;</a:t>
            </a:r>
          </a:p>
        </p:txBody>
      </p:sp>
      <p:pic>
        <p:nvPicPr>
          <p:cNvPr id="3" name="Picture 2">
            <a:extLst>
              <a:ext uri="{FF2B5EF4-FFF2-40B4-BE49-F238E27FC236}">
                <a16:creationId xmlns:a16="http://schemas.microsoft.com/office/drawing/2014/main" xmlns="" id="{5E3559A7-511D-48CB-A46A-CB8845E43D4D}"/>
              </a:ext>
            </a:extLst>
          </p:cNvPr>
          <p:cNvPicPr>
            <a:picLocks noChangeAspect="1"/>
          </p:cNvPicPr>
          <p:nvPr/>
        </p:nvPicPr>
        <p:blipFill>
          <a:blip r:embed="rId2"/>
          <a:stretch>
            <a:fillRect/>
          </a:stretch>
        </p:blipFill>
        <p:spPr>
          <a:xfrm>
            <a:off x="7295496" y="1285261"/>
            <a:ext cx="4391025" cy="2124075"/>
          </a:xfrm>
          <a:prstGeom prst="rect">
            <a:avLst/>
          </a:prstGeom>
          <a:ln>
            <a:solidFill>
              <a:schemeClr val="bg2">
                <a:lumMod val="75000"/>
              </a:schemeClr>
            </a:solidFill>
          </a:ln>
        </p:spPr>
      </p:pic>
    </p:spTree>
    <p:extLst>
      <p:ext uri="{BB962C8B-B14F-4D97-AF65-F5344CB8AC3E}">
        <p14:creationId xmlns:p14="http://schemas.microsoft.com/office/powerpoint/2010/main" val="382258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C401567-05BE-4F85-82D1-AA42DA7FCB56}"/>
              </a:ext>
            </a:extLst>
          </p:cNvPr>
          <p:cNvSpPr>
            <a:spLocks noGrp="1"/>
          </p:cNvSpPr>
          <p:nvPr>
            <p:ph type="sldNum" sz="quarter" idx="5"/>
          </p:nvPr>
        </p:nvSpPr>
        <p:spPr/>
        <p:txBody>
          <a:bodyPr/>
          <a:lstStyle/>
          <a:p>
            <a:fld id="{2BF067CD-8E6B-4360-9AA8-C5DF2A48A6D1}" type="slidenum">
              <a:rPr lang="en-US" noProof="0" smtClean="0"/>
              <a:pPr/>
              <a:t>363</a:t>
            </a:fld>
            <a:endParaRPr lang="en-US" noProof="0" dirty="0"/>
          </a:p>
        </p:txBody>
      </p:sp>
      <p:sp>
        <p:nvSpPr>
          <p:cNvPr id="4" name="Title 3">
            <a:extLst>
              <a:ext uri="{FF2B5EF4-FFF2-40B4-BE49-F238E27FC236}">
                <a16:creationId xmlns:a16="http://schemas.microsoft.com/office/drawing/2014/main" xmlns="" id="{81186FD4-4D4E-46A2-9FA9-227CCA17F6AD}"/>
              </a:ext>
            </a:extLst>
          </p:cNvPr>
          <p:cNvSpPr>
            <a:spLocks noGrp="1"/>
          </p:cNvSpPr>
          <p:nvPr>
            <p:ph type="title"/>
          </p:nvPr>
        </p:nvSpPr>
        <p:spPr/>
        <p:txBody>
          <a:bodyPr/>
          <a:lstStyle/>
          <a:p>
            <a:r>
              <a:rPr lang="en-US" dirty="0"/>
              <a:t>Routing with Sammy.js – Example (2)</a:t>
            </a:r>
          </a:p>
        </p:txBody>
      </p:sp>
      <p:sp>
        <p:nvSpPr>
          <p:cNvPr id="5" name="Text Placeholder 5">
            <a:extLst>
              <a:ext uri="{FF2B5EF4-FFF2-40B4-BE49-F238E27FC236}">
                <a16:creationId xmlns:a16="http://schemas.microsoft.com/office/drawing/2014/main" xmlns="" id="{87106A0D-BB2B-4AA6-809C-5B1180BEB398}"/>
              </a:ext>
            </a:extLst>
          </p:cNvPr>
          <p:cNvSpPr txBox="1">
            <a:spLocks/>
          </p:cNvSpPr>
          <p:nvPr/>
        </p:nvSpPr>
        <p:spPr>
          <a:xfrm>
            <a:off x="295360" y="1444631"/>
            <a:ext cx="11560640" cy="486867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300" noProof="1"/>
              <a:t>&lt;script&gt;</a:t>
            </a:r>
          </a:p>
          <a:p>
            <a:pPr>
              <a:lnSpc>
                <a:spcPct val="110000"/>
              </a:lnSpc>
              <a:spcBef>
                <a:spcPts val="0"/>
              </a:spcBef>
              <a:spcAft>
                <a:spcPts val="0"/>
              </a:spcAft>
            </a:pPr>
            <a:r>
              <a:rPr lang="en-US" sz="2300" noProof="1"/>
              <a:t>  $.</a:t>
            </a:r>
            <a:r>
              <a:rPr lang="en-US" sz="2300" noProof="1">
                <a:solidFill>
                  <a:schemeClr val="bg1"/>
                </a:solidFill>
              </a:rPr>
              <a:t>sammy</a:t>
            </a:r>
            <a:r>
              <a:rPr lang="en-US" sz="2300" noProof="1"/>
              <a:t>(function() {</a:t>
            </a:r>
          </a:p>
          <a:p>
            <a:pPr>
              <a:lnSpc>
                <a:spcPct val="110000"/>
              </a:lnSpc>
              <a:spcBef>
                <a:spcPts val="0"/>
              </a:spcBef>
              <a:spcAft>
                <a:spcPts val="0"/>
              </a:spcAft>
            </a:pPr>
            <a:r>
              <a:rPr lang="en-US" sz="2300" noProof="1"/>
              <a:t>    this.get('</a:t>
            </a:r>
            <a:r>
              <a:rPr lang="en-US" sz="2300" noProof="1">
                <a:solidFill>
                  <a:schemeClr val="bg1"/>
                </a:solidFill>
              </a:rPr>
              <a:t>/</a:t>
            </a:r>
            <a:r>
              <a:rPr lang="en-US" sz="2300" noProof="1"/>
              <a:t>', function() { showView('home') });</a:t>
            </a:r>
          </a:p>
          <a:p>
            <a:pPr>
              <a:lnSpc>
                <a:spcPct val="110000"/>
              </a:lnSpc>
              <a:spcBef>
                <a:spcPts val="0"/>
              </a:spcBef>
              <a:spcAft>
                <a:spcPts val="0"/>
              </a:spcAft>
            </a:pPr>
            <a:r>
              <a:rPr lang="en-US" sz="2300" noProof="1"/>
              <a:t>    this.get('</a:t>
            </a:r>
            <a:r>
              <a:rPr lang="en-US" sz="2300" noProof="1">
                <a:solidFill>
                  <a:schemeClr val="bg1"/>
                </a:solidFill>
              </a:rPr>
              <a:t>/#/about</a:t>
            </a:r>
            <a:r>
              <a:rPr lang="en-US" sz="2300" noProof="1"/>
              <a:t>', function() { showView('about') });</a:t>
            </a:r>
          </a:p>
          <a:p>
            <a:pPr>
              <a:lnSpc>
                <a:spcPct val="110000"/>
              </a:lnSpc>
              <a:spcBef>
                <a:spcPts val="0"/>
              </a:spcBef>
              <a:spcAft>
                <a:spcPts val="0"/>
              </a:spcAft>
            </a:pPr>
            <a:r>
              <a:rPr lang="en-US" sz="2300" noProof="1"/>
              <a:t>    this.get('</a:t>
            </a:r>
            <a:r>
              <a:rPr lang="en-US" sz="2300" noProof="1">
                <a:solidFill>
                  <a:schemeClr val="bg1"/>
                </a:solidFill>
              </a:rPr>
              <a:t>/#/contact</a:t>
            </a:r>
            <a:r>
              <a:rPr lang="en-US" sz="2300" noProof="1"/>
              <a:t>', function() { showView('contact') });</a:t>
            </a:r>
          </a:p>
          <a:p>
            <a:pPr>
              <a:lnSpc>
                <a:spcPct val="110000"/>
              </a:lnSpc>
              <a:spcBef>
                <a:spcPts val="0"/>
              </a:spcBef>
              <a:spcAft>
                <a:spcPts val="0"/>
              </a:spcAft>
            </a:pPr>
            <a:r>
              <a:rPr lang="en-US" sz="2300" noProof="1"/>
              <a:t>  }).run();</a:t>
            </a:r>
          </a:p>
          <a:p>
            <a:pPr>
              <a:lnSpc>
                <a:spcPct val="110000"/>
              </a:lnSpc>
              <a:spcBef>
                <a:spcPts val="0"/>
              </a:spcBef>
              <a:spcAft>
                <a:spcPts val="0"/>
              </a:spcAft>
            </a:pPr>
            <a:endParaRPr lang="en-US" sz="2300" noProof="1"/>
          </a:p>
          <a:p>
            <a:pPr>
              <a:lnSpc>
                <a:spcPct val="110000"/>
              </a:lnSpc>
              <a:spcBef>
                <a:spcPts val="0"/>
              </a:spcBef>
              <a:spcAft>
                <a:spcPts val="0"/>
              </a:spcAft>
            </a:pPr>
            <a:r>
              <a:rPr lang="en-US" sz="2300" noProof="1"/>
              <a:t>  function showView(viewId) {</a:t>
            </a:r>
          </a:p>
          <a:p>
            <a:pPr>
              <a:lnSpc>
                <a:spcPct val="110000"/>
              </a:lnSpc>
              <a:spcBef>
                <a:spcPts val="0"/>
              </a:spcBef>
              <a:spcAft>
                <a:spcPts val="0"/>
              </a:spcAft>
            </a:pPr>
            <a:r>
              <a:rPr lang="en-US" sz="2300" noProof="1"/>
              <a:t>    $('section').hide();</a:t>
            </a:r>
          </a:p>
          <a:p>
            <a:pPr>
              <a:lnSpc>
                <a:spcPct val="110000"/>
              </a:lnSpc>
              <a:spcBef>
                <a:spcPts val="0"/>
              </a:spcBef>
              <a:spcAft>
                <a:spcPts val="0"/>
              </a:spcAft>
            </a:pPr>
            <a:r>
              <a:rPr lang="en-US" sz="2300" noProof="1"/>
              <a:t>    $('#' + viewId).show();</a:t>
            </a:r>
          </a:p>
          <a:p>
            <a:pPr>
              <a:lnSpc>
                <a:spcPct val="110000"/>
              </a:lnSpc>
              <a:spcBef>
                <a:spcPts val="0"/>
              </a:spcBef>
              <a:spcAft>
                <a:spcPts val="0"/>
              </a:spcAft>
            </a:pPr>
            <a:r>
              <a:rPr lang="en-US" sz="2300" noProof="1"/>
              <a:t>  }</a:t>
            </a:r>
          </a:p>
          <a:p>
            <a:pPr>
              <a:lnSpc>
                <a:spcPct val="110000"/>
              </a:lnSpc>
              <a:spcBef>
                <a:spcPts val="0"/>
              </a:spcBef>
              <a:spcAft>
                <a:spcPts val="0"/>
              </a:spcAft>
            </a:pPr>
            <a:r>
              <a:rPr lang="en-US" sz="2300" noProof="1"/>
              <a:t>&lt;/script&gt;</a:t>
            </a:r>
          </a:p>
        </p:txBody>
      </p:sp>
      <p:pic>
        <p:nvPicPr>
          <p:cNvPr id="3" name="Picture 2">
            <a:extLst>
              <a:ext uri="{FF2B5EF4-FFF2-40B4-BE49-F238E27FC236}">
                <a16:creationId xmlns:a16="http://schemas.microsoft.com/office/drawing/2014/main" xmlns="" id="{AF73CE8C-BD7A-4AEB-B0F6-BF540AC5C269}"/>
              </a:ext>
            </a:extLst>
          </p:cNvPr>
          <p:cNvPicPr>
            <a:picLocks noChangeAspect="1"/>
          </p:cNvPicPr>
          <p:nvPr/>
        </p:nvPicPr>
        <p:blipFill>
          <a:blip r:embed="rId2"/>
          <a:stretch>
            <a:fillRect/>
          </a:stretch>
        </p:blipFill>
        <p:spPr>
          <a:xfrm>
            <a:off x="5505917" y="3744000"/>
            <a:ext cx="4391025" cy="2124075"/>
          </a:xfrm>
          <a:prstGeom prst="rect">
            <a:avLst/>
          </a:prstGeom>
          <a:ln>
            <a:solidFill>
              <a:schemeClr val="bg2">
                <a:lumMod val="75000"/>
              </a:schemeClr>
            </a:solidFill>
          </a:ln>
        </p:spPr>
      </p:pic>
      <p:pic>
        <p:nvPicPr>
          <p:cNvPr id="6" name="Picture 5">
            <a:extLst>
              <a:ext uri="{FF2B5EF4-FFF2-40B4-BE49-F238E27FC236}">
                <a16:creationId xmlns:a16="http://schemas.microsoft.com/office/drawing/2014/main" xmlns="" id="{7C073644-34F0-417D-BDF0-F45BABE9D1AC}"/>
              </a:ext>
            </a:extLst>
          </p:cNvPr>
          <p:cNvPicPr>
            <a:picLocks noChangeAspect="1"/>
          </p:cNvPicPr>
          <p:nvPr/>
        </p:nvPicPr>
        <p:blipFill>
          <a:blip r:embed="rId3"/>
          <a:stretch>
            <a:fillRect/>
          </a:stretch>
        </p:blipFill>
        <p:spPr>
          <a:xfrm>
            <a:off x="5505917" y="3744000"/>
            <a:ext cx="5133975" cy="2152650"/>
          </a:xfrm>
          <a:prstGeom prst="rect">
            <a:avLst/>
          </a:prstGeom>
          <a:ln>
            <a:solidFill>
              <a:schemeClr val="bg2">
                <a:lumMod val="75000"/>
              </a:schemeClr>
            </a:solidFill>
          </a:ln>
        </p:spPr>
      </p:pic>
      <p:pic>
        <p:nvPicPr>
          <p:cNvPr id="7" name="Picture 6">
            <a:extLst>
              <a:ext uri="{FF2B5EF4-FFF2-40B4-BE49-F238E27FC236}">
                <a16:creationId xmlns:a16="http://schemas.microsoft.com/office/drawing/2014/main" xmlns="" id="{420406A6-11B9-431B-BC34-FBC59C3DCCA6}"/>
              </a:ext>
            </a:extLst>
          </p:cNvPr>
          <p:cNvPicPr>
            <a:picLocks noChangeAspect="1"/>
          </p:cNvPicPr>
          <p:nvPr/>
        </p:nvPicPr>
        <p:blipFill>
          <a:blip r:embed="rId4"/>
          <a:stretch>
            <a:fillRect/>
          </a:stretch>
        </p:blipFill>
        <p:spPr>
          <a:xfrm>
            <a:off x="5505917" y="3744000"/>
            <a:ext cx="5248275" cy="2190750"/>
          </a:xfrm>
          <a:prstGeom prst="rect">
            <a:avLst/>
          </a:prstGeom>
          <a:ln>
            <a:solidFill>
              <a:schemeClr val="bg2">
                <a:lumMod val="75000"/>
              </a:schemeClr>
            </a:solidFill>
          </a:ln>
        </p:spPr>
      </p:pic>
    </p:spTree>
    <p:extLst>
      <p:ext uri="{BB962C8B-B14F-4D97-AF65-F5344CB8AC3E}">
        <p14:creationId xmlns:p14="http://schemas.microsoft.com/office/powerpoint/2010/main" val="33129148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311400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1359000"/>
            <a:ext cx="6065837" cy="1754187"/>
          </a:xfrm>
        </p:spPr>
        <p:txBody>
          <a:bodyPr/>
          <a:lstStyle/>
          <a:p>
            <a:r>
              <a:rPr lang="en-US"/>
              <a:t>Navigation with Routing Library</a:t>
            </a:r>
            <a:endParaRPr lang="en-US" dirty="0"/>
          </a:p>
        </p:txBody>
      </p:sp>
      <p:sp>
        <p:nvSpPr>
          <p:cNvPr id="2" name="Rectangle 1">
            <a:extLst>
              <a:ext uri="{FF2B5EF4-FFF2-40B4-BE49-F238E27FC236}">
                <a16:creationId xmlns:a16="http://schemas.microsoft.com/office/drawing/2014/main" xmlns="" id="{60B4AD9F-B5BC-49E9-82A9-EF00C739D0D7}"/>
              </a:ext>
            </a:extLst>
          </p:cNvPr>
          <p:cNvSpPr/>
          <p:nvPr/>
        </p:nvSpPr>
        <p:spPr>
          <a:xfrm>
            <a:off x="4803877" y="3882350"/>
            <a:ext cx="6938759" cy="523220"/>
          </a:xfrm>
          <a:prstGeom prst="rect">
            <a:avLst/>
          </a:prstGeom>
        </p:spPr>
        <p:txBody>
          <a:bodyPr wrap="none">
            <a:spAutoFit/>
          </a:bodyPr>
          <a:lstStyle/>
          <a:p>
            <a:pPr algn="ctr"/>
            <a:r>
              <a:rPr lang="en-US" sz="2800" dirty="0">
                <a:hlinkClick r:id="rId3"/>
              </a:rPr>
              <a:t>https://repl.it/@nakov/routing-with-sammy-js</a:t>
            </a:r>
            <a:endParaRPr lang="en-US" sz="2800" dirty="0"/>
          </a:p>
        </p:txBody>
      </p:sp>
      <p:pic>
        <p:nvPicPr>
          <p:cNvPr id="9" name="Picture 8">
            <a:extLst>
              <a:ext uri="{FF2B5EF4-FFF2-40B4-BE49-F238E27FC236}">
                <a16:creationId xmlns:a16="http://schemas.microsoft.com/office/drawing/2014/main" xmlns="" id="{A0C78E26-BBD2-44A7-AEF3-CCC30594F84B}"/>
              </a:ext>
            </a:extLst>
          </p:cNvPr>
          <p:cNvPicPr>
            <a:picLocks noChangeAspect="1"/>
          </p:cNvPicPr>
          <p:nvPr/>
        </p:nvPicPr>
        <p:blipFill>
          <a:blip r:embed="rId4"/>
          <a:stretch>
            <a:fillRect/>
          </a:stretch>
        </p:blipFill>
        <p:spPr>
          <a:xfrm>
            <a:off x="1344662" y="1940427"/>
            <a:ext cx="2407519" cy="1964911"/>
          </a:xfrm>
          <a:prstGeom prst="rect">
            <a:avLst/>
          </a:prstGeom>
        </p:spPr>
      </p:pic>
    </p:spTree>
    <p:extLst>
      <p:ext uri="{BB962C8B-B14F-4D97-AF65-F5344CB8AC3E}">
        <p14:creationId xmlns:p14="http://schemas.microsoft.com/office/powerpoint/2010/main" val="13232492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365</a:t>
            </a:fld>
            <a:endParaRPr lang="en-US" noProof="0" dirty="0"/>
          </a:p>
        </p:txBody>
      </p:sp>
      <p:sp>
        <p:nvSpPr>
          <p:cNvPr id="3" name="Text Placeholder 2">
            <a:extLst>
              <a:ext uri="{FF2B5EF4-FFF2-40B4-BE49-F238E27FC236}">
                <a16:creationId xmlns:a16="http://schemas.microsoft.com/office/drawing/2014/main" xmlns="" id="{DF9AF3DF-082C-47B7-B837-931F739A62A0}"/>
              </a:ext>
            </a:extLst>
          </p:cNvPr>
          <p:cNvSpPr>
            <a:spLocks noGrp="1"/>
          </p:cNvSpPr>
          <p:nvPr>
            <p:ph type="body" sz="quarter" idx="10"/>
          </p:nvPr>
        </p:nvSpPr>
        <p:spPr/>
        <p:txBody>
          <a:bodyPr>
            <a:normAutofit fontScale="92500" lnSpcReduction="10000"/>
          </a:bodyPr>
          <a:lstStyle/>
          <a:p>
            <a:r>
              <a:rPr lang="en-US" sz="3500" b="1" dirty="0"/>
              <a:t>Graphical User Interface </a:t>
            </a:r>
            <a:r>
              <a:rPr lang="en-US" sz="3500" dirty="0"/>
              <a:t>(</a:t>
            </a:r>
            <a:r>
              <a:rPr lang="en-US" sz="3500" b="1" dirty="0"/>
              <a:t>GUI</a:t>
            </a:r>
            <a:r>
              <a:rPr lang="en-US" sz="3500" dirty="0"/>
              <a:t>) systems provide forms, dialogs and UI controls for desktop and mobile apps</a:t>
            </a:r>
          </a:p>
          <a:p>
            <a:pPr lvl="1"/>
            <a:r>
              <a:rPr lang="en-US" dirty="0"/>
              <a:t>Examples: Windows Forms, XAML, WPF, Qt</a:t>
            </a:r>
          </a:p>
          <a:p>
            <a:r>
              <a:rPr lang="en-US" sz="3500" b="1" dirty="0"/>
              <a:t>Mobile UI </a:t>
            </a:r>
            <a:r>
              <a:rPr lang="en-US" sz="3500" dirty="0"/>
              <a:t>toolkits / frameworks provide UI controls and structure for mobile apps</a:t>
            </a:r>
          </a:p>
          <a:p>
            <a:pPr lvl="1"/>
            <a:r>
              <a:rPr lang="en-US" dirty="0"/>
              <a:t>Examples: Apple </a:t>
            </a:r>
            <a:r>
              <a:rPr lang="en-US" dirty="0" err="1"/>
              <a:t>UIKit</a:t>
            </a:r>
            <a:r>
              <a:rPr lang="en-US" dirty="0"/>
              <a:t>,</a:t>
            </a:r>
            <a:r>
              <a:rPr lang="bg-BG" dirty="0"/>
              <a:t> </a:t>
            </a:r>
            <a:r>
              <a:rPr lang="en-US" dirty="0"/>
              <a:t>Android UI, Flutter</a:t>
            </a:r>
          </a:p>
          <a:p>
            <a:r>
              <a:rPr lang="en-US" sz="3500" b="1" dirty="0"/>
              <a:t>Web front-end frameworks</a:t>
            </a:r>
            <a:r>
              <a:rPr lang="en-US" sz="3500" dirty="0"/>
              <a:t> and </a:t>
            </a:r>
            <a:r>
              <a:rPr lang="en-US" sz="3500" b="1" dirty="0"/>
              <a:t>UI libraries </a:t>
            </a:r>
            <a:r>
              <a:rPr lang="en-US" sz="3500" dirty="0"/>
              <a:t>provide user interface elements and structure for </a:t>
            </a:r>
            <a:r>
              <a:rPr lang="en-US" sz="3500" b="1" dirty="0"/>
              <a:t>Web apps</a:t>
            </a:r>
          </a:p>
          <a:p>
            <a:pPr lvl="1"/>
            <a:r>
              <a:rPr lang="en-US" dirty="0"/>
              <a:t>Examples of </a:t>
            </a:r>
            <a:r>
              <a:rPr lang="en-US" b="1" dirty="0"/>
              <a:t>UI frameworks</a:t>
            </a:r>
            <a:r>
              <a:rPr lang="en-US" dirty="0"/>
              <a:t>: Angular, React, Vue.js, Meteor</a:t>
            </a:r>
          </a:p>
          <a:p>
            <a:pPr lvl="1"/>
            <a:r>
              <a:rPr lang="en-US" dirty="0"/>
              <a:t>Examples of </a:t>
            </a:r>
            <a:r>
              <a:rPr lang="en-US" b="1" dirty="0"/>
              <a:t>UI libraries</a:t>
            </a:r>
            <a:r>
              <a:rPr lang="en-US" dirty="0"/>
              <a:t>: Kendo UI, Sencha Ext JS, </a:t>
            </a:r>
            <a:r>
              <a:rPr lang="en-US" dirty="0" err="1"/>
              <a:t>Onsen</a:t>
            </a:r>
            <a:r>
              <a:rPr lang="en-US" dirty="0"/>
              <a:t> UI</a:t>
            </a:r>
          </a:p>
        </p:txBody>
      </p:sp>
      <p:sp>
        <p:nvSpPr>
          <p:cNvPr id="4" name="Title 3">
            <a:extLst>
              <a:ext uri="{FF2B5EF4-FFF2-40B4-BE49-F238E27FC236}">
                <a16:creationId xmlns:a16="http://schemas.microsoft.com/office/drawing/2014/main" xmlns="" id="{09692430-3613-4AA6-A6D5-F728026F228F}"/>
              </a:ext>
            </a:extLst>
          </p:cNvPr>
          <p:cNvSpPr>
            <a:spLocks noGrp="1"/>
          </p:cNvSpPr>
          <p:nvPr>
            <p:ph type="title"/>
          </p:nvPr>
        </p:nvSpPr>
        <p:spPr/>
        <p:txBody>
          <a:bodyPr/>
          <a:lstStyle/>
          <a:p>
            <a:r>
              <a:rPr lang="en-US" dirty="0"/>
              <a:t>User Interface and Front-End Frameworks</a:t>
            </a:r>
          </a:p>
        </p:txBody>
      </p:sp>
    </p:spTree>
    <p:extLst>
      <p:ext uri="{BB962C8B-B14F-4D97-AF65-F5344CB8AC3E}">
        <p14:creationId xmlns:p14="http://schemas.microsoft.com/office/powerpoint/2010/main" val="24825916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2097339-BA69-450D-8A17-1772BB2D6D0D}"/>
              </a:ext>
            </a:extLst>
          </p:cNvPr>
          <p:cNvSpPr>
            <a:spLocks noGrp="1"/>
          </p:cNvSpPr>
          <p:nvPr>
            <p:ph type="sldNum" sz="quarter" idx="5"/>
          </p:nvPr>
        </p:nvSpPr>
        <p:spPr/>
        <p:txBody>
          <a:bodyPr/>
          <a:lstStyle/>
          <a:p>
            <a:fld id="{2BF067CD-8E6B-4360-9AA8-C5DF2A48A6D1}" type="slidenum">
              <a:rPr lang="en-US" noProof="0" smtClean="0"/>
              <a:pPr/>
              <a:t>366</a:t>
            </a:fld>
            <a:endParaRPr lang="en-US" noProof="0" dirty="0"/>
          </a:p>
        </p:txBody>
      </p:sp>
      <p:sp>
        <p:nvSpPr>
          <p:cNvPr id="3" name="Text Placeholder 2">
            <a:extLst>
              <a:ext uri="{FF2B5EF4-FFF2-40B4-BE49-F238E27FC236}">
                <a16:creationId xmlns:a16="http://schemas.microsoft.com/office/drawing/2014/main" xmlns="" id="{02E97DFD-E16B-41FD-9F1F-7F7EB9A5C827}"/>
              </a:ext>
            </a:extLst>
          </p:cNvPr>
          <p:cNvSpPr>
            <a:spLocks noGrp="1"/>
          </p:cNvSpPr>
          <p:nvPr>
            <p:ph type="body" sz="quarter" idx="10"/>
          </p:nvPr>
        </p:nvSpPr>
        <p:spPr>
          <a:xfrm>
            <a:off x="190402" y="1196125"/>
            <a:ext cx="9325598" cy="5528766"/>
          </a:xfrm>
        </p:spPr>
        <p:txBody>
          <a:bodyPr>
            <a:normAutofit lnSpcReduction="10000"/>
          </a:bodyPr>
          <a:lstStyle/>
          <a:p>
            <a:pPr>
              <a:lnSpc>
                <a:spcPct val="110000"/>
              </a:lnSpc>
            </a:pPr>
            <a:r>
              <a:rPr lang="en-US" b="1" dirty="0"/>
              <a:t>Libraries </a:t>
            </a:r>
            <a:r>
              <a:rPr lang="en-US" dirty="0"/>
              <a:t>provide </a:t>
            </a:r>
            <a:r>
              <a:rPr lang="en-US" b="1" dirty="0"/>
              <a:t>components</a:t>
            </a:r>
            <a:r>
              <a:rPr lang="en-US" dirty="0"/>
              <a:t> / </a:t>
            </a:r>
            <a:r>
              <a:rPr lang="en-US" b="1" dirty="0"/>
              <a:t>functionality</a:t>
            </a:r>
            <a:r>
              <a:rPr lang="en-US" dirty="0"/>
              <a:t> /</a:t>
            </a:r>
            <a:br>
              <a:rPr lang="en-US" dirty="0"/>
            </a:br>
            <a:r>
              <a:rPr lang="en-US" b="1" dirty="0"/>
              <a:t>UI controls </a:t>
            </a:r>
            <a:r>
              <a:rPr lang="en-US" dirty="0"/>
              <a:t>for integration into existing apps</a:t>
            </a:r>
          </a:p>
          <a:p>
            <a:pPr lvl="1">
              <a:lnSpc>
                <a:spcPct val="110000"/>
              </a:lnSpc>
            </a:pPr>
            <a:r>
              <a:rPr lang="en-US" dirty="0"/>
              <a:t>The </a:t>
            </a:r>
            <a:r>
              <a:rPr lang="en-US" b="1" dirty="0"/>
              <a:t>app controls the library </a:t>
            </a:r>
            <a:r>
              <a:rPr lang="en-US" dirty="0"/>
              <a:t>components</a:t>
            </a:r>
          </a:p>
          <a:p>
            <a:pPr lvl="1">
              <a:lnSpc>
                <a:spcPct val="110000"/>
              </a:lnSpc>
            </a:pPr>
            <a:r>
              <a:rPr lang="en-US" dirty="0"/>
              <a:t>Examples: UI control library, Excel reader</a:t>
            </a:r>
          </a:p>
          <a:p>
            <a:pPr>
              <a:lnSpc>
                <a:spcPct val="110000"/>
              </a:lnSpc>
            </a:pPr>
            <a:r>
              <a:rPr lang="en-US" dirty="0"/>
              <a:t>Development </a:t>
            </a:r>
            <a:r>
              <a:rPr lang="en-US" b="1" dirty="0"/>
              <a:t>frameworks</a:t>
            </a:r>
            <a:r>
              <a:rPr lang="en-US" dirty="0"/>
              <a:t> are foundations,</a:t>
            </a:r>
            <a:br>
              <a:rPr lang="en-US" dirty="0"/>
            </a:br>
            <a:r>
              <a:rPr lang="en-US" dirty="0"/>
              <a:t>which developers extend to build an app</a:t>
            </a:r>
          </a:p>
          <a:p>
            <a:pPr lvl="1">
              <a:lnSpc>
                <a:spcPct val="110000"/>
              </a:lnSpc>
            </a:pPr>
            <a:r>
              <a:rPr lang="en-US" dirty="0"/>
              <a:t>The framework </a:t>
            </a:r>
            <a:r>
              <a:rPr lang="en-US" b="1" dirty="0"/>
              <a:t>controls the app lifecycle </a:t>
            </a:r>
            <a:r>
              <a:rPr lang="en-US" dirty="0"/>
              <a:t>and your code plugs in it (</a:t>
            </a:r>
            <a:r>
              <a:rPr lang="en-US" b="1" dirty="0"/>
              <a:t>inversion of control</a:t>
            </a:r>
            <a:r>
              <a:rPr lang="en-US" dirty="0"/>
              <a:t> – </a:t>
            </a:r>
            <a:r>
              <a:rPr lang="en-US" dirty="0" err="1"/>
              <a:t>IoC</a:t>
            </a:r>
            <a:r>
              <a:rPr lang="en-US" dirty="0"/>
              <a:t>)</a:t>
            </a:r>
          </a:p>
          <a:p>
            <a:pPr lvl="1">
              <a:lnSpc>
                <a:spcPct val="110000"/>
              </a:lnSpc>
            </a:pPr>
            <a:r>
              <a:rPr lang="en-US" dirty="0"/>
              <a:t>Examples: MVC framework, ORM framework</a:t>
            </a:r>
          </a:p>
        </p:txBody>
      </p:sp>
      <p:sp>
        <p:nvSpPr>
          <p:cNvPr id="4" name="Title 3">
            <a:extLst>
              <a:ext uri="{FF2B5EF4-FFF2-40B4-BE49-F238E27FC236}">
                <a16:creationId xmlns:a16="http://schemas.microsoft.com/office/drawing/2014/main" xmlns="" id="{72791F86-7F88-4B36-837B-869CDC80B6E9}"/>
              </a:ext>
            </a:extLst>
          </p:cNvPr>
          <p:cNvSpPr>
            <a:spLocks noGrp="1"/>
          </p:cNvSpPr>
          <p:nvPr>
            <p:ph type="title"/>
          </p:nvPr>
        </p:nvSpPr>
        <p:spPr/>
        <p:txBody>
          <a:bodyPr/>
          <a:lstStyle/>
          <a:p>
            <a:r>
              <a:rPr lang="en-US" dirty="0"/>
              <a:t>Libraries vs. Frameworks</a:t>
            </a:r>
          </a:p>
        </p:txBody>
      </p:sp>
      <p:pic>
        <p:nvPicPr>
          <p:cNvPr id="8" name="Picture 2" descr="Framework vs. Toolkit vs. Library - Stack Overflow">
            <a:extLst>
              <a:ext uri="{FF2B5EF4-FFF2-40B4-BE49-F238E27FC236}">
                <a16:creationId xmlns:a16="http://schemas.microsoft.com/office/drawing/2014/main" xmlns="" id="{EDF0E6DB-B29F-4088-8B97-9A2C2D89C3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60" t="2287" r="965" b="2282"/>
          <a:stretch/>
        </p:blipFill>
        <p:spPr bwMode="auto">
          <a:xfrm>
            <a:off x="9442814" y="1415495"/>
            <a:ext cx="2421725" cy="21485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91F16949-06D4-4F67-B41F-9A78A30E1D78}"/>
              </a:ext>
            </a:extLst>
          </p:cNvPr>
          <p:cNvPicPr>
            <a:picLocks noChangeAspect="1"/>
          </p:cNvPicPr>
          <p:nvPr/>
        </p:nvPicPr>
        <p:blipFill>
          <a:blip r:embed="rId4"/>
          <a:stretch>
            <a:fillRect/>
          </a:stretch>
        </p:blipFill>
        <p:spPr>
          <a:xfrm>
            <a:off x="9442814" y="3879000"/>
            <a:ext cx="2445933" cy="2134542"/>
          </a:xfrm>
          <a:prstGeom prst="rect">
            <a:avLst/>
          </a:prstGeom>
        </p:spPr>
      </p:pic>
    </p:spTree>
    <p:extLst>
      <p:ext uri="{BB962C8B-B14F-4D97-AF65-F5344CB8AC3E}">
        <p14:creationId xmlns:p14="http://schemas.microsoft.com/office/powerpoint/2010/main" val="11738203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2B7E67-CC57-40C2-98CA-29E010059202}"/>
              </a:ext>
            </a:extLst>
          </p:cNvPr>
          <p:cNvSpPr>
            <a:spLocks noGrp="1"/>
          </p:cNvSpPr>
          <p:nvPr>
            <p:ph type="sldNum" sz="quarter" idx="5"/>
          </p:nvPr>
        </p:nvSpPr>
        <p:spPr/>
        <p:txBody>
          <a:bodyPr/>
          <a:lstStyle/>
          <a:p>
            <a:fld id="{2BF067CD-8E6B-4360-9AA8-C5DF2A48A6D1}" type="slidenum">
              <a:rPr lang="en-US" noProof="0" smtClean="0"/>
              <a:pPr/>
              <a:t>367</a:t>
            </a:fld>
            <a:endParaRPr lang="en-US" noProof="0" dirty="0"/>
          </a:p>
        </p:txBody>
      </p:sp>
      <p:sp>
        <p:nvSpPr>
          <p:cNvPr id="3" name="Text Placeholder 2">
            <a:extLst>
              <a:ext uri="{FF2B5EF4-FFF2-40B4-BE49-F238E27FC236}">
                <a16:creationId xmlns:a16="http://schemas.microsoft.com/office/drawing/2014/main" xmlns="" id="{D89363A3-00FA-4DDE-B1C1-482BAE9E5AD2}"/>
              </a:ext>
            </a:extLst>
          </p:cNvPr>
          <p:cNvSpPr>
            <a:spLocks noGrp="1"/>
          </p:cNvSpPr>
          <p:nvPr>
            <p:ph type="body" sz="quarter" idx="10"/>
          </p:nvPr>
        </p:nvSpPr>
        <p:spPr>
          <a:xfrm>
            <a:off x="190402" y="1175805"/>
            <a:ext cx="11818096" cy="5528766"/>
          </a:xfrm>
        </p:spPr>
        <p:txBody>
          <a:bodyPr/>
          <a:lstStyle/>
          <a:p>
            <a:pPr>
              <a:lnSpc>
                <a:spcPct val="100000"/>
              </a:lnSpc>
            </a:pPr>
            <a:r>
              <a:rPr lang="en-US" b="1" dirty="0"/>
              <a:t>Windows Forms</a:t>
            </a:r>
            <a:r>
              <a:rPr lang="en-US" dirty="0"/>
              <a:t> is GUI framework for .NET developers</a:t>
            </a:r>
          </a:p>
          <a:p>
            <a:pPr lvl="1">
              <a:lnSpc>
                <a:spcPct val="100000"/>
              </a:lnSpc>
            </a:pPr>
            <a:r>
              <a:rPr lang="en-US" dirty="0"/>
              <a:t>Provides programming model and rich UI control library</a:t>
            </a:r>
          </a:p>
        </p:txBody>
      </p:sp>
      <p:sp>
        <p:nvSpPr>
          <p:cNvPr id="4" name="Title 3">
            <a:extLst>
              <a:ext uri="{FF2B5EF4-FFF2-40B4-BE49-F238E27FC236}">
                <a16:creationId xmlns:a16="http://schemas.microsoft.com/office/drawing/2014/main" xmlns="" id="{FBD98836-320F-4E15-BB85-3D780BED18BF}"/>
              </a:ext>
            </a:extLst>
          </p:cNvPr>
          <p:cNvSpPr>
            <a:spLocks noGrp="1"/>
          </p:cNvSpPr>
          <p:nvPr>
            <p:ph type="title"/>
          </p:nvPr>
        </p:nvSpPr>
        <p:spPr/>
        <p:txBody>
          <a:bodyPr/>
          <a:lstStyle/>
          <a:p>
            <a:r>
              <a:rPr lang="en-US" dirty="0"/>
              <a:t>Windows Forms – Example </a:t>
            </a:r>
          </a:p>
        </p:txBody>
      </p:sp>
      <p:sp>
        <p:nvSpPr>
          <p:cNvPr id="5" name="Text Placeholder 5">
            <a:extLst>
              <a:ext uri="{FF2B5EF4-FFF2-40B4-BE49-F238E27FC236}">
                <a16:creationId xmlns:a16="http://schemas.microsoft.com/office/drawing/2014/main" xmlns="" id="{076A3F95-EEE0-4172-982E-8E700777C0B7}"/>
              </a:ext>
            </a:extLst>
          </p:cNvPr>
          <p:cNvSpPr txBox="1">
            <a:spLocks/>
          </p:cNvSpPr>
          <p:nvPr/>
        </p:nvSpPr>
        <p:spPr>
          <a:xfrm>
            <a:off x="565362" y="2631904"/>
            <a:ext cx="11020638" cy="354209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public partial class FormSummator : Form</a:t>
            </a:r>
          </a:p>
          <a:p>
            <a:pPr>
              <a:spcBef>
                <a:spcPts val="0"/>
              </a:spcBef>
              <a:spcAft>
                <a:spcPts val="0"/>
              </a:spcAft>
            </a:pPr>
            <a:r>
              <a:rPr lang="en-US" sz="2400" noProof="1"/>
              <a:t>{</a:t>
            </a:r>
          </a:p>
          <a:p>
            <a:pPr>
              <a:spcBef>
                <a:spcPts val="0"/>
              </a:spcBef>
              <a:spcAft>
                <a:spcPts val="0"/>
              </a:spcAft>
            </a:pPr>
            <a:r>
              <a:rPr lang="en-US" sz="2400" noProof="1"/>
              <a:t>  private TextBox textBox1;</a:t>
            </a:r>
          </a:p>
          <a:p>
            <a:pPr>
              <a:spcBef>
                <a:spcPts val="0"/>
              </a:spcBef>
              <a:spcAft>
                <a:spcPts val="0"/>
              </a:spcAft>
            </a:pPr>
            <a:r>
              <a:rPr lang="en-US" sz="2400" noProof="1"/>
              <a:t>  private Label labelPlus;</a:t>
            </a:r>
          </a:p>
          <a:p>
            <a:pPr>
              <a:spcBef>
                <a:spcPts val="0"/>
              </a:spcBef>
              <a:spcAft>
                <a:spcPts val="0"/>
              </a:spcAft>
            </a:pPr>
            <a:r>
              <a:rPr lang="en-US" sz="2400" noProof="1"/>
              <a:t>  private Label labelEqual;</a:t>
            </a:r>
          </a:p>
          <a:p>
            <a:pPr>
              <a:spcBef>
                <a:spcPts val="0"/>
              </a:spcBef>
              <a:spcAft>
                <a:spcPts val="0"/>
              </a:spcAft>
            </a:pPr>
            <a:r>
              <a:rPr lang="en-US" sz="2400" noProof="1"/>
              <a:t>  private TextBox textBox2;</a:t>
            </a:r>
          </a:p>
          <a:p>
            <a:pPr>
              <a:spcBef>
                <a:spcPts val="0"/>
              </a:spcBef>
              <a:spcAft>
                <a:spcPts val="0"/>
              </a:spcAft>
            </a:pPr>
            <a:r>
              <a:rPr lang="en-US" sz="2400" noProof="1"/>
              <a:t>  private TextBox textBoxSum;</a:t>
            </a:r>
          </a:p>
          <a:p>
            <a:pPr>
              <a:spcBef>
                <a:spcPts val="0"/>
              </a:spcBef>
              <a:spcAft>
                <a:spcPts val="0"/>
              </a:spcAft>
            </a:pPr>
            <a:r>
              <a:rPr lang="en-US" sz="2400" noProof="1"/>
              <a:t>  private Button buttonCalc;</a:t>
            </a:r>
          </a:p>
          <a:p>
            <a:pPr>
              <a:spcBef>
                <a:spcPts val="0"/>
              </a:spcBef>
              <a:spcAft>
                <a:spcPts val="0"/>
              </a:spcAft>
            </a:pPr>
            <a:r>
              <a:rPr lang="en-US" sz="2400" noProof="1"/>
              <a:t>}</a:t>
            </a:r>
          </a:p>
        </p:txBody>
      </p:sp>
      <p:pic>
        <p:nvPicPr>
          <p:cNvPr id="6" name="Picture 5">
            <a:extLst>
              <a:ext uri="{FF2B5EF4-FFF2-40B4-BE49-F238E27FC236}">
                <a16:creationId xmlns:a16="http://schemas.microsoft.com/office/drawing/2014/main" xmlns="" id="{C99D875F-911B-43B6-8C39-1A9D88F207C3}"/>
              </a:ext>
            </a:extLst>
          </p:cNvPr>
          <p:cNvPicPr>
            <a:picLocks noChangeAspect="1"/>
          </p:cNvPicPr>
          <p:nvPr/>
        </p:nvPicPr>
        <p:blipFill>
          <a:blip r:embed="rId3"/>
          <a:stretch>
            <a:fillRect/>
          </a:stretch>
        </p:blipFill>
        <p:spPr>
          <a:xfrm>
            <a:off x="5918550" y="3339000"/>
            <a:ext cx="4362450" cy="2200275"/>
          </a:xfrm>
          <a:prstGeom prst="rect">
            <a:avLst/>
          </a:prstGeom>
          <a:ln w="28575">
            <a:solidFill>
              <a:schemeClr val="tx2">
                <a:lumMod val="60000"/>
                <a:lumOff val="40000"/>
              </a:schemeClr>
            </a:solidFill>
          </a:ln>
        </p:spPr>
      </p:pic>
    </p:spTree>
    <p:extLst>
      <p:ext uri="{BB962C8B-B14F-4D97-AF65-F5344CB8AC3E}">
        <p14:creationId xmlns:p14="http://schemas.microsoft.com/office/powerpoint/2010/main" val="3475071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2B7E67-CC57-40C2-98CA-29E010059202}"/>
              </a:ext>
            </a:extLst>
          </p:cNvPr>
          <p:cNvSpPr>
            <a:spLocks noGrp="1"/>
          </p:cNvSpPr>
          <p:nvPr>
            <p:ph type="sldNum" sz="quarter" idx="5"/>
          </p:nvPr>
        </p:nvSpPr>
        <p:spPr/>
        <p:txBody>
          <a:bodyPr/>
          <a:lstStyle/>
          <a:p>
            <a:fld id="{2BF067CD-8E6B-4360-9AA8-C5DF2A48A6D1}" type="slidenum">
              <a:rPr lang="en-US" noProof="0" smtClean="0"/>
              <a:pPr/>
              <a:t>368</a:t>
            </a:fld>
            <a:endParaRPr lang="en-US" noProof="0" dirty="0"/>
          </a:p>
        </p:txBody>
      </p:sp>
      <p:sp>
        <p:nvSpPr>
          <p:cNvPr id="4" name="Title 3">
            <a:extLst>
              <a:ext uri="{FF2B5EF4-FFF2-40B4-BE49-F238E27FC236}">
                <a16:creationId xmlns:a16="http://schemas.microsoft.com/office/drawing/2014/main" xmlns="" id="{FBD98836-320F-4E15-BB85-3D780BED18BF}"/>
              </a:ext>
            </a:extLst>
          </p:cNvPr>
          <p:cNvSpPr>
            <a:spLocks noGrp="1"/>
          </p:cNvSpPr>
          <p:nvPr>
            <p:ph type="title"/>
          </p:nvPr>
        </p:nvSpPr>
        <p:spPr/>
        <p:txBody>
          <a:bodyPr/>
          <a:lstStyle/>
          <a:p>
            <a:r>
              <a:rPr lang="en-US" dirty="0"/>
              <a:t>Windows Forms – Example (2) </a:t>
            </a:r>
          </a:p>
        </p:txBody>
      </p:sp>
      <p:sp>
        <p:nvSpPr>
          <p:cNvPr id="5" name="Text Placeholder 5">
            <a:extLst>
              <a:ext uri="{FF2B5EF4-FFF2-40B4-BE49-F238E27FC236}">
                <a16:creationId xmlns:a16="http://schemas.microsoft.com/office/drawing/2014/main" xmlns="" id="{076A3F95-EEE0-4172-982E-8E700777C0B7}"/>
              </a:ext>
            </a:extLst>
          </p:cNvPr>
          <p:cNvSpPr txBox="1">
            <a:spLocks/>
          </p:cNvSpPr>
          <p:nvPr/>
        </p:nvSpPr>
        <p:spPr>
          <a:xfrm>
            <a:off x="565362" y="1629000"/>
            <a:ext cx="11020638" cy="398837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US" sz="2400" noProof="1"/>
              <a:t>public partial class FormSummator</a:t>
            </a:r>
            <a:endParaRPr lang="en-US" noProof="1"/>
          </a:p>
          <a:p>
            <a:pPr>
              <a:spcBef>
                <a:spcPts val="0"/>
              </a:spcBef>
              <a:spcAft>
                <a:spcPts val="0"/>
              </a:spcAft>
            </a:pPr>
            <a:r>
              <a:rPr lang="en-US" sz="2400" noProof="1"/>
              <a:t>{</a:t>
            </a:r>
          </a:p>
          <a:p>
            <a:pPr>
              <a:spcBef>
                <a:spcPts val="0"/>
              </a:spcBef>
              <a:spcAft>
                <a:spcPts val="0"/>
              </a:spcAft>
            </a:pPr>
            <a:r>
              <a:rPr lang="en-US" sz="2400" noProof="1"/>
              <a:t>  private void buttonCalc_Click(object sender, EventArgs e)</a:t>
            </a:r>
          </a:p>
          <a:p>
            <a:pPr>
              <a:spcBef>
                <a:spcPts val="0"/>
              </a:spcBef>
              <a:spcAft>
                <a:spcPts val="0"/>
              </a:spcAft>
            </a:pPr>
            <a:r>
              <a:rPr lang="en-US" sz="2400" noProof="1"/>
              <a:t>  {</a:t>
            </a:r>
          </a:p>
          <a:p>
            <a:pPr>
              <a:spcBef>
                <a:spcPts val="0"/>
              </a:spcBef>
              <a:spcAft>
                <a:spcPts val="0"/>
              </a:spcAft>
            </a:pPr>
            <a:r>
              <a:rPr lang="en-US" sz="2400" noProof="1"/>
              <a:t>    decimal firstNum = decimal.Parse(this.textBox1.Text);</a:t>
            </a:r>
          </a:p>
          <a:p>
            <a:pPr>
              <a:spcBef>
                <a:spcPts val="0"/>
              </a:spcBef>
              <a:spcAft>
                <a:spcPts val="0"/>
              </a:spcAft>
            </a:pPr>
            <a:r>
              <a:rPr lang="en-US" sz="2400" noProof="1"/>
              <a:t>    decimal secondNum = decimal.Parse(this.textBox2.Text);</a:t>
            </a:r>
          </a:p>
          <a:p>
            <a:pPr>
              <a:spcBef>
                <a:spcPts val="0"/>
              </a:spcBef>
              <a:spcAft>
                <a:spcPts val="0"/>
              </a:spcAft>
            </a:pPr>
            <a:r>
              <a:rPr lang="en-US" sz="2400" noProof="1"/>
              <a:t>    decimal sum = firstNum + secondNum;</a:t>
            </a:r>
          </a:p>
          <a:p>
            <a:pPr>
              <a:spcBef>
                <a:spcPts val="0"/>
              </a:spcBef>
              <a:spcAft>
                <a:spcPts val="0"/>
              </a:spcAft>
            </a:pPr>
            <a:r>
              <a:rPr lang="en-US" sz="2400" noProof="1"/>
              <a:t>    this.textBoxSum.Text = sum.ToString();</a:t>
            </a:r>
          </a:p>
          <a:p>
            <a:pPr>
              <a:spcBef>
                <a:spcPts val="0"/>
              </a:spcBef>
              <a:spcAft>
                <a:spcPts val="0"/>
              </a:spcAft>
            </a:pPr>
            <a:r>
              <a:rPr lang="en-US" sz="2400" noProof="1"/>
              <a:t>  }</a:t>
            </a:r>
          </a:p>
          <a:p>
            <a:pPr>
              <a:spcBef>
                <a:spcPts val="0"/>
              </a:spcBef>
              <a:spcAft>
                <a:spcPts val="0"/>
              </a:spcAft>
            </a:pPr>
            <a:r>
              <a:rPr lang="en-US" sz="2400" noProof="1"/>
              <a:t>}</a:t>
            </a:r>
          </a:p>
        </p:txBody>
      </p:sp>
      <p:pic>
        <p:nvPicPr>
          <p:cNvPr id="8" name="Picture 7">
            <a:extLst>
              <a:ext uri="{FF2B5EF4-FFF2-40B4-BE49-F238E27FC236}">
                <a16:creationId xmlns:a16="http://schemas.microsoft.com/office/drawing/2014/main" xmlns="" id="{D695DF1D-69F7-43A0-9FAD-AD3DE5B12C77}"/>
              </a:ext>
            </a:extLst>
          </p:cNvPr>
          <p:cNvPicPr>
            <a:picLocks noChangeAspect="1"/>
          </p:cNvPicPr>
          <p:nvPr/>
        </p:nvPicPr>
        <p:blipFill>
          <a:blip r:embed="rId3"/>
          <a:stretch>
            <a:fillRect/>
          </a:stretch>
        </p:blipFill>
        <p:spPr>
          <a:xfrm>
            <a:off x="6986167" y="261993"/>
            <a:ext cx="4986933" cy="1836772"/>
          </a:xfrm>
          <a:prstGeom prst="rect">
            <a:avLst/>
          </a:prstGeom>
        </p:spPr>
      </p:pic>
    </p:spTree>
    <p:extLst>
      <p:ext uri="{BB962C8B-B14F-4D97-AF65-F5344CB8AC3E}">
        <p14:creationId xmlns:p14="http://schemas.microsoft.com/office/powerpoint/2010/main" val="33342505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88565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1661054"/>
            <a:ext cx="6065837" cy="1317946"/>
          </a:xfrm>
        </p:spPr>
        <p:txBody>
          <a:bodyPr/>
          <a:lstStyle/>
          <a:p>
            <a:r>
              <a:rPr lang="en-US" dirty="0"/>
              <a:t>Windows Forms</a:t>
            </a:r>
          </a:p>
        </p:txBody>
      </p:sp>
      <p:pic>
        <p:nvPicPr>
          <p:cNvPr id="5" name="Picture 4">
            <a:extLst>
              <a:ext uri="{FF2B5EF4-FFF2-40B4-BE49-F238E27FC236}">
                <a16:creationId xmlns:a16="http://schemas.microsoft.com/office/drawing/2014/main" xmlns="" id="{000ADD74-6790-494B-B8C9-A9403881867E}"/>
              </a:ext>
            </a:extLst>
          </p:cNvPr>
          <p:cNvPicPr>
            <a:picLocks noChangeAspect="1"/>
          </p:cNvPicPr>
          <p:nvPr/>
        </p:nvPicPr>
        <p:blipFill>
          <a:blip r:embed="rId3"/>
          <a:stretch>
            <a:fillRect/>
          </a:stretch>
        </p:blipFill>
        <p:spPr>
          <a:xfrm>
            <a:off x="1243676" y="2169000"/>
            <a:ext cx="2708739" cy="1366197"/>
          </a:xfrm>
          <a:prstGeom prst="rect">
            <a:avLst/>
          </a:prstGeom>
          <a:ln w="28575">
            <a:solidFill>
              <a:schemeClr val="tx2">
                <a:lumMod val="60000"/>
                <a:lumOff val="40000"/>
              </a:schemeClr>
            </a:solidFill>
          </a:ln>
        </p:spPr>
      </p:pic>
    </p:spTree>
    <p:extLst>
      <p:ext uri="{BB962C8B-B14F-4D97-AF65-F5344CB8AC3E}">
        <p14:creationId xmlns:p14="http://schemas.microsoft.com/office/powerpoint/2010/main" val="1822041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p:txBody>
          <a:bodyPr/>
          <a:lstStyle/>
          <a:p>
            <a:r>
              <a:rPr lang="en-US" dirty="0">
                <a:hlinkClick r:id="rId3"/>
              </a:rPr>
              <a:t>https://softuni.bg/</a:t>
            </a:r>
            <a:endParaRPr lang="en-US" dirty="0"/>
          </a:p>
        </p:txBody>
      </p:sp>
      <p:sp>
        <p:nvSpPr>
          <p:cNvPr id="7" name="Text Placeholder 6"/>
          <p:cNvSpPr>
            <a:spLocks noGrp="1"/>
          </p:cNvSpPr>
          <p:nvPr>
            <p:ph type="body" sz="quarter" idx="17"/>
          </p:nvPr>
        </p:nvSpPr>
        <p:spPr/>
        <p:txBody>
          <a:bodyPr/>
          <a:lstStyle/>
          <a:p>
            <a:r>
              <a:rPr lang="en-US" sz="1800" dirty="0"/>
              <a:t>Software University</a:t>
            </a:r>
          </a:p>
        </p:txBody>
      </p:sp>
      <p:sp>
        <p:nvSpPr>
          <p:cNvPr id="12" name="Text Placeholder 11"/>
          <p:cNvSpPr>
            <a:spLocks noGrp="1"/>
          </p:cNvSpPr>
          <p:nvPr>
            <p:ph type="body" sz="quarter" idx="20"/>
          </p:nvPr>
        </p:nvSpPr>
        <p:spPr>
          <a:xfrm>
            <a:off x="554670" y="5390699"/>
            <a:ext cx="2980696" cy="351754"/>
          </a:xfrm>
        </p:spPr>
        <p:txBody>
          <a:bodyPr/>
          <a:lstStyle/>
          <a:p>
            <a:r>
              <a:rPr lang="en-US" sz="1800" dirty="0"/>
              <a:t>Technical Trainers</a:t>
            </a:r>
          </a:p>
        </p:txBody>
      </p:sp>
      <p:sp>
        <p:nvSpPr>
          <p:cNvPr id="11" name="Text Placeholder 10"/>
          <p:cNvSpPr>
            <a:spLocks noGrp="1"/>
          </p:cNvSpPr>
          <p:nvPr>
            <p:ph type="body" sz="quarter" idx="19"/>
          </p:nvPr>
        </p:nvSpPr>
        <p:spPr>
          <a:xfrm>
            <a:off x="672561" y="4938804"/>
            <a:ext cx="2950749" cy="382788"/>
          </a:xfrm>
        </p:spPr>
        <p:txBody>
          <a:bodyPr/>
          <a:lstStyle/>
          <a:p>
            <a:r>
              <a:rPr lang="en-US" sz="2000" dirty="0"/>
              <a:t>SoftUni Team</a:t>
            </a:r>
          </a:p>
        </p:txBody>
      </p:sp>
      <p:sp>
        <p:nvSpPr>
          <p:cNvPr id="6" name="Subtitle 5"/>
          <p:cNvSpPr>
            <a:spLocks noGrp="1"/>
          </p:cNvSpPr>
          <p:nvPr>
            <p:ph type="subTitle" idx="1"/>
          </p:nvPr>
        </p:nvSpPr>
        <p:spPr>
          <a:xfrm>
            <a:off x="668275" y="1303142"/>
            <a:ext cx="10962447" cy="882654"/>
          </a:xfrm>
        </p:spPr>
        <p:txBody>
          <a:bodyPr>
            <a:normAutofit/>
          </a:bodyPr>
          <a:lstStyle/>
          <a:p>
            <a:r>
              <a:rPr lang="en-US" dirty="0"/>
              <a:t>Course Introduction</a:t>
            </a:r>
          </a:p>
        </p:txBody>
      </p:sp>
      <p:sp>
        <p:nvSpPr>
          <p:cNvPr id="5" name="Title 4"/>
          <p:cNvSpPr>
            <a:spLocks noGrp="1"/>
          </p:cNvSpPr>
          <p:nvPr>
            <p:ph type="title"/>
          </p:nvPr>
        </p:nvSpPr>
        <p:spPr/>
        <p:txBody>
          <a:bodyPr>
            <a:normAutofit/>
          </a:bodyPr>
          <a:lstStyle/>
          <a:p>
            <a:r>
              <a:rPr lang="en-US" dirty="0"/>
              <a:t>Python Fundamentals</a:t>
            </a:r>
          </a:p>
        </p:txBody>
      </p:sp>
      <p:pic>
        <p:nvPicPr>
          <p:cNvPr id="1026" name="Picture 2" descr="Ð ÐµÐ·ÑÐ»ÑÐ°Ñ Ñ Ð¸Ð·Ð¾Ð±ÑÐ°Ð¶ÐµÐ½Ð¸Ðµ Ð·Ð° pyth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2239295"/>
            <a:ext cx="5105400" cy="25527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64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AC86B96-E659-487C-9EE4-6183C89D9BC9}"/>
              </a:ext>
            </a:extLst>
          </p:cNvPr>
          <p:cNvSpPr>
            <a:spLocks noGrp="1"/>
          </p:cNvSpPr>
          <p:nvPr>
            <p:ph type="sldNum" sz="quarter" idx="5"/>
          </p:nvPr>
        </p:nvSpPr>
        <p:spPr/>
        <p:txBody>
          <a:bodyPr/>
          <a:lstStyle/>
          <a:p>
            <a:fld id="{2BF067CD-8E6B-4360-9AA8-C5DF2A48A6D1}" type="slidenum">
              <a:rPr lang="en-US" noProof="0" smtClean="0"/>
              <a:pPr/>
              <a:t>370</a:t>
            </a:fld>
            <a:endParaRPr lang="en-US" noProof="0" dirty="0"/>
          </a:p>
        </p:txBody>
      </p:sp>
      <p:sp>
        <p:nvSpPr>
          <p:cNvPr id="3" name="Text Placeholder 2">
            <a:extLst>
              <a:ext uri="{FF2B5EF4-FFF2-40B4-BE49-F238E27FC236}">
                <a16:creationId xmlns:a16="http://schemas.microsoft.com/office/drawing/2014/main" xmlns="" id="{A2E26EDE-A4E8-4F72-A5DC-F76760426F61}"/>
              </a:ext>
            </a:extLst>
          </p:cNvPr>
          <p:cNvSpPr>
            <a:spLocks noGrp="1"/>
          </p:cNvSpPr>
          <p:nvPr>
            <p:ph type="body" sz="quarter" idx="10"/>
          </p:nvPr>
        </p:nvSpPr>
        <p:spPr/>
        <p:txBody>
          <a:bodyPr/>
          <a:lstStyle/>
          <a:p>
            <a:r>
              <a:rPr lang="en-US" b="1" dirty="0"/>
              <a:t>React</a:t>
            </a:r>
            <a:r>
              <a:rPr lang="en-US" dirty="0"/>
              <a:t> is a powerful </a:t>
            </a:r>
            <a:r>
              <a:rPr lang="en-US" b="1" dirty="0"/>
              <a:t>JavaScript library </a:t>
            </a:r>
            <a:r>
              <a:rPr lang="en-US" dirty="0"/>
              <a:t>from Facebook for building Web UI using HTML, CSS and JS</a:t>
            </a:r>
          </a:p>
          <a:p>
            <a:pPr lvl="1"/>
            <a:r>
              <a:rPr lang="en-US" dirty="0"/>
              <a:t>The UI is built from </a:t>
            </a:r>
            <a:r>
              <a:rPr lang="en-US" b="1" dirty="0"/>
              <a:t>JSX components</a:t>
            </a:r>
            <a:r>
              <a:rPr lang="en-US" dirty="0"/>
              <a:t>, which combine HTML + JS</a:t>
            </a:r>
          </a:p>
        </p:txBody>
      </p:sp>
      <p:sp>
        <p:nvSpPr>
          <p:cNvPr id="4" name="Title 3">
            <a:extLst>
              <a:ext uri="{FF2B5EF4-FFF2-40B4-BE49-F238E27FC236}">
                <a16:creationId xmlns:a16="http://schemas.microsoft.com/office/drawing/2014/main" xmlns="" id="{5AEE82A4-F387-497C-AFEA-8A41801487A7}"/>
              </a:ext>
            </a:extLst>
          </p:cNvPr>
          <p:cNvSpPr>
            <a:spLocks noGrp="1"/>
          </p:cNvSpPr>
          <p:nvPr>
            <p:ph type="title"/>
          </p:nvPr>
        </p:nvSpPr>
        <p:spPr/>
        <p:txBody>
          <a:bodyPr/>
          <a:lstStyle/>
          <a:p>
            <a:r>
              <a:rPr lang="en-US" dirty="0"/>
              <a:t>React</a:t>
            </a:r>
          </a:p>
        </p:txBody>
      </p:sp>
      <p:sp>
        <p:nvSpPr>
          <p:cNvPr id="5" name="Text Placeholder 5">
            <a:extLst>
              <a:ext uri="{FF2B5EF4-FFF2-40B4-BE49-F238E27FC236}">
                <a16:creationId xmlns:a16="http://schemas.microsoft.com/office/drawing/2014/main" xmlns="" id="{50AFE6B9-91AA-4E52-A584-32651A81ED9F}"/>
              </a:ext>
            </a:extLst>
          </p:cNvPr>
          <p:cNvSpPr txBox="1">
            <a:spLocks/>
          </p:cNvSpPr>
          <p:nvPr/>
        </p:nvSpPr>
        <p:spPr>
          <a:xfrm>
            <a:off x="691638" y="3159000"/>
            <a:ext cx="10804362" cy="284959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class </a:t>
            </a:r>
            <a:r>
              <a:rPr lang="en-US" sz="2300" noProof="1">
                <a:solidFill>
                  <a:schemeClr val="bg1"/>
                </a:solidFill>
              </a:rPr>
              <a:t>HelloMessage</a:t>
            </a:r>
            <a:r>
              <a:rPr lang="en-US" sz="2300" noProof="1"/>
              <a:t> extends React.Component {</a:t>
            </a:r>
          </a:p>
          <a:p>
            <a:pPr>
              <a:spcBef>
                <a:spcPts val="0"/>
              </a:spcBef>
              <a:spcAft>
                <a:spcPts val="0"/>
              </a:spcAft>
            </a:pPr>
            <a:r>
              <a:rPr lang="en-US" sz="2300" noProof="1"/>
              <a:t>  render() {</a:t>
            </a:r>
          </a:p>
          <a:p>
            <a:pPr>
              <a:spcBef>
                <a:spcPts val="0"/>
              </a:spcBef>
              <a:spcAft>
                <a:spcPts val="0"/>
              </a:spcAft>
            </a:pPr>
            <a:r>
              <a:rPr lang="en-US" sz="2300" noProof="1"/>
              <a:t>    return (</a:t>
            </a:r>
            <a:r>
              <a:rPr lang="en-US" sz="2300" noProof="1">
                <a:solidFill>
                  <a:schemeClr val="bg1"/>
                </a:solidFill>
              </a:rPr>
              <a:t>&lt;div&gt;</a:t>
            </a:r>
            <a:r>
              <a:rPr lang="en-US" sz="2300" noProof="1">
                <a:solidFill>
                  <a:schemeClr val="bg1"/>
                </a:solidFill>
                <a:latin typeface="+mn-lt"/>
              </a:rPr>
              <a:t>Hello,</a:t>
            </a:r>
            <a:r>
              <a:rPr lang="en-US" sz="2300" noProof="1">
                <a:solidFill>
                  <a:schemeClr val="bg1"/>
                </a:solidFill>
              </a:rPr>
              <a:t> </a:t>
            </a:r>
            <a:r>
              <a:rPr lang="en-US" sz="2300" noProof="1">
                <a:solidFill>
                  <a:schemeClr val="accent2">
                    <a:lumMod val="50000"/>
                  </a:schemeClr>
                </a:solidFill>
              </a:rPr>
              <a:t>{this.props.name}</a:t>
            </a:r>
            <a:r>
              <a:rPr lang="en-US" sz="2300" noProof="1">
                <a:solidFill>
                  <a:schemeClr val="bg1"/>
                </a:solidFill>
              </a:rPr>
              <a:t>!&lt;/div&gt;</a:t>
            </a:r>
            <a:r>
              <a:rPr lang="en-US" sz="2300" noProof="1"/>
              <a:t>);</a:t>
            </a:r>
          </a:p>
          <a:p>
            <a:pPr>
              <a:spcBef>
                <a:spcPts val="0"/>
              </a:spcBef>
              <a:spcAft>
                <a:spcPts val="0"/>
              </a:spcAft>
            </a:pPr>
            <a:r>
              <a:rPr lang="en-US" sz="2300" noProof="1"/>
              <a:t>  }</a:t>
            </a:r>
          </a:p>
          <a:p>
            <a:pPr>
              <a:spcBef>
                <a:spcPts val="0"/>
              </a:spcBef>
              <a:spcAft>
                <a:spcPts val="0"/>
              </a:spcAft>
            </a:pPr>
            <a:r>
              <a:rPr lang="en-US" sz="2300" noProof="1"/>
              <a:t>}</a:t>
            </a:r>
          </a:p>
          <a:p>
            <a:pPr>
              <a:spcBef>
                <a:spcPts val="1200"/>
              </a:spcBef>
              <a:spcAft>
                <a:spcPts val="0"/>
              </a:spcAft>
            </a:pPr>
            <a:r>
              <a:rPr lang="en-US" sz="2300" noProof="1"/>
              <a:t>ReactDOM.render(</a:t>
            </a:r>
            <a:r>
              <a:rPr lang="en-US" sz="2300" noProof="1">
                <a:solidFill>
                  <a:schemeClr val="bg1"/>
                </a:solidFill>
              </a:rPr>
              <a:t>&lt;HelloMessage name="SoftUni" /&gt;</a:t>
            </a:r>
            <a:r>
              <a:rPr lang="en-US" sz="2300" noProof="1"/>
              <a:t>,</a:t>
            </a:r>
          </a:p>
          <a:p>
            <a:pPr>
              <a:spcBef>
                <a:spcPts val="0"/>
              </a:spcBef>
              <a:spcAft>
                <a:spcPts val="0"/>
              </a:spcAft>
            </a:pPr>
            <a:r>
              <a:rPr lang="en-US" sz="2300" noProof="1"/>
              <a:t>  document.getElementById('root'));</a:t>
            </a:r>
          </a:p>
        </p:txBody>
      </p:sp>
      <p:pic>
        <p:nvPicPr>
          <p:cNvPr id="7" name="Picture 6">
            <a:extLst>
              <a:ext uri="{FF2B5EF4-FFF2-40B4-BE49-F238E27FC236}">
                <a16:creationId xmlns:a16="http://schemas.microsoft.com/office/drawing/2014/main" xmlns="" id="{AC88F34E-A9C6-46EE-AF75-129D2A8D4D52}"/>
              </a:ext>
            </a:extLst>
          </p:cNvPr>
          <p:cNvPicPr>
            <a:picLocks noChangeAspect="1"/>
          </p:cNvPicPr>
          <p:nvPr/>
        </p:nvPicPr>
        <p:blipFill>
          <a:blip r:embed="rId3"/>
          <a:stretch>
            <a:fillRect/>
          </a:stretch>
        </p:blipFill>
        <p:spPr>
          <a:xfrm>
            <a:off x="8829571" y="3318405"/>
            <a:ext cx="2514334" cy="1338428"/>
          </a:xfrm>
          <a:prstGeom prst="rect">
            <a:avLst/>
          </a:prstGeom>
          <a:ln>
            <a:solidFill>
              <a:schemeClr val="bg2">
                <a:lumMod val="65000"/>
              </a:schemeClr>
            </a:solidFill>
          </a:ln>
        </p:spPr>
      </p:pic>
    </p:spTree>
    <p:extLst>
      <p:ext uri="{BB962C8B-B14F-4D97-AF65-F5344CB8AC3E}">
        <p14:creationId xmlns:p14="http://schemas.microsoft.com/office/powerpoint/2010/main" val="49168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AC86B96-E659-487C-9EE4-6183C89D9BC9}"/>
              </a:ext>
            </a:extLst>
          </p:cNvPr>
          <p:cNvSpPr>
            <a:spLocks noGrp="1"/>
          </p:cNvSpPr>
          <p:nvPr>
            <p:ph type="sldNum" sz="quarter" idx="5"/>
          </p:nvPr>
        </p:nvSpPr>
        <p:spPr/>
        <p:txBody>
          <a:bodyPr/>
          <a:lstStyle/>
          <a:p>
            <a:fld id="{2BF067CD-8E6B-4360-9AA8-C5DF2A48A6D1}" type="slidenum">
              <a:rPr lang="en-US" noProof="0" smtClean="0"/>
              <a:pPr/>
              <a:t>371</a:t>
            </a:fld>
            <a:endParaRPr lang="en-US" noProof="0" dirty="0"/>
          </a:p>
        </p:txBody>
      </p:sp>
      <p:sp>
        <p:nvSpPr>
          <p:cNvPr id="4" name="Title 3">
            <a:extLst>
              <a:ext uri="{FF2B5EF4-FFF2-40B4-BE49-F238E27FC236}">
                <a16:creationId xmlns:a16="http://schemas.microsoft.com/office/drawing/2014/main" xmlns="" id="{5AEE82A4-F387-497C-AFEA-8A41801487A7}"/>
              </a:ext>
            </a:extLst>
          </p:cNvPr>
          <p:cNvSpPr>
            <a:spLocks noGrp="1"/>
          </p:cNvSpPr>
          <p:nvPr>
            <p:ph type="title"/>
          </p:nvPr>
        </p:nvSpPr>
        <p:spPr/>
        <p:txBody>
          <a:bodyPr/>
          <a:lstStyle/>
          <a:p>
            <a:r>
              <a:rPr lang="en-US" dirty="0"/>
              <a:t>Simple React App – Example</a:t>
            </a:r>
          </a:p>
        </p:txBody>
      </p:sp>
      <p:sp>
        <p:nvSpPr>
          <p:cNvPr id="7" name="Text Placeholder 5">
            <a:extLst>
              <a:ext uri="{FF2B5EF4-FFF2-40B4-BE49-F238E27FC236}">
                <a16:creationId xmlns:a16="http://schemas.microsoft.com/office/drawing/2014/main" xmlns="" id="{2570DD2E-502B-4EA6-B9C3-61CF0EF67F98}"/>
              </a:ext>
            </a:extLst>
          </p:cNvPr>
          <p:cNvSpPr txBox="1">
            <a:spLocks/>
          </p:cNvSpPr>
          <p:nvPr/>
        </p:nvSpPr>
        <p:spPr>
          <a:xfrm>
            <a:off x="376638" y="1378664"/>
            <a:ext cx="11434362" cy="521947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100" spc="-100" noProof="1"/>
              <a:t>import </a:t>
            </a:r>
            <a:r>
              <a:rPr lang="en-US" sz="2100" spc="-100" noProof="1">
                <a:solidFill>
                  <a:schemeClr val="bg1"/>
                </a:solidFill>
              </a:rPr>
              <a:t>React</a:t>
            </a:r>
            <a:r>
              <a:rPr lang="en-US" sz="2100" spc="-100" noProof="1"/>
              <a:t>, { </a:t>
            </a:r>
            <a:r>
              <a:rPr lang="en-US" sz="2100" spc="-100" noProof="1">
                <a:solidFill>
                  <a:schemeClr val="bg1"/>
                </a:solidFill>
              </a:rPr>
              <a:t>useState</a:t>
            </a:r>
            <a:r>
              <a:rPr lang="en-US" sz="2100" spc="-100" noProof="1"/>
              <a:t> } from 'react';</a:t>
            </a:r>
          </a:p>
          <a:p>
            <a:pPr>
              <a:spcAft>
                <a:spcPts val="0"/>
              </a:spcAft>
            </a:pPr>
            <a:r>
              <a:rPr lang="en-US" sz="2100" spc="-100" noProof="1"/>
              <a:t>function Summator() {</a:t>
            </a:r>
          </a:p>
          <a:p>
            <a:pPr>
              <a:spcBef>
                <a:spcPts val="0"/>
              </a:spcBef>
              <a:spcAft>
                <a:spcPts val="0"/>
              </a:spcAft>
            </a:pPr>
            <a:r>
              <a:rPr lang="en-US" sz="2100" spc="-100" noProof="1"/>
              <a:t>  const [num1, setNum1] = useState();</a:t>
            </a:r>
          </a:p>
          <a:p>
            <a:pPr>
              <a:spcBef>
                <a:spcPts val="0"/>
              </a:spcBef>
              <a:spcAft>
                <a:spcPts val="0"/>
              </a:spcAft>
            </a:pPr>
            <a:r>
              <a:rPr lang="en-US" sz="2100" spc="-100" noProof="1"/>
              <a:t>  const [num2, setNum2] = useState();</a:t>
            </a:r>
          </a:p>
          <a:p>
            <a:pPr>
              <a:spcBef>
                <a:spcPts val="0"/>
              </a:spcBef>
              <a:spcAft>
                <a:spcPts val="0"/>
              </a:spcAft>
            </a:pPr>
            <a:r>
              <a:rPr lang="en-US" sz="2100" spc="-100" noProof="1"/>
              <a:t>  const [sum, setSum] = useState();</a:t>
            </a:r>
          </a:p>
          <a:p>
            <a:pPr>
              <a:spcAft>
                <a:spcPts val="0"/>
              </a:spcAft>
            </a:pPr>
            <a:r>
              <a:rPr lang="en-US" sz="2100" spc="-100" noProof="1"/>
              <a:t>  return (</a:t>
            </a:r>
          </a:p>
          <a:p>
            <a:pPr>
              <a:spcBef>
                <a:spcPts val="0"/>
              </a:spcBef>
              <a:spcAft>
                <a:spcPts val="0"/>
              </a:spcAft>
            </a:pPr>
            <a:r>
              <a:rPr lang="en-US" sz="2100" spc="-100" noProof="1"/>
              <a:t>    &lt;div className="Summator"&gt;</a:t>
            </a:r>
          </a:p>
          <a:p>
            <a:pPr>
              <a:spcBef>
                <a:spcPts val="0"/>
              </a:spcBef>
              <a:spcAft>
                <a:spcPts val="0"/>
              </a:spcAft>
            </a:pPr>
            <a:r>
              <a:rPr lang="en-US" sz="2100" spc="-100" noProof="1"/>
              <a:t>      &lt;input type='text' value={num1} onChange={</a:t>
            </a:r>
            <a:r>
              <a:rPr lang="en-US" sz="2100" spc="-100" noProof="1">
                <a:solidFill>
                  <a:schemeClr val="bg1"/>
                </a:solidFill>
              </a:rPr>
              <a:t>e =&gt; setNum1(e.target.value)</a:t>
            </a:r>
            <a:r>
              <a:rPr lang="en-US" sz="2100" spc="-100" noProof="1"/>
              <a:t>} /&gt; +</a:t>
            </a:r>
          </a:p>
          <a:p>
            <a:pPr>
              <a:spcBef>
                <a:spcPts val="0"/>
              </a:spcBef>
              <a:spcAft>
                <a:spcPts val="0"/>
              </a:spcAft>
            </a:pPr>
            <a:r>
              <a:rPr lang="en-US" sz="2100" spc="-100" noProof="1"/>
              <a:t>      &lt;input type='text' value={num2} onChange={</a:t>
            </a:r>
            <a:r>
              <a:rPr lang="en-US" sz="2100" spc="-100" noProof="1">
                <a:solidFill>
                  <a:schemeClr val="bg1"/>
                </a:solidFill>
              </a:rPr>
              <a:t>e =&gt; setNum2(e.target.value)</a:t>
            </a:r>
            <a:r>
              <a:rPr lang="en-US" sz="2100" spc="-100" noProof="1"/>
              <a:t>} /&gt; =</a:t>
            </a:r>
          </a:p>
          <a:p>
            <a:pPr>
              <a:spcBef>
                <a:spcPts val="0"/>
              </a:spcBef>
              <a:spcAft>
                <a:spcPts val="0"/>
              </a:spcAft>
            </a:pPr>
            <a:r>
              <a:rPr lang="en-US" sz="2100" spc="-100" noProof="1"/>
              <a:t>      &lt;input type='text' value={sum} readOnly='true' /&gt;      </a:t>
            </a:r>
          </a:p>
          <a:p>
            <a:pPr>
              <a:spcBef>
                <a:spcPts val="0"/>
              </a:spcBef>
              <a:spcAft>
                <a:spcPts val="0"/>
              </a:spcAft>
            </a:pPr>
            <a:r>
              <a:rPr lang="en-US" sz="2100" spc="-100" noProof="1"/>
              <a:t>      &lt;button onClick={</a:t>
            </a:r>
            <a:r>
              <a:rPr lang="en-US" sz="2100" spc="-100" noProof="1">
                <a:solidFill>
                  <a:schemeClr val="bg1"/>
                </a:solidFill>
              </a:rPr>
              <a:t>() =&gt; setSum(</a:t>
            </a:r>
            <a:r>
              <a:rPr lang="bg-BG" sz="2100" spc="-100" noProof="1">
                <a:solidFill>
                  <a:schemeClr val="bg1"/>
                </a:solidFill>
              </a:rPr>
              <a:t/>
            </a:r>
            <a:br>
              <a:rPr lang="bg-BG" sz="2100" spc="-100" noProof="1">
                <a:solidFill>
                  <a:schemeClr val="bg1"/>
                </a:solidFill>
              </a:rPr>
            </a:br>
            <a:r>
              <a:rPr lang="bg-BG" sz="2100" spc="-100" noProof="1">
                <a:solidFill>
                  <a:schemeClr val="bg1"/>
                </a:solidFill>
              </a:rPr>
              <a:t>        </a:t>
            </a:r>
            <a:r>
              <a:rPr lang="en-US" sz="2100" spc="-100" noProof="1">
                <a:solidFill>
                  <a:schemeClr val="bg1"/>
                </a:solidFill>
              </a:rPr>
              <a:t>Number(num1) + Number(num2))</a:t>
            </a:r>
            <a:r>
              <a:rPr lang="en-US" sz="2100" spc="-100" noProof="1"/>
              <a:t>}&gt;Calc Sum&lt;/button&gt;</a:t>
            </a:r>
          </a:p>
          <a:p>
            <a:pPr>
              <a:spcBef>
                <a:spcPts val="0"/>
              </a:spcBef>
              <a:spcAft>
                <a:spcPts val="0"/>
              </a:spcAft>
            </a:pPr>
            <a:r>
              <a:rPr lang="en-US" sz="2100" spc="-100" noProof="1"/>
              <a:t>    &lt;/div&gt;</a:t>
            </a:r>
          </a:p>
          <a:p>
            <a:pPr>
              <a:spcBef>
                <a:spcPts val="0"/>
              </a:spcBef>
              <a:spcAft>
                <a:spcPts val="0"/>
              </a:spcAft>
            </a:pPr>
            <a:r>
              <a:rPr lang="en-US" sz="2100" spc="-100" noProof="1"/>
              <a:t>  );</a:t>
            </a:r>
          </a:p>
          <a:p>
            <a:pPr>
              <a:spcBef>
                <a:spcPts val="0"/>
              </a:spcBef>
              <a:spcAft>
                <a:spcPts val="0"/>
              </a:spcAft>
            </a:pPr>
            <a:r>
              <a:rPr lang="en-US" sz="2100" spc="-100" noProof="1"/>
              <a:t>}</a:t>
            </a:r>
          </a:p>
        </p:txBody>
      </p:sp>
      <p:pic>
        <p:nvPicPr>
          <p:cNvPr id="8" name="Picture 7">
            <a:extLst>
              <a:ext uri="{FF2B5EF4-FFF2-40B4-BE49-F238E27FC236}">
                <a16:creationId xmlns:a16="http://schemas.microsoft.com/office/drawing/2014/main" xmlns="" id="{D33962EE-7A9E-4D51-8C2B-1BE2008D942C}"/>
              </a:ext>
            </a:extLst>
          </p:cNvPr>
          <p:cNvPicPr>
            <a:picLocks noChangeAspect="1"/>
          </p:cNvPicPr>
          <p:nvPr/>
        </p:nvPicPr>
        <p:blipFill>
          <a:blip r:embed="rId2"/>
          <a:stretch>
            <a:fillRect/>
          </a:stretch>
        </p:blipFill>
        <p:spPr>
          <a:xfrm>
            <a:off x="7378857" y="243832"/>
            <a:ext cx="4594634" cy="3285000"/>
          </a:xfrm>
          <a:prstGeom prst="rect">
            <a:avLst/>
          </a:prstGeom>
          <a:ln>
            <a:solidFill>
              <a:schemeClr val="bg2">
                <a:lumMod val="65000"/>
              </a:schemeClr>
            </a:solidFill>
          </a:ln>
        </p:spPr>
      </p:pic>
    </p:spTree>
    <p:extLst>
      <p:ext uri="{BB962C8B-B14F-4D97-AF65-F5344CB8AC3E}">
        <p14:creationId xmlns:p14="http://schemas.microsoft.com/office/powerpoint/2010/main" val="2310843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1628759"/>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599431"/>
            <a:ext cx="6065837" cy="1089212"/>
          </a:xfrm>
        </p:spPr>
        <p:txBody>
          <a:bodyPr/>
          <a:lstStyle/>
          <a:p>
            <a:r>
              <a:rPr lang="en-US" dirty="0"/>
              <a:t>React</a:t>
            </a:r>
          </a:p>
        </p:txBody>
      </p:sp>
      <p:pic>
        <p:nvPicPr>
          <p:cNvPr id="1026" name="Picture 2" descr="Js, logo, react, react js icon">
            <a:extLst>
              <a:ext uri="{FF2B5EF4-FFF2-40B4-BE49-F238E27FC236}">
                <a16:creationId xmlns:a16="http://schemas.microsoft.com/office/drawing/2014/main" xmlns="" id="{A9BD5B74-5E1B-4DB6-9D61-53FA03D3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08" y="1651479"/>
            <a:ext cx="2447430" cy="2447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83A7FFC1-2C59-4D93-9729-67AFAA10153F}"/>
              </a:ext>
            </a:extLst>
          </p:cNvPr>
          <p:cNvSpPr/>
          <p:nvPr/>
        </p:nvSpPr>
        <p:spPr>
          <a:xfrm>
            <a:off x="5246818" y="2500780"/>
            <a:ext cx="6052875" cy="523220"/>
          </a:xfrm>
          <a:prstGeom prst="rect">
            <a:avLst/>
          </a:prstGeom>
        </p:spPr>
        <p:txBody>
          <a:bodyPr wrap="none">
            <a:spAutoFit/>
          </a:bodyPr>
          <a:lstStyle/>
          <a:p>
            <a:pPr algn="ctr"/>
            <a:r>
              <a:rPr lang="en-US" sz="2800" dirty="0">
                <a:hlinkClick r:id="rId4"/>
              </a:rPr>
              <a:t>https://repl.it/@nakov/react-js-example</a:t>
            </a:r>
            <a:endParaRPr lang="en-US" sz="2800" dirty="0"/>
          </a:p>
        </p:txBody>
      </p:sp>
      <p:pic>
        <p:nvPicPr>
          <p:cNvPr id="5" name="Picture 4">
            <a:extLst>
              <a:ext uri="{FF2B5EF4-FFF2-40B4-BE49-F238E27FC236}">
                <a16:creationId xmlns:a16="http://schemas.microsoft.com/office/drawing/2014/main" xmlns="" id="{769A7786-BB0A-4191-ADF1-584D28F68FC1}"/>
              </a:ext>
            </a:extLst>
          </p:cNvPr>
          <p:cNvPicPr>
            <a:picLocks noChangeAspect="1"/>
          </p:cNvPicPr>
          <p:nvPr/>
        </p:nvPicPr>
        <p:blipFill>
          <a:blip r:embed="rId5"/>
          <a:stretch>
            <a:fillRect/>
          </a:stretch>
        </p:blipFill>
        <p:spPr>
          <a:xfrm>
            <a:off x="5743461" y="3275657"/>
            <a:ext cx="5059586" cy="3123343"/>
          </a:xfrm>
          <a:prstGeom prst="rect">
            <a:avLst/>
          </a:prstGeom>
          <a:ln>
            <a:solidFill>
              <a:schemeClr val="bg2">
                <a:lumMod val="75000"/>
              </a:schemeClr>
            </a:solidFill>
          </a:ln>
        </p:spPr>
      </p:pic>
    </p:spTree>
    <p:extLst>
      <p:ext uri="{BB962C8B-B14F-4D97-AF65-F5344CB8AC3E}">
        <p14:creationId xmlns:p14="http://schemas.microsoft.com/office/powerpoint/2010/main" val="3546978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CB20CA0-0082-46FE-B9BD-10C863128651}"/>
              </a:ext>
            </a:extLst>
          </p:cNvPr>
          <p:cNvSpPr>
            <a:spLocks noGrp="1"/>
          </p:cNvSpPr>
          <p:nvPr>
            <p:ph type="body" sz="quarter" idx="10"/>
          </p:nvPr>
        </p:nvSpPr>
        <p:spPr/>
        <p:txBody>
          <a:bodyPr/>
          <a:lstStyle/>
          <a:p>
            <a:r>
              <a:rPr lang="en-US" dirty="0"/>
              <a:t>Two major mobile app platforms: </a:t>
            </a:r>
            <a:r>
              <a:rPr lang="en-US" b="1" dirty="0"/>
              <a:t>Android </a:t>
            </a:r>
            <a:r>
              <a:rPr lang="en-US" dirty="0"/>
              <a:t>and </a:t>
            </a:r>
            <a:r>
              <a:rPr lang="en-US" b="1" dirty="0"/>
              <a:t>iOS</a:t>
            </a:r>
          </a:p>
          <a:p>
            <a:r>
              <a:rPr lang="en-US" b="1" dirty="0"/>
              <a:t>Mobile app </a:t>
            </a:r>
            <a:r>
              <a:rPr lang="en-US" dirty="0"/>
              <a:t>development technologies</a:t>
            </a:r>
          </a:p>
          <a:p>
            <a:pPr lvl="1"/>
            <a:r>
              <a:rPr lang="en-US" b="1" dirty="0"/>
              <a:t>Android</a:t>
            </a:r>
            <a:r>
              <a:rPr lang="en-US" dirty="0"/>
              <a:t>: Java / Kotlin + Android SDK + Android Studio</a:t>
            </a:r>
          </a:p>
          <a:p>
            <a:pPr lvl="1"/>
            <a:r>
              <a:rPr lang="en-US" b="1" dirty="0"/>
              <a:t>iOS</a:t>
            </a:r>
            <a:r>
              <a:rPr lang="en-US" dirty="0"/>
              <a:t>: Swift (or Objective-C) + iOS SDK + </a:t>
            </a:r>
            <a:r>
              <a:rPr lang="en-US" noProof="1"/>
              <a:t>Xcode</a:t>
            </a:r>
            <a:r>
              <a:rPr lang="en-US" dirty="0"/>
              <a:t> + Mac</a:t>
            </a:r>
          </a:p>
          <a:p>
            <a:pPr lvl="1"/>
            <a:r>
              <a:rPr lang="en-US" b="1" dirty="0"/>
              <a:t>Hybrid mobile apps</a:t>
            </a:r>
            <a:r>
              <a:rPr lang="en-US" dirty="0"/>
              <a:t>: JS + HTML5 + WebView (e.g. Cordova)</a:t>
            </a:r>
          </a:p>
          <a:p>
            <a:pPr lvl="1"/>
            <a:r>
              <a:rPr lang="en-US" b="1" dirty="0"/>
              <a:t>Native JS mobile apps</a:t>
            </a:r>
            <a:r>
              <a:rPr lang="en-US" dirty="0"/>
              <a:t>: JavaScript + native UI</a:t>
            </a:r>
          </a:p>
          <a:p>
            <a:pPr lvl="2"/>
            <a:r>
              <a:rPr lang="en-US" dirty="0"/>
              <a:t>Examples: React Native, </a:t>
            </a:r>
            <a:r>
              <a:rPr lang="en-US" noProof="1"/>
              <a:t>NativeScript</a:t>
            </a:r>
            <a:endParaRPr lang="en-US" dirty="0"/>
          </a:p>
          <a:p>
            <a:pPr lvl="1"/>
            <a:r>
              <a:rPr lang="en-US" b="1" dirty="0"/>
              <a:t>Others</a:t>
            </a:r>
            <a:r>
              <a:rPr lang="en-US" dirty="0"/>
              <a:t>: Xamarin (C#), Flutter (Dart)</a:t>
            </a:r>
          </a:p>
        </p:txBody>
      </p:sp>
      <p:sp>
        <p:nvSpPr>
          <p:cNvPr id="4" name="Title 3">
            <a:extLst>
              <a:ext uri="{FF2B5EF4-FFF2-40B4-BE49-F238E27FC236}">
                <a16:creationId xmlns:a16="http://schemas.microsoft.com/office/drawing/2014/main" xmlns="" id="{08752763-A871-40EE-A081-3970D210BCF4}"/>
              </a:ext>
            </a:extLst>
          </p:cNvPr>
          <p:cNvSpPr>
            <a:spLocks noGrp="1"/>
          </p:cNvSpPr>
          <p:nvPr>
            <p:ph type="title"/>
          </p:nvPr>
        </p:nvSpPr>
        <p:spPr/>
        <p:txBody>
          <a:bodyPr/>
          <a:lstStyle/>
          <a:p>
            <a:r>
              <a:rPr lang="en-US" dirty="0"/>
              <a:t>Mobile Apps – Technologies</a:t>
            </a:r>
          </a:p>
        </p:txBody>
      </p:sp>
      <p:sp>
        <p:nvSpPr>
          <p:cNvPr id="6" name="Slide Number">
            <a:extLst>
              <a:ext uri="{FF2B5EF4-FFF2-40B4-BE49-F238E27FC236}">
                <a16:creationId xmlns:a16="http://schemas.microsoft.com/office/drawing/2014/main" xmlns="" id="{43ED5FD8-06B4-47C0-99D7-E5A3A9B776ED}"/>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373</a:t>
            </a:fld>
            <a:endParaRPr lang="en-US" dirty="0"/>
          </a:p>
        </p:txBody>
      </p:sp>
      <p:pic>
        <p:nvPicPr>
          <p:cNvPr id="2" name="Picture 1">
            <a:extLst>
              <a:ext uri="{FF2B5EF4-FFF2-40B4-BE49-F238E27FC236}">
                <a16:creationId xmlns:a16="http://schemas.microsoft.com/office/drawing/2014/main" xmlns="" id="{D0685F56-3608-454D-861A-1220752ACBAB}"/>
              </a:ext>
            </a:extLst>
          </p:cNvPr>
          <p:cNvPicPr>
            <a:picLocks noChangeAspect="1"/>
          </p:cNvPicPr>
          <p:nvPr/>
        </p:nvPicPr>
        <p:blipFill>
          <a:blip r:embed="rId3"/>
          <a:stretch>
            <a:fillRect/>
          </a:stretch>
        </p:blipFill>
        <p:spPr>
          <a:xfrm>
            <a:off x="10236000" y="1533147"/>
            <a:ext cx="1498230" cy="1490625"/>
          </a:xfrm>
          <a:prstGeom prst="rect">
            <a:avLst/>
          </a:prstGeom>
        </p:spPr>
      </p:pic>
    </p:spTree>
    <p:extLst>
      <p:ext uri="{BB962C8B-B14F-4D97-AF65-F5344CB8AC3E}">
        <p14:creationId xmlns:p14="http://schemas.microsoft.com/office/powerpoint/2010/main" val="33369727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59A644C-E361-47FC-82A8-786F11CF8896}"/>
              </a:ext>
            </a:extLst>
          </p:cNvPr>
          <p:cNvSpPr>
            <a:spLocks noGrp="1"/>
          </p:cNvSpPr>
          <p:nvPr>
            <p:ph type="sldNum" sz="quarter" idx="5"/>
          </p:nvPr>
        </p:nvSpPr>
        <p:spPr/>
        <p:txBody>
          <a:bodyPr/>
          <a:lstStyle/>
          <a:p>
            <a:fld id="{2BF067CD-8E6B-4360-9AA8-C5DF2A48A6D1}" type="slidenum">
              <a:rPr lang="en-US" noProof="0" smtClean="0"/>
              <a:pPr/>
              <a:t>374</a:t>
            </a:fld>
            <a:endParaRPr lang="en-US" noProof="0" dirty="0"/>
          </a:p>
        </p:txBody>
      </p:sp>
      <p:sp>
        <p:nvSpPr>
          <p:cNvPr id="4" name="Title 3">
            <a:extLst>
              <a:ext uri="{FF2B5EF4-FFF2-40B4-BE49-F238E27FC236}">
                <a16:creationId xmlns:a16="http://schemas.microsoft.com/office/drawing/2014/main" xmlns="" id="{B3C81D40-720E-466C-8C6E-56B50ADA5938}"/>
              </a:ext>
            </a:extLst>
          </p:cNvPr>
          <p:cNvSpPr>
            <a:spLocks noGrp="1"/>
          </p:cNvSpPr>
          <p:nvPr>
            <p:ph type="title"/>
          </p:nvPr>
        </p:nvSpPr>
        <p:spPr/>
        <p:txBody>
          <a:bodyPr/>
          <a:lstStyle/>
          <a:p>
            <a:r>
              <a:rPr lang="en-US" dirty="0"/>
              <a:t>React </a:t>
            </a:r>
            <a:r>
              <a:rPr lang="en-US"/>
              <a:t>Native Mobile App – Example</a:t>
            </a:r>
          </a:p>
        </p:txBody>
      </p:sp>
      <p:sp>
        <p:nvSpPr>
          <p:cNvPr id="5" name="Text Placeholder 5">
            <a:extLst>
              <a:ext uri="{FF2B5EF4-FFF2-40B4-BE49-F238E27FC236}">
                <a16:creationId xmlns:a16="http://schemas.microsoft.com/office/drawing/2014/main" xmlns="" id="{FB5137FA-2B5E-44B9-94FB-14E249B12304}"/>
              </a:ext>
            </a:extLst>
          </p:cNvPr>
          <p:cNvSpPr txBox="1">
            <a:spLocks/>
          </p:cNvSpPr>
          <p:nvPr/>
        </p:nvSpPr>
        <p:spPr>
          <a:xfrm>
            <a:off x="420970" y="1329504"/>
            <a:ext cx="11350060" cy="529642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000" noProof="1"/>
              <a:t>import React, { useState } from '</a:t>
            </a:r>
            <a:r>
              <a:rPr lang="en-US" sz="2000" noProof="1">
                <a:solidFill>
                  <a:schemeClr val="bg1"/>
                </a:solidFill>
              </a:rPr>
              <a:t>react</a:t>
            </a:r>
            <a:r>
              <a:rPr lang="en-US" sz="2000" noProof="1"/>
              <a:t>';</a:t>
            </a:r>
          </a:p>
          <a:p>
            <a:pPr>
              <a:spcBef>
                <a:spcPts val="0"/>
              </a:spcBef>
              <a:spcAft>
                <a:spcPts val="0"/>
              </a:spcAft>
            </a:pPr>
            <a:r>
              <a:rPr lang="en-US" sz="2000" noProof="1"/>
              <a:t>import {View, TextInput, Text, Button } from '</a:t>
            </a:r>
            <a:r>
              <a:rPr lang="en-US" sz="2000" noProof="1">
                <a:solidFill>
                  <a:schemeClr val="bg1"/>
                </a:solidFill>
              </a:rPr>
              <a:t>react-native</a:t>
            </a:r>
            <a:r>
              <a:rPr lang="en-US" sz="2000" noProof="1"/>
              <a:t>';</a:t>
            </a:r>
          </a:p>
          <a:p>
            <a:pPr>
              <a:spcAft>
                <a:spcPts val="0"/>
              </a:spcAft>
            </a:pPr>
            <a:r>
              <a:rPr lang="en-US" sz="2000" noProof="1"/>
              <a:t>export default function Summator() {</a:t>
            </a:r>
          </a:p>
          <a:p>
            <a:pPr>
              <a:spcBef>
                <a:spcPts val="0"/>
              </a:spcBef>
              <a:spcAft>
                <a:spcPts val="0"/>
              </a:spcAft>
            </a:pPr>
            <a:r>
              <a:rPr lang="en-US" sz="2000" noProof="1"/>
              <a:t>  const [num1, setNum1] = useState();</a:t>
            </a:r>
          </a:p>
          <a:p>
            <a:pPr>
              <a:spcBef>
                <a:spcPts val="0"/>
              </a:spcBef>
              <a:spcAft>
                <a:spcPts val="0"/>
              </a:spcAft>
            </a:pPr>
            <a:r>
              <a:rPr lang="en-US" sz="2000" noProof="1"/>
              <a:t>  const [num2, setNum2] = useState();</a:t>
            </a:r>
          </a:p>
          <a:p>
            <a:pPr>
              <a:spcBef>
                <a:spcPts val="0"/>
              </a:spcBef>
              <a:spcAft>
                <a:spcPts val="0"/>
              </a:spcAft>
            </a:pPr>
            <a:r>
              <a:rPr lang="en-US" sz="2000" noProof="1"/>
              <a:t>  const [sum, setSum] = useState();</a:t>
            </a:r>
          </a:p>
          <a:p>
            <a:pPr>
              <a:spcAft>
                <a:spcPts val="0"/>
              </a:spcAft>
            </a:pPr>
            <a:r>
              <a:rPr lang="en-US" sz="2000" noProof="1"/>
              <a:t>  return (</a:t>
            </a:r>
            <a:r>
              <a:rPr lang="en-US" sz="2000" noProof="1">
                <a:solidFill>
                  <a:schemeClr val="bg1"/>
                </a:solidFill>
              </a:rPr>
              <a:t>&lt;View </a:t>
            </a:r>
            <a:r>
              <a:rPr lang="en-US" sz="2000" noProof="1"/>
              <a:t>style={{…}}</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&lt;TextInput</a:t>
            </a:r>
            <a:r>
              <a:rPr lang="en-US" sz="2000" noProof="1"/>
              <a:t> style={{…}} value={num1}</a:t>
            </a:r>
          </a:p>
          <a:p>
            <a:pPr>
              <a:spcBef>
                <a:spcPts val="0"/>
              </a:spcBef>
              <a:spcAft>
                <a:spcPts val="0"/>
              </a:spcAft>
            </a:pPr>
            <a:r>
              <a:rPr lang="en-US" sz="2000" noProof="1"/>
              <a:t>      onChangeText={text =&gt; setNum1(text)} </a:t>
            </a:r>
            <a:r>
              <a:rPr lang="en-US" sz="2000" noProof="1">
                <a:solidFill>
                  <a:schemeClr val="bg1"/>
                </a:solidFill>
              </a:rPr>
              <a:t>/&gt;</a:t>
            </a:r>
            <a:r>
              <a:rPr lang="en-US" sz="2000" noProof="1"/>
              <a:t>&lt;Text&gt;+&lt;/Text&gt;</a:t>
            </a:r>
          </a:p>
          <a:p>
            <a:pPr>
              <a:spcBef>
                <a:spcPts val="0"/>
              </a:spcBef>
              <a:spcAft>
                <a:spcPts val="0"/>
              </a:spcAft>
            </a:pPr>
            <a:r>
              <a:rPr lang="en-US" sz="2000" noProof="1"/>
              <a:t>    </a:t>
            </a:r>
            <a:r>
              <a:rPr lang="en-US" sz="2000" noProof="1">
                <a:solidFill>
                  <a:schemeClr val="bg1"/>
                </a:solidFill>
              </a:rPr>
              <a:t>&lt;TextInput </a:t>
            </a:r>
            <a:r>
              <a:rPr lang="en-US" sz="2000" noProof="1"/>
              <a:t>style={{…}} value={num2}</a:t>
            </a:r>
          </a:p>
          <a:p>
            <a:pPr>
              <a:spcBef>
                <a:spcPts val="0"/>
              </a:spcBef>
              <a:spcAft>
                <a:spcPts val="0"/>
              </a:spcAft>
            </a:pPr>
            <a:r>
              <a:rPr lang="en-US" sz="2000" noProof="1"/>
              <a:t>      onChangeText={text =&gt; setNum2(text)} </a:t>
            </a:r>
            <a:r>
              <a:rPr lang="en-US" sz="2000" noProof="1">
                <a:solidFill>
                  <a:schemeClr val="bg1"/>
                </a:solidFill>
              </a:rPr>
              <a:t>/&gt;</a:t>
            </a:r>
            <a:r>
              <a:rPr lang="en-US" sz="2000" noProof="1"/>
              <a:t>&lt;Text&gt;=&lt;/Text&gt;</a:t>
            </a:r>
          </a:p>
          <a:p>
            <a:pPr>
              <a:spcBef>
                <a:spcPts val="0"/>
              </a:spcBef>
              <a:spcAft>
                <a:spcPts val="0"/>
              </a:spcAft>
            </a:pPr>
            <a:r>
              <a:rPr lang="en-US" sz="2000" noProof="1"/>
              <a:t>    </a:t>
            </a:r>
            <a:r>
              <a:rPr lang="en-US" sz="2000" noProof="1">
                <a:solidFill>
                  <a:schemeClr val="bg1"/>
                </a:solidFill>
              </a:rPr>
              <a:t>&lt;TextInput </a:t>
            </a:r>
            <a:r>
              <a:rPr lang="en-US" sz="2000" noProof="1"/>
              <a:t>style={{…}} value={sum} editable={false} </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&lt;Button </a:t>
            </a:r>
            <a:r>
              <a:rPr lang="en-US" sz="2000" noProof="1"/>
              <a:t>title="Calc Sum" onPress={() =&gt; </a:t>
            </a:r>
            <a:br>
              <a:rPr lang="en-US" sz="2000" noProof="1"/>
            </a:br>
            <a:r>
              <a:rPr lang="en-US" sz="2000" noProof="1"/>
              <a:t>      setSum("" + (Number(num1) + Number(num2)))} </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&lt;/View&gt;</a:t>
            </a:r>
            <a:r>
              <a:rPr lang="en-US" sz="2000" noProof="1"/>
              <a:t>);</a:t>
            </a:r>
          </a:p>
          <a:p>
            <a:pPr>
              <a:spcBef>
                <a:spcPts val="0"/>
              </a:spcBef>
              <a:spcAft>
                <a:spcPts val="0"/>
              </a:spcAft>
            </a:pPr>
            <a:r>
              <a:rPr lang="en-US" sz="2000" noProof="1"/>
              <a:t>}</a:t>
            </a:r>
          </a:p>
        </p:txBody>
      </p:sp>
      <p:pic>
        <p:nvPicPr>
          <p:cNvPr id="6" name="Picture 5">
            <a:extLst>
              <a:ext uri="{FF2B5EF4-FFF2-40B4-BE49-F238E27FC236}">
                <a16:creationId xmlns:a16="http://schemas.microsoft.com/office/drawing/2014/main" xmlns="" id="{9E566EA4-C8CD-466D-A731-173AB5869D50}"/>
              </a:ext>
            </a:extLst>
          </p:cNvPr>
          <p:cNvPicPr>
            <a:picLocks noChangeAspect="1"/>
          </p:cNvPicPr>
          <p:nvPr/>
        </p:nvPicPr>
        <p:blipFill>
          <a:blip r:embed="rId2"/>
          <a:stretch>
            <a:fillRect/>
          </a:stretch>
        </p:blipFill>
        <p:spPr>
          <a:xfrm>
            <a:off x="9700161" y="1207135"/>
            <a:ext cx="2214133" cy="4364853"/>
          </a:xfrm>
          <a:prstGeom prst="rect">
            <a:avLst/>
          </a:prstGeom>
        </p:spPr>
      </p:pic>
    </p:spTree>
    <p:extLst>
      <p:ext uri="{BB962C8B-B14F-4D97-AF65-F5344CB8AC3E}">
        <p14:creationId xmlns:p14="http://schemas.microsoft.com/office/powerpoint/2010/main" val="39008826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4937046" y="2784229"/>
            <a:ext cx="6672421"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674000"/>
            <a:ext cx="6672421" cy="1089212"/>
          </a:xfrm>
        </p:spPr>
        <p:txBody>
          <a:bodyPr/>
          <a:lstStyle/>
          <a:p>
            <a:r>
              <a:rPr lang="en-US" dirty="0"/>
              <a:t>React Native App</a:t>
            </a:r>
          </a:p>
        </p:txBody>
      </p:sp>
      <p:pic>
        <p:nvPicPr>
          <p:cNvPr id="5" name="Picture 4">
            <a:extLst>
              <a:ext uri="{FF2B5EF4-FFF2-40B4-BE49-F238E27FC236}">
                <a16:creationId xmlns:a16="http://schemas.microsoft.com/office/drawing/2014/main" xmlns="" id="{73CC0F57-6DF1-4EF6-97F4-7405C2DBE702}"/>
              </a:ext>
            </a:extLst>
          </p:cNvPr>
          <p:cNvPicPr>
            <a:picLocks noChangeAspect="1"/>
          </p:cNvPicPr>
          <p:nvPr/>
        </p:nvPicPr>
        <p:blipFill>
          <a:blip r:embed="rId3"/>
          <a:stretch>
            <a:fillRect/>
          </a:stretch>
        </p:blipFill>
        <p:spPr>
          <a:xfrm>
            <a:off x="1461000" y="703223"/>
            <a:ext cx="2214133" cy="4364853"/>
          </a:xfrm>
          <a:prstGeom prst="rect">
            <a:avLst/>
          </a:prstGeom>
        </p:spPr>
      </p:pic>
      <p:sp>
        <p:nvSpPr>
          <p:cNvPr id="2" name="Rectangle 1">
            <a:extLst>
              <a:ext uri="{FF2B5EF4-FFF2-40B4-BE49-F238E27FC236}">
                <a16:creationId xmlns:a16="http://schemas.microsoft.com/office/drawing/2014/main" xmlns="" id="{7930138D-75E3-4656-83BE-56FADD1F6765}"/>
              </a:ext>
            </a:extLst>
          </p:cNvPr>
          <p:cNvSpPr/>
          <p:nvPr/>
        </p:nvSpPr>
        <p:spPr>
          <a:xfrm>
            <a:off x="4794451" y="3654000"/>
            <a:ext cx="6957610" cy="461665"/>
          </a:xfrm>
          <a:prstGeom prst="rect">
            <a:avLst/>
          </a:prstGeom>
        </p:spPr>
        <p:txBody>
          <a:bodyPr wrap="none">
            <a:spAutoFit/>
          </a:bodyPr>
          <a:lstStyle/>
          <a:p>
            <a:pPr algn="ctr"/>
            <a:r>
              <a:rPr lang="en-US" sz="2400" dirty="0">
                <a:hlinkClick r:id="rId4"/>
              </a:rPr>
              <a:t>https://snack.expo.io/@nakov/summator-react-native</a:t>
            </a:r>
            <a:endParaRPr lang="en-US" sz="2400" dirty="0"/>
          </a:p>
        </p:txBody>
      </p:sp>
    </p:spTree>
    <p:extLst>
      <p:ext uri="{BB962C8B-B14F-4D97-AF65-F5344CB8AC3E}">
        <p14:creationId xmlns:p14="http://schemas.microsoft.com/office/powerpoint/2010/main" val="10131281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32898"/>
            <a:ext cx="8235750" cy="1811102"/>
          </a:xfrm>
        </p:spPr>
        <p:txBody>
          <a:bodyPr/>
          <a:lstStyle/>
          <a:p>
            <a:r>
              <a:rPr lang="en-US" dirty="0"/>
              <a:t>Back-End</a:t>
            </a:r>
          </a:p>
        </p:txBody>
      </p:sp>
      <p:pic>
        <p:nvPicPr>
          <p:cNvPr id="6" name="Picture 5">
            <a:extLst>
              <a:ext uri="{FF2B5EF4-FFF2-40B4-BE49-F238E27FC236}">
                <a16:creationId xmlns:a16="http://schemas.microsoft.com/office/drawing/2014/main" xmlns=""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3052856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377</a:t>
            </a:fld>
            <a:endParaRPr lang="en-US" noProof="0" dirty="0"/>
          </a:p>
        </p:txBody>
      </p:sp>
      <p:sp>
        <p:nvSpPr>
          <p:cNvPr id="3" name="Text Placeholder 2">
            <a:extLst>
              <a:ext uri="{FF2B5EF4-FFF2-40B4-BE49-F238E27FC236}">
                <a16:creationId xmlns:a16="http://schemas.microsoft.com/office/drawing/2014/main" xmlns="" id="{DF9AF3DF-082C-47B7-B837-931F739A62A0}"/>
              </a:ext>
            </a:extLst>
          </p:cNvPr>
          <p:cNvSpPr>
            <a:spLocks noGrp="1"/>
          </p:cNvSpPr>
          <p:nvPr>
            <p:ph type="body" sz="quarter" idx="10"/>
          </p:nvPr>
        </p:nvSpPr>
        <p:spPr/>
        <p:txBody>
          <a:bodyPr/>
          <a:lstStyle/>
          <a:p>
            <a:r>
              <a:rPr lang="en-US" b="1" dirty="0"/>
              <a:t>Back-end technologies </a:t>
            </a:r>
            <a:r>
              <a:rPr lang="en-US" dirty="0"/>
              <a:t>are about server-side programming</a:t>
            </a:r>
          </a:p>
          <a:p>
            <a:pPr lvl="1"/>
            <a:r>
              <a:rPr lang="en-US" b="1" dirty="0"/>
              <a:t>Data management </a:t>
            </a:r>
            <a:r>
              <a:rPr lang="en-US" dirty="0"/>
              <a:t>technologies and </a:t>
            </a:r>
            <a:r>
              <a:rPr lang="en-US" b="1" dirty="0"/>
              <a:t>ORM frameworks</a:t>
            </a:r>
          </a:p>
          <a:p>
            <a:pPr lvl="1"/>
            <a:r>
              <a:rPr lang="en-US" dirty="0"/>
              <a:t>Backend </a:t>
            </a:r>
            <a:r>
              <a:rPr lang="en-US" b="1" dirty="0"/>
              <a:t>Web frameworks </a:t>
            </a:r>
            <a:r>
              <a:rPr lang="en-US" dirty="0"/>
              <a:t>and </a:t>
            </a:r>
            <a:r>
              <a:rPr lang="en-US" b="1" dirty="0"/>
              <a:t>MVC</a:t>
            </a:r>
            <a:r>
              <a:rPr lang="en-US" dirty="0"/>
              <a:t> frameworks</a:t>
            </a:r>
          </a:p>
          <a:p>
            <a:pPr lvl="1"/>
            <a:r>
              <a:rPr lang="en-US" b="1" dirty="0"/>
              <a:t>REST API </a:t>
            </a:r>
            <a:r>
              <a:rPr lang="en-US" dirty="0"/>
              <a:t>frameworks, </a:t>
            </a:r>
            <a:r>
              <a:rPr lang="en-US" b="1" dirty="0"/>
              <a:t>reactive</a:t>
            </a:r>
            <a:r>
              <a:rPr lang="en-US" dirty="0"/>
              <a:t> APIs, other services and APIs</a:t>
            </a:r>
          </a:p>
          <a:p>
            <a:pPr lvl="1"/>
            <a:r>
              <a:rPr lang="en-US" b="1" dirty="0"/>
              <a:t>Microservices</a:t>
            </a:r>
            <a:r>
              <a:rPr lang="bg-BG" dirty="0"/>
              <a:t>, </a:t>
            </a:r>
            <a:r>
              <a:rPr lang="en-US" b="1" dirty="0"/>
              <a:t>containers</a:t>
            </a:r>
            <a:r>
              <a:rPr lang="en-US" dirty="0"/>
              <a:t> and </a:t>
            </a:r>
            <a:r>
              <a:rPr lang="en-US" b="1" dirty="0"/>
              <a:t>cloud</a:t>
            </a:r>
          </a:p>
          <a:p>
            <a:pPr>
              <a:spcBef>
                <a:spcPts val="1200"/>
              </a:spcBef>
            </a:pPr>
            <a:r>
              <a:rPr lang="en-US" b="1" dirty="0"/>
              <a:t>Back-end developers</a:t>
            </a:r>
            <a:r>
              <a:rPr lang="en-US" dirty="0"/>
              <a:t> work on the server-side</a:t>
            </a:r>
          </a:p>
          <a:p>
            <a:pPr lvl="1"/>
            <a:r>
              <a:rPr lang="en-US" dirty="0"/>
              <a:t>They deal with the business logic,</a:t>
            </a:r>
            <a:br>
              <a:rPr lang="en-US" dirty="0"/>
            </a:br>
            <a:r>
              <a:rPr lang="en-US" dirty="0"/>
              <a:t>data processing, data storage, APIs</a:t>
            </a:r>
          </a:p>
          <a:p>
            <a:endParaRPr lang="en-US" b="1" dirty="0"/>
          </a:p>
        </p:txBody>
      </p:sp>
      <p:sp>
        <p:nvSpPr>
          <p:cNvPr id="4" name="Title 3">
            <a:extLst>
              <a:ext uri="{FF2B5EF4-FFF2-40B4-BE49-F238E27FC236}">
                <a16:creationId xmlns:a16="http://schemas.microsoft.com/office/drawing/2014/main" xmlns="" id="{09692430-3613-4AA6-A6D5-F728026F228F}"/>
              </a:ext>
            </a:extLst>
          </p:cNvPr>
          <p:cNvSpPr>
            <a:spLocks noGrp="1"/>
          </p:cNvSpPr>
          <p:nvPr>
            <p:ph type="title"/>
          </p:nvPr>
        </p:nvSpPr>
        <p:spPr/>
        <p:txBody>
          <a:bodyPr/>
          <a:lstStyle/>
          <a:p>
            <a:r>
              <a:rPr lang="en-US" dirty="0"/>
              <a:t>Back-End Technologies</a:t>
            </a:r>
          </a:p>
        </p:txBody>
      </p:sp>
      <p:pic>
        <p:nvPicPr>
          <p:cNvPr id="2" name="Picture 1">
            <a:extLst>
              <a:ext uri="{FF2B5EF4-FFF2-40B4-BE49-F238E27FC236}">
                <a16:creationId xmlns:a16="http://schemas.microsoft.com/office/drawing/2014/main" xmlns="" id="{7AEB0124-80A9-40D2-927C-CCD6B88AB295}"/>
              </a:ext>
            </a:extLst>
          </p:cNvPr>
          <p:cNvPicPr>
            <a:picLocks noChangeAspect="1"/>
          </p:cNvPicPr>
          <p:nvPr/>
        </p:nvPicPr>
        <p:blipFill>
          <a:blip r:embed="rId3"/>
          <a:stretch>
            <a:fillRect/>
          </a:stretch>
        </p:blipFill>
        <p:spPr>
          <a:xfrm>
            <a:off x="10501120" y="1771077"/>
            <a:ext cx="1309091" cy="1309091"/>
          </a:xfrm>
          <a:prstGeom prst="rect">
            <a:avLst/>
          </a:prstGeom>
        </p:spPr>
      </p:pic>
    </p:spTree>
    <p:extLst>
      <p:ext uri="{BB962C8B-B14F-4D97-AF65-F5344CB8AC3E}">
        <p14:creationId xmlns:p14="http://schemas.microsoft.com/office/powerpoint/2010/main" val="23444082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991559-DE7B-4178-B6C6-B6716A107686}"/>
              </a:ext>
            </a:extLst>
          </p:cNvPr>
          <p:cNvSpPr>
            <a:spLocks noGrp="1"/>
          </p:cNvSpPr>
          <p:nvPr>
            <p:ph type="sldNum" sz="quarter" idx="5"/>
          </p:nvPr>
        </p:nvSpPr>
        <p:spPr/>
        <p:txBody>
          <a:bodyPr/>
          <a:lstStyle/>
          <a:p>
            <a:fld id="{2BF067CD-8E6B-4360-9AA8-C5DF2A48A6D1}" type="slidenum">
              <a:rPr lang="en-US" noProof="0" smtClean="0"/>
              <a:pPr/>
              <a:t>378</a:t>
            </a:fld>
            <a:endParaRPr lang="en-US" noProof="0" dirty="0"/>
          </a:p>
        </p:txBody>
      </p:sp>
      <p:sp>
        <p:nvSpPr>
          <p:cNvPr id="3" name="Text Placeholder 2">
            <a:extLst>
              <a:ext uri="{FF2B5EF4-FFF2-40B4-BE49-F238E27FC236}">
                <a16:creationId xmlns:a16="http://schemas.microsoft.com/office/drawing/2014/main" xmlns="" id="{31241CAF-69CC-4F31-B668-E48842837BB7}"/>
              </a:ext>
            </a:extLst>
          </p:cNvPr>
          <p:cNvSpPr>
            <a:spLocks noGrp="1"/>
          </p:cNvSpPr>
          <p:nvPr>
            <p:ph type="body" sz="quarter" idx="10"/>
          </p:nvPr>
        </p:nvSpPr>
        <p:spPr/>
        <p:txBody>
          <a:bodyPr>
            <a:normAutofit/>
          </a:bodyPr>
          <a:lstStyle/>
          <a:p>
            <a:r>
              <a:rPr lang="en-US" b="1" dirty="0"/>
              <a:t>Databases</a:t>
            </a:r>
            <a:r>
              <a:rPr lang="en-US" dirty="0"/>
              <a:t> hold and manage data in the back-end systems</a:t>
            </a:r>
          </a:p>
          <a:p>
            <a:r>
              <a:rPr lang="en-US" b="1" dirty="0"/>
              <a:t>Relational databases</a:t>
            </a:r>
            <a:r>
              <a:rPr lang="en-US" dirty="0"/>
              <a:t> (</a:t>
            </a:r>
            <a:r>
              <a:rPr lang="en-US" b="1" dirty="0"/>
              <a:t>RDBMS</a:t>
            </a:r>
            <a:r>
              <a:rPr lang="en-US" dirty="0"/>
              <a:t>)</a:t>
            </a:r>
            <a:endParaRPr lang="en-US" b="1" dirty="0"/>
          </a:p>
          <a:p>
            <a:pPr lvl="1"/>
            <a:r>
              <a:rPr lang="en-US" dirty="0"/>
              <a:t>Hold data in </a:t>
            </a:r>
            <a:r>
              <a:rPr lang="en-US" b="1" dirty="0"/>
              <a:t>tables</a:t>
            </a:r>
            <a:r>
              <a:rPr lang="en-US" dirty="0"/>
              <a:t> + </a:t>
            </a:r>
            <a:r>
              <a:rPr lang="en-US" b="1" dirty="0"/>
              <a:t>relationships</a:t>
            </a:r>
          </a:p>
          <a:p>
            <a:pPr lvl="1"/>
            <a:r>
              <a:rPr lang="en-US" dirty="0"/>
              <a:t>Use the </a:t>
            </a:r>
            <a:r>
              <a:rPr lang="en-US" b="1" dirty="0"/>
              <a:t>SQL</a:t>
            </a:r>
            <a:r>
              <a:rPr lang="en-US" dirty="0"/>
              <a:t> language to query / modify data</a:t>
            </a:r>
          </a:p>
          <a:p>
            <a:pPr lvl="1"/>
            <a:r>
              <a:rPr lang="en-US" dirty="0"/>
              <a:t>Examples: MySQL, PostgreSQL, Web SQL in HTML5</a:t>
            </a:r>
          </a:p>
          <a:p>
            <a:r>
              <a:rPr lang="en-US" b="1" dirty="0"/>
              <a:t>NoSQL databases</a:t>
            </a:r>
          </a:p>
          <a:p>
            <a:pPr lvl="1"/>
            <a:r>
              <a:rPr lang="en-US" dirty="0"/>
              <a:t>Hold collections of documents or key-value pairs</a:t>
            </a:r>
          </a:p>
          <a:p>
            <a:pPr lvl="1"/>
            <a:r>
              <a:rPr lang="en-US" dirty="0"/>
              <a:t>Examples: MongoDB, </a:t>
            </a:r>
            <a:r>
              <a:rPr lang="en-US" dirty="0" err="1"/>
              <a:t>IndexedDB</a:t>
            </a:r>
            <a:r>
              <a:rPr lang="en-US" dirty="0"/>
              <a:t> in HTML5</a:t>
            </a:r>
          </a:p>
        </p:txBody>
      </p:sp>
      <p:sp>
        <p:nvSpPr>
          <p:cNvPr id="4" name="Title 3">
            <a:extLst>
              <a:ext uri="{FF2B5EF4-FFF2-40B4-BE49-F238E27FC236}">
                <a16:creationId xmlns:a16="http://schemas.microsoft.com/office/drawing/2014/main" xmlns="" id="{06C84298-C4A6-45F5-99C7-F6F8F8CF74F9}"/>
              </a:ext>
            </a:extLst>
          </p:cNvPr>
          <p:cNvSpPr>
            <a:spLocks noGrp="1"/>
          </p:cNvSpPr>
          <p:nvPr>
            <p:ph type="title"/>
          </p:nvPr>
        </p:nvSpPr>
        <p:spPr/>
        <p:txBody>
          <a:bodyPr/>
          <a:lstStyle/>
          <a:p>
            <a:r>
              <a:rPr lang="en-US" dirty="0"/>
              <a:t>Databases</a:t>
            </a:r>
          </a:p>
        </p:txBody>
      </p:sp>
      <p:pic>
        <p:nvPicPr>
          <p:cNvPr id="6" name="Picture 5">
            <a:extLst>
              <a:ext uri="{FF2B5EF4-FFF2-40B4-BE49-F238E27FC236}">
                <a16:creationId xmlns:a16="http://schemas.microsoft.com/office/drawing/2014/main" xmlns="" id="{238E4FE2-5143-440B-B73C-158732D5C6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906000" y="2294903"/>
            <a:ext cx="1665605" cy="1665605"/>
          </a:xfrm>
          <a:prstGeom prst="rect">
            <a:avLst/>
          </a:prstGeom>
        </p:spPr>
      </p:pic>
      <p:pic>
        <p:nvPicPr>
          <p:cNvPr id="11" name="Picture 10">
            <a:extLst>
              <a:ext uri="{FF2B5EF4-FFF2-40B4-BE49-F238E27FC236}">
                <a16:creationId xmlns:a16="http://schemas.microsoft.com/office/drawing/2014/main" xmlns="" id="{0D09D910-776B-4901-A775-E075AB5AF2A0}"/>
              </a:ext>
            </a:extLst>
          </p:cNvPr>
          <p:cNvPicPr>
            <a:picLocks noChangeAspect="1"/>
          </p:cNvPicPr>
          <p:nvPr/>
        </p:nvPicPr>
        <p:blipFill>
          <a:blip r:embed="rId5"/>
          <a:stretch>
            <a:fillRect/>
          </a:stretch>
        </p:blipFill>
        <p:spPr>
          <a:xfrm>
            <a:off x="9835408" y="4599459"/>
            <a:ext cx="1806789" cy="1806789"/>
          </a:xfrm>
          <a:prstGeom prst="rect">
            <a:avLst/>
          </a:prstGeom>
        </p:spPr>
      </p:pic>
    </p:spTree>
    <p:extLst>
      <p:ext uri="{BB962C8B-B14F-4D97-AF65-F5344CB8AC3E}">
        <p14:creationId xmlns:p14="http://schemas.microsoft.com/office/powerpoint/2010/main" val="28613643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937A4AA-DE25-417D-911B-8A6C2933AC56}"/>
              </a:ext>
            </a:extLst>
          </p:cNvPr>
          <p:cNvSpPr>
            <a:spLocks noGrp="1"/>
          </p:cNvSpPr>
          <p:nvPr>
            <p:ph type="sldNum" sz="quarter" idx="5"/>
          </p:nvPr>
        </p:nvSpPr>
        <p:spPr/>
        <p:txBody>
          <a:bodyPr/>
          <a:lstStyle/>
          <a:p>
            <a:fld id="{2BF067CD-8E6B-4360-9AA8-C5DF2A48A6D1}" type="slidenum">
              <a:rPr lang="en-US" noProof="0" smtClean="0"/>
              <a:pPr/>
              <a:t>379</a:t>
            </a:fld>
            <a:endParaRPr lang="en-US" noProof="0" dirty="0"/>
          </a:p>
        </p:txBody>
      </p:sp>
      <p:sp>
        <p:nvSpPr>
          <p:cNvPr id="8" name="Text Placeholder 7">
            <a:extLst>
              <a:ext uri="{FF2B5EF4-FFF2-40B4-BE49-F238E27FC236}">
                <a16:creationId xmlns:a16="http://schemas.microsoft.com/office/drawing/2014/main" xmlns="" id="{AF854B9C-F90B-4B8B-BDFF-5246E7ACDBB0}"/>
              </a:ext>
            </a:extLst>
          </p:cNvPr>
          <p:cNvSpPr>
            <a:spLocks noGrp="1"/>
          </p:cNvSpPr>
          <p:nvPr>
            <p:ph type="body" sz="quarter" idx="10"/>
          </p:nvPr>
        </p:nvSpPr>
        <p:spPr/>
        <p:txBody>
          <a:bodyPr/>
          <a:lstStyle/>
          <a:p>
            <a:r>
              <a:rPr lang="en-US" b="1" dirty="0"/>
              <a:t>Web SQL </a:t>
            </a:r>
            <a:r>
              <a:rPr lang="en-US" dirty="0"/>
              <a:t>is a relational database, embedded the Web browsers</a:t>
            </a:r>
          </a:p>
          <a:p>
            <a:pPr lvl="1"/>
            <a:r>
              <a:rPr lang="en-US" dirty="0"/>
              <a:t>It is fully functional </a:t>
            </a:r>
            <a:r>
              <a:rPr lang="en-US" b="1" dirty="0"/>
              <a:t>RDBMS system</a:t>
            </a:r>
            <a:r>
              <a:rPr lang="en-US" dirty="0"/>
              <a:t>, runs at the </a:t>
            </a:r>
            <a:r>
              <a:rPr lang="en-US" b="1" dirty="0"/>
              <a:t>client-side</a:t>
            </a:r>
          </a:p>
        </p:txBody>
      </p:sp>
      <p:sp>
        <p:nvSpPr>
          <p:cNvPr id="4" name="Title 3">
            <a:extLst>
              <a:ext uri="{FF2B5EF4-FFF2-40B4-BE49-F238E27FC236}">
                <a16:creationId xmlns:a16="http://schemas.microsoft.com/office/drawing/2014/main" xmlns="" id="{7771D658-EC85-4642-82F7-BA46080885CD}"/>
              </a:ext>
            </a:extLst>
          </p:cNvPr>
          <p:cNvSpPr>
            <a:spLocks noGrp="1"/>
          </p:cNvSpPr>
          <p:nvPr>
            <p:ph type="title"/>
          </p:nvPr>
        </p:nvSpPr>
        <p:spPr/>
        <p:txBody>
          <a:bodyPr/>
          <a:lstStyle/>
          <a:p>
            <a:r>
              <a:rPr lang="en-US" dirty="0"/>
              <a:t>Web SQL – Example</a:t>
            </a:r>
          </a:p>
        </p:txBody>
      </p:sp>
      <p:pic>
        <p:nvPicPr>
          <p:cNvPr id="5" name="Picture 4">
            <a:extLst>
              <a:ext uri="{FF2B5EF4-FFF2-40B4-BE49-F238E27FC236}">
                <a16:creationId xmlns:a16="http://schemas.microsoft.com/office/drawing/2014/main" xmlns="" id="{B34A4920-1503-498A-B58E-66012E4FA750}"/>
              </a:ext>
            </a:extLst>
          </p:cNvPr>
          <p:cNvPicPr>
            <a:picLocks noChangeAspect="1"/>
          </p:cNvPicPr>
          <p:nvPr/>
        </p:nvPicPr>
        <p:blipFill>
          <a:blip r:embed="rId3"/>
          <a:stretch>
            <a:fillRect/>
          </a:stretch>
        </p:blipFill>
        <p:spPr>
          <a:xfrm>
            <a:off x="554182" y="2661049"/>
            <a:ext cx="11083636" cy="3840101"/>
          </a:xfrm>
          <a:prstGeom prst="rect">
            <a:avLst/>
          </a:prstGeom>
          <a:ln>
            <a:solidFill>
              <a:schemeClr val="bg2">
                <a:lumMod val="65000"/>
              </a:schemeClr>
            </a:solidFill>
          </a:ln>
        </p:spPr>
      </p:pic>
    </p:spTree>
    <p:extLst>
      <p:ext uri="{BB962C8B-B14F-4D97-AF65-F5344CB8AC3E}">
        <p14:creationId xmlns:p14="http://schemas.microsoft.com/office/powerpoint/2010/main" val="24597176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3"/>
          </p:nvPr>
        </p:nvSpPr>
        <p:spPr/>
        <p:txBody>
          <a:bodyPr>
            <a:normAutofit/>
          </a:bodyPr>
          <a:lstStyle/>
          <a:p>
            <a:pPr marL="446088" indent="-446088">
              <a:lnSpc>
                <a:spcPts val="4000"/>
              </a:lnSpc>
              <a:buFontTx/>
              <a:buAutoNum type="arabicPeriod"/>
            </a:pPr>
            <a:r>
              <a:rPr lang="en-US" dirty="0"/>
              <a:t>Course Objectives</a:t>
            </a:r>
          </a:p>
          <a:p>
            <a:pPr marL="446088" indent="-446088">
              <a:lnSpc>
                <a:spcPts val="4000"/>
              </a:lnSpc>
              <a:buFontTx/>
              <a:buAutoNum type="arabicPeriod"/>
            </a:pPr>
            <a:r>
              <a:rPr lang="en-US" dirty="0"/>
              <a:t>Training and Team</a:t>
            </a:r>
          </a:p>
          <a:p>
            <a:pPr marL="446088" indent="-446088">
              <a:lnSpc>
                <a:spcPts val="4000"/>
              </a:lnSpc>
              <a:buFontTx/>
              <a:buAutoNum type="arabicPeriod"/>
            </a:pPr>
            <a:r>
              <a:rPr lang="en-US" dirty="0"/>
              <a:t>Course Organization</a:t>
            </a:r>
          </a:p>
          <a:p>
            <a:pPr marL="932996" lvl="1" indent="-457200">
              <a:lnSpc>
                <a:spcPts val="4000"/>
              </a:lnSpc>
            </a:pPr>
            <a:r>
              <a:rPr lang="en-US" dirty="0"/>
              <a:t>Course Infrastructure</a:t>
            </a:r>
          </a:p>
          <a:p>
            <a:pPr marL="932996" lvl="1" indent="-457200">
              <a:lnSpc>
                <a:spcPts val="4000"/>
              </a:lnSpc>
            </a:pPr>
            <a:r>
              <a:rPr lang="en-US" dirty="0"/>
              <a:t>Evaluation Criteria</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5" name="Slide Number">
            <a:extLst>
              <a:ext uri="{FF2B5EF4-FFF2-40B4-BE49-F238E27FC236}">
                <a16:creationId xmlns:a16="http://schemas.microsoft.com/office/drawing/2014/main" xmlns="" id="{8E5FCC25-8780-4A48-BFC5-CF2D1133380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38</a:t>
            </a:fld>
            <a:endParaRPr lang="en-US" dirty="0"/>
          </a:p>
        </p:txBody>
      </p:sp>
    </p:spTree>
    <p:extLst>
      <p:ext uri="{BB962C8B-B14F-4D97-AF65-F5344CB8AC3E}">
        <p14:creationId xmlns:p14="http://schemas.microsoft.com/office/powerpoint/2010/main" val="7926540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1861288"/>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40338" y="820426"/>
            <a:ext cx="6065837" cy="1089212"/>
          </a:xfrm>
        </p:spPr>
        <p:txBody>
          <a:bodyPr/>
          <a:lstStyle/>
          <a:p>
            <a:r>
              <a:rPr lang="en-US" dirty="0"/>
              <a:t>Web SQL</a:t>
            </a:r>
          </a:p>
        </p:txBody>
      </p:sp>
      <p:pic>
        <p:nvPicPr>
          <p:cNvPr id="9" name="Picture 8">
            <a:extLst>
              <a:ext uri="{FF2B5EF4-FFF2-40B4-BE49-F238E27FC236}">
                <a16:creationId xmlns:a16="http://schemas.microsoft.com/office/drawing/2014/main" xmlns="" id="{D5DF3955-51A1-45B7-AC6C-CD4510F6F7E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558676" y="1877402"/>
            <a:ext cx="2068418" cy="2065833"/>
          </a:xfrm>
          <a:prstGeom prst="rect">
            <a:avLst/>
          </a:prstGeom>
        </p:spPr>
      </p:pic>
      <p:sp>
        <p:nvSpPr>
          <p:cNvPr id="2" name="Rectangle 1">
            <a:extLst>
              <a:ext uri="{FF2B5EF4-FFF2-40B4-BE49-F238E27FC236}">
                <a16:creationId xmlns:a16="http://schemas.microsoft.com/office/drawing/2014/main" xmlns="" id="{B34DB26A-8E24-47CE-A3C3-C46B6219C20B}"/>
              </a:ext>
            </a:extLst>
          </p:cNvPr>
          <p:cNvSpPr/>
          <p:nvPr/>
        </p:nvSpPr>
        <p:spPr>
          <a:xfrm>
            <a:off x="6115807" y="2680780"/>
            <a:ext cx="4314899" cy="523220"/>
          </a:xfrm>
          <a:prstGeom prst="rect">
            <a:avLst/>
          </a:prstGeom>
        </p:spPr>
        <p:txBody>
          <a:bodyPr wrap="none">
            <a:spAutoFit/>
          </a:bodyPr>
          <a:lstStyle/>
          <a:p>
            <a:pPr algn="ctr"/>
            <a:r>
              <a:rPr lang="en-US" sz="2800" dirty="0">
                <a:hlinkClick r:id="rId5"/>
              </a:rPr>
              <a:t>https://w3schools.com/sql/</a:t>
            </a:r>
            <a:r>
              <a:rPr lang="en-US" sz="2800" dirty="0"/>
              <a:t> </a:t>
            </a:r>
          </a:p>
        </p:txBody>
      </p:sp>
      <p:pic>
        <p:nvPicPr>
          <p:cNvPr id="8" name="Picture 7">
            <a:extLst>
              <a:ext uri="{FF2B5EF4-FFF2-40B4-BE49-F238E27FC236}">
                <a16:creationId xmlns:a16="http://schemas.microsoft.com/office/drawing/2014/main" xmlns="" id="{8C6EFE5F-8E2B-401E-9B78-3BE3E5E0C7C5}"/>
              </a:ext>
            </a:extLst>
          </p:cNvPr>
          <p:cNvPicPr>
            <a:picLocks noChangeAspect="1"/>
          </p:cNvPicPr>
          <p:nvPr/>
        </p:nvPicPr>
        <p:blipFill>
          <a:blip r:embed="rId6"/>
          <a:stretch>
            <a:fillRect/>
          </a:stretch>
        </p:blipFill>
        <p:spPr>
          <a:xfrm>
            <a:off x="4949414" y="3610203"/>
            <a:ext cx="6620558" cy="2293797"/>
          </a:xfrm>
          <a:prstGeom prst="rect">
            <a:avLst/>
          </a:prstGeom>
          <a:ln>
            <a:solidFill>
              <a:schemeClr val="bg2">
                <a:lumMod val="65000"/>
              </a:schemeClr>
            </a:solidFill>
          </a:ln>
        </p:spPr>
      </p:pic>
    </p:spTree>
    <p:extLst>
      <p:ext uri="{BB962C8B-B14F-4D97-AF65-F5344CB8AC3E}">
        <p14:creationId xmlns:p14="http://schemas.microsoft.com/office/powerpoint/2010/main" val="12497006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A3E740E-3D1B-4C9F-8495-A004E2A6A0DE}"/>
              </a:ext>
            </a:extLst>
          </p:cNvPr>
          <p:cNvSpPr>
            <a:spLocks noGrp="1"/>
          </p:cNvSpPr>
          <p:nvPr>
            <p:ph type="sldNum" sz="quarter" idx="5"/>
          </p:nvPr>
        </p:nvSpPr>
        <p:spPr/>
        <p:txBody>
          <a:bodyPr/>
          <a:lstStyle/>
          <a:p>
            <a:fld id="{2BF067CD-8E6B-4360-9AA8-C5DF2A48A6D1}" type="slidenum">
              <a:rPr lang="en-US" noProof="0" smtClean="0"/>
              <a:pPr/>
              <a:t>381</a:t>
            </a:fld>
            <a:endParaRPr lang="en-US" noProof="0" dirty="0"/>
          </a:p>
        </p:txBody>
      </p:sp>
      <p:sp>
        <p:nvSpPr>
          <p:cNvPr id="3" name="Text Placeholder 2">
            <a:extLst>
              <a:ext uri="{FF2B5EF4-FFF2-40B4-BE49-F238E27FC236}">
                <a16:creationId xmlns:a16="http://schemas.microsoft.com/office/drawing/2014/main" xmlns="" id="{35755380-2FC8-44E4-963E-12DFC1C476DD}"/>
              </a:ext>
            </a:extLst>
          </p:cNvPr>
          <p:cNvSpPr>
            <a:spLocks noGrp="1"/>
          </p:cNvSpPr>
          <p:nvPr>
            <p:ph type="body" sz="quarter" idx="10"/>
          </p:nvPr>
        </p:nvSpPr>
        <p:spPr/>
        <p:txBody>
          <a:bodyPr/>
          <a:lstStyle/>
          <a:p>
            <a:r>
              <a:rPr lang="en-US" b="1" dirty="0"/>
              <a:t>ORM frameworks</a:t>
            </a:r>
            <a:r>
              <a:rPr lang="en-US" dirty="0"/>
              <a:t> (object-relational mapping) allow persisting objects in relational database (by mapping classes to tables)</a:t>
            </a:r>
          </a:p>
          <a:p>
            <a:pPr lvl="1"/>
            <a:r>
              <a:rPr lang="en-US" dirty="0"/>
              <a:t>E.g. store JS objects in MySQL database</a:t>
            </a:r>
          </a:p>
          <a:p>
            <a:r>
              <a:rPr lang="en-US" dirty="0"/>
              <a:t>Popular ORM frameworks:</a:t>
            </a:r>
          </a:p>
          <a:p>
            <a:pPr lvl="1"/>
            <a:r>
              <a:rPr lang="en-US" b="1" dirty="0"/>
              <a:t>Entity Framework </a:t>
            </a:r>
            <a:r>
              <a:rPr lang="en-US" dirty="0"/>
              <a:t>(C#)</a:t>
            </a:r>
          </a:p>
          <a:p>
            <a:pPr lvl="1"/>
            <a:r>
              <a:rPr lang="en-US" b="1" dirty="0"/>
              <a:t>Hibernate</a:t>
            </a:r>
            <a:r>
              <a:rPr lang="en-US" dirty="0"/>
              <a:t> (Java)</a:t>
            </a:r>
          </a:p>
          <a:p>
            <a:pPr lvl="1"/>
            <a:r>
              <a:rPr lang="en-US" b="1" dirty="0" err="1"/>
              <a:t>Sequelize</a:t>
            </a:r>
            <a:r>
              <a:rPr lang="en-US" dirty="0"/>
              <a:t> (JavaScript)</a:t>
            </a:r>
          </a:p>
          <a:p>
            <a:pPr lvl="1"/>
            <a:r>
              <a:rPr lang="en-US" b="1" dirty="0" err="1"/>
              <a:t>SQLAlchemy</a:t>
            </a:r>
            <a:r>
              <a:rPr lang="en-US" dirty="0"/>
              <a:t> (Python)</a:t>
            </a:r>
          </a:p>
        </p:txBody>
      </p:sp>
      <p:sp>
        <p:nvSpPr>
          <p:cNvPr id="4" name="Title 3">
            <a:extLst>
              <a:ext uri="{FF2B5EF4-FFF2-40B4-BE49-F238E27FC236}">
                <a16:creationId xmlns:a16="http://schemas.microsoft.com/office/drawing/2014/main" xmlns="" id="{BF0B86C5-A33C-4BB3-8BDF-9308EF9F4C75}"/>
              </a:ext>
            </a:extLst>
          </p:cNvPr>
          <p:cNvSpPr>
            <a:spLocks noGrp="1"/>
          </p:cNvSpPr>
          <p:nvPr>
            <p:ph type="title"/>
          </p:nvPr>
        </p:nvSpPr>
        <p:spPr/>
        <p:txBody>
          <a:bodyPr/>
          <a:lstStyle/>
          <a:p>
            <a:r>
              <a:rPr lang="en-US" dirty="0"/>
              <a:t>ORM Frameworks</a:t>
            </a:r>
          </a:p>
        </p:txBody>
      </p:sp>
      <p:pic>
        <p:nvPicPr>
          <p:cNvPr id="3074" name="Picture 2" descr="Introducing ORM, O/RM, and O/R mapping - Learning Spring ...">
            <a:extLst>
              <a:ext uri="{FF2B5EF4-FFF2-40B4-BE49-F238E27FC236}">
                <a16:creationId xmlns:a16="http://schemas.microsoft.com/office/drawing/2014/main" xmlns="" id="{C9147640-C781-47FD-B8A0-B559774E5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300" y="3155559"/>
            <a:ext cx="6100681" cy="243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3474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296B1A0-BBA2-47E1-BF62-43F7D07CB691}"/>
              </a:ext>
            </a:extLst>
          </p:cNvPr>
          <p:cNvSpPr>
            <a:spLocks noGrp="1"/>
          </p:cNvSpPr>
          <p:nvPr>
            <p:ph type="sldNum" sz="quarter" idx="5"/>
          </p:nvPr>
        </p:nvSpPr>
        <p:spPr/>
        <p:txBody>
          <a:bodyPr/>
          <a:lstStyle/>
          <a:p>
            <a:fld id="{2BF067CD-8E6B-4360-9AA8-C5DF2A48A6D1}" type="slidenum">
              <a:rPr lang="en-US" noProof="0" smtClean="0"/>
              <a:pPr/>
              <a:t>382</a:t>
            </a:fld>
            <a:endParaRPr lang="en-US" noProof="0" dirty="0"/>
          </a:p>
        </p:txBody>
      </p:sp>
      <p:sp>
        <p:nvSpPr>
          <p:cNvPr id="4" name="Title 3">
            <a:extLst>
              <a:ext uri="{FF2B5EF4-FFF2-40B4-BE49-F238E27FC236}">
                <a16:creationId xmlns:a16="http://schemas.microsoft.com/office/drawing/2014/main" xmlns="" id="{6F1D171A-5595-48BA-95A6-73C16BD6BB67}"/>
              </a:ext>
            </a:extLst>
          </p:cNvPr>
          <p:cNvSpPr>
            <a:spLocks noGrp="1"/>
          </p:cNvSpPr>
          <p:nvPr>
            <p:ph type="title"/>
          </p:nvPr>
        </p:nvSpPr>
        <p:spPr/>
        <p:txBody>
          <a:bodyPr/>
          <a:lstStyle/>
          <a:p>
            <a:r>
              <a:rPr lang="en-US" dirty="0"/>
              <a:t>ORM Example – </a:t>
            </a:r>
            <a:r>
              <a:rPr lang="en-US" dirty="0" err="1"/>
              <a:t>JayData</a:t>
            </a:r>
            <a:r>
              <a:rPr lang="en-US" dirty="0"/>
              <a:t> ORM for Web SQL</a:t>
            </a:r>
          </a:p>
        </p:txBody>
      </p:sp>
      <p:sp>
        <p:nvSpPr>
          <p:cNvPr id="5" name="Text Placeholder 5">
            <a:extLst>
              <a:ext uri="{FF2B5EF4-FFF2-40B4-BE49-F238E27FC236}">
                <a16:creationId xmlns:a16="http://schemas.microsoft.com/office/drawing/2014/main" xmlns="" id="{D9761EF4-14E8-4315-87BF-CB6B66F1F2B8}"/>
              </a:ext>
            </a:extLst>
          </p:cNvPr>
          <p:cNvSpPr txBox="1">
            <a:spLocks/>
          </p:cNvSpPr>
          <p:nvPr/>
        </p:nvSpPr>
        <p:spPr>
          <a:xfrm>
            <a:off x="434608" y="1371948"/>
            <a:ext cx="11318422" cy="5111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&lt;script src="</a:t>
            </a:r>
            <a:r>
              <a:rPr lang="en-US" sz="2200" noProof="1">
                <a:latin typeface="+mn-lt"/>
              </a:rPr>
              <a:t>https://unpkg.com/jaydata@1.5.10/public/</a:t>
            </a:r>
            <a:r>
              <a:rPr lang="en-US" sz="2200" noProof="1">
                <a:solidFill>
                  <a:schemeClr val="bg1"/>
                </a:solidFill>
                <a:latin typeface="+mn-lt"/>
              </a:rPr>
              <a:t>jaydata.js</a:t>
            </a:r>
            <a:r>
              <a:rPr lang="en-US" sz="2200" noProof="1"/>
              <a:t>"&gt;&lt;/script&gt;</a:t>
            </a:r>
          </a:p>
          <a:p>
            <a:pPr>
              <a:spcBef>
                <a:spcPts val="0"/>
              </a:spcBef>
              <a:spcAft>
                <a:spcPts val="0"/>
              </a:spcAft>
            </a:pPr>
            <a:r>
              <a:rPr lang="en-US" sz="2200" noProof="1"/>
              <a:t>&lt;script&gt;</a:t>
            </a:r>
          </a:p>
          <a:p>
            <a:pPr>
              <a:spcBef>
                <a:spcPts val="0"/>
              </a:spcBef>
              <a:spcAft>
                <a:spcPts val="0"/>
              </a:spcAft>
            </a:pPr>
            <a:r>
              <a:rPr lang="en-US" sz="2200" noProof="1"/>
              <a:t>  let </a:t>
            </a:r>
            <a:r>
              <a:rPr lang="en-US" sz="2200" noProof="1">
                <a:solidFill>
                  <a:schemeClr val="bg1"/>
                </a:solidFill>
              </a:rPr>
              <a:t>Task</a:t>
            </a:r>
            <a:r>
              <a:rPr lang="en-US" sz="2200" noProof="1"/>
              <a:t> = $data.Entity.extend("Task", {</a:t>
            </a:r>
          </a:p>
          <a:p>
            <a:pPr>
              <a:spcBef>
                <a:spcPts val="0"/>
              </a:spcBef>
              <a:spcAft>
                <a:spcPts val="0"/>
              </a:spcAft>
            </a:pPr>
            <a:r>
              <a:rPr lang="en-US" sz="2200" noProof="1"/>
              <a:t>    </a:t>
            </a:r>
            <a:r>
              <a:rPr lang="en-US" sz="2200" noProof="1">
                <a:solidFill>
                  <a:schemeClr val="bg1"/>
                </a:solidFill>
              </a:rPr>
              <a:t>Id</a:t>
            </a:r>
            <a:r>
              <a:rPr lang="en-US" sz="2200" noProof="1"/>
              <a:t>: { type: "int", key: true, computed: true },</a:t>
            </a:r>
          </a:p>
          <a:p>
            <a:pPr>
              <a:spcBef>
                <a:spcPts val="0"/>
              </a:spcBef>
              <a:spcAft>
                <a:spcPts val="0"/>
              </a:spcAft>
            </a:pPr>
            <a:r>
              <a:rPr lang="en-US" sz="2200" noProof="1"/>
              <a:t>    </a:t>
            </a:r>
            <a:r>
              <a:rPr lang="en-US" sz="2200" noProof="1">
                <a:solidFill>
                  <a:schemeClr val="bg1"/>
                </a:solidFill>
              </a:rPr>
              <a:t>Task</a:t>
            </a:r>
            <a:r>
              <a:rPr lang="en-US" sz="2200" noProof="1"/>
              <a:t>: { type: String, required: true, maxLength: 200 },</a:t>
            </a:r>
          </a:p>
          <a:p>
            <a:pPr>
              <a:spcBef>
                <a:spcPts val="0"/>
              </a:spcBef>
              <a:spcAft>
                <a:spcPts val="0"/>
              </a:spcAft>
            </a:pPr>
            <a:r>
              <a:rPr lang="en-US" sz="2200" noProof="1"/>
              <a:t>    </a:t>
            </a:r>
            <a:r>
              <a:rPr lang="en-US" sz="2200" noProof="1">
                <a:solidFill>
                  <a:schemeClr val="bg1"/>
                </a:solidFill>
              </a:rPr>
              <a:t>DueDate</a:t>
            </a:r>
            <a:r>
              <a:rPr lang="en-US" sz="2200" noProof="1"/>
              <a:t>: { type: Date },</a:t>
            </a:r>
          </a:p>
          <a:p>
            <a:pPr>
              <a:spcBef>
                <a:spcPts val="0"/>
              </a:spcBef>
              <a:spcAft>
                <a:spcPts val="0"/>
              </a:spcAft>
            </a:pPr>
            <a:r>
              <a:rPr lang="en-US" sz="2200" noProof="1"/>
              <a:t>    </a:t>
            </a:r>
            <a:r>
              <a:rPr lang="en-US" sz="2200" noProof="1">
                <a:solidFill>
                  <a:schemeClr val="bg1"/>
                </a:solidFill>
              </a:rPr>
              <a:t>Completed</a:t>
            </a:r>
            <a:r>
              <a:rPr lang="en-US" sz="2200" noProof="1"/>
              <a:t>: { type: Boolean }</a:t>
            </a:r>
          </a:p>
          <a:p>
            <a:pPr>
              <a:spcBef>
                <a:spcPts val="0"/>
              </a:spcBef>
              <a:spcAft>
                <a:spcPts val="0"/>
              </a:spcAft>
            </a:pPr>
            <a:r>
              <a:rPr lang="en-US" sz="2200" noProof="1"/>
              <a:t>  });</a:t>
            </a:r>
          </a:p>
          <a:p>
            <a:pPr>
              <a:spcAft>
                <a:spcPts val="0"/>
              </a:spcAft>
            </a:pPr>
            <a:r>
              <a:rPr lang="en-US" sz="2200" noProof="1"/>
              <a:t>  let </a:t>
            </a:r>
            <a:r>
              <a:rPr lang="en-US" sz="2200" noProof="1">
                <a:solidFill>
                  <a:schemeClr val="bg1"/>
                </a:solidFill>
              </a:rPr>
              <a:t>TodoDatabase</a:t>
            </a:r>
            <a:r>
              <a:rPr lang="en-US" sz="2200" noProof="1"/>
              <a:t> = $data.EntityContext.extend("TodoDatabase", {</a:t>
            </a:r>
          </a:p>
          <a:p>
            <a:pPr>
              <a:spcBef>
                <a:spcPts val="0"/>
              </a:spcBef>
              <a:spcAft>
                <a:spcPts val="0"/>
              </a:spcAft>
            </a:pPr>
            <a:r>
              <a:rPr lang="en-US" sz="2200" noProof="1"/>
              <a:t>    </a:t>
            </a:r>
            <a:r>
              <a:rPr lang="en-US" sz="2200" noProof="1">
                <a:solidFill>
                  <a:schemeClr val="bg1"/>
                </a:solidFill>
              </a:rPr>
              <a:t>Tasks</a:t>
            </a:r>
            <a:r>
              <a:rPr lang="en-US" sz="2200" noProof="1"/>
              <a:t>: { type: $data.EntitySet, elementType: "Task" }</a:t>
            </a:r>
          </a:p>
          <a:p>
            <a:pPr>
              <a:spcBef>
                <a:spcPts val="0"/>
              </a:spcBef>
              <a:spcAft>
                <a:spcPts val="0"/>
              </a:spcAft>
            </a:pPr>
            <a:r>
              <a:rPr lang="en-US" sz="2200" noProof="1"/>
              <a:t>  });</a:t>
            </a:r>
          </a:p>
          <a:p>
            <a:pPr>
              <a:spcAft>
                <a:spcPts val="0"/>
              </a:spcAft>
            </a:pPr>
            <a:r>
              <a:rPr lang="en-US" sz="2200" noProof="1"/>
              <a:t>  let todoDB = new TodoDatabase({</a:t>
            </a:r>
          </a:p>
          <a:p>
            <a:pPr>
              <a:spcBef>
                <a:spcPts val="0"/>
              </a:spcBef>
              <a:spcAft>
                <a:spcPts val="0"/>
              </a:spcAft>
            </a:pPr>
            <a:r>
              <a:rPr lang="en-US" sz="2200" noProof="1"/>
              <a:t>    provider: '</a:t>
            </a:r>
            <a:r>
              <a:rPr lang="en-US" sz="2200" noProof="1">
                <a:solidFill>
                  <a:schemeClr val="bg1"/>
                </a:solidFill>
              </a:rPr>
              <a:t>webSql</a:t>
            </a:r>
            <a:r>
              <a:rPr lang="en-US" sz="2200" noProof="1"/>
              <a:t>', databaseName: '</a:t>
            </a:r>
            <a:r>
              <a:rPr lang="en-US" sz="2200" noProof="1">
                <a:solidFill>
                  <a:schemeClr val="bg1"/>
                </a:solidFill>
              </a:rPr>
              <a:t>TodoDB</a:t>
            </a:r>
            <a:r>
              <a:rPr lang="en-US" sz="2200" noProof="1"/>
              <a:t>' </a:t>
            </a:r>
          </a:p>
          <a:p>
            <a:pPr>
              <a:spcBef>
                <a:spcPts val="0"/>
              </a:spcBef>
              <a:spcAft>
                <a:spcPts val="0"/>
              </a:spcAft>
            </a:pPr>
            <a:r>
              <a:rPr lang="en-US" sz="2200" noProof="1"/>
              <a:t>  });</a:t>
            </a:r>
          </a:p>
        </p:txBody>
      </p:sp>
    </p:spTree>
    <p:extLst>
      <p:ext uri="{BB962C8B-B14F-4D97-AF65-F5344CB8AC3E}">
        <p14:creationId xmlns:p14="http://schemas.microsoft.com/office/powerpoint/2010/main" val="41841406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296B1A0-BBA2-47E1-BF62-43F7D07CB691}"/>
              </a:ext>
            </a:extLst>
          </p:cNvPr>
          <p:cNvSpPr>
            <a:spLocks noGrp="1"/>
          </p:cNvSpPr>
          <p:nvPr>
            <p:ph type="sldNum" sz="quarter" idx="5"/>
          </p:nvPr>
        </p:nvSpPr>
        <p:spPr/>
        <p:txBody>
          <a:bodyPr/>
          <a:lstStyle/>
          <a:p>
            <a:fld id="{2BF067CD-8E6B-4360-9AA8-C5DF2A48A6D1}" type="slidenum">
              <a:rPr lang="en-US" noProof="0" smtClean="0"/>
              <a:pPr/>
              <a:t>383</a:t>
            </a:fld>
            <a:endParaRPr lang="en-US" noProof="0" dirty="0"/>
          </a:p>
        </p:txBody>
      </p:sp>
      <p:sp>
        <p:nvSpPr>
          <p:cNvPr id="4" name="Title 3">
            <a:extLst>
              <a:ext uri="{FF2B5EF4-FFF2-40B4-BE49-F238E27FC236}">
                <a16:creationId xmlns:a16="http://schemas.microsoft.com/office/drawing/2014/main" xmlns="" id="{6F1D171A-5595-48BA-95A6-73C16BD6BB67}"/>
              </a:ext>
            </a:extLst>
          </p:cNvPr>
          <p:cNvSpPr>
            <a:spLocks noGrp="1"/>
          </p:cNvSpPr>
          <p:nvPr>
            <p:ph type="title"/>
          </p:nvPr>
        </p:nvSpPr>
        <p:spPr>
          <a:xfrm>
            <a:off x="190406" y="100750"/>
            <a:ext cx="9865594" cy="882654"/>
          </a:xfrm>
        </p:spPr>
        <p:txBody>
          <a:bodyPr>
            <a:normAutofit/>
          </a:bodyPr>
          <a:lstStyle/>
          <a:p>
            <a:r>
              <a:rPr lang="en-US" sz="3900" dirty="0"/>
              <a:t>ORM Example – </a:t>
            </a:r>
            <a:r>
              <a:rPr lang="en-US" sz="3900" dirty="0" err="1"/>
              <a:t>JayData</a:t>
            </a:r>
            <a:r>
              <a:rPr lang="en-US" sz="3900" dirty="0"/>
              <a:t> ORM for Web SQL (2)</a:t>
            </a:r>
          </a:p>
        </p:txBody>
      </p:sp>
      <p:sp>
        <p:nvSpPr>
          <p:cNvPr id="5" name="Text Placeholder 5">
            <a:extLst>
              <a:ext uri="{FF2B5EF4-FFF2-40B4-BE49-F238E27FC236}">
                <a16:creationId xmlns:a16="http://schemas.microsoft.com/office/drawing/2014/main" xmlns="" id="{D9761EF4-14E8-4315-87BF-CB6B66F1F2B8}"/>
              </a:ext>
            </a:extLst>
          </p:cNvPr>
          <p:cNvSpPr txBox="1">
            <a:spLocks/>
          </p:cNvSpPr>
          <p:nvPr/>
        </p:nvSpPr>
        <p:spPr>
          <a:xfrm>
            <a:off x="434608" y="1371948"/>
            <a:ext cx="11318422" cy="477320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  todoDB.onReady(async function() {</a:t>
            </a:r>
          </a:p>
          <a:p>
            <a:pPr>
              <a:spcBef>
                <a:spcPts val="0"/>
              </a:spcBef>
              <a:spcAft>
                <a:spcPts val="0"/>
              </a:spcAft>
            </a:pPr>
            <a:r>
              <a:rPr lang="en-US" sz="2200" noProof="1"/>
              <a:t>    </a:t>
            </a:r>
            <a:r>
              <a:rPr lang="en-US" sz="2200" noProof="1">
                <a:solidFill>
                  <a:schemeClr val="accent2">
                    <a:lumMod val="75000"/>
                  </a:schemeClr>
                </a:solidFill>
              </a:rPr>
              <a:t>// Create a new task in the table 'Tasks'</a:t>
            </a:r>
          </a:p>
          <a:p>
            <a:pPr>
              <a:spcBef>
                <a:spcPts val="0"/>
              </a:spcBef>
              <a:spcAft>
                <a:spcPts val="0"/>
              </a:spcAft>
            </a:pPr>
            <a:r>
              <a:rPr lang="en-US" sz="2200" noProof="1"/>
              <a:t>    let newTask = </a:t>
            </a:r>
            <a:r>
              <a:rPr lang="en-US" sz="2200" noProof="1">
                <a:solidFill>
                  <a:schemeClr val="bg1"/>
                </a:solidFill>
              </a:rPr>
              <a:t>todoDB.Tasks.add</a:t>
            </a:r>
            <a:r>
              <a:rPr lang="en-US" sz="2200" noProof="1"/>
              <a:t>(</a:t>
            </a:r>
          </a:p>
          <a:p>
            <a:pPr>
              <a:spcBef>
                <a:spcPts val="0"/>
              </a:spcBef>
              <a:spcAft>
                <a:spcPts val="0"/>
              </a:spcAft>
            </a:pPr>
            <a:r>
              <a:rPr lang="en-US" sz="2200" noProof="1"/>
              <a:t>      { Task: 'Learn JS @ ' + new Date().toUTCString() });</a:t>
            </a:r>
          </a:p>
          <a:p>
            <a:pPr>
              <a:spcBef>
                <a:spcPts val="0"/>
              </a:spcBef>
              <a:spcAft>
                <a:spcPts val="0"/>
              </a:spcAft>
            </a:pPr>
            <a:r>
              <a:rPr lang="en-US" sz="2200" noProof="1"/>
              <a:t>    await todoDB.</a:t>
            </a:r>
            <a:r>
              <a:rPr lang="en-US" sz="2200" noProof="1">
                <a:solidFill>
                  <a:schemeClr val="bg1"/>
                </a:solidFill>
              </a:rPr>
              <a:t>saveChanges</a:t>
            </a:r>
            <a:r>
              <a:rPr lang="en-US" sz="2200" noProof="1"/>
              <a:t>();</a:t>
            </a:r>
          </a:p>
          <a:p>
            <a:pPr>
              <a:spcBef>
                <a:spcPts val="0"/>
              </a:spcBef>
              <a:spcAft>
                <a:spcPts val="0"/>
              </a:spcAft>
            </a:pPr>
            <a:r>
              <a:rPr lang="en-US" sz="2200" noProof="1"/>
              <a:t>    document.write("Created task #" + newTask.Id);</a:t>
            </a:r>
          </a:p>
          <a:p>
            <a:pPr>
              <a:spcBef>
                <a:spcPts val="1200"/>
              </a:spcBef>
              <a:spcAft>
                <a:spcPts val="0"/>
              </a:spcAft>
            </a:pPr>
            <a:r>
              <a:rPr lang="en-US" sz="2200" noProof="1"/>
              <a:t>    </a:t>
            </a:r>
            <a:r>
              <a:rPr lang="en-US" sz="2200" noProof="1">
                <a:solidFill>
                  <a:schemeClr val="accent2">
                    <a:lumMod val="75000"/>
                  </a:schemeClr>
                </a:solidFill>
              </a:rPr>
              <a:t>// List all tasks</a:t>
            </a:r>
          </a:p>
          <a:p>
            <a:pPr>
              <a:spcBef>
                <a:spcPts val="0"/>
              </a:spcBef>
              <a:spcAft>
                <a:spcPts val="0"/>
              </a:spcAft>
            </a:pPr>
            <a:r>
              <a:rPr lang="en-US" sz="2200" noProof="1"/>
              <a:t>    let tasks = await </a:t>
            </a:r>
            <a:r>
              <a:rPr lang="en-US" sz="2200" noProof="1">
                <a:solidFill>
                  <a:schemeClr val="bg1"/>
                </a:solidFill>
              </a:rPr>
              <a:t>todoDB.Tasks.toArray</a:t>
            </a:r>
            <a:r>
              <a:rPr lang="en-US" sz="2200" noProof="1"/>
              <a:t>();</a:t>
            </a:r>
          </a:p>
          <a:p>
            <a:pPr>
              <a:spcBef>
                <a:spcPts val="0"/>
              </a:spcBef>
              <a:spcAft>
                <a:spcPts val="0"/>
              </a:spcAft>
            </a:pPr>
            <a:r>
              <a:rPr lang="en-US" sz="2200" noProof="1"/>
              <a:t>    tasks.forEach(task =&gt; document.write(</a:t>
            </a:r>
            <a:r>
              <a:rPr lang="bg-BG" sz="2200" noProof="1"/>
              <a:t/>
            </a:r>
            <a:br>
              <a:rPr lang="bg-BG" sz="2200" noProof="1"/>
            </a:br>
            <a:r>
              <a:rPr lang="bg-BG" sz="2200" noProof="1"/>
              <a:t>      </a:t>
            </a:r>
            <a:r>
              <a:rPr lang="en-US" sz="2200" noProof="1"/>
              <a:t>`&lt;div&gt;${task.Id} | ${task.Task}&lt;/div&gt;`)</a:t>
            </a:r>
          </a:p>
          <a:p>
            <a:pPr>
              <a:spcBef>
                <a:spcPts val="0"/>
              </a:spcBef>
              <a:spcAft>
                <a:spcPts val="0"/>
              </a:spcAft>
            </a:pPr>
            <a:r>
              <a:rPr lang="en-US" sz="2200" noProof="1"/>
              <a:t>    );</a:t>
            </a:r>
          </a:p>
          <a:p>
            <a:pPr>
              <a:spcBef>
                <a:spcPts val="0"/>
              </a:spcBef>
              <a:spcAft>
                <a:spcPts val="0"/>
              </a:spcAft>
            </a:pPr>
            <a:r>
              <a:rPr lang="en-US" sz="2200" noProof="1"/>
              <a:t>  });</a:t>
            </a:r>
          </a:p>
          <a:p>
            <a:pPr>
              <a:spcBef>
                <a:spcPts val="0"/>
              </a:spcBef>
              <a:spcAft>
                <a:spcPts val="0"/>
              </a:spcAft>
            </a:pPr>
            <a:r>
              <a:rPr lang="en-US" sz="2200" noProof="1"/>
              <a:t>&lt;/script&gt;</a:t>
            </a:r>
          </a:p>
        </p:txBody>
      </p:sp>
      <p:pic>
        <p:nvPicPr>
          <p:cNvPr id="3" name="Picture 2">
            <a:extLst>
              <a:ext uri="{FF2B5EF4-FFF2-40B4-BE49-F238E27FC236}">
                <a16:creationId xmlns:a16="http://schemas.microsoft.com/office/drawing/2014/main" xmlns="" id="{CD841200-E121-4A4A-8D0E-4D8A7CF80B0E}"/>
              </a:ext>
            </a:extLst>
          </p:cNvPr>
          <p:cNvPicPr>
            <a:picLocks noChangeAspect="1"/>
          </p:cNvPicPr>
          <p:nvPr/>
        </p:nvPicPr>
        <p:blipFill>
          <a:blip r:embed="rId2"/>
          <a:stretch>
            <a:fillRect/>
          </a:stretch>
        </p:blipFill>
        <p:spPr>
          <a:xfrm>
            <a:off x="2181000" y="5109504"/>
            <a:ext cx="4541707" cy="1534360"/>
          </a:xfrm>
          <a:prstGeom prst="rect">
            <a:avLst/>
          </a:prstGeom>
          <a:ln>
            <a:solidFill>
              <a:schemeClr val="bg2">
                <a:lumMod val="75000"/>
              </a:schemeClr>
            </a:solidFill>
          </a:ln>
        </p:spPr>
      </p:pic>
      <p:pic>
        <p:nvPicPr>
          <p:cNvPr id="6" name="Picture 5">
            <a:extLst>
              <a:ext uri="{FF2B5EF4-FFF2-40B4-BE49-F238E27FC236}">
                <a16:creationId xmlns:a16="http://schemas.microsoft.com/office/drawing/2014/main" xmlns="" id="{6F092601-6C9C-4C30-9DB7-E938C8FEE2B2}"/>
              </a:ext>
            </a:extLst>
          </p:cNvPr>
          <p:cNvPicPr>
            <a:picLocks noChangeAspect="1"/>
          </p:cNvPicPr>
          <p:nvPr/>
        </p:nvPicPr>
        <p:blipFill>
          <a:blip r:embed="rId3"/>
          <a:stretch>
            <a:fillRect/>
          </a:stretch>
        </p:blipFill>
        <p:spPr>
          <a:xfrm>
            <a:off x="7743077" y="3772659"/>
            <a:ext cx="4189421" cy="1861341"/>
          </a:xfrm>
          <a:prstGeom prst="rect">
            <a:avLst/>
          </a:prstGeom>
          <a:ln>
            <a:solidFill>
              <a:schemeClr val="bg2">
                <a:lumMod val="75000"/>
              </a:schemeClr>
            </a:solidFill>
          </a:ln>
        </p:spPr>
      </p:pic>
    </p:spTree>
    <p:extLst>
      <p:ext uri="{BB962C8B-B14F-4D97-AF65-F5344CB8AC3E}">
        <p14:creationId xmlns:p14="http://schemas.microsoft.com/office/powerpoint/2010/main" val="28510278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62049" y="3107766"/>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5262049" y="1348251"/>
            <a:ext cx="6065837" cy="1754187"/>
          </a:xfrm>
        </p:spPr>
        <p:txBody>
          <a:bodyPr/>
          <a:lstStyle/>
          <a:p>
            <a:r>
              <a:rPr lang="en-US" noProof="1"/>
              <a:t>JayData</a:t>
            </a:r>
            <a:r>
              <a:rPr lang="en-US" dirty="0"/>
              <a:t> ORM</a:t>
            </a:r>
            <a:br>
              <a:rPr lang="en-US" dirty="0"/>
            </a:br>
            <a:r>
              <a:rPr lang="en-US" dirty="0"/>
              <a:t>for Web SQL</a:t>
            </a:r>
          </a:p>
        </p:txBody>
      </p:sp>
      <p:sp>
        <p:nvSpPr>
          <p:cNvPr id="2" name="Rectangle 1">
            <a:extLst>
              <a:ext uri="{FF2B5EF4-FFF2-40B4-BE49-F238E27FC236}">
                <a16:creationId xmlns:a16="http://schemas.microsoft.com/office/drawing/2014/main" xmlns="" id="{69C20C37-B7AD-4F78-89C6-C4C50009892C}"/>
              </a:ext>
            </a:extLst>
          </p:cNvPr>
          <p:cNvSpPr/>
          <p:nvPr/>
        </p:nvSpPr>
        <p:spPr>
          <a:xfrm>
            <a:off x="4926000" y="3895780"/>
            <a:ext cx="6737935" cy="523220"/>
          </a:xfrm>
          <a:prstGeom prst="rect">
            <a:avLst/>
          </a:prstGeom>
        </p:spPr>
        <p:txBody>
          <a:bodyPr wrap="none">
            <a:spAutoFit/>
          </a:bodyPr>
          <a:lstStyle/>
          <a:p>
            <a:pPr algn="ctr"/>
            <a:r>
              <a:rPr lang="en-US" sz="2800" dirty="0">
                <a:hlinkClick r:id="rId3"/>
              </a:rPr>
              <a:t>https://repl.it/@nakov/jaydata-orm-example</a:t>
            </a:r>
            <a:endParaRPr lang="en-US" sz="2800" dirty="0"/>
          </a:p>
        </p:txBody>
      </p:sp>
      <p:grpSp>
        <p:nvGrpSpPr>
          <p:cNvPr id="18" name="Group 17">
            <a:extLst>
              <a:ext uri="{FF2B5EF4-FFF2-40B4-BE49-F238E27FC236}">
                <a16:creationId xmlns:a16="http://schemas.microsoft.com/office/drawing/2014/main" xmlns="" id="{D5934588-44D9-411B-89B8-EBDB7F2E4AA7}"/>
              </a:ext>
            </a:extLst>
          </p:cNvPr>
          <p:cNvGrpSpPr/>
          <p:nvPr/>
        </p:nvGrpSpPr>
        <p:grpSpPr>
          <a:xfrm>
            <a:off x="1236000" y="1744711"/>
            <a:ext cx="2822426" cy="1975460"/>
            <a:chOff x="1236000" y="1744711"/>
            <a:chExt cx="2822426" cy="1975460"/>
          </a:xfrm>
        </p:grpSpPr>
        <p:pic>
          <p:nvPicPr>
            <p:cNvPr id="19" name="Picture 2" descr="Database Icon | Small &amp; Flat Iconset | paomedia">
              <a:extLst>
                <a:ext uri="{FF2B5EF4-FFF2-40B4-BE49-F238E27FC236}">
                  <a16:creationId xmlns:a16="http://schemas.microsoft.com/office/drawing/2014/main" xmlns="" id="{D58E7248-9B5B-4088-898B-5B3B28C2ACDA}"/>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955" y="2430915"/>
              <a:ext cx="1233471" cy="12334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xmlns="" id="{86E2550C-6ABD-4BB2-BB03-1B3CFF66F233}"/>
                </a:ext>
              </a:extLst>
            </p:cNvPr>
            <p:cNvPicPr>
              <a:picLocks noChangeAspect="1"/>
            </p:cNvPicPr>
            <p:nvPr/>
          </p:nvPicPr>
          <p:blipFill>
            <a:blip r:embed="rId5">
              <a:duotone>
                <a:schemeClr val="accent1">
                  <a:shade val="45000"/>
                  <a:satMod val="135000"/>
                </a:schemeClr>
                <a:prstClr val="white"/>
              </a:duotone>
            </a:blip>
            <a:stretch>
              <a:fillRect/>
            </a:stretch>
          </p:blipFill>
          <p:spPr>
            <a:xfrm>
              <a:off x="1236000" y="2383793"/>
              <a:ext cx="1336380" cy="1336378"/>
            </a:xfrm>
            <a:prstGeom prst="rect">
              <a:avLst/>
            </a:prstGeom>
          </p:spPr>
        </p:pic>
        <p:pic>
          <p:nvPicPr>
            <p:cNvPr id="21" name="Picture 20">
              <a:extLst>
                <a:ext uri="{FF2B5EF4-FFF2-40B4-BE49-F238E27FC236}">
                  <a16:creationId xmlns:a16="http://schemas.microsoft.com/office/drawing/2014/main" xmlns="" id="{ECFB1FBB-0DC4-4CFC-931A-F6ABD3CC3481}"/>
                </a:ext>
              </a:extLst>
            </p:cNvPr>
            <p:cNvPicPr>
              <a:picLocks noChangeAspect="1"/>
            </p:cNvPicPr>
            <p:nvPr/>
          </p:nvPicPr>
          <p:blipFill>
            <a:blip r:embed="rId6"/>
            <a:stretch>
              <a:fillRect/>
            </a:stretch>
          </p:blipFill>
          <p:spPr>
            <a:xfrm rot="3564837">
              <a:off x="2148858" y="1720325"/>
              <a:ext cx="908383" cy="957155"/>
            </a:xfrm>
            <a:prstGeom prst="rect">
              <a:avLst/>
            </a:prstGeom>
          </p:spPr>
        </p:pic>
      </p:grpSp>
    </p:spTree>
    <p:extLst>
      <p:ext uri="{BB962C8B-B14F-4D97-AF65-F5344CB8AC3E}">
        <p14:creationId xmlns:p14="http://schemas.microsoft.com/office/powerpoint/2010/main" val="37441703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8BF811B-DDB2-4D8B-97CF-6B866D61C965}"/>
              </a:ext>
            </a:extLst>
          </p:cNvPr>
          <p:cNvSpPr>
            <a:spLocks noGrp="1"/>
          </p:cNvSpPr>
          <p:nvPr>
            <p:ph type="sldNum" sz="quarter" idx="5"/>
          </p:nvPr>
        </p:nvSpPr>
        <p:spPr/>
        <p:txBody>
          <a:bodyPr/>
          <a:lstStyle/>
          <a:p>
            <a:fld id="{2BF067CD-8E6B-4360-9AA8-C5DF2A48A6D1}" type="slidenum">
              <a:rPr lang="en-US" noProof="0" smtClean="0"/>
              <a:pPr/>
              <a:t>385</a:t>
            </a:fld>
            <a:endParaRPr lang="en-US" noProof="0" dirty="0"/>
          </a:p>
        </p:txBody>
      </p:sp>
      <p:sp>
        <p:nvSpPr>
          <p:cNvPr id="13" name="Text Placeholder 12">
            <a:extLst>
              <a:ext uri="{FF2B5EF4-FFF2-40B4-BE49-F238E27FC236}">
                <a16:creationId xmlns:a16="http://schemas.microsoft.com/office/drawing/2014/main" xmlns="" id="{4ACCCC41-1538-4DE9-B931-9DADB8F9EF17}"/>
              </a:ext>
            </a:extLst>
          </p:cNvPr>
          <p:cNvSpPr>
            <a:spLocks noGrp="1"/>
          </p:cNvSpPr>
          <p:nvPr>
            <p:ph type="body" sz="quarter" idx="10"/>
          </p:nvPr>
        </p:nvSpPr>
        <p:spPr>
          <a:xfrm>
            <a:off x="190402" y="1196125"/>
            <a:ext cx="6473544" cy="1197875"/>
          </a:xfrm>
        </p:spPr>
        <p:txBody>
          <a:bodyPr/>
          <a:lstStyle/>
          <a:p>
            <a:r>
              <a:rPr lang="en-US" dirty="0"/>
              <a:t>The </a:t>
            </a:r>
            <a:r>
              <a:rPr lang="en-US" b="1" dirty="0"/>
              <a:t>Model-View-Controller</a:t>
            </a:r>
            <a:r>
              <a:rPr lang="en-US" dirty="0"/>
              <a:t> (</a:t>
            </a:r>
            <a:r>
              <a:rPr lang="en-US" b="1" dirty="0"/>
              <a:t>MVC</a:t>
            </a:r>
            <a:r>
              <a:rPr lang="en-US" dirty="0"/>
              <a:t>) pattern</a:t>
            </a:r>
          </a:p>
        </p:txBody>
      </p:sp>
      <p:sp>
        <p:nvSpPr>
          <p:cNvPr id="4" name="Title 3">
            <a:extLst>
              <a:ext uri="{FF2B5EF4-FFF2-40B4-BE49-F238E27FC236}">
                <a16:creationId xmlns:a16="http://schemas.microsoft.com/office/drawing/2014/main" xmlns="" id="{153E969C-8A6E-4D91-8B4C-556A64316B04}"/>
              </a:ext>
            </a:extLst>
          </p:cNvPr>
          <p:cNvSpPr>
            <a:spLocks noGrp="1"/>
          </p:cNvSpPr>
          <p:nvPr>
            <p:ph type="title"/>
          </p:nvPr>
        </p:nvSpPr>
        <p:spPr/>
        <p:txBody>
          <a:bodyPr/>
          <a:lstStyle/>
          <a:p>
            <a:r>
              <a:rPr lang="en-US" dirty="0"/>
              <a:t>The Model-View-Controller (MVC) Pattern</a:t>
            </a:r>
          </a:p>
        </p:txBody>
      </p:sp>
      <p:pic>
        <p:nvPicPr>
          <p:cNvPr id="5" name="Picture 4">
            <a:extLst>
              <a:ext uri="{FF2B5EF4-FFF2-40B4-BE49-F238E27FC236}">
                <a16:creationId xmlns:a16="http://schemas.microsoft.com/office/drawing/2014/main" xmlns="" id="{08561E6A-AD76-47E4-886F-3E7CB06A740F}"/>
              </a:ext>
            </a:extLst>
          </p:cNvPr>
          <p:cNvPicPr>
            <a:picLocks noChangeAspect="1"/>
          </p:cNvPicPr>
          <p:nvPr/>
        </p:nvPicPr>
        <p:blipFill>
          <a:blip r:embed="rId3"/>
          <a:stretch>
            <a:fillRect/>
          </a:stretch>
        </p:blipFill>
        <p:spPr>
          <a:xfrm>
            <a:off x="381000" y="2566122"/>
            <a:ext cx="6292778" cy="3972038"/>
          </a:xfrm>
          <a:prstGeom prst="rect">
            <a:avLst/>
          </a:prstGeom>
          <a:ln>
            <a:solidFill>
              <a:schemeClr val="bg2">
                <a:lumMod val="85000"/>
              </a:schemeClr>
            </a:solidFill>
          </a:ln>
        </p:spPr>
      </p:pic>
      <p:sp>
        <p:nvSpPr>
          <p:cNvPr id="14" name="Text Placeholder 7">
            <a:extLst>
              <a:ext uri="{FF2B5EF4-FFF2-40B4-BE49-F238E27FC236}">
                <a16:creationId xmlns:a16="http://schemas.microsoft.com/office/drawing/2014/main" xmlns="" id="{41A191B7-FB05-4081-91C7-91D11D1622CD}"/>
              </a:ext>
            </a:extLst>
          </p:cNvPr>
          <p:cNvSpPr txBox="1">
            <a:spLocks/>
          </p:cNvSpPr>
          <p:nvPr/>
        </p:nvSpPr>
        <p:spPr>
          <a:xfrm>
            <a:off x="6951000" y="1196125"/>
            <a:ext cx="4951210" cy="5528766"/>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b="1" dirty="0"/>
              <a:t>Controller</a:t>
            </a:r>
          </a:p>
          <a:p>
            <a:pPr lvl="1"/>
            <a:r>
              <a:rPr lang="en-US" dirty="0"/>
              <a:t>Handles user actions</a:t>
            </a:r>
          </a:p>
          <a:p>
            <a:pPr lvl="1"/>
            <a:r>
              <a:rPr lang="en-US" dirty="0"/>
              <a:t>Updates the model</a:t>
            </a:r>
          </a:p>
          <a:p>
            <a:pPr lvl="1"/>
            <a:r>
              <a:rPr lang="en-US" dirty="0"/>
              <a:t>Renders the view (UI)</a:t>
            </a:r>
          </a:p>
          <a:p>
            <a:r>
              <a:rPr lang="en-US" b="1" dirty="0"/>
              <a:t>Model</a:t>
            </a:r>
          </a:p>
          <a:p>
            <a:pPr lvl="1"/>
            <a:r>
              <a:rPr lang="en-US" dirty="0"/>
              <a:t>Holds app data</a:t>
            </a:r>
          </a:p>
          <a:p>
            <a:r>
              <a:rPr lang="en-US" b="1" dirty="0"/>
              <a:t>View</a:t>
            </a:r>
          </a:p>
          <a:p>
            <a:pPr lvl="1"/>
            <a:r>
              <a:rPr lang="en-US" dirty="0"/>
              <a:t>Displays the UI, based on the model data</a:t>
            </a:r>
          </a:p>
        </p:txBody>
      </p:sp>
    </p:spTree>
    <p:extLst>
      <p:ext uri="{BB962C8B-B14F-4D97-AF65-F5344CB8AC3E}">
        <p14:creationId xmlns:p14="http://schemas.microsoft.com/office/powerpoint/2010/main" val="24961287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E9F3DA0-6CD5-4D49-8535-94CCF60A2EC0}"/>
              </a:ext>
            </a:extLst>
          </p:cNvPr>
          <p:cNvSpPr>
            <a:spLocks noGrp="1"/>
          </p:cNvSpPr>
          <p:nvPr>
            <p:ph type="sldNum" sz="quarter" idx="5"/>
          </p:nvPr>
        </p:nvSpPr>
        <p:spPr/>
        <p:txBody>
          <a:bodyPr/>
          <a:lstStyle/>
          <a:p>
            <a:fld id="{2BF067CD-8E6B-4360-9AA8-C5DF2A48A6D1}" type="slidenum">
              <a:rPr lang="en-US" noProof="0" smtClean="0"/>
              <a:pPr/>
              <a:t>386</a:t>
            </a:fld>
            <a:endParaRPr lang="en-US" noProof="0" dirty="0"/>
          </a:p>
        </p:txBody>
      </p:sp>
      <p:sp>
        <p:nvSpPr>
          <p:cNvPr id="3" name="Text Placeholder 2">
            <a:extLst>
              <a:ext uri="{FF2B5EF4-FFF2-40B4-BE49-F238E27FC236}">
                <a16:creationId xmlns:a16="http://schemas.microsoft.com/office/drawing/2014/main" xmlns="" id="{F277E152-8792-459F-BE78-7776EEAFD848}"/>
              </a:ext>
            </a:extLst>
          </p:cNvPr>
          <p:cNvSpPr>
            <a:spLocks noGrp="1"/>
          </p:cNvSpPr>
          <p:nvPr>
            <p:ph type="body" sz="quarter" idx="10"/>
          </p:nvPr>
        </p:nvSpPr>
        <p:spPr/>
        <p:txBody>
          <a:bodyPr/>
          <a:lstStyle/>
          <a:p>
            <a:r>
              <a:rPr lang="en-US" b="1" dirty="0"/>
              <a:t>Web MVC frameworks </a:t>
            </a:r>
            <a:r>
              <a:rPr lang="en-US" dirty="0"/>
              <a:t>are used build Web applications</a:t>
            </a:r>
          </a:p>
          <a:p>
            <a:pPr lvl="1"/>
            <a:r>
              <a:rPr lang="en-US" b="1" dirty="0"/>
              <a:t>Controllers </a:t>
            </a:r>
            <a:r>
              <a:rPr lang="en-US" dirty="0"/>
              <a:t>handle HTTP GET / POST and render a view</a:t>
            </a:r>
          </a:p>
          <a:p>
            <a:pPr lvl="1"/>
            <a:r>
              <a:rPr lang="en-US" b="1" dirty="0"/>
              <a:t>Views </a:t>
            </a:r>
            <a:r>
              <a:rPr lang="en-US" dirty="0"/>
              <a:t>display HTML + CSS, based on the models</a:t>
            </a:r>
          </a:p>
          <a:p>
            <a:pPr lvl="1"/>
            <a:r>
              <a:rPr lang="en-US" b="1" dirty="0"/>
              <a:t>Models</a:t>
            </a:r>
            <a:r>
              <a:rPr lang="en-US" dirty="0"/>
              <a:t> hold app data for views, prepared by controllers</a:t>
            </a:r>
          </a:p>
          <a:p>
            <a:pPr>
              <a:spcBef>
                <a:spcPts val="1200"/>
              </a:spcBef>
            </a:pPr>
            <a:r>
              <a:rPr lang="en-US" dirty="0"/>
              <a:t>Examples of Web MVC frameworks:</a:t>
            </a:r>
          </a:p>
          <a:p>
            <a:pPr lvl="1"/>
            <a:r>
              <a:rPr lang="en-US" b="1" dirty="0"/>
              <a:t>ASP.NET MVC </a:t>
            </a:r>
            <a:r>
              <a:rPr lang="en-US" dirty="0"/>
              <a:t>(C#), </a:t>
            </a:r>
            <a:r>
              <a:rPr lang="en-US" b="1" dirty="0"/>
              <a:t>Spring MVC </a:t>
            </a:r>
            <a:r>
              <a:rPr lang="en-US" dirty="0"/>
              <a:t>(Java),</a:t>
            </a:r>
            <a:br>
              <a:rPr lang="en-US" dirty="0"/>
            </a:br>
            <a:r>
              <a:rPr lang="en-US" b="1" dirty="0"/>
              <a:t>Express</a:t>
            </a:r>
            <a:r>
              <a:rPr lang="en-US" dirty="0"/>
              <a:t> (JS), </a:t>
            </a:r>
            <a:r>
              <a:rPr lang="en-US" b="1" dirty="0"/>
              <a:t>Django </a:t>
            </a:r>
            <a:r>
              <a:rPr lang="en-US" dirty="0"/>
              <a:t>(Python), </a:t>
            </a:r>
            <a:r>
              <a:rPr lang="en-US" b="1" dirty="0"/>
              <a:t>Laravel</a:t>
            </a:r>
            <a:r>
              <a:rPr lang="en-US" dirty="0"/>
              <a:t> (PHP), </a:t>
            </a:r>
            <a:br>
              <a:rPr lang="en-US" dirty="0"/>
            </a:br>
            <a:r>
              <a:rPr lang="en-US" b="1" dirty="0"/>
              <a:t>Ruby on Rails</a:t>
            </a:r>
            <a:r>
              <a:rPr lang="en-US" dirty="0"/>
              <a:t> (Ruby), </a:t>
            </a:r>
            <a:r>
              <a:rPr lang="en-US" b="1" dirty="0"/>
              <a:t>Revel</a:t>
            </a:r>
            <a:r>
              <a:rPr lang="en-US" dirty="0"/>
              <a:t> (Go), …</a:t>
            </a:r>
          </a:p>
        </p:txBody>
      </p:sp>
      <p:sp>
        <p:nvSpPr>
          <p:cNvPr id="4" name="Title 3">
            <a:extLst>
              <a:ext uri="{FF2B5EF4-FFF2-40B4-BE49-F238E27FC236}">
                <a16:creationId xmlns:a16="http://schemas.microsoft.com/office/drawing/2014/main" xmlns="" id="{2CAEA21C-A359-46BA-8762-63EF1F1E59DE}"/>
              </a:ext>
            </a:extLst>
          </p:cNvPr>
          <p:cNvSpPr>
            <a:spLocks noGrp="1"/>
          </p:cNvSpPr>
          <p:nvPr>
            <p:ph type="title"/>
          </p:nvPr>
        </p:nvSpPr>
        <p:spPr/>
        <p:txBody>
          <a:bodyPr/>
          <a:lstStyle/>
          <a:p>
            <a:r>
              <a:rPr lang="en-US" dirty="0"/>
              <a:t>Web MVC Frameworks</a:t>
            </a:r>
          </a:p>
        </p:txBody>
      </p:sp>
    </p:spTree>
    <p:extLst>
      <p:ext uri="{BB962C8B-B14F-4D97-AF65-F5344CB8AC3E}">
        <p14:creationId xmlns:p14="http://schemas.microsoft.com/office/powerpoint/2010/main" val="22246237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659A756-57EB-4EBD-972D-3D0D92628654}"/>
              </a:ext>
            </a:extLst>
          </p:cNvPr>
          <p:cNvSpPr>
            <a:spLocks noGrp="1"/>
          </p:cNvSpPr>
          <p:nvPr>
            <p:ph type="sldNum" sz="quarter" idx="5"/>
          </p:nvPr>
        </p:nvSpPr>
        <p:spPr/>
        <p:txBody>
          <a:bodyPr/>
          <a:lstStyle/>
          <a:p>
            <a:fld id="{2BF067CD-8E6B-4360-9AA8-C5DF2A48A6D1}" type="slidenum">
              <a:rPr lang="en-US" noProof="0" smtClean="0"/>
              <a:pPr/>
              <a:t>387</a:t>
            </a:fld>
            <a:endParaRPr lang="en-US" noProof="0" dirty="0"/>
          </a:p>
        </p:txBody>
      </p:sp>
      <p:sp>
        <p:nvSpPr>
          <p:cNvPr id="4" name="Title 3">
            <a:extLst>
              <a:ext uri="{FF2B5EF4-FFF2-40B4-BE49-F238E27FC236}">
                <a16:creationId xmlns:a16="http://schemas.microsoft.com/office/drawing/2014/main" xmlns="" id="{3B2B8128-86E9-43DE-8F3C-2DEEFD6849D9}"/>
              </a:ext>
            </a:extLst>
          </p:cNvPr>
          <p:cNvSpPr>
            <a:spLocks noGrp="1"/>
          </p:cNvSpPr>
          <p:nvPr>
            <p:ph type="title"/>
          </p:nvPr>
        </p:nvSpPr>
        <p:spPr/>
        <p:txBody>
          <a:bodyPr/>
          <a:lstStyle/>
          <a:p>
            <a:r>
              <a:rPr lang="en-US" dirty="0"/>
              <a:t>MVC Web App – Example</a:t>
            </a:r>
          </a:p>
        </p:txBody>
      </p:sp>
      <p:sp>
        <p:nvSpPr>
          <p:cNvPr id="5" name="Text Placeholder 5">
            <a:extLst>
              <a:ext uri="{FF2B5EF4-FFF2-40B4-BE49-F238E27FC236}">
                <a16:creationId xmlns:a16="http://schemas.microsoft.com/office/drawing/2014/main" xmlns="" id="{67882079-9E7E-4B75-A2B2-A74A501886A9}"/>
              </a:ext>
            </a:extLst>
          </p:cNvPr>
          <p:cNvSpPr txBox="1">
            <a:spLocks/>
          </p:cNvSpPr>
          <p:nvPr/>
        </p:nvSpPr>
        <p:spPr>
          <a:xfrm>
            <a:off x="3171000" y="1371948"/>
            <a:ext cx="8714496" cy="461931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const express = require('</a:t>
            </a:r>
            <a:r>
              <a:rPr lang="en-US" sz="2600" noProof="1">
                <a:solidFill>
                  <a:schemeClr val="bg1"/>
                </a:solidFill>
              </a:rPr>
              <a:t>express</a:t>
            </a:r>
            <a:r>
              <a:rPr lang="en-US" sz="2600" noProof="1"/>
              <a:t>');</a:t>
            </a:r>
          </a:p>
          <a:p>
            <a:pPr>
              <a:spcBef>
                <a:spcPts val="0"/>
              </a:spcBef>
              <a:spcAft>
                <a:spcPts val="0"/>
              </a:spcAft>
            </a:pPr>
            <a:r>
              <a:rPr lang="en-US" sz="2600" noProof="1"/>
              <a:t>const app = express();</a:t>
            </a:r>
          </a:p>
          <a:p>
            <a:pPr>
              <a:spcBef>
                <a:spcPts val="0"/>
              </a:spcBef>
              <a:spcAft>
                <a:spcPts val="0"/>
              </a:spcAft>
            </a:pPr>
            <a:r>
              <a:rPr lang="en-US" sz="2600" noProof="1"/>
              <a:t>app.set('view engine', '</a:t>
            </a:r>
            <a:r>
              <a:rPr lang="en-US" sz="2600" noProof="1">
                <a:solidFill>
                  <a:schemeClr val="bg1"/>
                </a:solidFill>
              </a:rPr>
              <a:t>pug</a:t>
            </a:r>
            <a:r>
              <a:rPr lang="en-US" sz="2600" noProof="1"/>
              <a:t>');</a:t>
            </a:r>
          </a:p>
          <a:p>
            <a:pPr>
              <a:spcBef>
                <a:spcPts val="0"/>
              </a:spcBef>
              <a:spcAft>
                <a:spcPts val="0"/>
              </a:spcAft>
            </a:pPr>
            <a:r>
              <a:rPr lang="en-US" sz="2600" noProof="1"/>
              <a:t>app.use(require('</a:t>
            </a:r>
            <a:r>
              <a:rPr lang="en-US" sz="2600" noProof="1">
                <a:solidFill>
                  <a:schemeClr val="bg1"/>
                </a:solidFill>
              </a:rPr>
              <a:t>body-parser</a:t>
            </a:r>
            <a:r>
              <a:rPr lang="en-US" sz="2600" noProof="1"/>
              <a:t>')</a:t>
            </a:r>
          </a:p>
          <a:p>
            <a:pPr>
              <a:spcBef>
                <a:spcPts val="0"/>
              </a:spcBef>
              <a:spcAft>
                <a:spcPts val="0"/>
              </a:spcAft>
            </a:pPr>
            <a:r>
              <a:rPr lang="en-US" sz="2600" noProof="1"/>
              <a:t>  .urlencoded({extended:true}));</a:t>
            </a:r>
          </a:p>
          <a:p>
            <a:pPr>
              <a:spcBef>
                <a:spcPts val="0"/>
              </a:spcBef>
              <a:spcAft>
                <a:spcPts val="0"/>
              </a:spcAft>
            </a:pPr>
            <a:endParaRPr lang="en-US" sz="2600" noProof="1"/>
          </a:p>
          <a:p>
            <a:pPr>
              <a:spcBef>
                <a:spcPts val="0"/>
              </a:spcBef>
              <a:spcAft>
                <a:spcPts val="0"/>
              </a:spcAft>
            </a:pPr>
            <a:r>
              <a:rPr lang="en-US" sz="2600" noProof="1"/>
              <a:t>const </a:t>
            </a:r>
            <a:r>
              <a:rPr lang="en-US" sz="2600" noProof="1">
                <a:solidFill>
                  <a:schemeClr val="bg1"/>
                </a:solidFill>
              </a:rPr>
              <a:t>studentsController</a:t>
            </a:r>
            <a:r>
              <a:rPr lang="en-US" sz="2600" noProof="1"/>
              <a:t> =</a:t>
            </a:r>
          </a:p>
          <a:p>
            <a:pPr>
              <a:spcBef>
                <a:spcPts val="0"/>
              </a:spcBef>
              <a:spcAft>
                <a:spcPts val="0"/>
              </a:spcAft>
            </a:pPr>
            <a:r>
              <a:rPr lang="en-US" sz="2600" noProof="1"/>
              <a:t>  require("./controllers/students");</a:t>
            </a:r>
          </a:p>
          <a:p>
            <a:pPr>
              <a:spcBef>
                <a:spcPts val="0"/>
              </a:spcBef>
              <a:spcAft>
                <a:spcPts val="0"/>
              </a:spcAft>
            </a:pPr>
            <a:r>
              <a:rPr lang="en-US" sz="2600" noProof="1"/>
              <a:t>studentsController.setup(app);</a:t>
            </a:r>
          </a:p>
          <a:p>
            <a:pPr>
              <a:spcBef>
                <a:spcPts val="0"/>
              </a:spcBef>
              <a:spcAft>
                <a:spcPts val="0"/>
              </a:spcAft>
            </a:pPr>
            <a:endParaRPr lang="en-US" sz="2600" noProof="1"/>
          </a:p>
          <a:p>
            <a:pPr>
              <a:spcBef>
                <a:spcPts val="0"/>
              </a:spcBef>
              <a:spcAft>
                <a:spcPts val="0"/>
              </a:spcAft>
            </a:pPr>
            <a:r>
              <a:rPr lang="en-US" sz="2600" noProof="1"/>
              <a:t>app.listen(8080);</a:t>
            </a:r>
          </a:p>
        </p:txBody>
      </p:sp>
      <p:sp>
        <p:nvSpPr>
          <p:cNvPr id="7" name="Text Placeholder 5">
            <a:extLst>
              <a:ext uri="{FF2B5EF4-FFF2-40B4-BE49-F238E27FC236}">
                <a16:creationId xmlns:a16="http://schemas.microsoft.com/office/drawing/2014/main" xmlns="" id="{16683076-9CCA-4980-BFE4-DF25F8FC6D00}"/>
              </a:ext>
            </a:extLst>
          </p:cNvPr>
          <p:cNvSpPr txBox="1">
            <a:spLocks/>
          </p:cNvSpPr>
          <p:nvPr/>
        </p:nvSpPr>
        <p:spPr>
          <a:xfrm>
            <a:off x="10101000" y="1371948"/>
            <a:ext cx="1784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index.js</a:t>
            </a:r>
          </a:p>
        </p:txBody>
      </p:sp>
      <p:pic>
        <p:nvPicPr>
          <p:cNvPr id="8" name="Picture 7">
            <a:extLst>
              <a:ext uri="{FF2B5EF4-FFF2-40B4-BE49-F238E27FC236}">
                <a16:creationId xmlns:a16="http://schemas.microsoft.com/office/drawing/2014/main" xmlns="" id="{5B34EB8A-2A90-493E-9E4D-A016B7E872B1}"/>
              </a:ext>
            </a:extLst>
          </p:cNvPr>
          <p:cNvPicPr>
            <a:picLocks noChangeAspect="1"/>
          </p:cNvPicPr>
          <p:nvPr/>
        </p:nvPicPr>
        <p:blipFill>
          <a:blip r:embed="rId2"/>
          <a:stretch>
            <a:fillRect/>
          </a:stretch>
        </p:blipFill>
        <p:spPr>
          <a:xfrm>
            <a:off x="306504" y="1371949"/>
            <a:ext cx="2621117" cy="4619314"/>
          </a:xfrm>
          <a:prstGeom prst="rect">
            <a:avLst/>
          </a:prstGeom>
          <a:ln>
            <a:solidFill>
              <a:schemeClr val="bg2">
                <a:lumMod val="85000"/>
              </a:schemeClr>
            </a:solidFill>
          </a:ln>
        </p:spPr>
      </p:pic>
    </p:spTree>
    <p:extLst>
      <p:ext uri="{BB962C8B-B14F-4D97-AF65-F5344CB8AC3E}">
        <p14:creationId xmlns:p14="http://schemas.microsoft.com/office/powerpoint/2010/main" val="31187688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659A756-57EB-4EBD-972D-3D0D92628654}"/>
              </a:ext>
            </a:extLst>
          </p:cNvPr>
          <p:cNvSpPr>
            <a:spLocks noGrp="1"/>
          </p:cNvSpPr>
          <p:nvPr>
            <p:ph type="sldNum" sz="quarter" idx="5"/>
          </p:nvPr>
        </p:nvSpPr>
        <p:spPr/>
        <p:txBody>
          <a:bodyPr/>
          <a:lstStyle/>
          <a:p>
            <a:fld id="{2BF067CD-8E6B-4360-9AA8-C5DF2A48A6D1}" type="slidenum">
              <a:rPr lang="en-US" noProof="0" smtClean="0"/>
              <a:pPr/>
              <a:t>388</a:t>
            </a:fld>
            <a:endParaRPr lang="en-US" noProof="0" dirty="0"/>
          </a:p>
        </p:txBody>
      </p:sp>
      <p:sp>
        <p:nvSpPr>
          <p:cNvPr id="4" name="Title 3">
            <a:extLst>
              <a:ext uri="{FF2B5EF4-FFF2-40B4-BE49-F238E27FC236}">
                <a16:creationId xmlns:a16="http://schemas.microsoft.com/office/drawing/2014/main" xmlns="" id="{3B2B8128-86E9-43DE-8F3C-2DEEFD6849D9}"/>
              </a:ext>
            </a:extLst>
          </p:cNvPr>
          <p:cNvSpPr>
            <a:spLocks noGrp="1"/>
          </p:cNvSpPr>
          <p:nvPr>
            <p:ph type="title"/>
          </p:nvPr>
        </p:nvSpPr>
        <p:spPr/>
        <p:txBody>
          <a:bodyPr/>
          <a:lstStyle/>
          <a:p>
            <a:r>
              <a:rPr lang="en-US" dirty="0"/>
              <a:t>MVC Web App – Example: Controllers</a:t>
            </a:r>
          </a:p>
        </p:txBody>
      </p:sp>
      <p:sp>
        <p:nvSpPr>
          <p:cNvPr id="5" name="Text Placeholder 5">
            <a:extLst>
              <a:ext uri="{FF2B5EF4-FFF2-40B4-BE49-F238E27FC236}">
                <a16:creationId xmlns:a16="http://schemas.microsoft.com/office/drawing/2014/main" xmlns="" id="{67882079-9E7E-4B75-A2B2-A74A501886A9}"/>
              </a:ext>
            </a:extLst>
          </p:cNvPr>
          <p:cNvSpPr txBox="1">
            <a:spLocks/>
          </p:cNvSpPr>
          <p:nvPr/>
        </p:nvSpPr>
        <p:spPr>
          <a:xfrm>
            <a:off x="306504" y="1374504"/>
            <a:ext cx="6284496" cy="48809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let </a:t>
            </a:r>
            <a:r>
              <a:rPr lang="en-US" sz="2400" noProof="1">
                <a:solidFill>
                  <a:schemeClr val="bg1"/>
                </a:solidFill>
              </a:rPr>
              <a:t>studentsModel</a:t>
            </a:r>
            <a:r>
              <a:rPr lang="en-US" sz="2400" noProof="1"/>
              <a:t> = </a:t>
            </a:r>
          </a:p>
          <a:p>
            <a:pPr>
              <a:spcBef>
                <a:spcPts val="0"/>
              </a:spcBef>
              <a:spcAft>
                <a:spcPts val="0"/>
              </a:spcAft>
            </a:pPr>
            <a:r>
              <a:rPr lang="en-US" sz="2400" noProof="1"/>
              <a:t>  require("../models/students");</a:t>
            </a:r>
          </a:p>
          <a:p>
            <a:pPr>
              <a:spcBef>
                <a:spcPts val="0"/>
              </a:spcBef>
              <a:spcAft>
                <a:spcPts val="0"/>
              </a:spcAft>
            </a:pPr>
            <a:endParaRPr lang="en-US" sz="2400" noProof="1"/>
          </a:p>
          <a:p>
            <a:pPr>
              <a:spcBef>
                <a:spcPts val="0"/>
              </a:spcBef>
              <a:spcAft>
                <a:spcPts val="0"/>
              </a:spcAft>
            </a:pPr>
            <a:r>
              <a:rPr lang="en-US" sz="2400" noProof="1"/>
              <a:t>function setup(app) {</a:t>
            </a:r>
          </a:p>
          <a:p>
            <a:pPr>
              <a:spcBef>
                <a:spcPts val="1800"/>
              </a:spcBef>
              <a:spcAft>
                <a:spcPts val="0"/>
              </a:spcAft>
            </a:pPr>
            <a:r>
              <a:rPr lang="en-US" sz="2400" noProof="1"/>
              <a:t>  app.get('</a:t>
            </a:r>
            <a:r>
              <a:rPr lang="en-US" sz="2400" noProof="1">
                <a:solidFill>
                  <a:schemeClr val="bg1"/>
                </a:solidFill>
              </a:rPr>
              <a:t>/</a:t>
            </a:r>
            <a:r>
              <a:rPr lang="en-US" sz="2400" noProof="1"/>
              <a:t>', function(req, res) {</a:t>
            </a:r>
          </a:p>
          <a:p>
            <a:pPr>
              <a:spcBef>
                <a:spcPts val="0"/>
              </a:spcBef>
              <a:spcAft>
                <a:spcPts val="0"/>
              </a:spcAft>
            </a:pPr>
            <a:r>
              <a:rPr lang="en-US" sz="2400" noProof="1"/>
              <a:t>    let </a:t>
            </a:r>
            <a:r>
              <a:rPr lang="en-US" sz="2400" noProof="1">
                <a:solidFill>
                  <a:schemeClr val="bg1"/>
                </a:solidFill>
              </a:rPr>
              <a:t>model</a:t>
            </a:r>
            <a:r>
              <a:rPr lang="en-US" sz="2400" noProof="1"/>
              <a:t> = { </a:t>
            </a:r>
          </a:p>
          <a:p>
            <a:pPr>
              <a:spcBef>
                <a:spcPts val="0"/>
              </a:spcBef>
              <a:spcAft>
                <a:spcPts val="0"/>
              </a:spcAft>
            </a:pPr>
            <a:r>
              <a:rPr lang="en-US" sz="2400" noProof="1"/>
              <a:t>      title: "MVC Example",</a:t>
            </a:r>
          </a:p>
          <a:p>
            <a:pPr>
              <a:spcBef>
                <a:spcPts val="0"/>
              </a:spcBef>
              <a:spcAft>
                <a:spcPts val="0"/>
              </a:spcAft>
            </a:pPr>
            <a:r>
              <a:rPr lang="en-US" sz="2400" noProof="1"/>
              <a:t>      msg: "Students Registry",</a:t>
            </a:r>
          </a:p>
          <a:p>
            <a:pPr>
              <a:spcBef>
                <a:spcPts val="0"/>
              </a:spcBef>
              <a:spcAft>
                <a:spcPts val="0"/>
              </a:spcAft>
            </a:pPr>
            <a:r>
              <a:rPr lang="en-US" sz="2400" noProof="1"/>
              <a:t>      students: studentsModel</a:t>
            </a:r>
          </a:p>
          <a:p>
            <a:pPr>
              <a:spcBef>
                <a:spcPts val="0"/>
              </a:spcBef>
              <a:spcAft>
                <a:spcPts val="0"/>
              </a:spcAft>
            </a:pPr>
            <a:r>
              <a:rPr lang="en-US" sz="2400" noProof="1"/>
              <a:t>    };</a:t>
            </a:r>
          </a:p>
          <a:p>
            <a:pPr>
              <a:spcBef>
                <a:spcPts val="0"/>
              </a:spcBef>
              <a:spcAft>
                <a:spcPts val="0"/>
              </a:spcAft>
            </a:pPr>
            <a:r>
              <a:rPr lang="en-US" sz="2400" noProof="1"/>
              <a:t>    res.</a:t>
            </a:r>
            <a:r>
              <a:rPr lang="en-US" sz="2400" noProof="1">
                <a:solidFill>
                  <a:schemeClr val="bg1"/>
                </a:solidFill>
              </a:rPr>
              <a:t>render</a:t>
            </a:r>
            <a:r>
              <a:rPr lang="en-US" sz="2400" noProof="1"/>
              <a:t>('</a:t>
            </a:r>
            <a:r>
              <a:rPr lang="en-US" sz="2400" noProof="1">
                <a:solidFill>
                  <a:schemeClr val="bg1"/>
                </a:solidFill>
              </a:rPr>
              <a:t>home</a:t>
            </a:r>
            <a:r>
              <a:rPr lang="en-US" sz="2400" noProof="1"/>
              <a:t>', model);</a:t>
            </a:r>
          </a:p>
          <a:p>
            <a:pPr>
              <a:spcBef>
                <a:spcPts val="0"/>
              </a:spcBef>
              <a:spcAft>
                <a:spcPts val="0"/>
              </a:spcAft>
            </a:pPr>
            <a:r>
              <a:rPr lang="en-US" sz="2400" noProof="1"/>
              <a:t>  });</a:t>
            </a:r>
          </a:p>
        </p:txBody>
      </p:sp>
      <p:sp>
        <p:nvSpPr>
          <p:cNvPr id="7" name="Text Placeholder 5">
            <a:extLst>
              <a:ext uri="{FF2B5EF4-FFF2-40B4-BE49-F238E27FC236}">
                <a16:creationId xmlns:a16="http://schemas.microsoft.com/office/drawing/2014/main" xmlns="" id="{16683076-9CCA-4980-BFE4-DF25F8FC6D00}"/>
              </a:ext>
            </a:extLst>
          </p:cNvPr>
          <p:cNvSpPr txBox="1">
            <a:spLocks/>
          </p:cNvSpPr>
          <p:nvPr/>
        </p:nvSpPr>
        <p:spPr>
          <a:xfrm>
            <a:off x="6591000" y="1374504"/>
            <a:ext cx="5294496" cy="60016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nchor="ctr" anchorCtr="0">
            <a:no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students-controller.js</a:t>
            </a:r>
          </a:p>
        </p:txBody>
      </p:sp>
      <p:sp>
        <p:nvSpPr>
          <p:cNvPr id="9" name="Text Placeholder 5">
            <a:extLst>
              <a:ext uri="{FF2B5EF4-FFF2-40B4-BE49-F238E27FC236}">
                <a16:creationId xmlns:a16="http://schemas.microsoft.com/office/drawing/2014/main" xmlns="" id="{B0F8170E-D303-404B-AC69-88AA1F0F7EFC}"/>
              </a:ext>
            </a:extLst>
          </p:cNvPr>
          <p:cNvSpPr txBox="1">
            <a:spLocks/>
          </p:cNvSpPr>
          <p:nvPr/>
        </p:nvSpPr>
        <p:spPr>
          <a:xfrm>
            <a:off x="6591000" y="1974668"/>
            <a:ext cx="5294496" cy="4280760"/>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app.get("</a:t>
            </a:r>
            <a:r>
              <a:rPr lang="en-US" sz="2400" noProof="1">
                <a:solidFill>
                  <a:schemeClr val="bg1"/>
                </a:solidFill>
              </a:rPr>
              <a:t>/students</a:t>
            </a:r>
            <a:r>
              <a:rPr lang="en-US" sz="2400" noProof="1"/>
              <a:t>",</a:t>
            </a:r>
          </a:p>
          <a:p>
            <a:pPr>
              <a:spcBef>
                <a:spcPts val="0"/>
              </a:spcBef>
              <a:spcAft>
                <a:spcPts val="0"/>
              </a:spcAft>
            </a:pPr>
            <a:r>
              <a:rPr lang="en-US" sz="2400" noProof="1"/>
              <a:t>  function(req, res) {</a:t>
            </a:r>
          </a:p>
          <a:p>
            <a:pPr>
              <a:spcBef>
                <a:spcPts val="0"/>
              </a:spcBef>
              <a:spcAft>
                <a:spcPts val="0"/>
              </a:spcAft>
            </a:pPr>
            <a:r>
              <a:rPr lang="en-US" sz="2400" noProof="1"/>
              <a:t>    let </a:t>
            </a:r>
            <a:r>
              <a:rPr lang="en-US" sz="2400" noProof="1">
                <a:solidFill>
                  <a:schemeClr val="bg1"/>
                </a:solidFill>
              </a:rPr>
              <a:t>model</a:t>
            </a:r>
            <a:r>
              <a:rPr lang="en-US" sz="2400" noProof="1"/>
              <a:t> = { </a:t>
            </a:r>
          </a:p>
          <a:p>
            <a:pPr>
              <a:spcBef>
                <a:spcPts val="0"/>
              </a:spcBef>
              <a:spcAft>
                <a:spcPts val="0"/>
              </a:spcAft>
            </a:pPr>
            <a:r>
              <a:rPr lang="en-US" sz="2400" noProof="1"/>
              <a:t>      title: "Students", </a:t>
            </a:r>
          </a:p>
          <a:p>
            <a:pPr>
              <a:spcBef>
                <a:spcPts val="0"/>
              </a:spcBef>
              <a:spcAft>
                <a:spcPts val="0"/>
              </a:spcAft>
            </a:pPr>
            <a:r>
              <a:rPr lang="en-US" sz="2400" noProof="1"/>
              <a:t>      students: studentsModel</a:t>
            </a:r>
          </a:p>
          <a:p>
            <a:pPr>
              <a:spcBef>
                <a:spcPts val="0"/>
              </a:spcBef>
              <a:spcAft>
                <a:spcPts val="0"/>
              </a:spcAft>
            </a:pPr>
            <a:r>
              <a:rPr lang="en-US" sz="2400" noProof="1"/>
              <a:t>    };</a:t>
            </a:r>
          </a:p>
          <a:p>
            <a:pPr>
              <a:spcBef>
                <a:spcPts val="0"/>
              </a:spcBef>
              <a:spcAft>
                <a:spcPts val="0"/>
              </a:spcAft>
            </a:pPr>
            <a:r>
              <a:rPr lang="en-US" sz="2400" noProof="1"/>
              <a:t>    res.</a:t>
            </a:r>
            <a:r>
              <a:rPr lang="en-US" sz="2400" noProof="1">
                <a:solidFill>
                  <a:schemeClr val="bg1"/>
                </a:solidFill>
              </a:rPr>
              <a:t>render</a:t>
            </a:r>
            <a:r>
              <a:rPr lang="en-US" sz="2400" noProof="1"/>
              <a:t>(</a:t>
            </a:r>
          </a:p>
          <a:p>
            <a:pPr>
              <a:spcBef>
                <a:spcPts val="0"/>
              </a:spcBef>
              <a:spcAft>
                <a:spcPts val="0"/>
              </a:spcAft>
            </a:pPr>
            <a:r>
              <a:rPr lang="en-US" sz="2400" noProof="1"/>
              <a:t>      '</a:t>
            </a:r>
            <a:r>
              <a:rPr lang="en-US" sz="2400" noProof="1">
                <a:solidFill>
                  <a:schemeClr val="bg1"/>
                </a:solidFill>
                <a:latin typeface="+mn-lt"/>
              </a:rPr>
              <a:t>students</a:t>
            </a:r>
            <a:r>
              <a:rPr lang="en-US" sz="2400" noProof="1"/>
              <a:t>', model);</a:t>
            </a:r>
          </a:p>
          <a:p>
            <a:pPr>
              <a:spcBef>
                <a:spcPts val="0"/>
              </a:spcBef>
              <a:spcAft>
                <a:spcPts val="0"/>
              </a:spcAft>
            </a:pPr>
            <a:r>
              <a:rPr lang="en-US" sz="2400" noProof="1"/>
              <a:t>  }</a:t>
            </a:r>
          </a:p>
          <a:p>
            <a:pPr>
              <a:spcBef>
                <a:spcPts val="0"/>
              </a:spcBef>
              <a:spcAft>
                <a:spcPts val="0"/>
              </a:spcAft>
            </a:pPr>
            <a:r>
              <a:rPr lang="en-US" sz="2400" noProof="1"/>
              <a:t>);</a:t>
            </a:r>
          </a:p>
          <a:p>
            <a:pPr>
              <a:spcBef>
                <a:spcPts val="0"/>
              </a:spcBef>
              <a:spcAft>
                <a:spcPts val="0"/>
              </a:spcAft>
            </a:pPr>
            <a:r>
              <a:rPr lang="en-US" sz="2400" noProof="1"/>
              <a:t>…</a:t>
            </a:r>
          </a:p>
        </p:txBody>
      </p:sp>
      <p:sp>
        <p:nvSpPr>
          <p:cNvPr id="10" name="AutoShape 25">
            <a:extLst>
              <a:ext uri="{FF2B5EF4-FFF2-40B4-BE49-F238E27FC236}">
                <a16:creationId xmlns:a16="http://schemas.microsoft.com/office/drawing/2014/main" xmlns="" id="{5DFB348B-EDEE-4570-B0E8-1BD64B96809E}"/>
              </a:ext>
            </a:extLst>
          </p:cNvPr>
          <p:cNvSpPr>
            <a:spLocks noChangeArrowheads="1"/>
          </p:cNvSpPr>
          <p:nvPr/>
        </p:nvSpPr>
        <p:spPr bwMode="auto">
          <a:xfrm>
            <a:off x="2856000" y="5771972"/>
            <a:ext cx="3358340" cy="862769"/>
          </a:xfrm>
          <a:prstGeom prst="wedgeRoundRectCallout">
            <a:avLst>
              <a:gd name="adj1" fmla="val -64185"/>
              <a:gd name="adj2" fmla="val -4748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Render the UI template </a:t>
            </a:r>
            <a:r>
              <a:rPr lang="en-US" sz="2400" b="1" noProof="1">
                <a:solidFill>
                  <a:schemeClr val="bg1"/>
                </a:solidFill>
              </a:rPr>
              <a:t>views/home.pug</a:t>
            </a:r>
          </a:p>
        </p:txBody>
      </p:sp>
      <p:sp>
        <p:nvSpPr>
          <p:cNvPr id="11" name="AutoShape 25">
            <a:extLst>
              <a:ext uri="{FF2B5EF4-FFF2-40B4-BE49-F238E27FC236}">
                <a16:creationId xmlns:a16="http://schemas.microsoft.com/office/drawing/2014/main" xmlns="" id="{03040995-916C-43E2-B408-651202036C86}"/>
              </a:ext>
            </a:extLst>
          </p:cNvPr>
          <p:cNvSpPr>
            <a:spLocks noChangeArrowheads="1"/>
          </p:cNvSpPr>
          <p:nvPr/>
        </p:nvSpPr>
        <p:spPr bwMode="auto">
          <a:xfrm>
            <a:off x="7656830" y="5274000"/>
            <a:ext cx="3358340" cy="862769"/>
          </a:xfrm>
          <a:prstGeom prst="wedgeRoundRectCallout">
            <a:avLst>
              <a:gd name="adj1" fmla="val -22904"/>
              <a:gd name="adj2" fmla="val -7939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Render the UI template </a:t>
            </a:r>
            <a:r>
              <a:rPr lang="en-US" sz="2400" b="1" noProof="1">
                <a:solidFill>
                  <a:schemeClr val="bg1"/>
                </a:solidFill>
              </a:rPr>
              <a:t>views/students.pug</a:t>
            </a:r>
          </a:p>
        </p:txBody>
      </p:sp>
    </p:spTree>
    <p:extLst>
      <p:ext uri="{BB962C8B-B14F-4D97-AF65-F5344CB8AC3E}">
        <p14:creationId xmlns:p14="http://schemas.microsoft.com/office/powerpoint/2010/main" val="16880416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659A756-57EB-4EBD-972D-3D0D92628654}"/>
              </a:ext>
            </a:extLst>
          </p:cNvPr>
          <p:cNvSpPr>
            <a:spLocks noGrp="1"/>
          </p:cNvSpPr>
          <p:nvPr>
            <p:ph type="sldNum" sz="quarter" idx="5"/>
          </p:nvPr>
        </p:nvSpPr>
        <p:spPr/>
        <p:txBody>
          <a:bodyPr/>
          <a:lstStyle/>
          <a:p>
            <a:fld id="{2BF067CD-8E6B-4360-9AA8-C5DF2A48A6D1}" type="slidenum">
              <a:rPr lang="en-US" noProof="0" smtClean="0"/>
              <a:pPr/>
              <a:t>389</a:t>
            </a:fld>
            <a:endParaRPr lang="en-US" noProof="0" dirty="0"/>
          </a:p>
        </p:txBody>
      </p:sp>
      <p:sp>
        <p:nvSpPr>
          <p:cNvPr id="4" name="Title 3">
            <a:extLst>
              <a:ext uri="{FF2B5EF4-FFF2-40B4-BE49-F238E27FC236}">
                <a16:creationId xmlns:a16="http://schemas.microsoft.com/office/drawing/2014/main" xmlns="" id="{3B2B8128-86E9-43DE-8F3C-2DEEFD6849D9}"/>
              </a:ext>
            </a:extLst>
          </p:cNvPr>
          <p:cNvSpPr>
            <a:spLocks noGrp="1"/>
          </p:cNvSpPr>
          <p:nvPr>
            <p:ph type="title"/>
          </p:nvPr>
        </p:nvSpPr>
        <p:spPr/>
        <p:txBody>
          <a:bodyPr/>
          <a:lstStyle/>
          <a:p>
            <a:r>
              <a:rPr lang="en-US" dirty="0"/>
              <a:t>MVC Web App – Example: Models</a:t>
            </a:r>
          </a:p>
        </p:txBody>
      </p:sp>
      <p:grpSp>
        <p:nvGrpSpPr>
          <p:cNvPr id="9" name="Group 8">
            <a:extLst>
              <a:ext uri="{FF2B5EF4-FFF2-40B4-BE49-F238E27FC236}">
                <a16:creationId xmlns:a16="http://schemas.microsoft.com/office/drawing/2014/main" xmlns="" id="{CB4ABA79-AC57-4DF0-B37B-3C827768896C}"/>
              </a:ext>
            </a:extLst>
          </p:cNvPr>
          <p:cNvGrpSpPr/>
          <p:nvPr/>
        </p:nvGrpSpPr>
        <p:grpSpPr>
          <a:xfrm>
            <a:off x="381000" y="1378664"/>
            <a:ext cx="11430000" cy="1418438"/>
            <a:chOff x="306504" y="1378664"/>
            <a:chExt cx="11578992" cy="1418438"/>
          </a:xfrm>
        </p:grpSpPr>
        <p:sp>
          <p:nvSpPr>
            <p:cNvPr id="5" name="Text Placeholder 5">
              <a:extLst>
                <a:ext uri="{FF2B5EF4-FFF2-40B4-BE49-F238E27FC236}">
                  <a16:creationId xmlns:a16="http://schemas.microsoft.com/office/drawing/2014/main" xmlns="" id="{67882079-9E7E-4B75-A2B2-A74A501886A9}"/>
                </a:ext>
              </a:extLst>
            </p:cNvPr>
            <p:cNvSpPr txBox="1">
              <a:spLocks/>
            </p:cNvSpPr>
            <p:nvPr/>
          </p:nvSpPr>
          <p:spPr>
            <a:xfrm>
              <a:off x="306504" y="1378664"/>
              <a:ext cx="11578992" cy="141843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const fs = require('fs');</a:t>
              </a:r>
            </a:p>
            <a:p>
              <a:pPr>
                <a:spcBef>
                  <a:spcPts val="0"/>
                </a:spcBef>
                <a:spcAft>
                  <a:spcPts val="0"/>
                </a:spcAft>
              </a:pPr>
              <a:r>
                <a:rPr lang="en-US" sz="2600" noProof="1"/>
                <a:t>module.exports = JSON.parse(</a:t>
              </a:r>
            </a:p>
            <a:p>
              <a:pPr>
                <a:spcBef>
                  <a:spcPts val="0"/>
                </a:spcBef>
                <a:spcAft>
                  <a:spcPts val="0"/>
                </a:spcAft>
              </a:pPr>
              <a:r>
                <a:rPr lang="en-US" sz="2600" noProof="1"/>
                <a:t>  fs.readFileSync('./models/</a:t>
              </a:r>
              <a:r>
                <a:rPr lang="en-US" sz="2600" noProof="1">
                  <a:solidFill>
                    <a:schemeClr val="bg1"/>
                  </a:solidFill>
                </a:rPr>
                <a:t>students.json</a:t>
              </a:r>
              <a:r>
                <a:rPr lang="en-US" sz="2600" noProof="1"/>
                <a:t>'));</a:t>
              </a:r>
            </a:p>
          </p:txBody>
        </p:sp>
        <p:sp>
          <p:nvSpPr>
            <p:cNvPr id="7" name="Text Placeholder 5">
              <a:extLst>
                <a:ext uri="{FF2B5EF4-FFF2-40B4-BE49-F238E27FC236}">
                  <a16:creationId xmlns:a16="http://schemas.microsoft.com/office/drawing/2014/main" xmlns="" id="{16683076-9CCA-4980-BFE4-DF25F8FC6D00}"/>
                </a:ext>
              </a:extLst>
            </p:cNvPr>
            <p:cNvSpPr txBox="1">
              <a:spLocks/>
            </p:cNvSpPr>
            <p:nvPr/>
          </p:nvSpPr>
          <p:spPr>
            <a:xfrm>
              <a:off x="8661000" y="1378664"/>
              <a:ext cx="3224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students-model.js</a:t>
              </a:r>
            </a:p>
          </p:txBody>
        </p:sp>
      </p:grpSp>
      <p:grpSp>
        <p:nvGrpSpPr>
          <p:cNvPr id="3" name="Group 2">
            <a:extLst>
              <a:ext uri="{FF2B5EF4-FFF2-40B4-BE49-F238E27FC236}">
                <a16:creationId xmlns:a16="http://schemas.microsoft.com/office/drawing/2014/main" xmlns="" id="{B32138B1-F857-40C4-A080-5C92AC90A1DE}"/>
              </a:ext>
            </a:extLst>
          </p:cNvPr>
          <p:cNvGrpSpPr/>
          <p:nvPr/>
        </p:nvGrpSpPr>
        <p:grpSpPr>
          <a:xfrm>
            <a:off x="381000" y="3114000"/>
            <a:ext cx="11430000" cy="2218657"/>
            <a:chOff x="306504" y="3114000"/>
            <a:chExt cx="11578992" cy="2218657"/>
          </a:xfrm>
        </p:grpSpPr>
        <p:sp>
          <p:nvSpPr>
            <p:cNvPr id="6" name="Text Placeholder 5">
              <a:extLst>
                <a:ext uri="{FF2B5EF4-FFF2-40B4-BE49-F238E27FC236}">
                  <a16:creationId xmlns:a16="http://schemas.microsoft.com/office/drawing/2014/main" xmlns="" id="{17670124-1DE6-4264-891B-08A8FF156123}"/>
                </a:ext>
              </a:extLst>
            </p:cNvPr>
            <p:cNvSpPr txBox="1">
              <a:spLocks/>
            </p:cNvSpPr>
            <p:nvPr/>
          </p:nvSpPr>
          <p:spPr>
            <a:xfrm>
              <a:off x="306504" y="3114000"/>
              <a:ext cx="11578992" cy="22186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a:t>
              </a:r>
            </a:p>
            <a:p>
              <a:pPr>
                <a:spcBef>
                  <a:spcPts val="0"/>
                </a:spcBef>
                <a:spcAft>
                  <a:spcPts val="0"/>
                </a:spcAft>
              </a:pPr>
              <a:r>
                <a:rPr lang="en-US" sz="2600" noProof="1"/>
                <a:t>  {"name": "Marry", "email": "marry@gmail.com"},</a:t>
              </a:r>
            </a:p>
            <a:p>
              <a:pPr>
                <a:spcBef>
                  <a:spcPts val="0"/>
                </a:spcBef>
                <a:spcAft>
                  <a:spcPts val="0"/>
                </a:spcAft>
              </a:pPr>
              <a:r>
                <a:rPr lang="en-US" sz="2600" noProof="1"/>
                <a:t>  {"name": "Steve" , "email": "steve@yahoo.com"},</a:t>
              </a:r>
            </a:p>
            <a:p>
              <a:pPr>
                <a:spcBef>
                  <a:spcPts val="0"/>
                </a:spcBef>
                <a:spcAft>
                  <a:spcPts val="0"/>
                </a:spcAft>
              </a:pPr>
              <a:r>
                <a:rPr lang="en-US" sz="2600" noProof="1"/>
                <a:t>  {"name": "Teddy" , "email": "teddy@mail.ru"}</a:t>
              </a:r>
            </a:p>
            <a:p>
              <a:pPr>
                <a:spcBef>
                  <a:spcPts val="0"/>
                </a:spcBef>
                <a:spcAft>
                  <a:spcPts val="0"/>
                </a:spcAft>
              </a:pPr>
              <a:r>
                <a:rPr lang="en-US" sz="2600" noProof="1"/>
                <a:t>]</a:t>
              </a:r>
            </a:p>
          </p:txBody>
        </p:sp>
        <p:sp>
          <p:nvSpPr>
            <p:cNvPr id="8" name="Text Placeholder 5">
              <a:extLst>
                <a:ext uri="{FF2B5EF4-FFF2-40B4-BE49-F238E27FC236}">
                  <a16:creationId xmlns:a16="http://schemas.microsoft.com/office/drawing/2014/main" xmlns="" id="{73603C4C-4F0F-42A6-AB64-F1C724508443}"/>
                </a:ext>
              </a:extLst>
            </p:cNvPr>
            <p:cNvSpPr txBox="1">
              <a:spLocks/>
            </p:cNvSpPr>
            <p:nvPr/>
          </p:nvSpPr>
          <p:spPr>
            <a:xfrm>
              <a:off x="9156000" y="3114000"/>
              <a:ext cx="2729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students.json</a:t>
              </a:r>
            </a:p>
          </p:txBody>
        </p:sp>
      </p:grpSp>
    </p:spTree>
    <p:extLst>
      <p:ext uri="{BB962C8B-B14F-4D97-AF65-F5344CB8AC3E}">
        <p14:creationId xmlns:p14="http://schemas.microsoft.com/office/powerpoint/2010/main" val="16607649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9194F119-2B63-4D73-9102-121D919610F2}"/>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3863652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659A756-57EB-4EBD-972D-3D0D92628654}"/>
              </a:ext>
            </a:extLst>
          </p:cNvPr>
          <p:cNvSpPr>
            <a:spLocks noGrp="1"/>
          </p:cNvSpPr>
          <p:nvPr>
            <p:ph type="sldNum" sz="quarter" idx="5"/>
          </p:nvPr>
        </p:nvSpPr>
        <p:spPr/>
        <p:txBody>
          <a:bodyPr/>
          <a:lstStyle/>
          <a:p>
            <a:fld id="{2BF067CD-8E6B-4360-9AA8-C5DF2A48A6D1}" type="slidenum">
              <a:rPr lang="en-US" noProof="0" smtClean="0"/>
              <a:pPr/>
              <a:t>390</a:t>
            </a:fld>
            <a:endParaRPr lang="en-US" noProof="0" dirty="0"/>
          </a:p>
        </p:txBody>
      </p:sp>
      <p:sp>
        <p:nvSpPr>
          <p:cNvPr id="4" name="Title 3">
            <a:extLst>
              <a:ext uri="{FF2B5EF4-FFF2-40B4-BE49-F238E27FC236}">
                <a16:creationId xmlns:a16="http://schemas.microsoft.com/office/drawing/2014/main" xmlns="" id="{3B2B8128-86E9-43DE-8F3C-2DEEFD6849D9}"/>
              </a:ext>
            </a:extLst>
          </p:cNvPr>
          <p:cNvSpPr>
            <a:spLocks noGrp="1"/>
          </p:cNvSpPr>
          <p:nvPr>
            <p:ph type="title"/>
          </p:nvPr>
        </p:nvSpPr>
        <p:spPr/>
        <p:txBody>
          <a:bodyPr/>
          <a:lstStyle/>
          <a:p>
            <a:r>
              <a:rPr lang="en-US" dirty="0"/>
              <a:t>MVC Web App – Example: Views</a:t>
            </a:r>
          </a:p>
        </p:txBody>
      </p:sp>
      <p:grpSp>
        <p:nvGrpSpPr>
          <p:cNvPr id="3" name="Group 2">
            <a:extLst>
              <a:ext uri="{FF2B5EF4-FFF2-40B4-BE49-F238E27FC236}">
                <a16:creationId xmlns:a16="http://schemas.microsoft.com/office/drawing/2014/main" xmlns="" id="{21303EA0-EFB9-4FF7-A313-16A51B27C6B9}"/>
              </a:ext>
            </a:extLst>
          </p:cNvPr>
          <p:cNvGrpSpPr/>
          <p:nvPr/>
        </p:nvGrpSpPr>
        <p:grpSpPr>
          <a:xfrm>
            <a:off x="379978" y="1378664"/>
            <a:ext cx="11432044" cy="2141713"/>
            <a:chOff x="306504" y="1378664"/>
            <a:chExt cx="11578992" cy="2141713"/>
          </a:xfrm>
        </p:grpSpPr>
        <p:sp>
          <p:nvSpPr>
            <p:cNvPr id="5" name="Text Placeholder 5">
              <a:extLst>
                <a:ext uri="{FF2B5EF4-FFF2-40B4-BE49-F238E27FC236}">
                  <a16:creationId xmlns:a16="http://schemas.microsoft.com/office/drawing/2014/main" xmlns="" id="{67882079-9E7E-4B75-A2B2-A74A501886A9}"/>
                </a:ext>
              </a:extLst>
            </p:cNvPr>
            <p:cNvSpPr txBox="1">
              <a:spLocks/>
            </p:cNvSpPr>
            <p:nvPr/>
          </p:nvSpPr>
          <p:spPr>
            <a:xfrm>
              <a:off x="306504" y="1378664"/>
              <a:ext cx="11578992" cy="21417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500" noProof="1"/>
                <a:t>include </a:t>
              </a:r>
              <a:r>
                <a:rPr lang="en-US" sz="2500" noProof="1">
                  <a:solidFill>
                    <a:schemeClr val="bg1"/>
                  </a:solidFill>
                </a:rPr>
                <a:t>header.pug</a:t>
              </a:r>
            </a:p>
            <a:p>
              <a:pPr>
                <a:spcBef>
                  <a:spcPts val="0"/>
                </a:spcBef>
                <a:spcAft>
                  <a:spcPts val="0"/>
                </a:spcAft>
              </a:pPr>
              <a:r>
                <a:rPr lang="en-US" sz="2500" noProof="1"/>
                <a:t>h1 Registered Students</a:t>
              </a:r>
            </a:p>
            <a:p>
              <a:pPr>
                <a:spcBef>
                  <a:spcPts val="0"/>
                </a:spcBef>
                <a:spcAft>
                  <a:spcPts val="0"/>
                </a:spcAft>
              </a:pPr>
              <a:r>
                <a:rPr lang="en-US" sz="2500" noProof="1"/>
                <a:t>ul</a:t>
              </a:r>
            </a:p>
            <a:p>
              <a:pPr>
                <a:spcBef>
                  <a:spcPts val="0"/>
                </a:spcBef>
                <a:spcAft>
                  <a:spcPts val="0"/>
                </a:spcAft>
              </a:pPr>
              <a:r>
                <a:rPr lang="en-US" sz="2500" noProof="1"/>
                <a:t>  each s in </a:t>
              </a:r>
              <a:r>
                <a:rPr lang="en-US" sz="2500" noProof="1">
                  <a:solidFill>
                    <a:schemeClr val="bg1"/>
                  </a:solidFill>
                </a:rPr>
                <a:t>students</a:t>
              </a:r>
            </a:p>
            <a:p>
              <a:pPr>
                <a:spcBef>
                  <a:spcPts val="0"/>
                </a:spcBef>
                <a:spcAft>
                  <a:spcPts val="0"/>
                </a:spcAft>
              </a:pPr>
              <a:r>
                <a:rPr lang="en-US" sz="2500" noProof="1"/>
                <a:t>    li </a:t>
              </a:r>
              <a:r>
                <a:rPr lang="en-US" sz="2500" noProof="1">
                  <a:solidFill>
                    <a:schemeClr val="bg1"/>
                  </a:solidFill>
                </a:rPr>
                <a:t>#{s.name}</a:t>
              </a:r>
              <a:r>
                <a:rPr lang="en-US" sz="2500" noProof="1"/>
                <a:t> (</a:t>
              </a:r>
              <a:r>
                <a:rPr lang="en-US" sz="2500" noProof="1">
                  <a:solidFill>
                    <a:schemeClr val="bg1"/>
                  </a:solidFill>
                </a:rPr>
                <a:t>#{s.email}</a:t>
              </a:r>
              <a:r>
                <a:rPr lang="en-US" sz="2500" noProof="1"/>
                <a:t>)</a:t>
              </a:r>
            </a:p>
          </p:txBody>
        </p:sp>
        <p:sp>
          <p:nvSpPr>
            <p:cNvPr id="7" name="Text Placeholder 5">
              <a:extLst>
                <a:ext uri="{FF2B5EF4-FFF2-40B4-BE49-F238E27FC236}">
                  <a16:creationId xmlns:a16="http://schemas.microsoft.com/office/drawing/2014/main" xmlns="" id="{16683076-9CCA-4980-BFE4-DF25F8FC6D00}"/>
                </a:ext>
              </a:extLst>
            </p:cNvPr>
            <p:cNvSpPr txBox="1">
              <a:spLocks/>
            </p:cNvSpPr>
            <p:nvPr/>
          </p:nvSpPr>
          <p:spPr>
            <a:xfrm>
              <a:off x="8425060" y="1378664"/>
              <a:ext cx="346043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students.pug</a:t>
              </a:r>
            </a:p>
          </p:txBody>
        </p:sp>
      </p:grpSp>
      <p:pic>
        <p:nvPicPr>
          <p:cNvPr id="10" name="Picture 9">
            <a:extLst>
              <a:ext uri="{FF2B5EF4-FFF2-40B4-BE49-F238E27FC236}">
                <a16:creationId xmlns:a16="http://schemas.microsoft.com/office/drawing/2014/main" xmlns="" id="{AD569EBB-B64E-4967-AFE7-401E1A19BA58}"/>
              </a:ext>
            </a:extLst>
          </p:cNvPr>
          <p:cNvPicPr>
            <a:picLocks noChangeAspect="1"/>
          </p:cNvPicPr>
          <p:nvPr/>
        </p:nvPicPr>
        <p:blipFill>
          <a:blip r:embed="rId2"/>
          <a:stretch>
            <a:fillRect/>
          </a:stretch>
        </p:blipFill>
        <p:spPr>
          <a:xfrm>
            <a:off x="8415166" y="2056089"/>
            <a:ext cx="3318200" cy="1354367"/>
          </a:xfrm>
          <a:prstGeom prst="rect">
            <a:avLst/>
          </a:prstGeom>
          <a:ln>
            <a:solidFill>
              <a:schemeClr val="bg2">
                <a:lumMod val="85000"/>
              </a:schemeClr>
            </a:solidFill>
          </a:ln>
        </p:spPr>
      </p:pic>
      <p:grpSp>
        <p:nvGrpSpPr>
          <p:cNvPr id="12" name="Group 11">
            <a:extLst>
              <a:ext uri="{FF2B5EF4-FFF2-40B4-BE49-F238E27FC236}">
                <a16:creationId xmlns:a16="http://schemas.microsoft.com/office/drawing/2014/main" xmlns="" id="{53E7E269-5D48-443C-8ED5-40E34AEEF21F}"/>
              </a:ext>
            </a:extLst>
          </p:cNvPr>
          <p:cNvGrpSpPr/>
          <p:nvPr/>
        </p:nvGrpSpPr>
        <p:grpSpPr>
          <a:xfrm>
            <a:off x="360314" y="3791182"/>
            <a:ext cx="11432044" cy="2911154"/>
            <a:chOff x="306504" y="3791182"/>
            <a:chExt cx="11578992" cy="2911154"/>
          </a:xfrm>
        </p:grpSpPr>
        <p:sp>
          <p:nvSpPr>
            <p:cNvPr id="6" name="Text Placeholder 5">
              <a:extLst>
                <a:ext uri="{FF2B5EF4-FFF2-40B4-BE49-F238E27FC236}">
                  <a16:creationId xmlns:a16="http://schemas.microsoft.com/office/drawing/2014/main" xmlns="" id="{5ED5272B-4F7D-447D-8104-F818B18064E3}"/>
                </a:ext>
              </a:extLst>
            </p:cNvPr>
            <p:cNvSpPr txBox="1">
              <a:spLocks/>
            </p:cNvSpPr>
            <p:nvPr/>
          </p:nvSpPr>
          <p:spPr>
            <a:xfrm>
              <a:off x="306504" y="3791182"/>
              <a:ext cx="11578992" cy="291115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500" noProof="1"/>
                <a:t>html</a:t>
              </a:r>
            </a:p>
            <a:p>
              <a:pPr>
                <a:spcBef>
                  <a:spcPts val="0"/>
                </a:spcBef>
                <a:spcAft>
                  <a:spcPts val="0"/>
                </a:spcAft>
              </a:pPr>
              <a:r>
                <a:rPr lang="en-US" sz="2500" noProof="1"/>
                <a:t>  head</a:t>
              </a:r>
            </a:p>
            <a:p>
              <a:pPr>
                <a:spcBef>
                  <a:spcPts val="0"/>
                </a:spcBef>
                <a:spcAft>
                  <a:spcPts val="0"/>
                </a:spcAft>
              </a:pPr>
              <a:r>
                <a:rPr lang="en-US" sz="2500" noProof="1"/>
                <a:t>    title=</a:t>
              </a:r>
              <a:r>
                <a:rPr lang="en-US" sz="2500" noProof="1">
                  <a:solidFill>
                    <a:schemeClr val="bg1"/>
                  </a:solidFill>
                </a:rPr>
                <a:t>title</a:t>
              </a:r>
            </a:p>
            <a:p>
              <a:pPr>
                <a:spcBef>
                  <a:spcPts val="0"/>
                </a:spcBef>
                <a:spcAft>
                  <a:spcPts val="0"/>
                </a:spcAft>
              </a:pPr>
              <a:r>
                <a:rPr lang="en-US" sz="2500" noProof="1"/>
                <a:t>  body</a:t>
              </a:r>
            </a:p>
            <a:p>
              <a:pPr>
                <a:spcBef>
                  <a:spcPts val="0"/>
                </a:spcBef>
                <a:spcAft>
                  <a:spcPts val="0"/>
                </a:spcAft>
              </a:pPr>
              <a:r>
                <a:rPr lang="en-US" sz="2500" noProof="1"/>
                <a:t>    a(href='/') Home</a:t>
              </a:r>
            </a:p>
            <a:p>
              <a:pPr>
                <a:spcBef>
                  <a:spcPts val="0"/>
                </a:spcBef>
                <a:spcAft>
                  <a:spcPts val="0"/>
                </a:spcAft>
              </a:pPr>
              <a:r>
                <a:rPr lang="en-US" sz="2500" noProof="1"/>
                <a:t>    span  | </a:t>
              </a:r>
            </a:p>
            <a:p>
              <a:pPr>
                <a:spcBef>
                  <a:spcPts val="0"/>
                </a:spcBef>
                <a:spcAft>
                  <a:spcPts val="0"/>
                </a:spcAft>
              </a:pPr>
              <a:r>
                <a:rPr lang="en-US" sz="2500" noProof="1"/>
                <a:t>    a(href='/students') View Students</a:t>
              </a:r>
            </a:p>
          </p:txBody>
        </p:sp>
        <p:sp>
          <p:nvSpPr>
            <p:cNvPr id="8" name="Text Placeholder 5">
              <a:extLst>
                <a:ext uri="{FF2B5EF4-FFF2-40B4-BE49-F238E27FC236}">
                  <a16:creationId xmlns:a16="http://schemas.microsoft.com/office/drawing/2014/main" xmlns="" id="{486E9AEF-1F7C-4874-8B27-32BEB6C69B67}"/>
                </a:ext>
              </a:extLst>
            </p:cNvPr>
            <p:cNvSpPr txBox="1">
              <a:spLocks/>
            </p:cNvSpPr>
            <p:nvPr/>
          </p:nvSpPr>
          <p:spPr>
            <a:xfrm>
              <a:off x="8444977" y="3791182"/>
              <a:ext cx="3440519"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header.pug</a:t>
              </a:r>
            </a:p>
          </p:txBody>
        </p:sp>
        <p:pic>
          <p:nvPicPr>
            <p:cNvPr id="11" name="Picture 10">
              <a:extLst>
                <a:ext uri="{FF2B5EF4-FFF2-40B4-BE49-F238E27FC236}">
                  <a16:creationId xmlns:a16="http://schemas.microsoft.com/office/drawing/2014/main" xmlns="" id="{584CFFF9-4858-47AF-907E-22DB1F876E10}"/>
                </a:ext>
              </a:extLst>
            </p:cNvPr>
            <p:cNvPicPr>
              <a:picLocks noChangeAspect="1"/>
            </p:cNvPicPr>
            <p:nvPr/>
          </p:nvPicPr>
          <p:blipFill>
            <a:blip r:embed="rId3"/>
            <a:stretch>
              <a:fillRect/>
            </a:stretch>
          </p:blipFill>
          <p:spPr>
            <a:xfrm>
              <a:off x="8444977" y="4518417"/>
              <a:ext cx="3384542" cy="547706"/>
            </a:xfrm>
            <a:prstGeom prst="rect">
              <a:avLst/>
            </a:prstGeom>
            <a:ln>
              <a:solidFill>
                <a:schemeClr val="bg2">
                  <a:lumMod val="85000"/>
                </a:schemeClr>
              </a:solidFill>
            </a:ln>
          </p:spPr>
        </p:pic>
      </p:grpSp>
    </p:spTree>
    <p:extLst>
      <p:ext uri="{BB962C8B-B14F-4D97-AF65-F5344CB8AC3E}">
        <p14:creationId xmlns:p14="http://schemas.microsoft.com/office/powerpoint/2010/main" val="7461875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693181"/>
            <a:ext cx="6065837" cy="69850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723510"/>
            <a:ext cx="6672421" cy="990193"/>
          </a:xfrm>
        </p:spPr>
        <p:txBody>
          <a:bodyPr/>
          <a:lstStyle/>
          <a:p>
            <a:r>
              <a:rPr lang="en-US" dirty="0"/>
              <a:t>MVC Frameworks</a:t>
            </a:r>
          </a:p>
        </p:txBody>
      </p:sp>
      <p:sp>
        <p:nvSpPr>
          <p:cNvPr id="2" name="Rectangle 1">
            <a:extLst>
              <a:ext uri="{FF2B5EF4-FFF2-40B4-BE49-F238E27FC236}">
                <a16:creationId xmlns:a16="http://schemas.microsoft.com/office/drawing/2014/main" xmlns="" id="{D79DE8E8-1633-4130-8F57-9C66FCBF5DD9}"/>
              </a:ext>
            </a:extLst>
          </p:cNvPr>
          <p:cNvSpPr/>
          <p:nvPr/>
        </p:nvSpPr>
        <p:spPr>
          <a:xfrm>
            <a:off x="4769925" y="3481999"/>
            <a:ext cx="7006662" cy="492443"/>
          </a:xfrm>
          <a:prstGeom prst="rect">
            <a:avLst/>
          </a:prstGeom>
        </p:spPr>
        <p:txBody>
          <a:bodyPr wrap="none">
            <a:spAutoFit/>
          </a:bodyPr>
          <a:lstStyle/>
          <a:p>
            <a:pPr algn="ctr"/>
            <a:r>
              <a:rPr lang="en-US" sz="2600" dirty="0">
                <a:hlinkClick r:id="rId3"/>
              </a:rPr>
              <a:t>https://repl.it/@nakov/MVC-express-pug-example</a:t>
            </a:r>
            <a:endParaRPr lang="en-US" sz="2600" dirty="0"/>
          </a:p>
        </p:txBody>
      </p:sp>
      <p:pic>
        <p:nvPicPr>
          <p:cNvPr id="10" name="Picture 9">
            <a:extLst>
              <a:ext uri="{FF2B5EF4-FFF2-40B4-BE49-F238E27FC236}">
                <a16:creationId xmlns:a16="http://schemas.microsoft.com/office/drawing/2014/main" xmlns="" id="{6059705A-27BE-4911-9F11-8FA95D9E340F}"/>
              </a:ext>
            </a:extLst>
          </p:cNvPr>
          <p:cNvPicPr>
            <a:picLocks noChangeAspect="1"/>
          </p:cNvPicPr>
          <p:nvPr/>
        </p:nvPicPr>
        <p:blipFill>
          <a:blip r:embed="rId4"/>
          <a:stretch>
            <a:fillRect/>
          </a:stretch>
        </p:blipFill>
        <p:spPr>
          <a:xfrm>
            <a:off x="1226168" y="1509504"/>
            <a:ext cx="2761727" cy="2761727"/>
          </a:xfrm>
          <a:prstGeom prst="rect">
            <a:avLst/>
          </a:prstGeom>
        </p:spPr>
      </p:pic>
    </p:spTree>
    <p:extLst>
      <p:ext uri="{BB962C8B-B14F-4D97-AF65-F5344CB8AC3E}">
        <p14:creationId xmlns:p14="http://schemas.microsoft.com/office/powerpoint/2010/main" val="2047134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FF2DC11-1E7A-489E-876B-3175F5B7F517}"/>
              </a:ext>
            </a:extLst>
          </p:cNvPr>
          <p:cNvSpPr>
            <a:spLocks noGrp="1"/>
          </p:cNvSpPr>
          <p:nvPr>
            <p:ph type="sldNum" sz="quarter" idx="5"/>
          </p:nvPr>
        </p:nvSpPr>
        <p:spPr/>
        <p:txBody>
          <a:bodyPr/>
          <a:lstStyle/>
          <a:p>
            <a:fld id="{2BF067CD-8E6B-4360-9AA8-C5DF2A48A6D1}" type="slidenum">
              <a:rPr lang="en-US" noProof="0" smtClean="0"/>
              <a:pPr/>
              <a:t>392</a:t>
            </a:fld>
            <a:endParaRPr lang="en-US" noProof="0" dirty="0"/>
          </a:p>
        </p:txBody>
      </p:sp>
      <p:sp>
        <p:nvSpPr>
          <p:cNvPr id="3" name="Text Placeholder 2">
            <a:extLst>
              <a:ext uri="{FF2B5EF4-FFF2-40B4-BE49-F238E27FC236}">
                <a16:creationId xmlns:a16="http://schemas.microsoft.com/office/drawing/2014/main" xmlns="" id="{AFEE921F-ECED-4DF0-8EE0-873D5CED011D}"/>
              </a:ext>
            </a:extLst>
          </p:cNvPr>
          <p:cNvSpPr>
            <a:spLocks noGrp="1"/>
          </p:cNvSpPr>
          <p:nvPr>
            <p:ph type="body" sz="quarter" idx="10"/>
          </p:nvPr>
        </p:nvSpPr>
        <p:spPr/>
        <p:txBody>
          <a:bodyPr>
            <a:normAutofit lnSpcReduction="10000"/>
          </a:bodyPr>
          <a:lstStyle/>
          <a:p>
            <a:r>
              <a:rPr lang="en-US" b="1" dirty="0"/>
              <a:t>Virtualization</a:t>
            </a:r>
            <a:r>
              <a:rPr lang="en-US" dirty="0"/>
              <a:t> == running a </a:t>
            </a:r>
            <a:r>
              <a:rPr lang="en-US" b="1" dirty="0"/>
              <a:t>virtual machine</a:t>
            </a:r>
            <a:r>
              <a:rPr lang="en-US" dirty="0"/>
              <a:t> (VM) / virtual environment inside a physical hardware system</a:t>
            </a:r>
          </a:p>
          <a:p>
            <a:pPr lvl="1"/>
            <a:r>
              <a:rPr lang="en-US" dirty="0"/>
              <a:t>E.g. run Android VM or Linux inside a Windows host</a:t>
            </a:r>
          </a:p>
          <a:p>
            <a:pPr lvl="1"/>
            <a:r>
              <a:rPr lang="en-US" dirty="0"/>
              <a:t>Storage, memory, networking, desktops can also be virtual</a:t>
            </a:r>
          </a:p>
          <a:p>
            <a:r>
              <a:rPr lang="en-US" b="1" dirty="0"/>
              <a:t>Cloud</a:t>
            </a:r>
            <a:r>
              <a:rPr lang="en-US" dirty="0"/>
              <a:t> == computing resources, virtual machines, storage, platforms and software instances, available on demand</a:t>
            </a:r>
          </a:p>
          <a:p>
            <a:pPr lvl="1"/>
            <a:r>
              <a:rPr lang="en-US" b="1" dirty="0"/>
              <a:t>IaaS</a:t>
            </a:r>
            <a:r>
              <a:rPr lang="en-US" dirty="0"/>
              <a:t> (infrastructure as a service) – virtual machines on demand</a:t>
            </a:r>
          </a:p>
          <a:p>
            <a:pPr lvl="1"/>
            <a:r>
              <a:rPr lang="en-US" b="1" dirty="0"/>
              <a:t>PaaS</a:t>
            </a:r>
            <a:r>
              <a:rPr lang="en-US" dirty="0"/>
              <a:t> (platform as a service) – app deployment environments</a:t>
            </a:r>
          </a:p>
          <a:p>
            <a:pPr lvl="1"/>
            <a:r>
              <a:rPr lang="en-US" b="1" dirty="0"/>
              <a:t>SaaS</a:t>
            </a:r>
            <a:r>
              <a:rPr lang="en-US" dirty="0"/>
              <a:t> (software as a service) – software instances, e.g. Office 365</a:t>
            </a:r>
          </a:p>
        </p:txBody>
      </p:sp>
      <p:sp>
        <p:nvSpPr>
          <p:cNvPr id="4" name="Title 3">
            <a:extLst>
              <a:ext uri="{FF2B5EF4-FFF2-40B4-BE49-F238E27FC236}">
                <a16:creationId xmlns:a16="http://schemas.microsoft.com/office/drawing/2014/main" xmlns="" id="{AC9B0425-AB40-45E2-8355-12D2B6E0A31C}"/>
              </a:ext>
            </a:extLst>
          </p:cNvPr>
          <p:cNvSpPr>
            <a:spLocks noGrp="1"/>
          </p:cNvSpPr>
          <p:nvPr>
            <p:ph type="title"/>
          </p:nvPr>
        </p:nvSpPr>
        <p:spPr/>
        <p:txBody>
          <a:bodyPr/>
          <a:lstStyle/>
          <a:p>
            <a:r>
              <a:rPr lang="en-US" dirty="0"/>
              <a:t>Virtualization and Cloud</a:t>
            </a:r>
          </a:p>
        </p:txBody>
      </p:sp>
      <p:pic>
        <p:nvPicPr>
          <p:cNvPr id="7" name="Picture 6">
            <a:extLst>
              <a:ext uri="{FF2B5EF4-FFF2-40B4-BE49-F238E27FC236}">
                <a16:creationId xmlns:a16="http://schemas.microsoft.com/office/drawing/2014/main" xmlns="" id="{63CB2C78-D4A2-4388-84C3-E094EB322C99}"/>
              </a:ext>
            </a:extLst>
          </p:cNvPr>
          <p:cNvPicPr>
            <a:picLocks noChangeAspect="1"/>
          </p:cNvPicPr>
          <p:nvPr/>
        </p:nvPicPr>
        <p:blipFill>
          <a:blip r:embed="rId3"/>
          <a:stretch>
            <a:fillRect/>
          </a:stretch>
        </p:blipFill>
        <p:spPr>
          <a:xfrm>
            <a:off x="10596000" y="1764000"/>
            <a:ext cx="1280271" cy="1274174"/>
          </a:xfrm>
          <a:prstGeom prst="rect">
            <a:avLst/>
          </a:prstGeom>
        </p:spPr>
      </p:pic>
    </p:spTree>
    <p:extLst>
      <p:ext uri="{BB962C8B-B14F-4D97-AF65-F5344CB8AC3E}">
        <p14:creationId xmlns:p14="http://schemas.microsoft.com/office/powerpoint/2010/main" val="710782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FF2DC11-1E7A-489E-876B-3175F5B7F517}"/>
              </a:ext>
            </a:extLst>
          </p:cNvPr>
          <p:cNvSpPr>
            <a:spLocks noGrp="1"/>
          </p:cNvSpPr>
          <p:nvPr>
            <p:ph type="sldNum" sz="quarter" idx="5"/>
          </p:nvPr>
        </p:nvSpPr>
        <p:spPr/>
        <p:txBody>
          <a:bodyPr/>
          <a:lstStyle/>
          <a:p>
            <a:fld id="{2BF067CD-8E6B-4360-9AA8-C5DF2A48A6D1}" type="slidenum">
              <a:rPr lang="en-US" noProof="0" smtClean="0"/>
              <a:pPr/>
              <a:t>393</a:t>
            </a:fld>
            <a:endParaRPr lang="en-US" noProof="0" dirty="0"/>
          </a:p>
        </p:txBody>
      </p:sp>
      <p:sp>
        <p:nvSpPr>
          <p:cNvPr id="3" name="Text Placeholder 2">
            <a:extLst>
              <a:ext uri="{FF2B5EF4-FFF2-40B4-BE49-F238E27FC236}">
                <a16:creationId xmlns:a16="http://schemas.microsoft.com/office/drawing/2014/main" xmlns="" id="{AFEE921F-ECED-4DF0-8EE0-873D5CED011D}"/>
              </a:ext>
            </a:extLst>
          </p:cNvPr>
          <p:cNvSpPr>
            <a:spLocks noGrp="1"/>
          </p:cNvSpPr>
          <p:nvPr>
            <p:ph type="body" sz="quarter" idx="10"/>
          </p:nvPr>
        </p:nvSpPr>
        <p:spPr/>
        <p:txBody>
          <a:bodyPr>
            <a:normAutofit/>
          </a:bodyPr>
          <a:lstStyle/>
          <a:p>
            <a:r>
              <a:rPr lang="en-US" b="1" dirty="0"/>
              <a:t>Container image</a:t>
            </a:r>
            <a:r>
              <a:rPr lang="bg-BG" dirty="0"/>
              <a:t> </a:t>
            </a:r>
            <a:r>
              <a:rPr lang="en-US" dirty="0"/>
              <a:t>== software, packaged with its dependencies, designed to run in a virtual environment</a:t>
            </a:r>
            <a:r>
              <a:rPr lang="bg-BG" dirty="0"/>
              <a:t> (</a:t>
            </a:r>
            <a:r>
              <a:rPr lang="en-US" dirty="0"/>
              <a:t>like Docker</a:t>
            </a:r>
            <a:r>
              <a:rPr lang="bg-BG" dirty="0"/>
              <a:t>)</a:t>
            </a:r>
            <a:endParaRPr lang="en-US" dirty="0"/>
          </a:p>
          <a:p>
            <a:pPr lvl="1"/>
            <a:r>
              <a:rPr lang="en-US" dirty="0"/>
              <a:t>E.g. WordPress instance (Linux + PHP + Apache + WordPress)</a:t>
            </a:r>
          </a:p>
          <a:p>
            <a:pPr lvl="1"/>
            <a:r>
              <a:rPr lang="en-US" dirty="0"/>
              <a:t>Simplified installation, configuration and deployment</a:t>
            </a:r>
          </a:p>
          <a:p>
            <a:pPr>
              <a:spcBef>
                <a:spcPts val="1200"/>
              </a:spcBef>
            </a:pPr>
            <a:r>
              <a:rPr lang="en-US" b="1" dirty="0"/>
              <a:t>Docker </a:t>
            </a:r>
            <a:r>
              <a:rPr lang="en-US" dirty="0"/>
              <a:t>is the most popular containerization platform</a:t>
            </a:r>
          </a:p>
          <a:p>
            <a:pPr lvl="1"/>
            <a:r>
              <a:rPr lang="en-US" dirty="0"/>
              <a:t>Runs </a:t>
            </a:r>
            <a:r>
              <a:rPr lang="en-US" b="1" dirty="0"/>
              <a:t>containers</a:t>
            </a:r>
            <a:r>
              <a:rPr lang="en-US" dirty="0"/>
              <a:t> from local </a:t>
            </a:r>
            <a:r>
              <a:rPr lang="en-US" b="1" dirty="0"/>
              <a:t>image</a:t>
            </a:r>
            <a:r>
              <a:rPr lang="en-US" dirty="0"/>
              <a:t> or downloaded</a:t>
            </a:r>
            <a:br>
              <a:rPr lang="en-US" dirty="0"/>
            </a:br>
            <a:r>
              <a:rPr lang="en-US" dirty="0"/>
              <a:t>from the </a:t>
            </a:r>
            <a:r>
              <a:rPr lang="en-US" b="1" dirty="0"/>
              <a:t>Docker Hub </a:t>
            </a:r>
            <a:r>
              <a:rPr lang="en-US" dirty="0"/>
              <a:t>online repository</a:t>
            </a:r>
          </a:p>
          <a:p>
            <a:pPr lvl="1"/>
            <a:r>
              <a:rPr lang="en-US" dirty="0"/>
              <a:t>Open-source, runs on Linux, Windows, Mac</a:t>
            </a:r>
          </a:p>
        </p:txBody>
      </p:sp>
      <p:sp>
        <p:nvSpPr>
          <p:cNvPr id="4" name="Title 3">
            <a:extLst>
              <a:ext uri="{FF2B5EF4-FFF2-40B4-BE49-F238E27FC236}">
                <a16:creationId xmlns:a16="http://schemas.microsoft.com/office/drawing/2014/main" xmlns="" id="{AC9B0425-AB40-45E2-8355-12D2B6E0A31C}"/>
              </a:ext>
            </a:extLst>
          </p:cNvPr>
          <p:cNvSpPr>
            <a:spLocks noGrp="1"/>
          </p:cNvSpPr>
          <p:nvPr>
            <p:ph type="title"/>
          </p:nvPr>
        </p:nvSpPr>
        <p:spPr/>
        <p:txBody>
          <a:bodyPr/>
          <a:lstStyle/>
          <a:p>
            <a:r>
              <a:rPr lang="en-US" dirty="0"/>
              <a:t>Containers and Docker</a:t>
            </a:r>
          </a:p>
        </p:txBody>
      </p:sp>
      <p:pic>
        <p:nvPicPr>
          <p:cNvPr id="7" name="Picture 6">
            <a:extLst>
              <a:ext uri="{FF2B5EF4-FFF2-40B4-BE49-F238E27FC236}">
                <a16:creationId xmlns:a16="http://schemas.microsoft.com/office/drawing/2014/main" xmlns="" id="{8CD2750A-13B0-4162-A3F5-ACA0236BE5C4}"/>
              </a:ext>
            </a:extLst>
          </p:cNvPr>
          <p:cNvPicPr>
            <a:picLocks noChangeAspect="1"/>
          </p:cNvPicPr>
          <p:nvPr/>
        </p:nvPicPr>
        <p:blipFill>
          <a:blip r:embed="rId3"/>
          <a:stretch>
            <a:fillRect/>
          </a:stretch>
        </p:blipFill>
        <p:spPr>
          <a:xfrm>
            <a:off x="10147300" y="3858591"/>
            <a:ext cx="1704625" cy="1415409"/>
          </a:xfrm>
          <a:prstGeom prst="rect">
            <a:avLst/>
          </a:prstGeom>
        </p:spPr>
      </p:pic>
    </p:spTree>
    <p:extLst>
      <p:ext uri="{BB962C8B-B14F-4D97-AF65-F5344CB8AC3E}">
        <p14:creationId xmlns:p14="http://schemas.microsoft.com/office/powerpoint/2010/main" val="13904490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charRg st="408" end="40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F086396-AAEB-4214-8838-78327239FF08}"/>
              </a:ext>
            </a:extLst>
          </p:cNvPr>
          <p:cNvSpPr>
            <a:spLocks noGrp="1"/>
          </p:cNvSpPr>
          <p:nvPr>
            <p:ph type="sldNum" sz="quarter" idx="5"/>
          </p:nvPr>
        </p:nvSpPr>
        <p:spPr/>
        <p:txBody>
          <a:bodyPr/>
          <a:lstStyle/>
          <a:p>
            <a:fld id="{2BF067CD-8E6B-4360-9AA8-C5DF2A48A6D1}" type="slidenum">
              <a:rPr lang="en-US" noProof="0" smtClean="0"/>
              <a:pPr/>
              <a:t>394</a:t>
            </a:fld>
            <a:endParaRPr lang="en-US" noProof="0" dirty="0"/>
          </a:p>
        </p:txBody>
      </p:sp>
      <p:sp>
        <p:nvSpPr>
          <p:cNvPr id="3" name="Text Placeholder 2">
            <a:extLst>
              <a:ext uri="{FF2B5EF4-FFF2-40B4-BE49-F238E27FC236}">
                <a16:creationId xmlns:a16="http://schemas.microsoft.com/office/drawing/2014/main" xmlns="" id="{BA997FDC-1E12-4557-ABBB-247A7DA664CE}"/>
              </a:ext>
            </a:extLst>
          </p:cNvPr>
          <p:cNvSpPr>
            <a:spLocks noGrp="1"/>
          </p:cNvSpPr>
          <p:nvPr>
            <p:ph type="body" sz="quarter" idx="10"/>
          </p:nvPr>
        </p:nvSpPr>
        <p:spPr/>
        <p:txBody>
          <a:bodyPr/>
          <a:lstStyle/>
          <a:p>
            <a:r>
              <a:rPr lang="en-US" dirty="0"/>
              <a:t>Install </a:t>
            </a:r>
            <a:r>
              <a:rPr lang="en-US" b="1" dirty="0"/>
              <a:t>Docker</a:t>
            </a:r>
            <a:r>
              <a:rPr lang="en-US" dirty="0"/>
              <a:t> on your local computer</a:t>
            </a:r>
          </a:p>
          <a:p>
            <a:pPr lvl="1"/>
            <a:r>
              <a:rPr lang="en-US" dirty="0"/>
              <a:t>Or use the Docker online playground: </a:t>
            </a:r>
            <a:r>
              <a:rPr lang="en-US" dirty="0">
                <a:hlinkClick r:id="rId3"/>
              </a:rPr>
              <a:t>https://labs.play-with-docker.com</a:t>
            </a:r>
            <a:r>
              <a:rPr lang="en-US" dirty="0"/>
              <a:t> (with a free Docker Hub registration)</a:t>
            </a:r>
          </a:p>
          <a:p>
            <a:r>
              <a:rPr lang="en-US" dirty="0"/>
              <a:t>Download and </a:t>
            </a:r>
            <a:r>
              <a:rPr lang="en-US" b="1" dirty="0"/>
              <a:t>run a Docker image </a:t>
            </a:r>
            <a:r>
              <a:rPr lang="en-US" dirty="0"/>
              <a:t>in a new container:</a:t>
            </a:r>
          </a:p>
          <a:p>
            <a:endParaRPr lang="en-US" dirty="0"/>
          </a:p>
          <a:p>
            <a:pPr>
              <a:spcBef>
                <a:spcPts val="1200"/>
              </a:spcBef>
            </a:pPr>
            <a:r>
              <a:rPr lang="en-US" sz="3400" dirty="0"/>
              <a:t>Open the exposed URL: </a:t>
            </a:r>
            <a:r>
              <a:rPr lang="en-US" sz="3400" noProof="1">
                <a:hlinkClick r:id="rId4"/>
              </a:rPr>
              <a:t>http://localhost:8080</a:t>
            </a:r>
            <a:endParaRPr lang="en-US" sz="3400" noProof="1"/>
          </a:p>
          <a:p>
            <a:r>
              <a:rPr lang="en-US" sz="3400" noProof="1"/>
              <a:t>View currently running Docker containers</a:t>
            </a:r>
          </a:p>
          <a:p>
            <a:pPr>
              <a:spcBef>
                <a:spcPts val="1200"/>
              </a:spcBef>
            </a:pPr>
            <a:endParaRPr lang="en-US" dirty="0"/>
          </a:p>
        </p:txBody>
      </p:sp>
      <p:sp>
        <p:nvSpPr>
          <p:cNvPr id="4" name="Title 3">
            <a:extLst>
              <a:ext uri="{FF2B5EF4-FFF2-40B4-BE49-F238E27FC236}">
                <a16:creationId xmlns:a16="http://schemas.microsoft.com/office/drawing/2014/main" xmlns="" id="{678D1EF6-E4E6-40D9-90E2-652077F1C964}"/>
              </a:ext>
            </a:extLst>
          </p:cNvPr>
          <p:cNvSpPr>
            <a:spLocks noGrp="1"/>
          </p:cNvSpPr>
          <p:nvPr>
            <p:ph type="title"/>
          </p:nvPr>
        </p:nvSpPr>
        <p:spPr/>
        <p:txBody>
          <a:bodyPr/>
          <a:lstStyle/>
          <a:p>
            <a:r>
              <a:rPr lang="en-US" dirty="0"/>
              <a:t>Docker – Example</a:t>
            </a:r>
          </a:p>
        </p:txBody>
      </p:sp>
      <p:sp>
        <p:nvSpPr>
          <p:cNvPr id="6" name="Text Placeholder 5">
            <a:extLst>
              <a:ext uri="{FF2B5EF4-FFF2-40B4-BE49-F238E27FC236}">
                <a16:creationId xmlns:a16="http://schemas.microsoft.com/office/drawing/2014/main" xmlns="" id="{5D85148C-90C4-4626-91F0-785A102EEBEE}"/>
              </a:ext>
            </a:extLst>
          </p:cNvPr>
          <p:cNvSpPr txBox="1">
            <a:spLocks/>
          </p:cNvSpPr>
          <p:nvPr/>
        </p:nvSpPr>
        <p:spPr>
          <a:xfrm>
            <a:off x="741000" y="3795900"/>
            <a:ext cx="10710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docker run -d -p:8080:80 dockersamples/static-site</a:t>
            </a:r>
          </a:p>
        </p:txBody>
      </p:sp>
      <p:sp>
        <p:nvSpPr>
          <p:cNvPr id="8" name="Text Placeholder 5">
            <a:extLst>
              <a:ext uri="{FF2B5EF4-FFF2-40B4-BE49-F238E27FC236}">
                <a16:creationId xmlns:a16="http://schemas.microsoft.com/office/drawing/2014/main" xmlns="" id="{6CC41BB3-C34C-48D0-B43D-3CA5826FC67E}"/>
              </a:ext>
            </a:extLst>
          </p:cNvPr>
          <p:cNvSpPr txBox="1">
            <a:spLocks/>
          </p:cNvSpPr>
          <p:nvPr/>
        </p:nvSpPr>
        <p:spPr>
          <a:xfrm>
            <a:off x="741000" y="5933181"/>
            <a:ext cx="10710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docker ps</a:t>
            </a:r>
          </a:p>
        </p:txBody>
      </p:sp>
    </p:spTree>
    <p:extLst>
      <p:ext uri="{BB962C8B-B14F-4D97-AF65-F5344CB8AC3E}">
        <p14:creationId xmlns:p14="http://schemas.microsoft.com/office/powerpoint/2010/main" val="31981458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649229"/>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539000"/>
            <a:ext cx="6672421" cy="1089212"/>
          </a:xfrm>
        </p:spPr>
        <p:txBody>
          <a:bodyPr/>
          <a:lstStyle/>
          <a:p>
            <a:r>
              <a:rPr lang="en-US" b="0" dirty="0"/>
              <a:t>Play with Docker</a:t>
            </a:r>
          </a:p>
        </p:txBody>
      </p:sp>
      <p:sp>
        <p:nvSpPr>
          <p:cNvPr id="5" name="Rectangle 4">
            <a:extLst>
              <a:ext uri="{FF2B5EF4-FFF2-40B4-BE49-F238E27FC236}">
                <a16:creationId xmlns:a16="http://schemas.microsoft.com/office/drawing/2014/main" xmlns="" id="{98FA3FE0-CA7B-4A41-8D2D-05C96FD0A888}"/>
              </a:ext>
            </a:extLst>
          </p:cNvPr>
          <p:cNvSpPr/>
          <p:nvPr/>
        </p:nvSpPr>
        <p:spPr>
          <a:xfrm>
            <a:off x="5738750" y="3490780"/>
            <a:ext cx="5115311" cy="523220"/>
          </a:xfrm>
          <a:prstGeom prst="rect">
            <a:avLst/>
          </a:prstGeom>
        </p:spPr>
        <p:txBody>
          <a:bodyPr wrap="none">
            <a:spAutoFit/>
          </a:bodyPr>
          <a:lstStyle/>
          <a:p>
            <a:pPr algn="ctr"/>
            <a:r>
              <a:rPr lang="en-US" sz="2800" dirty="0">
                <a:hlinkClick r:id="rId3"/>
              </a:rPr>
              <a:t>https://labs.play-with-docker.com</a:t>
            </a:r>
            <a:endParaRPr lang="en-US" sz="2800" dirty="0"/>
          </a:p>
        </p:txBody>
      </p:sp>
      <p:pic>
        <p:nvPicPr>
          <p:cNvPr id="6" name="Picture 5">
            <a:extLst>
              <a:ext uri="{FF2B5EF4-FFF2-40B4-BE49-F238E27FC236}">
                <a16:creationId xmlns:a16="http://schemas.microsoft.com/office/drawing/2014/main" xmlns="" id="{BD06D953-1A1D-4D83-93B5-420E426A013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1461000" y="1899000"/>
            <a:ext cx="2268857" cy="1883910"/>
          </a:xfrm>
          <a:prstGeom prst="rect">
            <a:avLst/>
          </a:prstGeom>
        </p:spPr>
      </p:pic>
    </p:spTree>
    <p:extLst>
      <p:ext uri="{BB962C8B-B14F-4D97-AF65-F5344CB8AC3E}">
        <p14:creationId xmlns:p14="http://schemas.microsoft.com/office/powerpoint/2010/main" val="16102401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38AA971-E96D-44A9-9466-4A7404F75B90}"/>
              </a:ext>
            </a:extLst>
          </p:cNvPr>
          <p:cNvSpPr>
            <a:spLocks noGrp="1"/>
          </p:cNvSpPr>
          <p:nvPr>
            <p:ph type="sldNum" sz="quarter" idx="5"/>
          </p:nvPr>
        </p:nvSpPr>
        <p:spPr/>
        <p:txBody>
          <a:bodyPr/>
          <a:lstStyle/>
          <a:p>
            <a:fld id="{2BF067CD-8E6B-4360-9AA8-C5DF2A48A6D1}" type="slidenum">
              <a:rPr lang="en-US" noProof="0" smtClean="0"/>
              <a:pPr/>
              <a:t>396</a:t>
            </a:fld>
            <a:endParaRPr lang="en-US" noProof="0" dirty="0"/>
          </a:p>
        </p:txBody>
      </p:sp>
      <p:sp>
        <p:nvSpPr>
          <p:cNvPr id="3" name="Text Placeholder 2">
            <a:extLst>
              <a:ext uri="{FF2B5EF4-FFF2-40B4-BE49-F238E27FC236}">
                <a16:creationId xmlns:a16="http://schemas.microsoft.com/office/drawing/2014/main" xmlns="" id="{2BB2CD8D-CCD1-4A7A-84B8-CFAA459CE599}"/>
              </a:ext>
            </a:extLst>
          </p:cNvPr>
          <p:cNvSpPr>
            <a:spLocks noGrp="1"/>
          </p:cNvSpPr>
          <p:nvPr>
            <p:ph type="body" sz="quarter" idx="10"/>
          </p:nvPr>
        </p:nvSpPr>
        <p:spPr/>
        <p:txBody>
          <a:bodyPr/>
          <a:lstStyle/>
          <a:p>
            <a:r>
              <a:rPr lang="en-US" dirty="0"/>
              <a:t>Working with </a:t>
            </a:r>
            <a:r>
              <a:rPr lang="en-US" b="1" dirty="0"/>
              <a:t>operating systems </a:t>
            </a:r>
            <a:r>
              <a:rPr lang="en-US" dirty="0"/>
              <a:t>(Linux, Windows,</a:t>
            </a:r>
            <a:r>
              <a:rPr lang="bg-BG" dirty="0"/>
              <a:t/>
            </a:r>
            <a:br>
              <a:rPr lang="bg-BG" dirty="0"/>
            </a:br>
            <a:r>
              <a:rPr lang="en-US" dirty="0"/>
              <a:t>others) is an important skill for software engineers</a:t>
            </a:r>
          </a:p>
          <a:p>
            <a:pPr lvl="1"/>
            <a:r>
              <a:rPr lang="en-US" dirty="0"/>
              <a:t>Installation, configuration and basic system administration</a:t>
            </a:r>
          </a:p>
          <a:p>
            <a:pPr lvl="1"/>
            <a:r>
              <a:rPr lang="en-US" dirty="0"/>
              <a:t>Process management, file system, users and permissions</a:t>
            </a:r>
          </a:p>
          <a:p>
            <a:r>
              <a:rPr lang="en-US" dirty="0"/>
              <a:t>Sample </a:t>
            </a:r>
            <a:r>
              <a:rPr lang="en-US" b="1" dirty="0"/>
              <a:t>Linux shell commands</a:t>
            </a:r>
            <a:r>
              <a:rPr lang="en-US" dirty="0"/>
              <a:t>:</a:t>
            </a:r>
          </a:p>
          <a:p>
            <a:pPr lvl="1"/>
            <a:r>
              <a:rPr lang="en-US" dirty="0"/>
              <a:t>Create a file:</a:t>
            </a:r>
          </a:p>
          <a:p>
            <a:pPr lvl="1"/>
            <a:r>
              <a:rPr lang="en-US" dirty="0"/>
              <a:t>Rename a file:</a:t>
            </a:r>
          </a:p>
          <a:p>
            <a:pPr lvl="1"/>
            <a:r>
              <a:rPr lang="en-US" dirty="0"/>
              <a:t>View file contents: </a:t>
            </a:r>
          </a:p>
        </p:txBody>
      </p:sp>
      <p:sp>
        <p:nvSpPr>
          <p:cNvPr id="4" name="Title 3">
            <a:extLst>
              <a:ext uri="{FF2B5EF4-FFF2-40B4-BE49-F238E27FC236}">
                <a16:creationId xmlns:a16="http://schemas.microsoft.com/office/drawing/2014/main" xmlns="" id="{C696D682-D682-40BE-A24F-3E9D2FA183BB}"/>
              </a:ext>
            </a:extLst>
          </p:cNvPr>
          <p:cNvSpPr>
            <a:spLocks noGrp="1"/>
          </p:cNvSpPr>
          <p:nvPr>
            <p:ph type="title"/>
          </p:nvPr>
        </p:nvSpPr>
        <p:spPr/>
        <p:txBody>
          <a:bodyPr/>
          <a:lstStyle/>
          <a:p>
            <a:r>
              <a:rPr lang="en-US" dirty="0"/>
              <a:t>Operating Systems</a:t>
            </a:r>
          </a:p>
        </p:txBody>
      </p:sp>
      <p:sp>
        <p:nvSpPr>
          <p:cNvPr id="5" name="Text Placeholder 5">
            <a:extLst>
              <a:ext uri="{FF2B5EF4-FFF2-40B4-BE49-F238E27FC236}">
                <a16:creationId xmlns:a16="http://schemas.microsoft.com/office/drawing/2014/main" xmlns="" id="{01B78C2B-89F7-4167-B432-5A95580B3E3D}"/>
              </a:ext>
            </a:extLst>
          </p:cNvPr>
          <p:cNvSpPr txBox="1">
            <a:spLocks/>
          </p:cNvSpPr>
          <p:nvPr/>
        </p:nvSpPr>
        <p:spPr>
          <a:xfrm>
            <a:off x="3396000" y="4464000"/>
            <a:ext cx="292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cat &gt; hello.txt</a:t>
            </a:r>
          </a:p>
        </p:txBody>
      </p:sp>
      <p:sp>
        <p:nvSpPr>
          <p:cNvPr id="6" name="Text Placeholder 5">
            <a:extLst>
              <a:ext uri="{FF2B5EF4-FFF2-40B4-BE49-F238E27FC236}">
                <a16:creationId xmlns:a16="http://schemas.microsoft.com/office/drawing/2014/main" xmlns="" id="{BB65F575-3DFD-4B3B-9246-0DCEFDCECC12}"/>
              </a:ext>
            </a:extLst>
          </p:cNvPr>
          <p:cNvSpPr txBox="1">
            <a:spLocks/>
          </p:cNvSpPr>
          <p:nvPr/>
        </p:nvSpPr>
        <p:spPr>
          <a:xfrm>
            <a:off x="3646336" y="5139000"/>
            <a:ext cx="438998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mv hello.txt welcome.txt</a:t>
            </a:r>
          </a:p>
        </p:txBody>
      </p:sp>
      <p:sp>
        <p:nvSpPr>
          <p:cNvPr id="7" name="Text Placeholder 5">
            <a:extLst>
              <a:ext uri="{FF2B5EF4-FFF2-40B4-BE49-F238E27FC236}">
                <a16:creationId xmlns:a16="http://schemas.microsoft.com/office/drawing/2014/main" xmlns="" id="{A3C9FCD5-4E47-472B-A0D5-FCB5F25344D3}"/>
              </a:ext>
            </a:extLst>
          </p:cNvPr>
          <p:cNvSpPr txBox="1">
            <a:spLocks/>
          </p:cNvSpPr>
          <p:nvPr/>
        </p:nvSpPr>
        <p:spPr>
          <a:xfrm>
            <a:off x="4341000" y="5810973"/>
            <a:ext cx="292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cat welcome.txt</a:t>
            </a:r>
          </a:p>
        </p:txBody>
      </p:sp>
      <p:pic>
        <p:nvPicPr>
          <p:cNvPr id="8" name="Picture 7">
            <a:extLst>
              <a:ext uri="{FF2B5EF4-FFF2-40B4-BE49-F238E27FC236}">
                <a16:creationId xmlns:a16="http://schemas.microsoft.com/office/drawing/2014/main" xmlns="" id="{D70D1EA2-660A-47A0-BACE-D56826E0CA5C}"/>
              </a:ext>
            </a:extLst>
          </p:cNvPr>
          <p:cNvPicPr>
            <a:picLocks noChangeAspect="1"/>
          </p:cNvPicPr>
          <p:nvPr/>
        </p:nvPicPr>
        <p:blipFill>
          <a:blip r:embed="rId3"/>
          <a:stretch>
            <a:fillRect/>
          </a:stretch>
        </p:blipFill>
        <p:spPr>
          <a:xfrm>
            <a:off x="7943167" y="3814780"/>
            <a:ext cx="3925666" cy="2539220"/>
          </a:xfrm>
          <a:prstGeom prst="rect">
            <a:avLst/>
          </a:prstGeom>
        </p:spPr>
      </p:pic>
      <p:pic>
        <p:nvPicPr>
          <p:cNvPr id="9" name="Picture 8">
            <a:extLst>
              <a:ext uri="{FF2B5EF4-FFF2-40B4-BE49-F238E27FC236}">
                <a16:creationId xmlns:a16="http://schemas.microsoft.com/office/drawing/2014/main" xmlns="" id="{F4C12E12-2085-4B19-819B-742BC63C2A8F}"/>
              </a:ext>
            </a:extLst>
          </p:cNvPr>
          <p:cNvPicPr>
            <a:picLocks noChangeAspect="1"/>
          </p:cNvPicPr>
          <p:nvPr/>
        </p:nvPicPr>
        <p:blipFill>
          <a:blip r:embed="rId4"/>
          <a:stretch>
            <a:fillRect/>
          </a:stretch>
        </p:blipFill>
        <p:spPr>
          <a:xfrm>
            <a:off x="10725801" y="1404000"/>
            <a:ext cx="1144249" cy="990000"/>
          </a:xfrm>
          <a:prstGeom prst="rect">
            <a:avLst/>
          </a:prstGeom>
        </p:spPr>
      </p:pic>
    </p:spTree>
    <p:extLst>
      <p:ext uri="{BB962C8B-B14F-4D97-AF65-F5344CB8AC3E}">
        <p14:creationId xmlns:p14="http://schemas.microsoft.com/office/powerpoint/2010/main" val="6508973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66400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764000"/>
            <a:ext cx="6672421" cy="900175"/>
          </a:xfrm>
        </p:spPr>
        <p:txBody>
          <a:bodyPr/>
          <a:lstStyle/>
          <a:p>
            <a:r>
              <a:rPr lang="en-US" dirty="0"/>
              <a:t>Linux Shell Commands</a:t>
            </a:r>
          </a:p>
        </p:txBody>
      </p:sp>
      <p:sp>
        <p:nvSpPr>
          <p:cNvPr id="2" name="Rectangle 1">
            <a:extLst>
              <a:ext uri="{FF2B5EF4-FFF2-40B4-BE49-F238E27FC236}">
                <a16:creationId xmlns:a16="http://schemas.microsoft.com/office/drawing/2014/main" xmlns="" id="{ECADE4DF-FA1B-429C-9C46-CE2E325D7C72}"/>
              </a:ext>
            </a:extLst>
          </p:cNvPr>
          <p:cNvSpPr/>
          <p:nvPr/>
        </p:nvSpPr>
        <p:spPr>
          <a:xfrm>
            <a:off x="5050483" y="3453367"/>
            <a:ext cx="6445547" cy="523220"/>
          </a:xfrm>
          <a:prstGeom prst="rect">
            <a:avLst/>
          </a:prstGeom>
        </p:spPr>
        <p:txBody>
          <a:bodyPr wrap="none">
            <a:spAutoFit/>
          </a:bodyPr>
          <a:lstStyle/>
          <a:p>
            <a:pPr algn="ctr"/>
            <a:r>
              <a:rPr lang="en-US" sz="2800" dirty="0">
                <a:hlinkClick r:id="rId3"/>
              </a:rPr>
              <a:t>https://repl.it/@nakov/bash-shell-example</a:t>
            </a:r>
            <a:endParaRPr lang="en-US" sz="2800" dirty="0"/>
          </a:p>
        </p:txBody>
      </p:sp>
      <p:pic>
        <p:nvPicPr>
          <p:cNvPr id="6" name="Picture 5">
            <a:extLst>
              <a:ext uri="{FF2B5EF4-FFF2-40B4-BE49-F238E27FC236}">
                <a16:creationId xmlns:a16="http://schemas.microsoft.com/office/drawing/2014/main" xmlns="" id="{7681AFE5-5285-455D-A3D5-3D45610A9625}"/>
              </a:ext>
            </a:extLst>
          </p:cNvPr>
          <p:cNvPicPr>
            <a:picLocks noChangeAspect="1"/>
          </p:cNvPicPr>
          <p:nvPr/>
        </p:nvPicPr>
        <p:blipFill>
          <a:blip r:embed="rId4"/>
          <a:stretch>
            <a:fillRect/>
          </a:stretch>
        </p:blipFill>
        <p:spPr>
          <a:xfrm>
            <a:off x="1606571" y="1973621"/>
            <a:ext cx="1993195" cy="1724504"/>
          </a:xfrm>
          <a:prstGeom prst="rect">
            <a:avLst/>
          </a:prstGeom>
        </p:spPr>
      </p:pic>
    </p:spTree>
    <p:extLst>
      <p:ext uri="{BB962C8B-B14F-4D97-AF65-F5344CB8AC3E}">
        <p14:creationId xmlns:p14="http://schemas.microsoft.com/office/powerpoint/2010/main" val="1100747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32898"/>
            <a:ext cx="8235750" cy="1811102"/>
          </a:xfrm>
        </p:spPr>
        <p:txBody>
          <a:bodyPr/>
          <a:lstStyle/>
          <a:p>
            <a:r>
              <a:rPr lang="en-US" dirty="0"/>
              <a:t>Internet of Things (IoT)</a:t>
            </a:r>
          </a:p>
        </p:txBody>
      </p:sp>
      <p:pic>
        <p:nvPicPr>
          <p:cNvPr id="6" name="Picture 5">
            <a:extLst>
              <a:ext uri="{FF2B5EF4-FFF2-40B4-BE49-F238E27FC236}">
                <a16:creationId xmlns:a16="http://schemas.microsoft.com/office/drawing/2014/main" xmlns=""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21282732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FB0A899B-8DF9-419C-B6B1-4753CD8BA21F}"/>
              </a:ext>
            </a:extLst>
          </p:cNvPr>
          <p:cNvSpPr>
            <a:spLocks noGrp="1"/>
          </p:cNvSpPr>
          <p:nvPr>
            <p:ph type="sldNum" sz="quarter" idx="5"/>
          </p:nvPr>
        </p:nvSpPr>
        <p:spPr>
          <a:xfrm>
            <a:off x="11676000" y="6507000"/>
            <a:ext cx="44444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399</a:t>
            </a:fld>
            <a:endParaRPr lang="en-US" noProof="0" dirty="0"/>
          </a:p>
        </p:txBody>
      </p:sp>
      <p:sp>
        <p:nvSpPr>
          <p:cNvPr id="3" name="Text Placeholder 2">
            <a:extLst>
              <a:ext uri="{FF2B5EF4-FFF2-40B4-BE49-F238E27FC236}">
                <a16:creationId xmlns:a16="http://schemas.microsoft.com/office/drawing/2014/main" xmlns="" id="{485CB88A-664B-40EF-A8D1-7EC2EA2BB53D}"/>
              </a:ext>
            </a:extLst>
          </p:cNvPr>
          <p:cNvSpPr>
            <a:spLocks noGrp="1"/>
          </p:cNvSpPr>
          <p:nvPr>
            <p:ph type="body" sz="quarter" idx="10"/>
          </p:nvPr>
        </p:nvSpPr>
        <p:spPr>
          <a:xfrm>
            <a:off x="190402" y="1196125"/>
            <a:ext cx="6625598" cy="5528766"/>
          </a:xfrm>
        </p:spPr>
        <p:txBody>
          <a:bodyPr/>
          <a:lstStyle/>
          <a:p>
            <a:r>
              <a:rPr lang="en-US" b="1" dirty="0"/>
              <a:t>Embedded systems</a:t>
            </a:r>
          </a:p>
          <a:p>
            <a:pPr lvl="1"/>
            <a:r>
              <a:rPr lang="en-US" b="1" dirty="0"/>
              <a:t>Hardware</a:t>
            </a:r>
            <a:r>
              <a:rPr lang="en-US" dirty="0"/>
              <a:t> + </a:t>
            </a:r>
            <a:r>
              <a:rPr lang="en-US" b="1" dirty="0"/>
              <a:t>software</a:t>
            </a:r>
            <a:r>
              <a:rPr lang="en-US" dirty="0"/>
              <a:t>, dedicated to certain task, e.g. control the lights or the heating at home</a:t>
            </a:r>
          </a:p>
          <a:p>
            <a:pPr lvl="1"/>
            <a:r>
              <a:rPr lang="en-US" dirty="0"/>
              <a:t>The hardware has </a:t>
            </a:r>
            <a:r>
              <a:rPr lang="en-US" b="1" dirty="0"/>
              <a:t>limited</a:t>
            </a:r>
            <a:r>
              <a:rPr lang="en-US" dirty="0"/>
              <a:t> </a:t>
            </a:r>
            <a:r>
              <a:rPr lang="en-US" b="1" dirty="0"/>
              <a:t>resources</a:t>
            </a:r>
            <a:r>
              <a:rPr lang="en-US" dirty="0"/>
              <a:t> (CPU, RAM, battery</a:t>
            </a:r>
            <a:r>
              <a:rPr lang="bg-BG" dirty="0"/>
              <a:t>, </a:t>
            </a:r>
            <a:r>
              <a:rPr lang="en-US" dirty="0"/>
              <a:t>…)</a:t>
            </a:r>
          </a:p>
          <a:p>
            <a:r>
              <a:rPr lang="en-US" b="1" dirty="0"/>
              <a:t>Internet-connected</a:t>
            </a:r>
            <a:r>
              <a:rPr lang="en-US" dirty="0"/>
              <a:t> embedded systems are known as "Internet of Things" devices (</a:t>
            </a:r>
            <a:r>
              <a:rPr lang="en-US" b="1" dirty="0"/>
              <a:t>IoT devices</a:t>
            </a:r>
            <a:r>
              <a:rPr lang="en-US" dirty="0"/>
              <a:t>)</a:t>
            </a:r>
          </a:p>
        </p:txBody>
      </p:sp>
      <p:sp>
        <p:nvSpPr>
          <p:cNvPr id="4" name="Title 3">
            <a:extLst>
              <a:ext uri="{FF2B5EF4-FFF2-40B4-BE49-F238E27FC236}">
                <a16:creationId xmlns:a16="http://schemas.microsoft.com/office/drawing/2014/main" xmlns="" id="{A25EA596-03F8-426C-A88F-FF48BA8A7DAE}"/>
              </a:ext>
            </a:extLst>
          </p:cNvPr>
          <p:cNvSpPr>
            <a:spLocks noGrp="1"/>
          </p:cNvSpPr>
          <p:nvPr>
            <p:ph type="title"/>
          </p:nvPr>
        </p:nvSpPr>
        <p:spPr/>
        <p:txBody>
          <a:bodyPr/>
          <a:lstStyle/>
          <a:p>
            <a:r>
              <a:rPr lang="en-US" dirty="0"/>
              <a:t>Embedded Systems and IoT</a:t>
            </a:r>
          </a:p>
        </p:txBody>
      </p:sp>
      <p:pic>
        <p:nvPicPr>
          <p:cNvPr id="5122" name="Picture 2" descr="Make: Ultimate Arduino Kit">
            <a:extLst>
              <a:ext uri="{FF2B5EF4-FFF2-40B4-BE49-F238E27FC236}">
                <a16:creationId xmlns:a16="http://schemas.microsoft.com/office/drawing/2014/main" xmlns="" id="{2BC3AF4F-46CB-4163-B7D4-49D67E7E4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167" y="1378664"/>
            <a:ext cx="4850737" cy="320957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4485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 xmlns:a16="http://schemas.microsoft.com/office/drawing/2014/main" id="{94302D3F-4425-4CE1-AE8C-873108208F7C}"/>
              </a:ext>
            </a:extLst>
          </p:cNvPr>
          <p:cNvSpPr>
            <a:spLocks noGrp="1"/>
          </p:cNvSpPr>
          <p:nvPr>
            <p:ph type="subTitle" sz="quarter" idx="11"/>
          </p:nvPr>
        </p:nvSpPr>
        <p:spPr/>
        <p:txBody>
          <a:bodyPr/>
          <a:lstStyle/>
          <a:p>
            <a:r>
              <a:rPr lang="en-US" dirty="0"/>
              <a:t>Compiler vs. Interpreter</a:t>
            </a:r>
          </a:p>
        </p:txBody>
      </p:sp>
      <p:sp>
        <p:nvSpPr>
          <p:cNvPr id="3" name="Title 2"/>
          <p:cNvSpPr>
            <a:spLocks noGrp="1"/>
          </p:cNvSpPr>
          <p:nvPr>
            <p:ph type="title" sz="quarter" idx="10"/>
          </p:nvPr>
        </p:nvSpPr>
        <p:spPr>
          <a:xfrm>
            <a:off x="615109" y="4624177"/>
            <a:ext cx="10961783" cy="929381"/>
          </a:xfrm>
        </p:spPr>
        <p:txBody>
          <a:bodyPr/>
          <a:lstStyle/>
          <a:p>
            <a:r>
              <a:rPr lang="en-GB" dirty="0"/>
              <a:t>Execution Model</a:t>
            </a:r>
          </a:p>
        </p:txBody>
      </p:sp>
      <p:pic>
        <p:nvPicPr>
          <p:cNvPr id="5" name="Picture 4">
            <a:extLst>
              <a:ext uri="{FF2B5EF4-FFF2-40B4-BE49-F238E27FC236}">
                <a16:creationId xmlns="" xmlns:a16="http://schemas.microsoft.com/office/drawing/2014/main" id="{093C048B-550D-462E-AAB7-2B9173E2A072}"/>
              </a:ext>
            </a:extLst>
          </p:cNvPr>
          <p:cNvPicPr>
            <a:picLocks noChangeAspect="1"/>
          </p:cNvPicPr>
          <p:nvPr/>
        </p:nvPicPr>
        <p:blipFill>
          <a:blip r:embed="rId2">
            <a:duotone>
              <a:schemeClr val="accent1">
                <a:shade val="45000"/>
                <a:satMod val="135000"/>
              </a:schemeClr>
              <a:prstClr val="white"/>
            </a:duotone>
          </a:blip>
          <a:stretch>
            <a:fillRect/>
          </a:stretch>
        </p:blipFill>
        <p:spPr>
          <a:xfrm>
            <a:off x="4891248" y="1584000"/>
            <a:ext cx="2389839" cy="2152075"/>
          </a:xfrm>
          <a:prstGeom prst="rect">
            <a:avLst/>
          </a:prstGeom>
        </p:spPr>
      </p:pic>
    </p:spTree>
    <p:extLst>
      <p:ext uri="{BB962C8B-B14F-4D97-AF65-F5344CB8AC3E}">
        <p14:creationId xmlns:p14="http://schemas.microsoft.com/office/powerpoint/2010/main" val="2292962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
            <a:extLst>
              <a:ext uri="{FF2B5EF4-FFF2-40B4-BE49-F238E27FC236}">
                <a16:creationId xmlns:a16="http://schemas.microsoft.com/office/drawing/2014/main" xmlns="" id="{752C4BD6-71AA-4741-855F-BE2CE126C0F2}"/>
              </a:ext>
            </a:extLst>
          </p:cNvPr>
          <p:cNvSpPr>
            <a:spLocks noGrp="1" noChangeArrowheads="1"/>
          </p:cNvSpPr>
          <p:nvPr>
            <p:ph type="title"/>
          </p:nvPr>
        </p:nvSpPr>
        <p:spPr>
          <a:xfrm>
            <a:off x="190406" y="100750"/>
            <a:ext cx="9715594" cy="882654"/>
          </a:xfrm>
        </p:spPr>
        <p:txBody>
          <a:bodyPr>
            <a:normAutofit/>
          </a:bodyPr>
          <a:lstStyle/>
          <a:p>
            <a:r>
              <a:rPr lang="en-GB" dirty="0"/>
              <a:t>SoftUni Diamond Partners</a:t>
            </a:r>
            <a:endParaRPr lang="bg-BG" dirty="0"/>
          </a:p>
        </p:txBody>
      </p:sp>
      <p:pic>
        <p:nvPicPr>
          <p:cNvPr id="17" name="Infragistics">
            <a:hlinkClick r:id="rId3"/>
            <a:extLst>
              <a:ext uri="{FF2B5EF4-FFF2-40B4-BE49-F238E27FC236}">
                <a16:creationId xmlns:a16="http://schemas.microsoft.com/office/drawing/2014/main" xmlns="" id="{F2E5D333-797D-48C4-8ACA-2588DF4946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4" r="-2878"/>
          <a:stretch/>
        </p:blipFill>
        <p:spPr>
          <a:xfrm>
            <a:off x="4994631" y="4499976"/>
            <a:ext cx="6140835" cy="951208"/>
          </a:xfrm>
          <a:prstGeom prst="roundRect">
            <a:avLst/>
          </a:prstGeom>
          <a:solidFill>
            <a:schemeClr val="bg2"/>
          </a:solidFill>
          <a:ln>
            <a:solidFill>
              <a:schemeClr val="tx1"/>
            </a:solidFill>
          </a:ln>
          <a:effectLst>
            <a:softEdge rad="0"/>
          </a:effectLst>
        </p:spPr>
      </p:pic>
      <p:pic>
        <p:nvPicPr>
          <p:cNvPr id="18" name="Indeavr">
            <a:hlinkClick r:id="rId5"/>
            <a:extLst>
              <a:ext uri="{FF2B5EF4-FFF2-40B4-BE49-F238E27FC236}">
                <a16:creationId xmlns:a16="http://schemas.microsoft.com/office/drawing/2014/main" xmlns="" id="{23A3D6FD-C8E2-4707-AC06-FDB77983B8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087340" y="3431278"/>
            <a:ext cx="4272023" cy="899525"/>
          </a:xfrm>
          <a:prstGeom prst="roundRect">
            <a:avLst/>
          </a:prstGeom>
          <a:solidFill>
            <a:schemeClr val="bg2"/>
          </a:solidFill>
          <a:ln>
            <a:solidFill>
              <a:schemeClr val="tx1"/>
            </a:solidFill>
          </a:ln>
          <a:effectLst/>
        </p:spPr>
      </p:pic>
      <p:pic>
        <p:nvPicPr>
          <p:cNvPr id="19" name="SB Tech">
            <a:hlinkClick r:id="rId7"/>
            <a:extLst>
              <a:ext uri="{FF2B5EF4-FFF2-40B4-BE49-F238E27FC236}">
                <a16:creationId xmlns:a16="http://schemas.microsoft.com/office/drawing/2014/main" xmlns="" id="{4A500902-005A-4FD0-9430-54C0F481224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57" t="5588" r="-7813" b="1819"/>
          <a:stretch/>
        </p:blipFill>
        <p:spPr>
          <a:xfrm>
            <a:off x="946878" y="2394266"/>
            <a:ext cx="2926080" cy="900000"/>
          </a:xfrm>
          <a:prstGeom prst="roundRect">
            <a:avLst/>
          </a:prstGeom>
          <a:solidFill>
            <a:schemeClr val="bg2"/>
          </a:solidFill>
          <a:ln>
            <a:solidFill>
              <a:schemeClr val="tx1"/>
            </a:solidFill>
          </a:ln>
          <a:effectLst/>
        </p:spPr>
      </p:pic>
      <p:pic>
        <p:nvPicPr>
          <p:cNvPr id="20" name="Postbank">
            <a:hlinkClick r:id="rId9"/>
            <a:extLst>
              <a:ext uri="{FF2B5EF4-FFF2-40B4-BE49-F238E27FC236}">
                <a16:creationId xmlns:a16="http://schemas.microsoft.com/office/drawing/2014/main" xmlns="" id="{CA611A24-AFA2-4487-AD42-D0C69A5D006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0749" t="-8951" r="-23891" b="-8951"/>
          <a:stretch/>
        </p:blipFill>
        <p:spPr>
          <a:xfrm>
            <a:off x="8203122" y="1317177"/>
            <a:ext cx="2926650" cy="882654"/>
          </a:xfrm>
          <a:prstGeom prst="roundRect">
            <a:avLst/>
          </a:prstGeom>
          <a:solidFill>
            <a:schemeClr val="bg2"/>
          </a:solidFill>
          <a:ln>
            <a:solidFill>
              <a:schemeClr val="tx1"/>
            </a:solidFill>
          </a:ln>
          <a:effectLst/>
        </p:spPr>
      </p:pic>
      <p:pic>
        <p:nvPicPr>
          <p:cNvPr id="21" name="SmartIT">
            <a:hlinkClick r:id="rId11"/>
            <a:extLst>
              <a:ext uri="{FF2B5EF4-FFF2-40B4-BE49-F238E27FC236}">
                <a16:creationId xmlns:a16="http://schemas.microsoft.com/office/drawing/2014/main" xmlns="" id="{D23BC3C2-79EC-4F5E-8A78-08EA954F0DC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8527" t="-16504" r="-13960" b="-16504"/>
          <a:stretch/>
        </p:blipFill>
        <p:spPr>
          <a:xfrm>
            <a:off x="4071000" y="2379945"/>
            <a:ext cx="4288364" cy="903495"/>
          </a:xfrm>
          <a:prstGeom prst="roundRect">
            <a:avLst/>
          </a:prstGeom>
          <a:solidFill>
            <a:schemeClr val="bg2"/>
          </a:solidFill>
          <a:ln>
            <a:solidFill>
              <a:schemeClr val="tx1"/>
            </a:solidFill>
          </a:ln>
          <a:effectLst/>
        </p:spPr>
      </p:pic>
      <p:pic>
        <p:nvPicPr>
          <p:cNvPr id="22" name="Codexio">
            <a:hlinkClick r:id="rId13"/>
            <a:extLst>
              <a:ext uri="{FF2B5EF4-FFF2-40B4-BE49-F238E27FC236}">
                <a16:creationId xmlns:a16="http://schemas.microsoft.com/office/drawing/2014/main" xmlns="" id="{7BB89598-3235-41D0-863F-EE29F4852BB5}"/>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3315" t="4941" r="3550" b="4346"/>
          <a:stretch/>
        </p:blipFill>
        <p:spPr>
          <a:xfrm>
            <a:off x="8724000" y="2396807"/>
            <a:ext cx="1966594" cy="1835427"/>
          </a:xfrm>
          <a:prstGeom prst="roundRect">
            <a:avLst/>
          </a:prstGeom>
          <a:solidFill>
            <a:schemeClr val="bg2"/>
          </a:solidFill>
          <a:ln>
            <a:solidFill>
              <a:schemeClr val="tx1"/>
            </a:solidFill>
          </a:ln>
          <a:effectLst/>
        </p:spPr>
      </p:pic>
      <p:pic>
        <p:nvPicPr>
          <p:cNvPr id="23" name="Picture 22">
            <a:hlinkClick r:id="rId15"/>
            <a:extLst>
              <a:ext uri="{FF2B5EF4-FFF2-40B4-BE49-F238E27FC236}">
                <a16:creationId xmlns:a16="http://schemas.microsoft.com/office/drawing/2014/main" xmlns="" id="{8A76DB2B-A524-4E3F-84A1-6A809051D933}"/>
              </a:ext>
            </a:extLst>
          </p:cNvPr>
          <p:cNvPicPr>
            <a:picLocks noChangeAspect="1"/>
          </p:cNvPicPr>
          <p:nvPr/>
        </p:nvPicPr>
        <p:blipFill rotWithShape="1">
          <a:blip r:embed="rId16"/>
          <a:srcRect l="5838" t="5064" r="4136" b="5064"/>
          <a:stretch/>
        </p:blipFill>
        <p:spPr>
          <a:xfrm>
            <a:off x="959054" y="3454653"/>
            <a:ext cx="2913904" cy="908427"/>
          </a:xfrm>
          <a:prstGeom prst="roundRect">
            <a:avLst/>
          </a:prstGeom>
          <a:solidFill>
            <a:schemeClr val="bg2"/>
          </a:solidFill>
          <a:ln>
            <a:solidFill>
              <a:schemeClr val="tx1"/>
            </a:solidFill>
          </a:ln>
          <a:effectLst/>
        </p:spPr>
      </p:pic>
      <p:pic>
        <p:nvPicPr>
          <p:cNvPr id="24" name="Picture 23">
            <a:hlinkClick r:id="rId17"/>
            <a:extLst>
              <a:ext uri="{FF2B5EF4-FFF2-40B4-BE49-F238E27FC236}">
                <a16:creationId xmlns:a16="http://schemas.microsoft.com/office/drawing/2014/main" xmlns="" id="{64FC966A-44E3-42B5-814D-8ECE6308CE9F}"/>
              </a:ext>
            </a:extLst>
          </p:cNvPr>
          <p:cNvPicPr>
            <a:picLocks noChangeAspect="1"/>
          </p:cNvPicPr>
          <p:nvPr/>
        </p:nvPicPr>
        <p:blipFill>
          <a:blip r:embed="rId18"/>
          <a:stretch>
            <a:fillRect/>
          </a:stretch>
        </p:blipFill>
        <p:spPr>
          <a:xfrm>
            <a:off x="2805665" y="1326177"/>
            <a:ext cx="1380716" cy="864655"/>
          </a:xfrm>
          <a:prstGeom prst="roundRect">
            <a:avLst/>
          </a:prstGeom>
          <a:solidFill>
            <a:schemeClr val="bg2"/>
          </a:solidFill>
          <a:ln>
            <a:solidFill>
              <a:schemeClr val="tx1"/>
            </a:solidFill>
          </a:ln>
          <a:effectLst/>
        </p:spPr>
      </p:pic>
      <p:pic>
        <p:nvPicPr>
          <p:cNvPr id="25" name="Picture 24">
            <a:hlinkClick r:id="rId19"/>
            <a:extLst>
              <a:ext uri="{FF2B5EF4-FFF2-40B4-BE49-F238E27FC236}">
                <a16:creationId xmlns:a16="http://schemas.microsoft.com/office/drawing/2014/main" xmlns="" id="{4333A101-0CFE-467E-A910-2DB778D58017}"/>
              </a:ext>
            </a:extLst>
          </p:cNvPr>
          <p:cNvPicPr>
            <a:picLocks noChangeAspect="1"/>
          </p:cNvPicPr>
          <p:nvPr/>
        </p:nvPicPr>
        <p:blipFill>
          <a:blip r:embed="rId20"/>
          <a:stretch>
            <a:fillRect/>
          </a:stretch>
        </p:blipFill>
        <p:spPr>
          <a:xfrm>
            <a:off x="946878" y="1330729"/>
            <a:ext cx="1505139" cy="864654"/>
          </a:xfrm>
          <a:prstGeom prst="roundRect">
            <a:avLst/>
          </a:prstGeom>
          <a:solidFill>
            <a:schemeClr val="bg2"/>
          </a:solidFill>
          <a:ln>
            <a:solidFill>
              <a:schemeClr val="tx1"/>
            </a:solidFill>
          </a:ln>
          <a:effectLst/>
        </p:spPr>
      </p:pic>
      <p:pic>
        <p:nvPicPr>
          <p:cNvPr id="26" name="Picture 25">
            <a:hlinkClick r:id="rId21"/>
            <a:extLst>
              <a:ext uri="{FF2B5EF4-FFF2-40B4-BE49-F238E27FC236}">
                <a16:creationId xmlns:a16="http://schemas.microsoft.com/office/drawing/2014/main" xmlns="" id="{E5B40A03-7A5B-413E-9D8F-76D658FE22C8}"/>
              </a:ext>
            </a:extLst>
          </p:cNvPr>
          <p:cNvPicPr>
            <a:picLocks noChangeAspect="1"/>
          </p:cNvPicPr>
          <p:nvPr/>
        </p:nvPicPr>
        <p:blipFill rotWithShape="1">
          <a:blip r:embed="rId22"/>
          <a:srcRect l="-1097" r="-4528"/>
          <a:stretch/>
        </p:blipFill>
        <p:spPr>
          <a:xfrm>
            <a:off x="4520814" y="1317177"/>
            <a:ext cx="3388735" cy="882654"/>
          </a:xfrm>
          <a:prstGeom prst="roundRect">
            <a:avLst/>
          </a:prstGeom>
          <a:solidFill>
            <a:schemeClr val="bg2"/>
          </a:solidFill>
          <a:ln>
            <a:solidFill>
              <a:schemeClr val="tx1"/>
            </a:solidFill>
          </a:ln>
          <a:effectLst/>
        </p:spPr>
      </p:pic>
      <p:pic>
        <p:nvPicPr>
          <p:cNvPr id="27" name="Picture 26">
            <a:hlinkClick r:id="rId23"/>
            <a:extLst>
              <a:ext uri="{FF2B5EF4-FFF2-40B4-BE49-F238E27FC236}">
                <a16:creationId xmlns:a16="http://schemas.microsoft.com/office/drawing/2014/main" xmlns="" id="{799AE52C-6E07-48EC-80F7-10BCF00069CB}"/>
              </a:ext>
            </a:extLst>
          </p:cNvPr>
          <p:cNvPicPr>
            <a:picLocks noChangeAspect="1"/>
          </p:cNvPicPr>
          <p:nvPr/>
        </p:nvPicPr>
        <p:blipFill>
          <a:blip r:embed="rId24"/>
          <a:stretch>
            <a:fillRect/>
          </a:stretch>
        </p:blipFill>
        <p:spPr>
          <a:xfrm>
            <a:off x="5014802" y="5609063"/>
            <a:ext cx="3214198" cy="886695"/>
          </a:xfrm>
          <a:prstGeom prst="roundRect">
            <a:avLst/>
          </a:prstGeom>
          <a:solidFill>
            <a:schemeClr val="bg2"/>
          </a:solidFill>
          <a:ln>
            <a:solidFill>
              <a:schemeClr val="tx1"/>
            </a:solidFill>
          </a:ln>
          <a:effectLst/>
        </p:spPr>
      </p:pic>
      <p:pic>
        <p:nvPicPr>
          <p:cNvPr id="28" name="SmartIT">
            <a:hlinkClick r:id="rId25"/>
            <a:extLst>
              <a:ext uri="{FF2B5EF4-FFF2-40B4-BE49-F238E27FC236}">
                <a16:creationId xmlns:a16="http://schemas.microsoft.com/office/drawing/2014/main" xmlns="" id="{3F17699D-D672-4123-AC1A-66779917D373}"/>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863" t="-5711" r="-3984" b="-8810"/>
          <a:stretch/>
        </p:blipFill>
        <p:spPr>
          <a:xfrm>
            <a:off x="8478012" y="5584338"/>
            <a:ext cx="2651760" cy="900000"/>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29" name="Картина 7">
            <a:extLst>
              <a:ext uri="{FF2B5EF4-FFF2-40B4-BE49-F238E27FC236}">
                <a16:creationId xmlns:a16="http://schemas.microsoft.com/office/drawing/2014/main" xmlns="" id="{16265746-2EA0-4F76-88B1-E9F29CD9528C}"/>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4372" t="-4131" r="-2923" b="-8314"/>
          <a:stretch/>
        </p:blipFill>
        <p:spPr>
          <a:xfrm>
            <a:off x="946878" y="4499975"/>
            <a:ext cx="3837857" cy="2016760"/>
          </a:xfrm>
          <a:prstGeom prst="roundRect">
            <a:avLst/>
          </a:prstGeom>
          <a:ln>
            <a:solidFill>
              <a:schemeClr val="tx1"/>
            </a:solidFill>
          </a:ln>
        </p:spPr>
      </p:pic>
    </p:spTree>
    <p:extLst>
      <p:ext uri="{BB962C8B-B14F-4D97-AF65-F5344CB8AC3E}">
        <p14:creationId xmlns:p14="http://schemas.microsoft.com/office/powerpoint/2010/main" val="40690795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85CB88A-664B-40EF-A8D1-7EC2EA2BB53D}"/>
              </a:ext>
            </a:extLst>
          </p:cNvPr>
          <p:cNvSpPr>
            <a:spLocks noGrp="1"/>
          </p:cNvSpPr>
          <p:nvPr>
            <p:ph type="body" sz="quarter" idx="10"/>
          </p:nvPr>
        </p:nvSpPr>
        <p:spPr/>
        <p:txBody>
          <a:bodyPr>
            <a:noAutofit/>
          </a:bodyPr>
          <a:lstStyle/>
          <a:p>
            <a:pPr>
              <a:lnSpc>
                <a:spcPct val="102000"/>
              </a:lnSpc>
            </a:pPr>
            <a:r>
              <a:rPr lang="en-US" sz="3200" b="1" dirty="0"/>
              <a:t>Microcontrollers</a:t>
            </a:r>
            <a:r>
              <a:rPr lang="en-US" sz="3200" dirty="0"/>
              <a:t> == microchip (CPU + RAM + GPIO) on a board</a:t>
            </a:r>
          </a:p>
          <a:p>
            <a:pPr lvl="1">
              <a:lnSpc>
                <a:spcPct val="102000"/>
              </a:lnSpc>
            </a:pPr>
            <a:r>
              <a:rPr lang="en-US" sz="3000" dirty="0"/>
              <a:t>Examples: Arduino, ESP8266, ESP32, </a:t>
            </a:r>
            <a:r>
              <a:rPr lang="en-US" sz="3000" noProof="1"/>
              <a:t>Micro:bit</a:t>
            </a:r>
            <a:r>
              <a:rPr lang="en-US" sz="3000" dirty="0"/>
              <a:t>, ATmega328</a:t>
            </a:r>
            <a:endParaRPr lang="en-US" sz="3000" noProof="1"/>
          </a:p>
          <a:p>
            <a:pPr>
              <a:lnSpc>
                <a:spcPct val="102000"/>
              </a:lnSpc>
            </a:pPr>
            <a:r>
              <a:rPr lang="en-US" sz="3200" b="1" dirty="0"/>
              <a:t>IoT systems </a:t>
            </a:r>
            <a:r>
              <a:rPr lang="en-US" sz="3200" dirty="0"/>
              <a:t>consist of </a:t>
            </a:r>
            <a:r>
              <a:rPr lang="en-US" sz="3200" b="1" dirty="0"/>
              <a:t>microcontroller </a:t>
            </a:r>
            <a:r>
              <a:rPr lang="en-US" sz="3200" dirty="0"/>
              <a:t>(or mini-computer) + peripheries + software + Internet connectivity + back-end</a:t>
            </a:r>
          </a:p>
          <a:p>
            <a:pPr lvl="1">
              <a:lnSpc>
                <a:spcPct val="102000"/>
              </a:lnSpc>
            </a:pPr>
            <a:r>
              <a:rPr lang="en-US" sz="3000" b="1" dirty="0"/>
              <a:t>Peripherals</a:t>
            </a:r>
            <a:r>
              <a:rPr lang="en-US" sz="3000" dirty="0"/>
              <a:t>: LED lights, buttons, sensors, buzzers, relays, displays</a:t>
            </a:r>
          </a:p>
          <a:p>
            <a:pPr lvl="1">
              <a:lnSpc>
                <a:spcPct val="102000"/>
              </a:lnSpc>
            </a:pPr>
            <a:r>
              <a:rPr lang="en-US" sz="3000" b="1" dirty="0"/>
              <a:t>Back-end</a:t>
            </a:r>
            <a:r>
              <a:rPr lang="en-US" sz="3000" dirty="0"/>
              <a:t>: cloud-based (e.g. Blynk, </a:t>
            </a:r>
            <a:r>
              <a:rPr lang="en-US" sz="3000" dirty="0" err="1"/>
              <a:t>Thinger</a:t>
            </a:r>
            <a:r>
              <a:rPr lang="en-US" sz="3000" dirty="0"/>
              <a:t>) or local (home computer)</a:t>
            </a:r>
          </a:p>
          <a:p>
            <a:pPr lvl="1">
              <a:lnSpc>
                <a:spcPct val="102000"/>
              </a:lnSpc>
            </a:pPr>
            <a:r>
              <a:rPr lang="en-US" sz="3000" b="1" dirty="0"/>
              <a:t>Connectivity</a:t>
            </a:r>
            <a:r>
              <a:rPr lang="en-US" sz="3000" dirty="0"/>
              <a:t>: </a:t>
            </a:r>
            <a:r>
              <a:rPr lang="en-US" sz="3000" dirty="0" err="1"/>
              <a:t>WiFi</a:t>
            </a:r>
            <a:r>
              <a:rPr lang="en-US" sz="3000" dirty="0"/>
              <a:t>, Bluetooth, </a:t>
            </a:r>
            <a:r>
              <a:rPr lang="en-US" sz="3000" dirty="0" err="1"/>
              <a:t>LoRa</a:t>
            </a:r>
            <a:r>
              <a:rPr lang="en-US" sz="3000" dirty="0"/>
              <a:t>, 4G LTE (with SIM card), 5G</a:t>
            </a:r>
          </a:p>
          <a:p>
            <a:pPr>
              <a:lnSpc>
                <a:spcPct val="102000"/>
              </a:lnSpc>
            </a:pPr>
            <a:r>
              <a:rPr lang="en-US" sz="3200" b="1" dirty="0"/>
              <a:t>Programming languages</a:t>
            </a:r>
            <a:r>
              <a:rPr lang="en-US" sz="3200" dirty="0"/>
              <a:t> for IoT devices:</a:t>
            </a:r>
          </a:p>
          <a:p>
            <a:pPr lvl="1">
              <a:lnSpc>
                <a:spcPct val="102000"/>
              </a:lnSpc>
            </a:pPr>
            <a:r>
              <a:rPr lang="en-US" sz="3000" b="1" dirty="0"/>
              <a:t>C</a:t>
            </a:r>
            <a:r>
              <a:rPr lang="en-US" sz="3000" dirty="0"/>
              <a:t>, </a:t>
            </a:r>
            <a:r>
              <a:rPr lang="en-US" sz="3000" b="1" dirty="0"/>
              <a:t>C++</a:t>
            </a:r>
            <a:r>
              <a:rPr lang="en-US" sz="3000" dirty="0"/>
              <a:t>, JS / Python / C# (some devices)</a:t>
            </a:r>
          </a:p>
        </p:txBody>
      </p:sp>
      <p:sp>
        <p:nvSpPr>
          <p:cNvPr id="4" name="Title 3">
            <a:extLst>
              <a:ext uri="{FF2B5EF4-FFF2-40B4-BE49-F238E27FC236}">
                <a16:creationId xmlns:a16="http://schemas.microsoft.com/office/drawing/2014/main" xmlns="" id="{A25EA596-03F8-426C-A88F-FF48BA8A7DAE}"/>
              </a:ext>
            </a:extLst>
          </p:cNvPr>
          <p:cNvSpPr>
            <a:spLocks noGrp="1"/>
          </p:cNvSpPr>
          <p:nvPr>
            <p:ph type="title"/>
          </p:nvPr>
        </p:nvSpPr>
        <p:spPr/>
        <p:txBody>
          <a:bodyPr/>
          <a:lstStyle/>
          <a:p>
            <a:r>
              <a:rPr lang="en-US" dirty="0"/>
              <a:t>IoT Microcontrollers</a:t>
            </a:r>
          </a:p>
        </p:txBody>
      </p:sp>
      <p:sp>
        <p:nvSpPr>
          <p:cNvPr id="6" name="Slide Number">
            <a:extLst>
              <a:ext uri="{FF2B5EF4-FFF2-40B4-BE49-F238E27FC236}">
                <a16:creationId xmlns:a16="http://schemas.microsoft.com/office/drawing/2014/main" xmlns="" id="{6F09184B-4EB7-4C3C-A48E-C07B0BD83D4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400</a:t>
            </a:fld>
            <a:endParaRPr lang="en-US" dirty="0"/>
          </a:p>
        </p:txBody>
      </p:sp>
      <p:pic>
        <p:nvPicPr>
          <p:cNvPr id="2" name="Picture 1">
            <a:extLst>
              <a:ext uri="{FF2B5EF4-FFF2-40B4-BE49-F238E27FC236}">
                <a16:creationId xmlns:a16="http://schemas.microsoft.com/office/drawing/2014/main" xmlns="" id="{3BB91220-0A36-4431-B644-92744BB376F9}"/>
              </a:ext>
            </a:extLst>
          </p:cNvPr>
          <p:cNvPicPr>
            <a:picLocks noChangeAspect="1"/>
          </p:cNvPicPr>
          <p:nvPr/>
        </p:nvPicPr>
        <p:blipFill>
          <a:blip r:embed="rId3"/>
          <a:stretch>
            <a:fillRect/>
          </a:stretch>
        </p:blipFill>
        <p:spPr>
          <a:xfrm>
            <a:off x="10769714" y="1872244"/>
            <a:ext cx="1105466" cy="1102976"/>
          </a:xfrm>
          <a:prstGeom prst="rect">
            <a:avLst/>
          </a:prstGeom>
        </p:spPr>
      </p:pic>
    </p:spTree>
    <p:extLst>
      <p:ext uri="{BB962C8B-B14F-4D97-AF65-F5344CB8AC3E}">
        <p14:creationId xmlns:p14="http://schemas.microsoft.com/office/powerpoint/2010/main" val="23064596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CFF94B-E4E7-401F-9BF3-ABF0388F1EF3}"/>
              </a:ext>
            </a:extLst>
          </p:cNvPr>
          <p:cNvSpPr>
            <a:spLocks noGrp="1"/>
          </p:cNvSpPr>
          <p:nvPr>
            <p:ph type="title"/>
          </p:nvPr>
        </p:nvSpPr>
        <p:spPr/>
        <p:txBody>
          <a:bodyPr/>
          <a:lstStyle/>
          <a:p>
            <a:r>
              <a:rPr lang="en-US" dirty="0"/>
              <a:t>Microcontroller Arduino – Example</a:t>
            </a:r>
          </a:p>
        </p:txBody>
      </p:sp>
      <p:pic>
        <p:nvPicPr>
          <p:cNvPr id="5" name="Picture 4">
            <a:extLst>
              <a:ext uri="{FF2B5EF4-FFF2-40B4-BE49-F238E27FC236}">
                <a16:creationId xmlns:a16="http://schemas.microsoft.com/office/drawing/2014/main" xmlns="" id="{347FB950-52D0-48DD-8336-D74C51410A88}"/>
              </a:ext>
            </a:extLst>
          </p:cNvPr>
          <p:cNvPicPr>
            <a:picLocks noChangeAspect="1"/>
          </p:cNvPicPr>
          <p:nvPr/>
        </p:nvPicPr>
        <p:blipFill>
          <a:blip r:embed="rId3"/>
          <a:stretch>
            <a:fillRect/>
          </a:stretch>
        </p:blipFill>
        <p:spPr>
          <a:xfrm>
            <a:off x="6681000" y="1339336"/>
            <a:ext cx="5196745" cy="3558242"/>
          </a:xfrm>
          <a:prstGeom prst="roundRect">
            <a:avLst>
              <a:gd name="adj" fmla="val 377"/>
            </a:avLst>
          </a:prstGeom>
          <a:solidFill>
            <a:schemeClr val="accent6">
              <a:lumMod val="75000"/>
              <a:alpha val="15000"/>
            </a:schemeClr>
          </a:solidFill>
          <a:ln w="12700">
            <a:solidFill>
              <a:schemeClr val="accent5"/>
            </a:solidFill>
          </a:ln>
        </p:spPr>
      </p:pic>
      <p:sp>
        <p:nvSpPr>
          <p:cNvPr id="6" name="Text Placeholder 5">
            <a:extLst>
              <a:ext uri="{FF2B5EF4-FFF2-40B4-BE49-F238E27FC236}">
                <a16:creationId xmlns:a16="http://schemas.microsoft.com/office/drawing/2014/main" xmlns="" id="{459AD026-CDC2-468B-BAFE-795866468435}"/>
              </a:ext>
            </a:extLst>
          </p:cNvPr>
          <p:cNvSpPr txBox="1">
            <a:spLocks/>
          </p:cNvSpPr>
          <p:nvPr/>
        </p:nvSpPr>
        <p:spPr>
          <a:xfrm>
            <a:off x="302986" y="1339336"/>
            <a:ext cx="6063014" cy="5265645"/>
          </a:xfrm>
          <a:prstGeom prst="roundRect">
            <a:avLst>
              <a:gd name="adj" fmla="val 288"/>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#define LED_PIN 9</a:t>
            </a:r>
          </a:p>
          <a:p>
            <a:pPr>
              <a:spcBef>
                <a:spcPts val="0"/>
              </a:spcBef>
              <a:spcAft>
                <a:spcPts val="0"/>
              </a:spcAft>
            </a:pPr>
            <a:r>
              <a:rPr lang="en-US" sz="2200" noProof="1"/>
              <a:t>#define BUZZER_PIN 2</a:t>
            </a:r>
          </a:p>
          <a:p>
            <a:pPr>
              <a:spcBef>
                <a:spcPts val="1200"/>
              </a:spcBef>
              <a:spcAft>
                <a:spcPts val="0"/>
              </a:spcAft>
            </a:pPr>
            <a:r>
              <a:rPr lang="en-US" sz="2200" noProof="1"/>
              <a:t>void </a:t>
            </a:r>
            <a:r>
              <a:rPr lang="en-US" sz="2200" noProof="1">
                <a:solidFill>
                  <a:schemeClr val="bg1"/>
                </a:solidFill>
              </a:rPr>
              <a:t>setup()</a:t>
            </a:r>
            <a:r>
              <a:rPr lang="en-US" sz="2200" noProof="1"/>
              <a:t> {</a:t>
            </a:r>
          </a:p>
          <a:p>
            <a:pPr>
              <a:spcBef>
                <a:spcPts val="0"/>
              </a:spcBef>
              <a:spcAft>
                <a:spcPts val="0"/>
              </a:spcAft>
            </a:pPr>
            <a:r>
              <a:rPr lang="en-US" sz="2200" noProof="1"/>
              <a:t>  </a:t>
            </a:r>
            <a:r>
              <a:rPr lang="en-US" sz="2200" noProof="1">
                <a:solidFill>
                  <a:schemeClr val="bg1"/>
                </a:solidFill>
              </a:rPr>
              <a:t>pinMode</a:t>
            </a:r>
            <a:r>
              <a:rPr lang="en-US" sz="2200" noProof="1"/>
              <a:t>(LED_PIN, OUTPUT);</a:t>
            </a:r>
          </a:p>
          <a:p>
            <a:pPr>
              <a:spcBef>
                <a:spcPts val="0"/>
              </a:spcBef>
              <a:spcAft>
                <a:spcPts val="0"/>
              </a:spcAft>
            </a:pPr>
            <a:r>
              <a:rPr lang="en-US" sz="2200" noProof="1"/>
              <a:t>}</a:t>
            </a:r>
          </a:p>
          <a:p>
            <a:pPr>
              <a:spcBef>
                <a:spcPts val="1200"/>
              </a:spcBef>
              <a:spcAft>
                <a:spcPts val="0"/>
              </a:spcAft>
            </a:pPr>
            <a:r>
              <a:rPr lang="en-US" sz="2200" noProof="1"/>
              <a:t>void </a:t>
            </a:r>
            <a:r>
              <a:rPr lang="en-US" sz="2200" noProof="1">
                <a:solidFill>
                  <a:schemeClr val="bg1"/>
                </a:solidFill>
              </a:rPr>
              <a:t>loop()</a:t>
            </a:r>
            <a:r>
              <a:rPr lang="en-US" sz="2200" noProof="1"/>
              <a:t> {</a:t>
            </a:r>
          </a:p>
          <a:p>
            <a:pPr>
              <a:spcBef>
                <a:spcPts val="0"/>
              </a:spcBef>
              <a:spcAft>
                <a:spcPts val="0"/>
              </a:spcAft>
            </a:pPr>
            <a:r>
              <a:rPr lang="en-US" sz="2200" noProof="1"/>
              <a:t>  int brightness = 0;</a:t>
            </a:r>
          </a:p>
          <a:p>
            <a:pPr>
              <a:spcBef>
                <a:spcPts val="0"/>
              </a:spcBef>
              <a:spcAft>
                <a:spcPts val="0"/>
              </a:spcAft>
            </a:pPr>
            <a:r>
              <a:rPr lang="en-US" sz="2200" noProof="1"/>
              <a:t>  while (brightness &lt;= 255) {</a:t>
            </a:r>
          </a:p>
          <a:p>
            <a:pPr>
              <a:spcBef>
                <a:spcPts val="0"/>
              </a:spcBef>
              <a:spcAft>
                <a:spcPts val="0"/>
              </a:spcAft>
            </a:pPr>
            <a:r>
              <a:rPr lang="en-US" sz="2200" noProof="1"/>
              <a:t>    </a:t>
            </a:r>
            <a:r>
              <a:rPr lang="en-US" sz="2200" noProof="1">
                <a:solidFill>
                  <a:schemeClr val="bg1"/>
                </a:solidFill>
              </a:rPr>
              <a:t>analogWrite</a:t>
            </a:r>
            <a:r>
              <a:rPr lang="en-US" sz="2200" noProof="1"/>
              <a:t>(LED_PIN, brightness);</a:t>
            </a:r>
          </a:p>
          <a:p>
            <a:pPr>
              <a:spcBef>
                <a:spcPts val="0"/>
              </a:spcBef>
              <a:spcAft>
                <a:spcPts val="0"/>
              </a:spcAft>
            </a:pPr>
            <a:r>
              <a:rPr lang="en-US" sz="2200" noProof="1"/>
              <a:t>    delay(15);</a:t>
            </a:r>
          </a:p>
          <a:p>
            <a:pPr>
              <a:spcBef>
                <a:spcPts val="0"/>
              </a:spcBef>
              <a:spcAft>
                <a:spcPts val="0"/>
              </a:spcAft>
            </a:pPr>
            <a:r>
              <a:rPr lang="en-US" sz="2200" noProof="1"/>
              <a:t>    brightness += 3;</a:t>
            </a:r>
          </a:p>
          <a:p>
            <a:pPr>
              <a:spcBef>
                <a:spcPts val="0"/>
              </a:spcBef>
              <a:spcAft>
                <a:spcPts val="0"/>
              </a:spcAft>
            </a:pPr>
            <a:r>
              <a:rPr lang="en-US" sz="2200" noProof="1"/>
              <a:t>  }</a:t>
            </a:r>
          </a:p>
          <a:p>
            <a:pPr>
              <a:spcBef>
                <a:spcPts val="0"/>
              </a:spcBef>
              <a:spcAft>
                <a:spcPts val="0"/>
              </a:spcAft>
            </a:pPr>
            <a:r>
              <a:rPr lang="en-US" sz="2200" noProof="1"/>
              <a:t>  </a:t>
            </a:r>
            <a:r>
              <a:rPr lang="en-US" sz="2200" noProof="1">
                <a:solidFill>
                  <a:schemeClr val="bg1"/>
                </a:solidFill>
              </a:rPr>
              <a:t>tone</a:t>
            </a:r>
            <a:r>
              <a:rPr lang="en-US" sz="2200" noProof="1"/>
              <a:t>(BUZZER_PIN, 300, 100);</a:t>
            </a:r>
          </a:p>
          <a:p>
            <a:pPr>
              <a:spcBef>
                <a:spcPts val="0"/>
              </a:spcBef>
              <a:spcAft>
                <a:spcPts val="0"/>
              </a:spcAft>
            </a:pPr>
            <a:r>
              <a:rPr lang="en-US" sz="2200" noProof="1"/>
              <a:t>}</a:t>
            </a:r>
          </a:p>
        </p:txBody>
      </p:sp>
      <p:sp>
        <p:nvSpPr>
          <p:cNvPr id="10" name="Slide Number">
            <a:extLst>
              <a:ext uri="{FF2B5EF4-FFF2-40B4-BE49-F238E27FC236}">
                <a16:creationId xmlns:a16="http://schemas.microsoft.com/office/drawing/2014/main" xmlns="" id="{BCA06247-8E55-4F90-AC35-D30A4E2647EE}"/>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401</a:t>
            </a:fld>
            <a:endParaRPr lang="en-US" dirty="0"/>
          </a:p>
        </p:txBody>
      </p:sp>
    </p:spTree>
    <p:extLst>
      <p:ext uri="{BB962C8B-B14F-4D97-AF65-F5344CB8AC3E}">
        <p14:creationId xmlns:p14="http://schemas.microsoft.com/office/powerpoint/2010/main" val="4113882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C83F8A9F-562E-489B-B330-D4F2B31D7204}"/>
              </a:ext>
            </a:extLst>
          </p:cNvPr>
          <p:cNvSpPr>
            <a:spLocks noGrp="1"/>
          </p:cNvSpPr>
          <p:nvPr>
            <p:ph type="subTitle" sz="quarter" idx="11"/>
          </p:nvPr>
        </p:nvSpPr>
        <p:spPr>
          <a:xfrm>
            <a:off x="4937706" y="2669438"/>
            <a:ext cx="6672481" cy="768084"/>
          </a:xfrm>
        </p:spPr>
        <p:txBody>
          <a:bodyPr/>
          <a:lstStyle/>
          <a:p>
            <a:r>
              <a:rPr lang="en-US" dirty="0"/>
              <a:t>Live Demo</a:t>
            </a:r>
          </a:p>
        </p:txBody>
      </p:sp>
      <p:sp>
        <p:nvSpPr>
          <p:cNvPr id="3" name="Title 2">
            <a:extLst>
              <a:ext uri="{FF2B5EF4-FFF2-40B4-BE49-F238E27FC236}">
                <a16:creationId xmlns:a16="http://schemas.microsoft.com/office/drawing/2014/main" xmlns="" id="{B9DDD1F1-0F71-4FD3-9CE9-0CD20816E083}"/>
              </a:ext>
            </a:extLst>
          </p:cNvPr>
          <p:cNvSpPr>
            <a:spLocks noGrp="1"/>
          </p:cNvSpPr>
          <p:nvPr>
            <p:ph type="title" sz="quarter" idx="10"/>
          </p:nvPr>
        </p:nvSpPr>
        <p:spPr>
          <a:xfrm>
            <a:off x="4937706" y="1584000"/>
            <a:ext cx="6672481" cy="1089303"/>
          </a:xfrm>
        </p:spPr>
        <p:txBody>
          <a:bodyPr/>
          <a:lstStyle/>
          <a:p>
            <a:r>
              <a:rPr lang="en-US" dirty="0"/>
              <a:t>Arduino @ </a:t>
            </a:r>
            <a:r>
              <a:rPr lang="en-US" noProof="1"/>
              <a:t>Tinkercad</a:t>
            </a:r>
          </a:p>
        </p:txBody>
      </p:sp>
      <p:sp>
        <p:nvSpPr>
          <p:cNvPr id="4" name="Rectangle 3">
            <a:extLst>
              <a:ext uri="{FF2B5EF4-FFF2-40B4-BE49-F238E27FC236}">
                <a16:creationId xmlns:a16="http://schemas.microsoft.com/office/drawing/2014/main" xmlns="" id="{13DE6303-ECAD-4C2A-9D1A-6EE051CF1FCA}"/>
              </a:ext>
            </a:extLst>
          </p:cNvPr>
          <p:cNvSpPr/>
          <p:nvPr/>
        </p:nvSpPr>
        <p:spPr>
          <a:xfrm>
            <a:off x="5170244" y="3527908"/>
            <a:ext cx="6207404" cy="461665"/>
          </a:xfrm>
          <a:prstGeom prst="rect">
            <a:avLst/>
          </a:prstGeom>
        </p:spPr>
        <p:txBody>
          <a:bodyPr wrap="none">
            <a:spAutoFit/>
          </a:bodyPr>
          <a:lstStyle/>
          <a:p>
            <a:pPr algn="ctr"/>
            <a:r>
              <a:rPr lang="en-US" sz="2400" dirty="0">
                <a:solidFill>
                  <a:srgbClr val="34495E"/>
                </a:solidFill>
                <a:latin typeface="artifakt-element"/>
                <a:hlinkClick r:id="rId3"/>
              </a:rPr>
              <a:t>https://www.tinkercad.com/things/hjgbxEoS5TX</a:t>
            </a:r>
            <a:endParaRPr lang="en-US" sz="2400" dirty="0"/>
          </a:p>
        </p:txBody>
      </p:sp>
      <p:pic>
        <p:nvPicPr>
          <p:cNvPr id="16" name="Picture 15">
            <a:extLst>
              <a:ext uri="{FF2B5EF4-FFF2-40B4-BE49-F238E27FC236}">
                <a16:creationId xmlns:a16="http://schemas.microsoft.com/office/drawing/2014/main" xmlns="" id="{FF7EB790-AD0C-4D16-A0BF-4DEAEA71663B}"/>
              </a:ext>
            </a:extLst>
          </p:cNvPr>
          <p:cNvPicPr>
            <a:picLocks noChangeAspect="1"/>
          </p:cNvPicPr>
          <p:nvPr/>
        </p:nvPicPr>
        <p:blipFill>
          <a:blip r:embed="rId4"/>
          <a:stretch>
            <a:fillRect/>
          </a:stretch>
        </p:blipFill>
        <p:spPr>
          <a:xfrm>
            <a:off x="1281000" y="1384122"/>
            <a:ext cx="2572735" cy="2755631"/>
          </a:xfrm>
          <a:prstGeom prst="rect">
            <a:avLst/>
          </a:prstGeom>
        </p:spPr>
      </p:pic>
    </p:spTree>
    <p:extLst>
      <p:ext uri="{BB962C8B-B14F-4D97-AF65-F5344CB8AC3E}">
        <p14:creationId xmlns:p14="http://schemas.microsoft.com/office/powerpoint/2010/main" val="3475237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5D8772-1696-4874-9EEB-70FAC096D286}"/>
              </a:ext>
            </a:extLst>
          </p:cNvPr>
          <p:cNvSpPr>
            <a:spLocks noGrp="1"/>
          </p:cNvSpPr>
          <p:nvPr>
            <p:ph type="title" sz="quarter" idx="10"/>
          </p:nvPr>
        </p:nvSpPr>
        <p:spPr>
          <a:xfrm>
            <a:off x="1978125" y="4632898"/>
            <a:ext cx="8235750" cy="1811102"/>
          </a:xfrm>
        </p:spPr>
        <p:txBody>
          <a:bodyPr/>
          <a:lstStyle/>
          <a:p>
            <a:r>
              <a:rPr lang="en-US" dirty="0"/>
              <a:t>Software Engineering</a:t>
            </a:r>
          </a:p>
        </p:txBody>
      </p:sp>
      <p:pic>
        <p:nvPicPr>
          <p:cNvPr id="6" name="Picture 5">
            <a:extLst>
              <a:ext uri="{FF2B5EF4-FFF2-40B4-BE49-F238E27FC236}">
                <a16:creationId xmlns:a16="http://schemas.microsoft.com/office/drawing/2014/main" xmlns=""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26144508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F20783-FDD3-4DEA-92ED-F6FD7E6F827E}"/>
              </a:ext>
            </a:extLst>
          </p:cNvPr>
          <p:cNvSpPr>
            <a:spLocks noGrp="1"/>
          </p:cNvSpPr>
          <p:nvPr>
            <p:ph type="sldNum" sz="quarter" idx="5"/>
          </p:nvPr>
        </p:nvSpPr>
        <p:spPr/>
        <p:txBody>
          <a:bodyPr/>
          <a:lstStyle/>
          <a:p>
            <a:fld id="{2BF067CD-8E6B-4360-9AA8-C5DF2A48A6D1}" type="slidenum">
              <a:rPr lang="en-US" noProof="0" smtClean="0"/>
              <a:pPr/>
              <a:t>404</a:t>
            </a:fld>
            <a:endParaRPr lang="en-US" noProof="0" dirty="0"/>
          </a:p>
        </p:txBody>
      </p:sp>
      <p:sp>
        <p:nvSpPr>
          <p:cNvPr id="10" name="Text Placeholder 9">
            <a:extLst>
              <a:ext uri="{FF2B5EF4-FFF2-40B4-BE49-F238E27FC236}">
                <a16:creationId xmlns:a16="http://schemas.microsoft.com/office/drawing/2014/main" xmlns="" id="{4EEA891E-7726-452A-B421-F9EA68E48629}"/>
              </a:ext>
            </a:extLst>
          </p:cNvPr>
          <p:cNvSpPr>
            <a:spLocks noGrp="1"/>
          </p:cNvSpPr>
          <p:nvPr>
            <p:ph type="body" sz="quarter" idx="10"/>
          </p:nvPr>
        </p:nvSpPr>
        <p:spPr/>
        <p:txBody>
          <a:bodyPr/>
          <a:lstStyle/>
          <a:p>
            <a:r>
              <a:rPr lang="en-US" b="1" dirty="0"/>
              <a:t>Software engineering</a:t>
            </a:r>
            <a:r>
              <a:rPr lang="en-US" dirty="0"/>
              <a:t> is not just coding!</a:t>
            </a:r>
          </a:p>
          <a:p>
            <a:r>
              <a:rPr lang="en-US" dirty="0"/>
              <a:t>The </a:t>
            </a:r>
            <a:r>
              <a:rPr lang="en-US" b="1" dirty="0"/>
              <a:t>SDLC</a:t>
            </a:r>
            <a:r>
              <a:rPr lang="en-US" dirty="0"/>
              <a:t> includes the following activities</a:t>
            </a:r>
            <a:r>
              <a:rPr lang="bg-BG" dirty="0"/>
              <a:t>:</a:t>
            </a:r>
            <a:endParaRPr lang="en-US" dirty="0"/>
          </a:p>
          <a:p>
            <a:pPr lvl="1"/>
            <a:r>
              <a:rPr lang="en-US" b="1" dirty="0"/>
              <a:t>Requirements</a:t>
            </a:r>
            <a:r>
              <a:rPr lang="en-US" dirty="0"/>
              <a:t> analysis</a:t>
            </a:r>
          </a:p>
          <a:p>
            <a:pPr lvl="1"/>
            <a:r>
              <a:rPr lang="en-US" dirty="0"/>
              <a:t>Software </a:t>
            </a:r>
            <a:r>
              <a:rPr lang="en-US" b="1" dirty="0"/>
              <a:t>design</a:t>
            </a:r>
          </a:p>
          <a:p>
            <a:pPr lvl="1"/>
            <a:r>
              <a:rPr lang="en-US" b="1" dirty="0"/>
              <a:t>Construction</a:t>
            </a:r>
          </a:p>
          <a:p>
            <a:pPr lvl="1"/>
            <a:r>
              <a:rPr lang="en-US" b="1" dirty="0"/>
              <a:t>Testing</a:t>
            </a:r>
          </a:p>
          <a:p>
            <a:r>
              <a:rPr lang="en-US" b="1" dirty="0"/>
              <a:t>Development processes </a:t>
            </a:r>
            <a:r>
              <a:rPr lang="en-US" dirty="0"/>
              <a:t>(Waterfall / Scrum /</a:t>
            </a:r>
            <a:br>
              <a:rPr lang="en-US" dirty="0"/>
            </a:br>
            <a:r>
              <a:rPr lang="en-US" dirty="0"/>
              <a:t>Kanban) define workflow and key practices</a:t>
            </a:r>
          </a:p>
        </p:txBody>
      </p:sp>
      <p:sp>
        <p:nvSpPr>
          <p:cNvPr id="4" name="Title 3">
            <a:extLst>
              <a:ext uri="{FF2B5EF4-FFF2-40B4-BE49-F238E27FC236}">
                <a16:creationId xmlns:a16="http://schemas.microsoft.com/office/drawing/2014/main" xmlns="" id="{0372EE7A-31BB-40E9-829A-E261F5C3A0C3}"/>
              </a:ext>
            </a:extLst>
          </p:cNvPr>
          <p:cNvSpPr>
            <a:spLocks noGrp="1"/>
          </p:cNvSpPr>
          <p:nvPr>
            <p:ph type="title"/>
          </p:nvPr>
        </p:nvSpPr>
        <p:spPr/>
        <p:txBody>
          <a:bodyPr/>
          <a:lstStyle/>
          <a:p>
            <a:r>
              <a:rPr lang="en-US" dirty="0"/>
              <a:t>Software Development Lifecycle (SLDC)</a:t>
            </a:r>
          </a:p>
        </p:txBody>
      </p:sp>
      <p:sp>
        <p:nvSpPr>
          <p:cNvPr id="6" name="AutoShape 4">
            <a:extLst>
              <a:ext uri="{FF2B5EF4-FFF2-40B4-BE49-F238E27FC236}">
                <a16:creationId xmlns:a16="http://schemas.microsoft.com/office/drawing/2014/main" xmlns="" id="{76A3A8BB-640D-41E0-A46E-C2626C0D6522}"/>
              </a:ext>
            </a:extLst>
          </p:cNvPr>
          <p:cNvSpPr>
            <a:spLocks/>
          </p:cNvSpPr>
          <p:nvPr/>
        </p:nvSpPr>
        <p:spPr bwMode="auto">
          <a:xfrm>
            <a:off x="6006000" y="2788605"/>
            <a:ext cx="433388" cy="2232025"/>
          </a:xfrm>
          <a:prstGeom prst="rightBrace">
            <a:avLst>
              <a:gd name="adj1" fmla="val 42918"/>
              <a:gd name="adj2" fmla="val 50000"/>
            </a:avLst>
          </a:prstGeom>
          <a:ln w="38100">
            <a:headEnd/>
            <a:tailEnd/>
          </a:ln>
        </p:spPr>
        <p:style>
          <a:lnRef idx="1">
            <a:schemeClr val="dk1"/>
          </a:lnRef>
          <a:fillRef idx="0">
            <a:schemeClr val="dk1"/>
          </a:fillRef>
          <a:effectRef idx="0">
            <a:schemeClr val="dk1"/>
          </a:effectRef>
          <a:fontRef idx="minor">
            <a:schemeClr val="tx1"/>
          </a:fontRef>
        </p:style>
        <p:txBody>
          <a:bodyPr wrap="none" anchor="ctr"/>
          <a:lstStyle/>
          <a:p>
            <a:endParaRPr lang="en-US" dirty="0"/>
          </a:p>
        </p:txBody>
      </p:sp>
      <p:sp>
        <p:nvSpPr>
          <p:cNvPr id="7" name="Rectangle 6">
            <a:extLst>
              <a:ext uri="{FF2B5EF4-FFF2-40B4-BE49-F238E27FC236}">
                <a16:creationId xmlns:a16="http://schemas.microsoft.com/office/drawing/2014/main" xmlns="" id="{EA284BB8-582A-410D-8B13-5BFA68E4EC84}"/>
              </a:ext>
            </a:extLst>
          </p:cNvPr>
          <p:cNvSpPr/>
          <p:nvPr/>
        </p:nvSpPr>
        <p:spPr>
          <a:xfrm>
            <a:off x="6413355" y="3127201"/>
            <a:ext cx="2456033" cy="1568699"/>
          </a:xfrm>
          <a:prstGeom prst="rect">
            <a:avLst/>
          </a:prstGeom>
        </p:spPr>
        <p:txBody>
          <a:bodyPr wrap="square">
            <a:spAutoFit/>
          </a:bodyPr>
          <a:lstStyle/>
          <a:p>
            <a:pPr algn="ctr"/>
            <a:r>
              <a:rPr lang="en-US" sz="3198" dirty="0"/>
              <a:t>Software</a:t>
            </a:r>
            <a:br>
              <a:rPr lang="en-US" sz="3198" dirty="0"/>
            </a:br>
            <a:r>
              <a:rPr lang="en-US" sz="3198" dirty="0"/>
              <a:t>project </a:t>
            </a:r>
            <a:r>
              <a:rPr lang="en-US" sz="3198" b="1" dirty="0"/>
              <a:t>management</a:t>
            </a:r>
          </a:p>
        </p:txBody>
      </p:sp>
      <p:pic>
        <p:nvPicPr>
          <p:cNvPr id="18" name="Picture 17">
            <a:extLst>
              <a:ext uri="{FF2B5EF4-FFF2-40B4-BE49-F238E27FC236}">
                <a16:creationId xmlns:a16="http://schemas.microsoft.com/office/drawing/2014/main" xmlns="" id="{BAF6B1C9-C365-434C-AB5F-72933CC7BED6}"/>
              </a:ext>
            </a:extLst>
          </p:cNvPr>
          <p:cNvPicPr>
            <a:picLocks noChangeAspect="1"/>
          </p:cNvPicPr>
          <p:nvPr/>
        </p:nvPicPr>
        <p:blipFill>
          <a:blip r:embed="rId3"/>
          <a:stretch>
            <a:fillRect/>
          </a:stretch>
        </p:blipFill>
        <p:spPr>
          <a:xfrm>
            <a:off x="8793254" y="1269000"/>
            <a:ext cx="3152746" cy="3019359"/>
          </a:xfrm>
          <a:prstGeom prst="rect">
            <a:avLst/>
          </a:prstGeom>
        </p:spPr>
      </p:pic>
      <p:sp>
        <p:nvSpPr>
          <p:cNvPr id="11" name="TextBox 10">
            <a:extLst>
              <a:ext uri="{FF2B5EF4-FFF2-40B4-BE49-F238E27FC236}">
                <a16:creationId xmlns:a16="http://schemas.microsoft.com/office/drawing/2014/main" xmlns="" id="{0C616FD8-FCEC-45E0-9A18-2FC0FFFD2201}"/>
              </a:ext>
            </a:extLst>
          </p:cNvPr>
          <p:cNvSpPr txBox="1"/>
          <p:nvPr/>
        </p:nvSpPr>
        <p:spPr>
          <a:xfrm>
            <a:off x="3464852" y="3911850"/>
            <a:ext cx="3351148" cy="588238"/>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Tx/>
              <a:buSzTx/>
              <a:buFont typeface="Wingdings" panose="05000000000000000000" pitchFamily="2" charset="2"/>
              <a:buChar char="§"/>
              <a:tabLst/>
              <a:defRPr/>
            </a:pPr>
            <a:r>
              <a:rPr kumimoji="0" lang="en-US" sz="3198" b="1" i="0" u="none" strike="noStrike" kern="1200" cap="none" spc="0" normalizeH="0" baseline="0" noProof="0" dirty="0">
                <a:ln>
                  <a:noFill/>
                </a:ln>
                <a:solidFill>
                  <a:srgbClr val="234465"/>
                </a:solidFill>
                <a:effectLst/>
                <a:uLnTx/>
                <a:uFillTx/>
                <a:latin typeface="Calibri"/>
                <a:ea typeface="+mn-ea"/>
                <a:cs typeface="+mn-cs"/>
              </a:rPr>
              <a:t>Release</a:t>
            </a:r>
          </a:p>
        </p:txBody>
      </p:sp>
      <p:sp>
        <p:nvSpPr>
          <p:cNvPr id="12" name="TextBox 11">
            <a:extLst>
              <a:ext uri="{FF2B5EF4-FFF2-40B4-BE49-F238E27FC236}">
                <a16:creationId xmlns:a16="http://schemas.microsoft.com/office/drawing/2014/main" xmlns="" id="{9F78F7DA-1148-44D8-816F-BE2F3253FA62}"/>
              </a:ext>
            </a:extLst>
          </p:cNvPr>
          <p:cNvSpPr txBox="1"/>
          <p:nvPr/>
        </p:nvSpPr>
        <p:spPr>
          <a:xfrm>
            <a:off x="2541000" y="4579950"/>
            <a:ext cx="3351148" cy="588238"/>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Tx/>
              <a:buSzTx/>
              <a:buFont typeface="Wingdings" panose="05000000000000000000" pitchFamily="2" charset="2"/>
              <a:buChar char="§"/>
              <a:tabLst/>
              <a:defRPr/>
            </a:pPr>
            <a:r>
              <a:rPr kumimoji="0" lang="en-US" sz="3198" b="1" i="0" u="none" strike="noStrike" kern="1200" cap="none" spc="0" normalizeH="0" baseline="0" noProof="0" dirty="0">
                <a:ln>
                  <a:noFill/>
                </a:ln>
                <a:solidFill>
                  <a:srgbClr val="234465"/>
                </a:solidFill>
                <a:effectLst/>
                <a:uLnTx/>
                <a:uFillTx/>
                <a:latin typeface="Calibri"/>
                <a:ea typeface="+mn-ea"/>
                <a:cs typeface="+mn-cs"/>
              </a:rPr>
              <a:t>Maintenance</a:t>
            </a:r>
          </a:p>
        </p:txBody>
      </p:sp>
    </p:spTree>
    <p:extLst>
      <p:ext uri="{BB962C8B-B14F-4D97-AF65-F5344CB8AC3E}">
        <p14:creationId xmlns:p14="http://schemas.microsoft.com/office/powerpoint/2010/main" val="17357785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9F118A7-0B2A-486C-B36C-5D9E4732276C}"/>
              </a:ext>
            </a:extLst>
          </p:cNvPr>
          <p:cNvSpPr>
            <a:spLocks noGrp="1"/>
          </p:cNvSpPr>
          <p:nvPr>
            <p:ph type="sldNum" sz="quarter" idx="5"/>
          </p:nvPr>
        </p:nvSpPr>
        <p:spPr/>
        <p:txBody>
          <a:bodyPr/>
          <a:lstStyle/>
          <a:p>
            <a:fld id="{2BF067CD-8E6B-4360-9AA8-C5DF2A48A6D1}" type="slidenum">
              <a:rPr lang="en-US" noProof="0" smtClean="0"/>
              <a:pPr/>
              <a:t>405</a:t>
            </a:fld>
            <a:endParaRPr lang="en-US" noProof="0" dirty="0"/>
          </a:p>
        </p:txBody>
      </p:sp>
      <p:sp>
        <p:nvSpPr>
          <p:cNvPr id="3" name="Text Placeholder 2">
            <a:extLst>
              <a:ext uri="{FF2B5EF4-FFF2-40B4-BE49-F238E27FC236}">
                <a16:creationId xmlns:a16="http://schemas.microsoft.com/office/drawing/2014/main" xmlns="" id="{9AD9AD6A-656B-4E9F-8B82-4EB474CF4D39}"/>
              </a:ext>
            </a:extLst>
          </p:cNvPr>
          <p:cNvSpPr>
            <a:spLocks noGrp="1"/>
          </p:cNvSpPr>
          <p:nvPr>
            <p:ph type="body" sz="quarter" idx="10"/>
          </p:nvPr>
        </p:nvSpPr>
        <p:spPr/>
        <p:txBody>
          <a:bodyPr>
            <a:normAutofit/>
          </a:bodyPr>
          <a:lstStyle/>
          <a:p>
            <a:r>
              <a:rPr lang="en-US" dirty="0"/>
              <a:t>What is </a:t>
            </a:r>
            <a:r>
              <a:rPr lang="en-US" b="1" dirty="0"/>
              <a:t>software quality assurance </a:t>
            </a:r>
            <a:r>
              <a:rPr lang="en-US" dirty="0"/>
              <a:t>(</a:t>
            </a:r>
            <a:r>
              <a:rPr lang="en-US" b="1" dirty="0"/>
              <a:t>QA</a:t>
            </a:r>
            <a:r>
              <a:rPr lang="en-US" dirty="0"/>
              <a:t>)?</a:t>
            </a:r>
          </a:p>
          <a:p>
            <a:pPr lvl="1"/>
            <a:r>
              <a:rPr lang="en-US" dirty="0"/>
              <a:t>Ensures the </a:t>
            </a:r>
            <a:r>
              <a:rPr lang="en-US" b="1" dirty="0"/>
              <a:t>software quality</a:t>
            </a:r>
            <a:endParaRPr lang="en-US" dirty="0"/>
          </a:p>
          <a:p>
            <a:pPr lvl="1"/>
            <a:r>
              <a:rPr lang="en-US" dirty="0"/>
              <a:t>Performed by the </a:t>
            </a:r>
            <a:r>
              <a:rPr lang="en-US" b="1" dirty="0"/>
              <a:t>QA engineers</a:t>
            </a:r>
            <a:endParaRPr lang="en-US" dirty="0"/>
          </a:p>
          <a:p>
            <a:r>
              <a:rPr lang="en-US" dirty="0"/>
              <a:t>Two approaches:</a:t>
            </a:r>
          </a:p>
          <a:p>
            <a:pPr lvl="1"/>
            <a:r>
              <a:rPr lang="en-US" b="1" dirty="0"/>
              <a:t>Testing </a:t>
            </a:r>
            <a:r>
              <a:rPr lang="en-US" dirty="0"/>
              <a:t>(manual and automated)</a:t>
            </a:r>
          </a:p>
          <a:p>
            <a:pPr lvl="1"/>
            <a:r>
              <a:rPr lang="en-US" b="1" dirty="0"/>
              <a:t>Code reviews</a:t>
            </a:r>
            <a:r>
              <a:rPr lang="en-US" dirty="0"/>
              <a:t> and quality inspections</a:t>
            </a:r>
          </a:p>
          <a:p>
            <a:r>
              <a:rPr lang="en-US" dirty="0"/>
              <a:t>Goal: to </a:t>
            </a:r>
            <a:r>
              <a:rPr lang="en-US" b="1" dirty="0"/>
              <a:t>find</a:t>
            </a:r>
            <a:r>
              <a:rPr lang="en-US" dirty="0"/>
              <a:t> and report the </a:t>
            </a:r>
            <a:r>
              <a:rPr lang="en-US" b="1" dirty="0"/>
              <a:t>defects</a:t>
            </a:r>
            <a:r>
              <a:rPr lang="en-US" dirty="0"/>
              <a:t> (bugs)</a:t>
            </a:r>
          </a:p>
          <a:p>
            <a:pPr lvl="1"/>
            <a:r>
              <a:rPr lang="en-US" dirty="0"/>
              <a:t>Defect are tracked in an </a:t>
            </a:r>
            <a:r>
              <a:rPr lang="en-US" b="1" dirty="0"/>
              <a:t>issue tracker</a:t>
            </a:r>
          </a:p>
          <a:p>
            <a:endParaRPr lang="en-US" dirty="0"/>
          </a:p>
        </p:txBody>
      </p:sp>
      <p:sp>
        <p:nvSpPr>
          <p:cNvPr id="4" name="Title 3">
            <a:extLst>
              <a:ext uri="{FF2B5EF4-FFF2-40B4-BE49-F238E27FC236}">
                <a16:creationId xmlns:a16="http://schemas.microsoft.com/office/drawing/2014/main" xmlns="" id="{04AA0A6F-8235-436D-8E76-64FBE265728E}"/>
              </a:ext>
            </a:extLst>
          </p:cNvPr>
          <p:cNvSpPr>
            <a:spLocks noGrp="1"/>
          </p:cNvSpPr>
          <p:nvPr>
            <p:ph type="title"/>
          </p:nvPr>
        </p:nvSpPr>
        <p:spPr/>
        <p:txBody>
          <a:bodyPr/>
          <a:lstStyle/>
          <a:p>
            <a:r>
              <a:rPr lang="en-US" dirty="0"/>
              <a:t>Software Quality Assurance (QA)</a:t>
            </a:r>
          </a:p>
        </p:txBody>
      </p:sp>
      <p:pic>
        <p:nvPicPr>
          <p:cNvPr id="10" name="Picture 9">
            <a:extLst>
              <a:ext uri="{FF2B5EF4-FFF2-40B4-BE49-F238E27FC236}">
                <a16:creationId xmlns:a16="http://schemas.microsoft.com/office/drawing/2014/main" xmlns="" id="{DCBFCE0C-A23A-487F-B53F-45D6C409A5F7}"/>
              </a:ext>
            </a:extLst>
          </p:cNvPr>
          <p:cNvPicPr>
            <a:picLocks noChangeAspect="1"/>
          </p:cNvPicPr>
          <p:nvPr/>
        </p:nvPicPr>
        <p:blipFill>
          <a:blip r:embed="rId3"/>
          <a:stretch>
            <a:fillRect/>
          </a:stretch>
        </p:blipFill>
        <p:spPr>
          <a:xfrm>
            <a:off x="9021000" y="1359000"/>
            <a:ext cx="2745000" cy="2136383"/>
          </a:xfrm>
          <a:prstGeom prst="rect">
            <a:avLst/>
          </a:prstGeom>
        </p:spPr>
      </p:pic>
    </p:spTree>
    <p:extLst>
      <p:ext uri="{BB962C8B-B14F-4D97-AF65-F5344CB8AC3E}">
        <p14:creationId xmlns:p14="http://schemas.microsoft.com/office/powerpoint/2010/main" val="40711899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629321"/>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588266"/>
            <a:ext cx="6672421" cy="990193"/>
          </a:xfrm>
        </p:spPr>
        <p:txBody>
          <a:bodyPr/>
          <a:lstStyle/>
          <a:p>
            <a:r>
              <a:rPr lang="en-US" dirty="0"/>
              <a:t>Issue Tracker</a:t>
            </a:r>
          </a:p>
        </p:txBody>
      </p:sp>
      <p:sp>
        <p:nvSpPr>
          <p:cNvPr id="2" name="Rectangle 1">
            <a:extLst>
              <a:ext uri="{FF2B5EF4-FFF2-40B4-BE49-F238E27FC236}">
                <a16:creationId xmlns:a16="http://schemas.microsoft.com/office/drawing/2014/main" xmlns="" id="{E6B818EB-B3FE-474A-BBF4-B92B02678804}"/>
              </a:ext>
            </a:extLst>
          </p:cNvPr>
          <p:cNvSpPr/>
          <p:nvPr/>
        </p:nvSpPr>
        <p:spPr>
          <a:xfrm>
            <a:off x="5084883" y="3499336"/>
            <a:ext cx="6376747" cy="523220"/>
          </a:xfrm>
          <a:prstGeom prst="rect">
            <a:avLst/>
          </a:prstGeom>
        </p:spPr>
        <p:txBody>
          <a:bodyPr wrap="none">
            <a:spAutoFit/>
          </a:bodyPr>
          <a:lstStyle/>
          <a:p>
            <a:pPr algn="ctr"/>
            <a:r>
              <a:rPr lang="en-US" sz="2800" dirty="0">
                <a:hlinkClick r:id="rId3"/>
              </a:rPr>
              <a:t>https://github.com/twbs/bootstrap/issues</a:t>
            </a:r>
            <a:endParaRPr lang="en-US" sz="2800" dirty="0"/>
          </a:p>
        </p:txBody>
      </p:sp>
      <p:pic>
        <p:nvPicPr>
          <p:cNvPr id="9" name="Picture 8">
            <a:extLst>
              <a:ext uri="{FF2B5EF4-FFF2-40B4-BE49-F238E27FC236}">
                <a16:creationId xmlns:a16="http://schemas.microsoft.com/office/drawing/2014/main" xmlns="" id="{95B9AC67-B36A-4E06-A010-C44687D6C6BD}"/>
              </a:ext>
            </a:extLst>
          </p:cNvPr>
          <p:cNvPicPr>
            <a:picLocks noChangeAspect="1"/>
          </p:cNvPicPr>
          <p:nvPr/>
        </p:nvPicPr>
        <p:blipFill>
          <a:blip r:embed="rId4"/>
          <a:stretch>
            <a:fillRect/>
          </a:stretch>
        </p:blipFill>
        <p:spPr>
          <a:xfrm>
            <a:off x="1731000" y="1719000"/>
            <a:ext cx="2048434" cy="2182557"/>
          </a:xfrm>
          <a:prstGeom prst="rect">
            <a:avLst/>
          </a:prstGeom>
        </p:spPr>
      </p:pic>
    </p:spTree>
    <p:extLst>
      <p:ext uri="{BB962C8B-B14F-4D97-AF65-F5344CB8AC3E}">
        <p14:creationId xmlns:p14="http://schemas.microsoft.com/office/powerpoint/2010/main" val="27706261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6FA4943-26FA-4766-AB8D-A2A4F67F0479}"/>
              </a:ext>
            </a:extLst>
          </p:cNvPr>
          <p:cNvSpPr>
            <a:spLocks noGrp="1"/>
          </p:cNvSpPr>
          <p:nvPr>
            <p:ph type="sldNum" sz="quarter" idx="5"/>
          </p:nvPr>
        </p:nvSpPr>
        <p:spPr/>
        <p:txBody>
          <a:bodyPr/>
          <a:lstStyle/>
          <a:p>
            <a:fld id="{2BF067CD-8E6B-4360-9AA8-C5DF2A48A6D1}" type="slidenum">
              <a:rPr lang="en-US" noProof="0" smtClean="0"/>
              <a:pPr/>
              <a:t>407</a:t>
            </a:fld>
            <a:endParaRPr lang="en-US" noProof="0" dirty="0"/>
          </a:p>
        </p:txBody>
      </p:sp>
      <p:sp>
        <p:nvSpPr>
          <p:cNvPr id="3" name="Text Placeholder 2">
            <a:extLst>
              <a:ext uri="{FF2B5EF4-FFF2-40B4-BE49-F238E27FC236}">
                <a16:creationId xmlns:a16="http://schemas.microsoft.com/office/drawing/2014/main" xmlns="" id="{921366F4-F396-48FA-90CB-5B719412D931}"/>
              </a:ext>
            </a:extLst>
          </p:cNvPr>
          <p:cNvSpPr>
            <a:spLocks noGrp="1"/>
          </p:cNvSpPr>
          <p:nvPr>
            <p:ph type="body" sz="quarter" idx="10"/>
          </p:nvPr>
        </p:nvSpPr>
        <p:spPr>
          <a:xfrm>
            <a:off x="190402" y="1225621"/>
            <a:ext cx="11818096" cy="5531629"/>
          </a:xfrm>
        </p:spPr>
        <p:txBody>
          <a:bodyPr/>
          <a:lstStyle/>
          <a:p>
            <a:r>
              <a:rPr lang="en-US" b="1" dirty="0"/>
              <a:t>Unit test </a:t>
            </a:r>
            <a:r>
              <a:rPr lang="en-US" dirty="0"/>
              <a:t>== a piece of code that tests specific</a:t>
            </a:r>
            <a:br>
              <a:rPr lang="en-US" dirty="0"/>
            </a:br>
            <a:r>
              <a:rPr lang="en-US" dirty="0"/>
              <a:t>functionality in certain software component (unit)</a:t>
            </a:r>
          </a:p>
        </p:txBody>
      </p:sp>
      <p:sp>
        <p:nvSpPr>
          <p:cNvPr id="4" name="Title 3">
            <a:extLst>
              <a:ext uri="{FF2B5EF4-FFF2-40B4-BE49-F238E27FC236}">
                <a16:creationId xmlns:a16="http://schemas.microsoft.com/office/drawing/2014/main" xmlns="" id="{E824A33E-BB44-4090-B09C-48652FFDE1BC}"/>
              </a:ext>
            </a:extLst>
          </p:cNvPr>
          <p:cNvSpPr>
            <a:spLocks noGrp="1"/>
          </p:cNvSpPr>
          <p:nvPr>
            <p:ph type="title"/>
          </p:nvPr>
        </p:nvSpPr>
        <p:spPr/>
        <p:txBody>
          <a:bodyPr/>
          <a:lstStyle/>
          <a:p>
            <a:r>
              <a:rPr lang="en-US" dirty="0"/>
              <a:t>Unit Testing</a:t>
            </a:r>
          </a:p>
        </p:txBody>
      </p:sp>
      <p:sp>
        <p:nvSpPr>
          <p:cNvPr id="5" name="Text Placeholder 5">
            <a:extLst>
              <a:ext uri="{FF2B5EF4-FFF2-40B4-BE49-F238E27FC236}">
                <a16:creationId xmlns:a16="http://schemas.microsoft.com/office/drawing/2014/main" xmlns="" id="{123423FA-D02D-41B1-A57D-E121B0885523}"/>
              </a:ext>
            </a:extLst>
          </p:cNvPr>
          <p:cNvSpPr txBox="1">
            <a:spLocks/>
          </p:cNvSpPr>
          <p:nvPr/>
        </p:nvSpPr>
        <p:spPr>
          <a:xfrm>
            <a:off x="6646598" y="2620014"/>
            <a:ext cx="4804402" cy="261876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t>
            </a:r>
            <a:r>
              <a:rPr lang="en-US" sz="2600" noProof="1">
                <a:solidFill>
                  <a:schemeClr val="bg1"/>
                </a:solidFill>
              </a:rPr>
              <a:t>sum(arr)</a:t>
            </a:r>
            <a:r>
              <a:rPr lang="en-US" sz="2600" noProof="1"/>
              <a:t> {</a:t>
            </a:r>
          </a:p>
          <a:p>
            <a:pPr>
              <a:spcBef>
                <a:spcPts val="0"/>
              </a:spcBef>
              <a:spcAft>
                <a:spcPts val="0"/>
              </a:spcAft>
            </a:pPr>
            <a:r>
              <a:rPr lang="en-US" sz="2600" noProof="1"/>
              <a:t>  let sum = 0;</a:t>
            </a:r>
          </a:p>
          <a:p>
            <a:pPr>
              <a:spcBef>
                <a:spcPts val="0"/>
              </a:spcBef>
              <a:spcAft>
                <a:spcPts val="0"/>
              </a:spcAft>
            </a:pPr>
            <a:r>
              <a:rPr lang="en-US" sz="2600" noProof="1"/>
              <a:t>  for (let item of arr)</a:t>
            </a:r>
          </a:p>
          <a:p>
            <a:pPr>
              <a:spcBef>
                <a:spcPts val="0"/>
              </a:spcBef>
              <a:spcAft>
                <a:spcPts val="0"/>
              </a:spcAft>
            </a:pPr>
            <a:r>
              <a:rPr lang="en-US" sz="2600" noProof="1"/>
              <a:t>    sum += item;</a:t>
            </a:r>
          </a:p>
          <a:p>
            <a:pPr>
              <a:spcBef>
                <a:spcPts val="0"/>
              </a:spcBef>
              <a:spcAft>
                <a:spcPts val="0"/>
              </a:spcAft>
            </a:pPr>
            <a:r>
              <a:rPr lang="en-US" sz="2600" noProof="1"/>
              <a:t>  return sum;</a:t>
            </a:r>
          </a:p>
          <a:p>
            <a:pPr>
              <a:spcBef>
                <a:spcPts val="0"/>
              </a:spcBef>
              <a:spcAft>
                <a:spcPts val="0"/>
              </a:spcAft>
            </a:pPr>
            <a:r>
              <a:rPr lang="en-US" sz="2600" noProof="1"/>
              <a:t>}</a:t>
            </a:r>
          </a:p>
        </p:txBody>
      </p:sp>
      <p:sp>
        <p:nvSpPr>
          <p:cNvPr id="6" name="Text Placeholder 5">
            <a:extLst>
              <a:ext uri="{FF2B5EF4-FFF2-40B4-BE49-F238E27FC236}">
                <a16:creationId xmlns:a16="http://schemas.microsoft.com/office/drawing/2014/main" xmlns="" id="{3631E251-E43A-40A3-AE5F-758E9E8081E8}"/>
              </a:ext>
            </a:extLst>
          </p:cNvPr>
          <p:cNvSpPr txBox="1">
            <a:spLocks/>
          </p:cNvSpPr>
          <p:nvPr/>
        </p:nvSpPr>
        <p:spPr>
          <a:xfrm>
            <a:off x="741000" y="2620014"/>
            <a:ext cx="5355000" cy="341898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testSum() {</a:t>
            </a:r>
          </a:p>
          <a:p>
            <a:pPr>
              <a:spcBef>
                <a:spcPts val="0"/>
              </a:spcBef>
              <a:spcAft>
                <a:spcPts val="0"/>
              </a:spcAft>
            </a:pPr>
            <a:r>
              <a:rPr lang="en-US" sz="2600" noProof="1"/>
              <a:t>  if (sum(</a:t>
            </a:r>
            <a:r>
              <a:rPr lang="en-US" sz="2600" noProof="1">
                <a:solidFill>
                  <a:schemeClr val="bg1"/>
                </a:solidFill>
              </a:rPr>
              <a:t>[1, 2]</a:t>
            </a:r>
            <a:r>
              <a:rPr lang="en-US" sz="2600" noProof="1"/>
              <a:t>) != </a:t>
            </a:r>
            <a:r>
              <a:rPr lang="en-US" sz="2600" noProof="1">
                <a:solidFill>
                  <a:schemeClr val="bg1"/>
                </a:solidFill>
              </a:rPr>
              <a:t>3</a:t>
            </a:r>
            <a:r>
              <a:rPr lang="en-US" sz="2600" noProof="1"/>
              <a:t>)</a:t>
            </a:r>
          </a:p>
          <a:p>
            <a:pPr>
              <a:spcBef>
                <a:spcPts val="0"/>
              </a:spcBef>
              <a:spcAft>
                <a:spcPts val="0"/>
              </a:spcAft>
            </a:pPr>
            <a:r>
              <a:rPr lang="en-US" sz="2600" noProof="1"/>
              <a:t>    throw "1+2 != 3";</a:t>
            </a:r>
          </a:p>
          <a:p>
            <a:pPr>
              <a:spcBef>
                <a:spcPts val="0"/>
              </a:spcBef>
              <a:spcAft>
                <a:spcPts val="0"/>
              </a:spcAft>
            </a:pPr>
            <a:r>
              <a:rPr lang="en-US" sz="2600" noProof="1"/>
              <a:t>  if (sum(</a:t>
            </a:r>
            <a:r>
              <a:rPr lang="en-US" sz="2600" noProof="1">
                <a:solidFill>
                  <a:schemeClr val="bg1"/>
                </a:solidFill>
              </a:rPr>
              <a:t>[-2]</a:t>
            </a:r>
            <a:r>
              <a:rPr lang="en-US" sz="2600" noProof="1"/>
              <a:t>) != </a:t>
            </a:r>
            <a:r>
              <a:rPr lang="en-US" sz="2600" noProof="1">
                <a:solidFill>
                  <a:schemeClr val="bg1"/>
                </a:solidFill>
              </a:rPr>
              <a:t>-2</a:t>
            </a:r>
            <a:r>
              <a:rPr lang="en-US" sz="2600" noProof="1"/>
              <a:t>)</a:t>
            </a:r>
          </a:p>
          <a:p>
            <a:pPr>
              <a:spcBef>
                <a:spcPts val="0"/>
              </a:spcBef>
              <a:spcAft>
                <a:spcPts val="0"/>
              </a:spcAft>
            </a:pPr>
            <a:r>
              <a:rPr lang="en-US" sz="2600" noProof="1"/>
              <a:t>    throw "-2 != -2";</a:t>
            </a:r>
          </a:p>
          <a:p>
            <a:pPr>
              <a:spcBef>
                <a:spcPts val="0"/>
              </a:spcBef>
              <a:spcAft>
                <a:spcPts val="0"/>
              </a:spcAft>
            </a:pPr>
            <a:r>
              <a:rPr lang="en-US" sz="2600" noProof="1"/>
              <a:t>  if (sum(</a:t>
            </a:r>
            <a:r>
              <a:rPr lang="en-US" sz="2600" noProof="1">
                <a:solidFill>
                  <a:schemeClr val="bg1"/>
                </a:solidFill>
              </a:rPr>
              <a:t>[]</a:t>
            </a:r>
            <a:r>
              <a:rPr lang="en-US" sz="2600" noProof="1"/>
              <a:t>) != </a:t>
            </a:r>
            <a:r>
              <a:rPr lang="en-US" sz="2600" noProof="1">
                <a:solidFill>
                  <a:schemeClr val="bg1"/>
                </a:solidFill>
              </a:rPr>
              <a:t>0</a:t>
            </a:r>
            <a:r>
              <a:rPr lang="en-US" sz="2600" noProof="1"/>
              <a:t>)</a:t>
            </a:r>
          </a:p>
          <a:p>
            <a:pPr>
              <a:spcBef>
                <a:spcPts val="0"/>
              </a:spcBef>
              <a:spcAft>
                <a:spcPts val="0"/>
              </a:spcAft>
            </a:pPr>
            <a:r>
              <a:rPr lang="en-US" sz="2600" noProof="1"/>
              <a:t>    throw "empty sum != 0";</a:t>
            </a:r>
          </a:p>
          <a:p>
            <a:pPr>
              <a:spcBef>
                <a:spcPts val="0"/>
              </a:spcBef>
              <a:spcAft>
                <a:spcPts val="0"/>
              </a:spcAft>
            </a:pPr>
            <a:r>
              <a:rPr lang="en-US" sz="2600" noProof="1"/>
              <a:t>}</a:t>
            </a:r>
          </a:p>
        </p:txBody>
      </p:sp>
      <p:pic>
        <p:nvPicPr>
          <p:cNvPr id="7" name="Picture 6">
            <a:extLst>
              <a:ext uri="{FF2B5EF4-FFF2-40B4-BE49-F238E27FC236}">
                <a16:creationId xmlns:a16="http://schemas.microsoft.com/office/drawing/2014/main" xmlns="" id="{BEC86EED-73AD-4BC0-BCD3-23BE0C1229F7}"/>
              </a:ext>
            </a:extLst>
          </p:cNvPr>
          <p:cNvPicPr>
            <a:picLocks noChangeAspect="1"/>
          </p:cNvPicPr>
          <p:nvPr/>
        </p:nvPicPr>
        <p:blipFill>
          <a:blip r:embed="rId3"/>
          <a:stretch>
            <a:fillRect/>
          </a:stretch>
        </p:blipFill>
        <p:spPr>
          <a:xfrm>
            <a:off x="9867066" y="1289248"/>
            <a:ext cx="1613430" cy="1063800"/>
          </a:xfrm>
          <a:prstGeom prst="rect">
            <a:avLst/>
          </a:prstGeom>
          <a:effectLst>
            <a:softEdge rad="31750"/>
          </a:effectLst>
        </p:spPr>
      </p:pic>
    </p:spTree>
    <p:extLst>
      <p:ext uri="{BB962C8B-B14F-4D97-AF65-F5344CB8AC3E}">
        <p14:creationId xmlns:p14="http://schemas.microsoft.com/office/powerpoint/2010/main" val="552825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6FA4943-26FA-4766-AB8D-A2A4F67F0479}"/>
              </a:ext>
            </a:extLst>
          </p:cNvPr>
          <p:cNvSpPr>
            <a:spLocks noGrp="1"/>
          </p:cNvSpPr>
          <p:nvPr>
            <p:ph type="sldNum" sz="quarter" idx="5"/>
          </p:nvPr>
        </p:nvSpPr>
        <p:spPr/>
        <p:txBody>
          <a:bodyPr/>
          <a:lstStyle/>
          <a:p>
            <a:fld id="{2BF067CD-8E6B-4360-9AA8-C5DF2A48A6D1}" type="slidenum">
              <a:rPr lang="en-US" noProof="0" smtClean="0"/>
              <a:pPr/>
              <a:t>408</a:t>
            </a:fld>
            <a:endParaRPr lang="en-US" noProof="0" dirty="0"/>
          </a:p>
        </p:txBody>
      </p:sp>
      <p:sp>
        <p:nvSpPr>
          <p:cNvPr id="3" name="Text Placeholder 2">
            <a:extLst>
              <a:ext uri="{FF2B5EF4-FFF2-40B4-BE49-F238E27FC236}">
                <a16:creationId xmlns:a16="http://schemas.microsoft.com/office/drawing/2014/main" xmlns="" id="{921366F4-F396-48FA-90CB-5B719412D931}"/>
              </a:ext>
            </a:extLst>
          </p:cNvPr>
          <p:cNvSpPr>
            <a:spLocks noGrp="1"/>
          </p:cNvSpPr>
          <p:nvPr>
            <p:ph type="body" sz="quarter" idx="10"/>
          </p:nvPr>
        </p:nvSpPr>
        <p:spPr/>
        <p:txBody>
          <a:bodyPr/>
          <a:lstStyle/>
          <a:p>
            <a:r>
              <a:rPr lang="en-US" b="1" dirty="0"/>
              <a:t>Unit testing frameworks </a:t>
            </a:r>
            <a:r>
              <a:rPr lang="en-US" dirty="0"/>
              <a:t>simplify unit testing and reporting</a:t>
            </a:r>
          </a:p>
          <a:p>
            <a:pPr lvl="1"/>
            <a:r>
              <a:rPr lang="en-US" dirty="0"/>
              <a:t>Example: </a:t>
            </a:r>
            <a:r>
              <a:rPr lang="en-US" b="1" dirty="0"/>
              <a:t>Mocha</a:t>
            </a:r>
            <a:r>
              <a:rPr lang="en-US" dirty="0"/>
              <a:t> JS testing framework</a:t>
            </a:r>
          </a:p>
        </p:txBody>
      </p:sp>
      <p:sp>
        <p:nvSpPr>
          <p:cNvPr id="4" name="Title 3">
            <a:extLst>
              <a:ext uri="{FF2B5EF4-FFF2-40B4-BE49-F238E27FC236}">
                <a16:creationId xmlns:a16="http://schemas.microsoft.com/office/drawing/2014/main" xmlns="" id="{E824A33E-BB44-4090-B09C-48652FFDE1BC}"/>
              </a:ext>
            </a:extLst>
          </p:cNvPr>
          <p:cNvSpPr>
            <a:spLocks noGrp="1"/>
          </p:cNvSpPr>
          <p:nvPr>
            <p:ph type="title"/>
          </p:nvPr>
        </p:nvSpPr>
        <p:spPr/>
        <p:txBody>
          <a:bodyPr/>
          <a:lstStyle/>
          <a:p>
            <a:r>
              <a:rPr lang="en-US" dirty="0"/>
              <a:t>Unit Testing Framework</a:t>
            </a:r>
          </a:p>
        </p:txBody>
      </p:sp>
      <p:sp>
        <p:nvSpPr>
          <p:cNvPr id="6" name="Text Placeholder 5">
            <a:extLst>
              <a:ext uri="{FF2B5EF4-FFF2-40B4-BE49-F238E27FC236}">
                <a16:creationId xmlns:a16="http://schemas.microsoft.com/office/drawing/2014/main" xmlns="" id="{3631E251-E43A-40A3-AE5F-758E9E8081E8}"/>
              </a:ext>
            </a:extLst>
          </p:cNvPr>
          <p:cNvSpPr txBox="1">
            <a:spLocks/>
          </p:cNvSpPr>
          <p:nvPr/>
        </p:nvSpPr>
        <p:spPr>
          <a:xfrm>
            <a:off x="471364" y="2658015"/>
            <a:ext cx="6885000" cy="369598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const assert = require('</a:t>
            </a:r>
            <a:r>
              <a:rPr lang="en-US" sz="2400" noProof="1">
                <a:solidFill>
                  <a:schemeClr val="bg1"/>
                </a:solidFill>
              </a:rPr>
              <a:t>assert</a:t>
            </a:r>
            <a:r>
              <a:rPr lang="en-US" sz="2400" noProof="1"/>
              <a:t>');</a:t>
            </a:r>
          </a:p>
          <a:p>
            <a:pPr>
              <a:spcBef>
                <a:spcPts val="1200"/>
              </a:spcBef>
              <a:spcAft>
                <a:spcPts val="0"/>
              </a:spcAft>
            </a:pPr>
            <a:r>
              <a:rPr lang="en-US" sz="2400" noProof="1">
                <a:solidFill>
                  <a:schemeClr val="bg1"/>
                </a:solidFill>
              </a:rPr>
              <a:t>suite</a:t>
            </a:r>
            <a:r>
              <a:rPr lang="en-US" sz="2400" noProof="1"/>
              <a:t>('sum(arr)', function() {</a:t>
            </a:r>
          </a:p>
          <a:p>
            <a:pPr>
              <a:spcBef>
                <a:spcPts val="0"/>
              </a:spcBef>
              <a:spcAft>
                <a:spcPts val="0"/>
              </a:spcAft>
            </a:pPr>
            <a:r>
              <a:rPr lang="en-US" sz="2400" noProof="1"/>
              <a:t>  </a:t>
            </a:r>
            <a:r>
              <a:rPr lang="en-US" sz="2400" noProof="1">
                <a:solidFill>
                  <a:schemeClr val="bg1"/>
                </a:solidFill>
              </a:rPr>
              <a:t>test</a:t>
            </a:r>
            <a:r>
              <a:rPr lang="en-US" sz="2400" noProof="1"/>
              <a:t>('sum([1+2]) == 3', function() {</a:t>
            </a:r>
          </a:p>
          <a:p>
            <a:pPr>
              <a:spcBef>
                <a:spcPts val="0"/>
              </a:spcBef>
              <a:spcAft>
                <a:spcPts val="0"/>
              </a:spcAft>
            </a:pPr>
            <a:r>
              <a:rPr lang="en-US" sz="2400" noProof="1"/>
              <a:t>    </a:t>
            </a:r>
            <a:r>
              <a:rPr lang="en-US" sz="2400" noProof="1">
                <a:solidFill>
                  <a:schemeClr val="bg1"/>
                </a:solidFill>
              </a:rPr>
              <a:t>assert.equal</a:t>
            </a:r>
            <a:r>
              <a:rPr lang="en-US" sz="2400" noProof="1"/>
              <a:t>(sum([1, 2]), 3); });</a:t>
            </a:r>
          </a:p>
          <a:p>
            <a:pPr>
              <a:spcBef>
                <a:spcPts val="0"/>
              </a:spcBef>
              <a:spcAft>
                <a:spcPts val="0"/>
              </a:spcAft>
            </a:pPr>
            <a:r>
              <a:rPr lang="en-US" sz="2400" noProof="1"/>
              <a:t>  </a:t>
            </a:r>
            <a:r>
              <a:rPr lang="en-US" sz="2400" noProof="1">
                <a:solidFill>
                  <a:schemeClr val="bg1"/>
                </a:solidFill>
              </a:rPr>
              <a:t>test</a:t>
            </a:r>
            <a:r>
              <a:rPr lang="en-US" sz="2400" noProof="1"/>
              <a:t>('sum([-2]) == -2', function() {</a:t>
            </a:r>
          </a:p>
          <a:p>
            <a:pPr>
              <a:spcBef>
                <a:spcPts val="0"/>
              </a:spcBef>
              <a:spcAft>
                <a:spcPts val="0"/>
              </a:spcAft>
            </a:pPr>
            <a:r>
              <a:rPr lang="en-US" sz="2400" noProof="1"/>
              <a:t>    </a:t>
            </a:r>
            <a:r>
              <a:rPr lang="en-US" sz="2400" noProof="1">
                <a:solidFill>
                  <a:schemeClr val="bg1"/>
                </a:solidFill>
              </a:rPr>
              <a:t>assert.equal</a:t>
            </a:r>
            <a:r>
              <a:rPr lang="en-US" sz="2400" noProof="1"/>
              <a:t>(sum([-2]), -2); });</a:t>
            </a:r>
          </a:p>
          <a:p>
            <a:pPr>
              <a:spcBef>
                <a:spcPts val="0"/>
              </a:spcBef>
              <a:spcAft>
                <a:spcPts val="0"/>
              </a:spcAft>
            </a:pPr>
            <a:r>
              <a:rPr lang="en-US" sz="2400" noProof="1"/>
              <a:t>  </a:t>
            </a:r>
            <a:r>
              <a:rPr lang="en-US" sz="2400" noProof="1">
                <a:solidFill>
                  <a:schemeClr val="bg1"/>
                </a:solidFill>
              </a:rPr>
              <a:t>test</a:t>
            </a:r>
            <a:r>
              <a:rPr lang="en-US" sz="2400" noProof="1"/>
              <a:t>('sum([]) == 0', function() {</a:t>
            </a:r>
          </a:p>
          <a:p>
            <a:pPr>
              <a:spcBef>
                <a:spcPts val="0"/>
              </a:spcBef>
              <a:spcAft>
                <a:spcPts val="0"/>
              </a:spcAft>
            </a:pPr>
            <a:r>
              <a:rPr lang="en-US" sz="2400" noProof="1"/>
              <a:t>    </a:t>
            </a:r>
            <a:r>
              <a:rPr lang="en-US" sz="2400" noProof="1">
                <a:solidFill>
                  <a:schemeClr val="bg1"/>
                </a:solidFill>
              </a:rPr>
              <a:t>assert.equal</a:t>
            </a:r>
            <a:r>
              <a:rPr lang="en-US" sz="2400" noProof="1"/>
              <a:t>(sum([]), 0); });</a:t>
            </a:r>
          </a:p>
          <a:p>
            <a:pPr>
              <a:spcBef>
                <a:spcPts val="0"/>
              </a:spcBef>
              <a:spcAft>
                <a:spcPts val="0"/>
              </a:spcAft>
            </a:pPr>
            <a:r>
              <a:rPr lang="en-US" sz="2400" noProof="1"/>
              <a:t>});</a:t>
            </a:r>
          </a:p>
        </p:txBody>
      </p:sp>
      <p:grpSp>
        <p:nvGrpSpPr>
          <p:cNvPr id="13" name="Group 12">
            <a:extLst>
              <a:ext uri="{FF2B5EF4-FFF2-40B4-BE49-F238E27FC236}">
                <a16:creationId xmlns:a16="http://schemas.microsoft.com/office/drawing/2014/main" xmlns="" id="{5100E05C-5126-454B-86E0-FE92794682C5}"/>
              </a:ext>
            </a:extLst>
          </p:cNvPr>
          <p:cNvGrpSpPr/>
          <p:nvPr/>
        </p:nvGrpSpPr>
        <p:grpSpPr>
          <a:xfrm>
            <a:off x="7751087" y="2658014"/>
            <a:ext cx="3969549" cy="2120985"/>
            <a:chOff x="7751087" y="2658014"/>
            <a:chExt cx="3969549" cy="2120985"/>
          </a:xfrm>
        </p:grpSpPr>
        <p:pic>
          <p:nvPicPr>
            <p:cNvPr id="11" name="Picture 10">
              <a:extLst>
                <a:ext uri="{FF2B5EF4-FFF2-40B4-BE49-F238E27FC236}">
                  <a16:creationId xmlns:a16="http://schemas.microsoft.com/office/drawing/2014/main" xmlns="" id="{C8EE5726-9C9E-4A4F-917C-72DBC344CD22}"/>
                </a:ext>
              </a:extLst>
            </p:cNvPr>
            <p:cNvPicPr>
              <a:picLocks noChangeAspect="1"/>
            </p:cNvPicPr>
            <p:nvPr/>
          </p:nvPicPr>
          <p:blipFill>
            <a:blip r:embed="rId3"/>
            <a:stretch>
              <a:fillRect/>
            </a:stretch>
          </p:blipFill>
          <p:spPr>
            <a:xfrm>
              <a:off x="7751087" y="2658014"/>
              <a:ext cx="3969549" cy="2120985"/>
            </a:xfrm>
            <a:prstGeom prst="rect">
              <a:avLst/>
            </a:prstGeom>
          </p:spPr>
        </p:pic>
        <p:pic>
          <p:nvPicPr>
            <p:cNvPr id="12" name="Picture 11">
              <a:extLst>
                <a:ext uri="{FF2B5EF4-FFF2-40B4-BE49-F238E27FC236}">
                  <a16:creationId xmlns:a16="http://schemas.microsoft.com/office/drawing/2014/main" xmlns="" id="{4DC2A641-838A-49ED-8332-258A034016E8}"/>
                </a:ext>
              </a:extLst>
            </p:cNvPr>
            <p:cNvPicPr>
              <a:picLocks noChangeAspect="1"/>
            </p:cNvPicPr>
            <p:nvPr/>
          </p:nvPicPr>
          <p:blipFill>
            <a:blip r:embed="rId4"/>
            <a:stretch>
              <a:fillRect/>
            </a:stretch>
          </p:blipFill>
          <p:spPr>
            <a:xfrm>
              <a:off x="10741237" y="3722824"/>
              <a:ext cx="868853" cy="974415"/>
            </a:xfrm>
            <a:prstGeom prst="rect">
              <a:avLst/>
            </a:prstGeom>
          </p:spPr>
        </p:pic>
      </p:grpSp>
    </p:spTree>
    <p:extLst>
      <p:ext uri="{BB962C8B-B14F-4D97-AF65-F5344CB8AC3E}">
        <p14:creationId xmlns:p14="http://schemas.microsoft.com/office/powerpoint/2010/main" val="36995570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664000"/>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603425" y="1584000"/>
            <a:ext cx="7339663" cy="1089212"/>
          </a:xfrm>
        </p:spPr>
        <p:txBody>
          <a:bodyPr/>
          <a:lstStyle/>
          <a:p>
            <a:r>
              <a:rPr lang="en-US" dirty="0"/>
              <a:t>Unit Testing with Mocha</a:t>
            </a:r>
          </a:p>
        </p:txBody>
      </p:sp>
      <p:sp>
        <p:nvSpPr>
          <p:cNvPr id="2" name="Rectangle 1">
            <a:extLst>
              <a:ext uri="{FF2B5EF4-FFF2-40B4-BE49-F238E27FC236}">
                <a16:creationId xmlns:a16="http://schemas.microsoft.com/office/drawing/2014/main" xmlns="" id="{8F0A226F-2EA5-443F-8878-23C60D026DA3}"/>
              </a:ext>
            </a:extLst>
          </p:cNvPr>
          <p:cNvSpPr/>
          <p:nvPr/>
        </p:nvSpPr>
        <p:spPr>
          <a:xfrm>
            <a:off x="4983669" y="3488476"/>
            <a:ext cx="6579173" cy="461665"/>
          </a:xfrm>
          <a:prstGeom prst="rect">
            <a:avLst/>
          </a:prstGeom>
        </p:spPr>
        <p:txBody>
          <a:bodyPr wrap="none">
            <a:spAutoFit/>
          </a:bodyPr>
          <a:lstStyle/>
          <a:p>
            <a:pPr algn="ctr"/>
            <a:r>
              <a:rPr lang="en-US" sz="2400" dirty="0">
                <a:hlinkClick r:id="rId3"/>
              </a:rPr>
              <a:t>https://repl.it/@nakov/mocha-unit-test-example-js</a:t>
            </a:r>
            <a:endParaRPr lang="en-US" sz="2400" dirty="0"/>
          </a:p>
        </p:txBody>
      </p:sp>
      <p:pic>
        <p:nvPicPr>
          <p:cNvPr id="10" name="Picture 9">
            <a:extLst>
              <a:ext uri="{FF2B5EF4-FFF2-40B4-BE49-F238E27FC236}">
                <a16:creationId xmlns:a16="http://schemas.microsoft.com/office/drawing/2014/main" xmlns="" id="{0BF05536-15F6-48C9-9556-2E50B41A688C}"/>
              </a:ext>
            </a:extLst>
          </p:cNvPr>
          <p:cNvPicPr>
            <a:picLocks noChangeAspect="1"/>
          </p:cNvPicPr>
          <p:nvPr/>
        </p:nvPicPr>
        <p:blipFill>
          <a:blip r:embed="rId4"/>
          <a:stretch>
            <a:fillRect/>
          </a:stretch>
        </p:blipFill>
        <p:spPr>
          <a:xfrm>
            <a:off x="1364642" y="1485583"/>
            <a:ext cx="2481358" cy="2782832"/>
          </a:xfrm>
          <a:prstGeom prst="rect">
            <a:avLst/>
          </a:prstGeom>
        </p:spPr>
      </p:pic>
    </p:spTree>
    <p:extLst>
      <p:ext uri="{BB962C8B-B14F-4D97-AF65-F5344CB8AC3E}">
        <p14:creationId xmlns:p14="http://schemas.microsoft.com/office/powerpoint/2010/main" val="42053966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A93523-E3F7-4452-A283-F9A2CBDBED9C}"/>
              </a:ext>
            </a:extLst>
          </p:cNvPr>
          <p:cNvSpPr>
            <a:spLocks noGrp="1"/>
          </p:cNvSpPr>
          <p:nvPr>
            <p:ph type="title" sz="quarter" idx="10"/>
          </p:nvPr>
        </p:nvSpPr>
        <p:spPr/>
        <p:txBody>
          <a:bodyPr/>
          <a:lstStyle/>
          <a:p>
            <a:r>
              <a:rPr lang="en-US"/>
              <a:t>Course Objectives</a:t>
            </a:r>
          </a:p>
        </p:txBody>
      </p:sp>
      <p:pic>
        <p:nvPicPr>
          <p:cNvPr id="13" name="Picture 12">
            <a:extLst>
              <a:ext uri="{FF2B5EF4-FFF2-40B4-BE49-F238E27FC236}">
                <a16:creationId xmlns:a16="http://schemas.microsoft.com/office/drawing/2014/main" xmlns="" id="{C28D315A-6C16-4DEB-B5E3-DB0BB0954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990601"/>
            <a:ext cx="5318632" cy="3072987"/>
          </a:xfrm>
          <a:prstGeom prst="rect">
            <a:avLst/>
          </a:prstGeom>
        </p:spPr>
      </p:pic>
    </p:spTree>
    <p:extLst>
      <p:ext uri="{BB962C8B-B14F-4D97-AF65-F5344CB8AC3E}">
        <p14:creationId xmlns:p14="http://schemas.microsoft.com/office/powerpoint/2010/main" val="42192373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F46B400-C734-40C9-8C2F-2F3051800B7D}"/>
              </a:ext>
            </a:extLst>
          </p:cNvPr>
          <p:cNvSpPr>
            <a:spLocks noGrp="1"/>
          </p:cNvSpPr>
          <p:nvPr>
            <p:ph type="body" sz="quarter" idx="10"/>
          </p:nvPr>
        </p:nvSpPr>
        <p:spPr/>
        <p:txBody>
          <a:bodyPr>
            <a:normAutofit lnSpcReduction="10000"/>
          </a:bodyPr>
          <a:lstStyle/>
          <a:p>
            <a:pPr>
              <a:lnSpc>
                <a:spcPct val="110000"/>
              </a:lnSpc>
            </a:pPr>
            <a:r>
              <a:rPr lang="en-US" b="1" dirty="0"/>
              <a:t>Source control systems </a:t>
            </a:r>
            <a:r>
              <a:rPr lang="en-US" dirty="0"/>
              <a:t>keep the source code</a:t>
            </a:r>
            <a:br>
              <a:rPr lang="en-US" dirty="0"/>
            </a:br>
            <a:r>
              <a:rPr lang="en-US" dirty="0"/>
              <a:t>(+ other project assets) in a shared </a:t>
            </a:r>
            <a:r>
              <a:rPr lang="en-US" b="1" dirty="0"/>
              <a:t>repository</a:t>
            </a:r>
          </a:p>
          <a:p>
            <a:pPr lvl="1">
              <a:lnSpc>
                <a:spcPct val="110000"/>
              </a:lnSpc>
            </a:pPr>
            <a:r>
              <a:rPr lang="en-US" dirty="0"/>
              <a:t>Developers can </a:t>
            </a:r>
            <a:r>
              <a:rPr lang="en-US" b="1" dirty="0"/>
              <a:t>clone</a:t>
            </a:r>
            <a:r>
              <a:rPr lang="en-US" dirty="0"/>
              <a:t> a repository, </a:t>
            </a:r>
            <a:r>
              <a:rPr lang="en-US" b="1" dirty="0"/>
              <a:t>pull</a:t>
            </a:r>
            <a:r>
              <a:rPr lang="en-US" dirty="0"/>
              <a:t> the latest version, </a:t>
            </a:r>
            <a:r>
              <a:rPr lang="en-US" b="1" dirty="0"/>
              <a:t>commit </a:t>
            </a:r>
            <a:r>
              <a:rPr lang="en-US" dirty="0"/>
              <a:t>&amp; </a:t>
            </a:r>
            <a:r>
              <a:rPr lang="en-US" b="1" dirty="0"/>
              <a:t>push</a:t>
            </a:r>
            <a:r>
              <a:rPr lang="en-US" dirty="0"/>
              <a:t> local changes, view the change logs, etc.</a:t>
            </a:r>
          </a:p>
          <a:p>
            <a:pPr>
              <a:lnSpc>
                <a:spcPct val="110000"/>
              </a:lnSpc>
            </a:pPr>
            <a:r>
              <a:rPr lang="en-US" b="1" dirty="0"/>
              <a:t>Git </a:t>
            </a:r>
            <a:r>
              <a:rPr lang="en-US" dirty="0"/>
              <a:t>is the most popular source control system</a:t>
            </a:r>
          </a:p>
          <a:p>
            <a:pPr lvl="1">
              <a:lnSpc>
                <a:spcPct val="110000"/>
              </a:lnSpc>
            </a:pPr>
            <a:r>
              <a:rPr lang="en-US" dirty="0"/>
              <a:t>Other version control systems: SVN, TFS, Perforce</a:t>
            </a:r>
          </a:p>
          <a:p>
            <a:pPr>
              <a:lnSpc>
                <a:spcPct val="110000"/>
              </a:lnSpc>
            </a:pPr>
            <a:r>
              <a:rPr lang="en-US" b="1" dirty="0"/>
              <a:t>GitHub </a:t>
            </a:r>
            <a:r>
              <a:rPr lang="en-US" dirty="0"/>
              <a:t>is the #1 site for Git project hosting</a:t>
            </a:r>
          </a:p>
          <a:p>
            <a:pPr lvl="1">
              <a:lnSpc>
                <a:spcPct val="110000"/>
              </a:lnSpc>
            </a:pPr>
            <a:r>
              <a:rPr lang="en-US" dirty="0"/>
              <a:t>Git hosting + issue tracker +</a:t>
            </a:r>
            <a:br>
              <a:rPr lang="en-US" dirty="0"/>
            </a:br>
            <a:r>
              <a:rPr lang="en-US" dirty="0"/>
              <a:t>project tracker + build system</a:t>
            </a:r>
          </a:p>
        </p:txBody>
      </p:sp>
      <p:sp>
        <p:nvSpPr>
          <p:cNvPr id="4" name="Title 3">
            <a:extLst>
              <a:ext uri="{FF2B5EF4-FFF2-40B4-BE49-F238E27FC236}">
                <a16:creationId xmlns:a16="http://schemas.microsoft.com/office/drawing/2014/main" xmlns="" id="{9DF565C7-8C72-4D3C-91CB-827E5CF52710}"/>
              </a:ext>
            </a:extLst>
          </p:cNvPr>
          <p:cNvSpPr>
            <a:spLocks noGrp="1"/>
          </p:cNvSpPr>
          <p:nvPr>
            <p:ph type="title"/>
          </p:nvPr>
        </p:nvSpPr>
        <p:spPr/>
        <p:txBody>
          <a:bodyPr/>
          <a:lstStyle/>
          <a:p>
            <a:r>
              <a:rPr lang="en-US" dirty="0"/>
              <a:t>Source Control Systems</a:t>
            </a:r>
          </a:p>
        </p:txBody>
      </p:sp>
      <p:sp>
        <p:nvSpPr>
          <p:cNvPr id="6" name="Slide Number">
            <a:extLst>
              <a:ext uri="{FF2B5EF4-FFF2-40B4-BE49-F238E27FC236}">
                <a16:creationId xmlns:a16="http://schemas.microsoft.com/office/drawing/2014/main" xmlns="" id="{B4D35825-B857-459D-9BD5-AEB62E1BB913}"/>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410</a:t>
            </a:fld>
            <a:endParaRPr lang="en-US" dirty="0"/>
          </a:p>
        </p:txBody>
      </p:sp>
      <p:pic>
        <p:nvPicPr>
          <p:cNvPr id="2" name="Picture 1">
            <a:extLst>
              <a:ext uri="{FF2B5EF4-FFF2-40B4-BE49-F238E27FC236}">
                <a16:creationId xmlns:a16="http://schemas.microsoft.com/office/drawing/2014/main" xmlns="" id="{95F82CFC-4638-4A87-BBF3-7B469616ACD5}"/>
              </a:ext>
            </a:extLst>
          </p:cNvPr>
          <p:cNvPicPr>
            <a:picLocks noChangeAspect="1"/>
          </p:cNvPicPr>
          <p:nvPr/>
        </p:nvPicPr>
        <p:blipFill>
          <a:blip r:embed="rId3"/>
          <a:stretch>
            <a:fillRect/>
          </a:stretch>
        </p:blipFill>
        <p:spPr>
          <a:xfrm>
            <a:off x="9741000" y="3789000"/>
            <a:ext cx="1665605" cy="737030"/>
          </a:xfrm>
          <a:prstGeom prst="rect">
            <a:avLst/>
          </a:prstGeom>
        </p:spPr>
      </p:pic>
      <p:pic>
        <p:nvPicPr>
          <p:cNvPr id="16388" name="Picture 4" descr="Source Control Icons - Download Free Vector Icons | Noun Project">
            <a:extLst>
              <a:ext uri="{FF2B5EF4-FFF2-40B4-BE49-F238E27FC236}">
                <a16:creationId xmlns:a16="http://schemas.microsoft.com/office/drawing/2014/main" xmlns="" id="{F55B41A1-5D7A-4303-9B08-9B6EB1EED63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1000" y="1359000"/>
            <a:ext cx="1352922" cy="13529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FFFA7808-DE9E-4A37-A08C-69DDC5099474}"/>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526950" y="5727624"/>
            <a:ext cx="2074696" cy="501858"/>
          </a:xfrm>
          <a:prstGeom prst="rect">
            <a:avLst/>
          </a:prstGeom>
        </p:spPr>
      </p:pic>
    </p:spTree>
    <p:extLst>
      <p:ext uri="{BB962C8B-B14F-4D97-AF65-F5344CB8AC3E}">
        <p14:creationId xmlns:p14="http://schemas.microsoft.com/office/powerpoint/2010/main" val="30689811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75CC02E-EF6F-4E0E-A41C-A6F263EE155B}"/>
              </a:ext>
            </a:extLst>
          </p:cNvPr>
          <p:cNvSpPr>
            <a:spLocks noGrp="1"/>
          </p:cNvSpPr>
          <p:nvPr>
            <p:ph type="sldNum" sz="quarter" idx="5"/>
          </p:nvPr>
        </p:nvSpPr>
        <p:spPr/>
        <p:txBody>
          <a:bodyPr/>
          <a:lstStyle/>
          <a:p>
            <a:fld id="{2BF067CD-8E6B-4360-9AA8-C5DF2A48A6D1}" type="slidenum">
              <a:rPr lang="en-US" noProof="0" smtClean="0"/>
              <a:pPr/>
              <a:t>411</a:t>
            </a:fld>
            <a:endParaRPr lang="en-US" noProof="0" dirty="0"/>
          </a:p>
        </p:txBody>
      </p:sp>
      <p:sp>
        <p:nvSpPr>
          <p:cNvPr id="3" name="Text Placeholder 2">
            <a:extLst>
              <a:ext uri="{FF2B5EF4-FFF2-40B4-BE49-F238E27FC236}">
                <a16:creationId xmlns:a16="http://schemas.microsoft.com/office/drawing/2014/main" xmlns="" id="{82C13B4B-AB9F-442C-971A-46DAE802EFA6}"/>
              </a:ext>
            </a:extLst>
          </p:cNvPr>
          <p:cNvSpPr>
            <a:spLocks noGrp="1"/>
          </p:cNvSpPr>
          <p:nvPr>
            <p:ph type="body" sz="quarter" idx="10"/>
          </p:nvPr>
        </p:nvSpPr>
        <p:spPr/>
        <p:txBody>
          <a:bodyPr/>
          <a:lstStyle/>
          <a:p>
            <a:r>
              <a:rPr lang="en-US" b="1" dirty="0"/>
              <a:t>Clone</a:t>
            </a:r>
            <a:r>
              <a:rPr lang="en-US" dirty="0"/>
              <a:t> a repository from GitHub</a:t>
            </a:r>
          </a:p>
          <a:p>
            <a:endParaRPr lang="en-US" dirty="0"/>
          </a:p>
          <a:p>
            <a:r>
              <a:rPr lang="en-US" dirty="0"/>
              <a:t>Modify local files</a:t>
            </a:r>
          </a:p>
          <a:p>
            <a:endParaRPr lang="en-US" dirty="0"/>
          </a:p>
          <a:p>
            <a:r>
              <a:rPr lang="en-US" dirty="0"/>
              <a:t>Commit changes (local)</a:t>
            </a:r>
          </a:p>
          <a:p>
            <a:endParaRPr lang="en-US" dirty="0"/>
          </a:p>
          <a:p>
            <a:r>
              <a:rPr lang="en-US" dirty="0"/>
              <a:t>Push the changes to GitHub</a:t>
            </a:r>
          </a:p>
        </p:txBody>
      </p:sp>
      <p:sp>
        <p:nvSpPr>
          <p:cNvPr id="4" name="Title 3">
            <a:extLst>
              <a:ext uri="{FF2B5EF4-FFF2-40B4-BE49-F238E27FC236}">
                <a16:creationId xmlns:a16="http://schemas.microsoft.com/office/drawing/2014/main" xmlns="" id="{70F6FCFA-044C-45D6-8749-48E8A4591D9D}"/>
              </a:ext>
            </a:extLst>
          </p:cNvPr>
          <p:cNvSpPr>
            <a:spLocks noGrp="1"/>
          </p:cNvSpPr>
          <p:nvPr>
            <p:ph type="title"/>
          </p:nvPr>
        </p:nvSpPr>
        <p:spPr/>
        <p:txBody>
          <a:bodyPr/>
          <a:lstStyle/>
          <a:p>
            <a:r>
              <a:rPr lang="en-US" dirty="0"/>
              <a:t>GitHub – Example</a:t>
            </a:r>
          </a:p>
        </p:txBody>
      </p:sp>
      <p:sp>
        <p:nvSpPr>
          <p:cNvPr id="5" name="Text Placeholder 5">
            <a:hlinkClick r:id="rId3"/>
            <a:extLst>
              <a:ext uri="{FF2B5EF4-FFF2-40B4-BE49-F238E27FC236}">
                <a16:creationId xmlns:a16="http://schemas.microsoft.com/office/drawing/2014/main" xmlns="" id="{6AF52F07-10C1-499A-BFC2-07CF8652AA17}"/>
              </a:ext>
            </a:extLst>
          </p:cNvPr>
          <p:cNvSpPr txBox="1">
            <a:spLocks/>
          </p:cNvSpPr>
          <p:nvPr/>
        </p:nvSpPr>
        <p:spPr>
          <a:xfrm>
            <a:off x="673500" y="1899000"/>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clone https://github.com/SoftUni/playground</a:t>
            </a:r>
          </a:p>
        </p:txBody>
      </p:sp>
      <p:sp>
        <p:nvSpPr>
          <p:cNvPr id="6" name="Text Placeholder 5">
            <a:extLst>
              <a:ext uri="{FF2B5EF4-FFF2-40B4-BE49-F238E27FC236}">
                <a16:creationId xmlns:a16="http://schemas.microsoft.com/office/drawing/2014/main" xmlns="" id="{7A4C7304-46A5-4A8D-95B9-8476138B4C61}"/>
              </a:ext>
            </a:extLst>
          </p:cNvPr>
          <p:cNvSpPr txBox="1">
            <a:spLocks/>
          </p:cNvSpPr>
          <p:nvPr/>
        </p:nvSpPr>
        <p:spPr>
          <a:xfrm>
            <a:off x="673500" y="3268664"/>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notepad README.md</a:t>
            </a:r>
          </a:p>
        </p:txBody>
      </p:sp>
      <p:sp>
        <p:nvSpPr>
          <p:cNvPr id="7" name="Text Placeholder 5">
            <a:extLst>
              <a:ext uri="{FF2B5EF4-FFF2-40B4-BE49-F238E27FC236}">
                <a16:creationId xmlns:a16="http://schemas.microsoft.com/office/drawing/2014/main" xmlns="" id="{D88A8A1A-D9F3-4AB2-BF05-17D81C150F0B}"/>
              </a:ext>
            </a:extLst>
          </p:cNvPr>
          <p:cNvSpPr txBox="1">
            <a:spLocks/>
          </p:cNvSpPr>
          <p:nvPr/>
        </p:nvSpPr>
        <p:spPr>
          <a:xfrm>
            <a:off x="673500" y="4686559"/>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add . &amp; git commit -m "Added something"</a:t>
            </a:r>
          </a:p>
        </p:txBody>
      </p:sp>
      <p:sp>
        <p:nvSpPr>
          <p:cNvPr id="8" name="Text Placeholder 5">
            <a:extLst>
              <a:ext uri="{FF2B5EF4-FFF2-40B4-BE49-F238E27FC236}">
                <a16:creationId xmlns:a16="http://schemas.microsoft.com/office/drawing/2014/main" xmlns="" id="{435421B1-E06B-46DA-8AB8-0519024801BB}"/>
              </a:ext>
            </a:extLst>
          </p:cNvPr>
          <p:cNvSpPr txBox="1">
            <a:spLocks/>
          </p:cNvSpPr>
          <p:nvPr/>
        </p:nvSpPr>
        <p:spPr>
          <a:xfrm>
            <a:off x="673500" y="6025302"/>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push</a:t>
            </a:r>
          </a:p>
        </p:txBody>
      </p:sp>
    </p:spTree>
    <p:extLst>
      <p:ext uri="{BB962C8B-B14F-4D97-AF65-F5344CB8AC3E}">
        <p14:creationId xmlns:p14="http://schemas.microsoft.com/office/powerpoint/2010/main" val="36139595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766946"/>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584000"/>
            <a:ext cx="6672421" cy="1317946"/>
          </a:xfrm>
        </p:spPr>
        <p:txBody>
          <a:bodyPr/>
          <a:lstStyle/>
          <a:p>
            <a:r>
              <a:rPr lang="en-US" dirty="0"/>
              <a:t>Git and GitHub</a:t>
            </a:r>
          </a:p>
        </p:txBody>
      </p:sp>
      <p:pic>
        <p:nvPicPr>
          <p:cNvPr id="5" name="Picture 4">
            <a:extLst>
              <a:ext uri="{FF2B5EF4-FFF2-40B4-BE49-F238E27FC236}">
                <a16:creationId xmlns:a16="http://schemas.microsoft.com/office/drawing/2014/main" xmlns="" id="{6CA03127-4E44-4C9D-9E24-A094A9CAB045}"/>
              </a:ext>
            </a:extLst>
          </p:cNvPr>
          <p:cNvPicPr>
            <a:picLocks noChangeAspect="1"/>
          </p:cNvPicPr>
          <p:nvPr/>
        </p:nvPicPr>
        <p:blipFill>
          <a:blip r:embed="rId3"/>
          <a:stretch>
            <a:fillRect/>
          </a:stretch>
        </p:blipFill>
        <p:spPr>
          <a:xfrm>
            <a:off x="1110832" y="1424082"/>
            <a:ext cx="3002540" cy="2903472"/>
          </a:xfrm>
          <a:prstGeom prst="rect">
            <a:avLst/>
          </a:prstGeom>
        </p:spPr>
      </p:pic>
      <p:sp>
        <p:nvSpPr>
          <p:cNvPr id="6" name="Rectangle 5">
            <a:extLst>
              <a:ext uri="{FF2B5EF4-FFF2-40B4-BE49-F238E27FC236}">
                <a16:creationId xmlns:a16="http://schemas.microsoft.com/office/drawing/2014/main" xmlns="" id="{9DAD8661-C232-4C0D-8257-370BB82A5E36}"/>
              </a:ext>
            </a:extLst>
          </p:cNvPr>
          <p:cNvSpPr/>
          <p:nvPr/>
        </p:nvSpPr>
        <p:spPr>
          <a:xfrm>
            <a:off x="5711017" y="3621946"/>
            <a:ext cx="5124480" cy="461665"/>
          </a:xfrm>
          <a:prstGeom prst="rect">
            <a:avLst/>
          </a:prstGeom>
        </p:spPr>
        <p:txBody>
          <a:bodyPr wrap="none">
            <a:spAutoFit/>
          </a:bodyPr>
          <a:lstStyle/>
          <a:p>
            <a:pPr algn="ctr"/>
            <a:r>
              <a:rPr lang="en-US" sz="2400" noProof="1">
                <a:hlinkClick r:id="rId4"/>
              </a:rPr>
              <a:t>https://github.com/SoftUni/playground</a:t>
            </a:r>
            <a:endParaRPr lang="en-US" sz="2400" dirty="0"/>
          </a:p>
        </p:txBody>
      </p:sp>
    </p:spTree>
    <p:extLst>
      <p:ext uri="{BB962C8B-B14F-4D97-AF65-F5344CB8AC3E}">
        <p14:creationId xmlns:p14="http://schemas.microsoft.com/office/powerpoint/2010/main" val="22728988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F46B400-C734-40C9-8C2F-2F3051800B7D}"/>
              </a:ext>
            </a:extLst>
          </p:cNvPr>
          <p:cNvSpPr>
            <a:spLocks noGrp="1"/>
          </p:cNvSpPr>
          <p:nvPr>
            <p:ph type="body" sz="quarter" idx="10"/>
          </p:nvPr>
        </p:nvSpPr>
        <p:spPr>
          <a:xfrm>
            <a:off x="190402" y="1196125"/>
            <a:ext cx="6535598" cy="5528766"/>
          </a:xfrm>
        </p:spPr>
        <p:txBody>
          <a:bodyPr/>
          <a:lstStyle/>
          <a:p>
            <a:r>
              <a:rPr lang="en-US" b="1" dirty="0"/>
              <a:t>Project trackers </a:t>
            </a:r>
            <a:r>
              <a:rPr lang="en-US" dirty="0"/>
              <a:t>organize and track project tasks</a:t>
            </a:r>
          </a:p>
          <a:p>
            <a:pPr lvl="1"/>
            <a:r>
              <a:rPr lang="en-US" b="1" dirty="0"/>
              <a:t>Tasks </a:t>
            </a:r>
            <a:r>
              <a:rPr lang="en-US" dirty="0"/>
              <a:t>may have description, sub-tasks, assigned people, deadline</a:t>
            </a:r>
          </a:p>
          <a:p>
            <a:r>
              <a:rPr lang="en-US" b="1" dirty="0"/>
              <a:t>Kanban boards</a:t>
            </a:r>
            <a:r>
              <a:rPr lang="en-US" dirty="0"/>
              <a:t> visualize the work on a project</a:t>
            </a:r>
          </a:p>
          <a:p>
            <a:pPr lvl="1"/>
            <a:r>
              <a:rPr lang="en-US" dirty="0"/>
              <a:t>Typical columns: Backlog,</a:t>
            </a:r>
            <a:br>
              <a:rPr lang="en-US" dirty="0"/>
            </a:br>
            <a:r>
              <a:rPr lang="en-US" dirty="0"/>
              <a:t>In Progress, Done</a:t>
            </a:r>
          </a:p>
          <a:p>
            <a:pPr lvl="1"/>
            <a:r>
              <a:rPr lang="en-US" dirty="0"/>
              <a:t>Examples: Trello, GitHub Projects</a:t>
            </a:r>
          </a:p>
        </p:txBody>
      </p:sp>
      <p:sp>
        <p:nvSpPr>
          <p:cNvPr id="4" name="Title 3">
            <a:extLst>
              <a:ext uri="{FF2B5EF4-FFF2-40B4-BE49-F238E27FC236}">
                <a16:creationId xmlns:a16="http://schemas.microsoft.com/office/drawing/2014/main" xmlns="" id="{9DF565C7-8C72-4D3C-91CB-827E5CF52710}"/>
              </a:ext>
            </a:extLst>
          </p:cNvPr>
          <p:cNvSpPr>
            <a:spLocks noGrp="1"/>
          </p:cNvSpPr>
          <p:nvPr>
            <p:ph type="title"/>
          </p:nvPr>
        </p:nvSpPr>
        <p:spPr/>
        <p:txBody>
          <a:bodyPr/>
          <a:lstStyle/>
          <a:p>
            <a:r>
              <a:rPr lang="en-US" dirty="0"/>
              <a:t>Project Trackers and Kanban Boards</a:t>
            </a:r>
          </a:p>
        </p:txBody>
      </p:sp>
      <p:sp>
        <p:nvSpPr>
          <p:cNvPr id="6" name="Slide Number">
            <a:extLst>
              <a:ext uri="{FF2B5EF4-FFF2-40B4-BE49-F238E27FC236}">
                <a16:creationId xmlns:a16="http://schemas.microsoft.com/office/drawing/2014/main" xmlns="" id="{EE8EC072-E06B-425E-887E-806B04FA6C15}"/>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413</a:t>
            </a:fld>
            <a:endParaRPr lang="en-US" dirty="0"/>
          </a:p>
        </p:txBody>
      </p:sp>
      <p:pic>
        <p:nvPicPr>
          <p:cNvPr id="2" name="Picture 1">
            <a:extLst>
              <a:ext uri="{FF2B5EF4-FFF2-40B4-BE49-F238E27FC236}">
                <a16:creationId xmlns:a16="http://schemas.microsoft.com/office/drawing/2014/main" xmlns="" id="{59F57F4D-CB34-4F97-B509-07A1010E8963}"/>
              </a:ext>
            </a:extLst>
          </p:cNvPr>
          <p:cNvPicPr>
            <a:picLocks noChangeAspect="1"/>
          </p:cNvPicPr>
          <p:nvPr/>
        </p:nvPicPr>
        <p:blipFill>
          <a:blip r:embed="rId3"/>
          <a:stretch>
            <a:fillRect/>
          </a:stretch>
        </p:blipFill>
        <p:spPr>
          <a:xfrm>
            <a:off x="6791944" y="1378664"/>
            <a:ext cx="5159314" cy="3420000"/>
          </a:xfrm>
          <a:prstGeom prst="rect">
            <a:avLst/>
          </a:prstGeom>
          <a:ln>
            <a:solidFill>
              <a:schemeClr val="bg2">
                <a:lumMod val="85000"/>
              </a:schemeClr>
            </a:solidFill>
          </a:ln>
        </p:spPr>
      </p:pic>
    </p:spTree>
    <p:extLst>
      <p:ext uri="{BB962C8B-B14F-4D97-AF65-F5344CB8AC3E}">
        <p14:creationId xmlns:p14="http://schemas.microsoft.com/office/powerpoint/2010/main" val="1525855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DE8C160-3C99-4760-90FC-9B0AA674C992}"/>
              </a:ext>
            </a:extLst>
          </p:cNvPr>
          <p:cNvSpPr>
            <a:spLocks noGrp="1"/>
          </p:cNvSpPr>
          <p:nvPr>
            <p:ph type="subTitle" sz="quarter" idx="11"/>
          </p:nvPr>
        </p:nvSpPr>
        <p:spPr>
          <a:xfrm>
            <a:off x="5240338" y="2731179"/>
            <a:ext cx="6065837" cy="768350"/>
          </a:xfrm>
        </p:spPr>
        <p:txBody>
          <a:bodyPr/>
          <a:lstStyle/>
          <a:p>
            <a:r>
              <a:rPr lang="en-US" dirty="0"/>
              <a:t>Live Demo</a:t>
            </a:r>
          </a:p>
        </p:txBody>
      </p:sp>
      <p:sp>
        <p:nvSpPr>
          <p:cNvPr id="4" name="Title 3">
            <a:extLst>
              <a:ext uri="{FF2B5EF4-FFF2-40B4-BE49-F238E27FC236}">
                <a16:creationId xmlns:a16="http://schemas.microsoft.com/office/drawing/2014/main" xmlns="" id="{000687E7-DA2B-4361-A6AE-44F632B89E15}"/>
              </a:ext>
            </a:extLst>
          </p:cNvPr>
          <p:cNvSpPr>
            <a:spLocks noGrp="1"/>
          </p:cNvSpPr>
          <p:nvPr>
            <p:ph type="title" sz="quarter" idx="10"/>
          </p:nvPr>
        </p:nvSpPr>
        <p:spPr>
          <a:xfrm>
            <a:off x="4937046" y="1719000"/>
            <a:ext cx="6672421" cy="990193"/>
          </a:xfrm>
        </p:spPr>
        <p:txBody>
          <a:bodyPr/>
          <a:lstStyle/>
          <a:p>
            <a:r>
              <a:rPr lang="en-US" dirty="0"/>
              <a:t>Trello Project Board</a:t>
            </a:r>
          </a:p>
        </p:txBody>
      </p:sp>
      <p:sp>
        <p:nvSpPr>
          <p:cNvPr id="2" name="Rectangle 1">
            <a:extLst>
              <a:ext uri="{FF2B5EF4-FFF2-40B4-BE49-F238E27FC236}">
                <a16:creationId xmlns:a16="http://schemas.microsoft.com/office/drawing/2014/main" xmlns="" id="{1D908F43-A3FD-47CB-878C-9C1D981A7CF9}"/>
              </a:ext>
            </a:extLst>
          </p:cNvPr>
          <p:cNvSpPr/>
          <p:nvPr/>
        </p:nvSpPr>
        <p:spPr>
          <a:xfrm>
            <a:off x="4984440" y="3654193"/>
            <a:ext cx="6577634" cy="461665"/>
          </a:xfrm>
          <a:prstGeom prst="rect">
            <a:avLst/>
          </a:prstGeom>
        </p:spPr>
        <p:txBody>
          <a:bodyPr wrap="none">
            <a:spAutoFit/>
          </a:bodyPr>
          <a:lstStyle/>
          <a:p>
            <a:pPr algn="ctr"/>
            <a:r>
              <a:rPr lang="en-US" sz="2400" dirty="0">
                <a:hlinkClick r:id="rId3"/>
              </a:rPr>
              <a:t>https://trello.com/b/HPpU2eCV/company-web-site</a:t>
            </a:r>
            <a:endParaRPr lang="en-US" sz="2400" dirty="0"/>
          </a:p>
        </p:txBody>
      </p:sp>
      <p:pic>
        <p:nvPicPr>
          <p:cNvPr id="9" name="Picture 8">
            <a:extLst>
              <a:ext uri="{FF2B5EF4-FFF2-40B4-BE49-F238E27FC236}">
                <a16:creationId xmlns:a16="http://schemas.microsoft.com/office/drawing/2014/main" xmlns="" id="{4000C8CB-37A7-4DC2-90E5-E1021BC6F9AC}"/>
              </a:ext>
            </a:extLst>
          </p:cNvPr>
          <p:cNvPicPr>
            <a:picLocks noChangeAspect="1"/>
          </p:cNvPicPr>
          <p:nvPr/>
        </p:nvPicPr>
        <p:blipFill>
          <a:blip r:embed="rId4"/>
          <a:stretch>
            <a:fillRect/>
          </a:stretch>
        </p:blipFill>
        <p:spPr>
          <a:xfrm>
            <a:off x="1115134" y="2349038"/>
            <a:ext cx="2981202" cy="944962"/>
          </a:xfrm>
          <a:prstGeom prst="rect">
            <a:avLst/>
          </a:prstGeom>
        </p:spPr>
      </p:pic>
    </p:spTree>
    <p:extLst>
      <p:ext uri="{BB962C8B-B14F-4D97-AF65-F5344CB8AC3E}">
        <p14:creationId xmlns:p14="http://schemas.microsoft.com/office/powerpoint/2010/main" val="13386460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xmlns=""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xmlns=""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415</a:t>
            </a:fld>
            <a:endParaRPr lang="en-US" dirty="0"/>
          </a:p>
        </p:txBody>
      </p:sp>
      <p:sp>
        <p:nvSpPr>
          <p:cNvPr id="19" name="Text Placeholder 2">
            <a:extLst>
              <a:ext uri="{FF2B5EF4-FFF2-40B4-BE49-F238E27FC236}">
                <a16:creationId xmlns:a16="http://schemas.microsoft.com/office/drawing/2014/main" xmlns=""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solidFill>
                  <a:schemeClr val="bg1">
                    <a:lumMod val="60000"/>
                    <a:lumOff val="40000"/>
                  </a:schemeClr>
                </a:solidFill>
              </a:rPr>
              <a:t>Front-end</a:t>
            </a:r>
            <a:r>
              <a:rPr lang="en-US" sz="3200" dirty="0">
                <a:solidFill>
                  <a:schemeClr val="bg2"/>
                </a:solidFill>
              </a:rPr>
              <a:t> development concepts:</a:t>
            </a:r>
            <a:r>
              <a:rPr lang="bg-BG" sz="3200" dirty="0">
                <a:solidFill>
                  <a:schemeClr val="bg2"/>
                </a:solidFill>
              </a:rPr>
              <a:t> </a:t>
            </a:r>
            <a:r>
              <a:rPr lang="en-US" sz="3200" dirty="0">
                <a:solidFill>
                  <a:schemeClr val="bg2"/>
                </a:solidFill>
              </a:rPr>
              <a:t>front-end, UI concepts, DOM, AJAX, routing, templating, UI frameworks</a:t>
            </a:r>
          </a:p>
          <a:p>
            <a:r>
              <a:rPr lang="en-US" sz="3200" b="1" dirty="0">
                <a:solidFill>
                  <a:schemeClr val="bg1">
                    <a:lumMod val="60000"/>
                    <a:lumOff val="40000"/>
                  </a:schemeClr>
                </a:solidFill>
              </a:rPr>
              <a:t>Back-end</a:t>
            </a:r>
            <a:r>
              <a:rPr lang="en-US" sz="3200" dirty="0">
                <a:solidFill>
                  <a:schemeClr val="bg2"/>
                </a:solidFill>
              </a:rPr>
              <a:t> development concepts, RESTful services, databases, ORM frameworks, MVC architecture, cloud, containers, Docker, …</a:t>
            </a:r>
          </a:p>
          <a:p>
            <a:r>
              <a:rPr lang="en-US" sz="3200" b="1" dirty="0">
                <a:solidFill>
                  <a:schemeClr val="bg1">
                    <a:lumMod val="60000"/>
                    <a:lumOff val="40000"/>
                  </a:schemeClr>
                </a:solidFill>
              </a:rPr>
              <a:t>Embedded systems</a:t>
            </a:r>
            <a:r>
              <a:rPr lang="en-US" sz="3200" b="1" dirty="0">
                <a:solidFill>
                  <a:schemeClr val="bg2"/>
                </a:solidFill>
              </a:rPr>
              <a:t> </a:t>
            </a:r>
            <a:r>
              <a:rPr lang="en-US" sz="3200" dirty="0">
                <a:solidFill>
                  <a:schemeClr val="bg2"/>
                </a:solidFill>
              </a:rPr>
              <a:t>and IoT, Arduino, ESP32</a:t>
            </a:r>
          </a:p>
          <a:p>
            <a:r>
              <a:rPr lang="en-US" sz="3400" b="1" dirty="0">
                <a:solidFill>
                  <a:schemeClr val="bg1">
                    <a:lumMod val="60000"/>
                    <a:lumOff val="40000"/>
                  </a:schemeClr>
                </a:solidFill>
              </a:rPr>
              <a:t>Software engineering</a:t>
            </a:r>
            <a:r>
              <a:rPr lang="en-US" sz="3400" dirty="0">
                <a:solidFill>
                  <a:schemeClr val="bg2"/>
                </a:solidFill>
              </a:rPr>
              <a:t>, source control systems, QA, unit testing, Kanban, …</a:t>
            </a:r>
          </a:p>
        </p:txBody>
      </p:sp>
    </p:spTree>
    <p:extLst>
      <p:ext uri="{BB962C8B-B14F-4D97-AF65-F5344CB8AC3E}">
        <p14:creationId xmlns:p14="http://schemas.microsoft.com/office/powerpoint/2010/main" val="30060528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792208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7132072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25396733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8643853" y="6298784"/>
            <a:ext cx="2951518" cy="351497"/>
          </a:xfrm>
        </p:spPr>
        <p:txBody>
          <a:bodyPr/>
          <a:lstStyle/>
          <a:p>
            <a:r>
              <a:rPr lang="en-US" dirty="0">
                <a:hlinkClick r:id="rId2"/>
              </a:rPr>
              <a:t>https://softuni.bg</a:t>
            </a:r>
            <a:endParaRPr lang="en-US" dirty="0"/>
          </a:p>
        </p:txBody>
      </p:sp>
      <p:sp>
        <p:nvSpPr>
          <p:cNvPr id="7" name="Text Placeholder 6"/>
          <p:cNvSpPr>
            <a:spLocks noGrp="1"/>
          </p:cNvSpPr>
          <p:nvPr>
            <p:ph type="body" sz="quarter" idx="17"/>
          </p:nvPr>
        </p:nvSpPr>
        <p:spPr>
          <a:xfrm>
            <a:off x="8643853" y="5916252"/>
            <a:ext cx="2951518" cy="382532"/>
          </a:xfrm>
        </p:spPr>
        <p:txBody>
          <a:bodyPr/>
          <a:lstStyle/>
          <a:p>
            <a:r>
              <a:rPr lang="en-US" dirty="0"/>
              <a:t>Software University</a:t>
            </a:r>
          </a:p>
        </p:txBody>
      </p:sp>
      <p:sp>
        <p:nvSpPr>
          <p:cNvPr id="10" name="Text Placeholder 9"/>
          <p:cNvSpPr>
            <a:spLocks noGrp="1"/>
          </p:cNvSpPr>
          <p:nvPr>
            <p:ph type="body" sz="quarter" idx="20"/>
          </p:nvPr>
        </p:nvSpPr>
        <p:spPr>
          <a:xfrm>
            <a:off x="671147" y="5368869"/>
            <a:ext cx="2951518" cy="444536"/>
          </a:xfrm>
        </p:spPr>
        <p:txBody>
          <a:bodyPr/>
          <a:lstStyle/>
          <a:p>
            <a:r>
              <a:rPr lang="en-US" dirty="0"/>
              <a:t>Technical Trainers</a:t>
            </a:r>
          </a:p>
        </p:txBody>
      </p:sp>
      <p:sp>
        <p:nvSpPr>
          <p:cNvPr id="9" name="Text Placeholder 8"/>
          <p:cNvSpPr>
            <a:spLocks noGrp="1"/>
          </p:cNvSpPr>
          <p:nvPr>
            <p:ph type="body" sz="quarter" idx="19"/>
          </p:nvPr>
        </p:nvSpPr>
        <p:spPr>
          <a:xfrm>
            <a:off x="671147" y="4876928"/>
            <a:ext cx="2951518" cy="506540"/>
          </a:xfrm>
        </p:spPr>
        <p:txBody>
          <a:bodyPr/>
          <a:lstStyle/>
          <a:p>
            <a:r>
              <a:rPr lang="en-US" dirty="0"/>
              <a:t>SoftUni Team</a:t>
            </a:r>
          </a:p>
        </p:txBody>
      </p:sp>
      <p:sp>
        <p:nvSpPr>
          <p:cNvPr id="4" name="Title 3"/>
          <p:cNvSpPr>
            <a:spLocks noGrp="1"/>
          </p:cNvSpPr>
          <p:nvPr>
            <p:ph type="title"/>
          </p:nvPr>
        </p:nvSpPr>
        <p:spPr>
          <a:xfrm>
            <a:off x="0" y="254857"/>
            <a:ext cx="12191999" cy="882654"/>
          </a:xfrm>
        </p:spPr>
        <p:txBody>
          <a:bodyPr/>
          <a:lstStyle/>
          <a:p>
            <a:r>
              <a:rPr lang="en-US" dirty="0"/>
              <a:t>Lists Advanced</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7423" t="7391" r="5240" b="6957"/>
          <a:stretch/>
        </p:blipFill>
        <p:spPr>
          <a:xfrm>
            <a:off x="4930304" y="2187540"/>
            <a:ext cx="2390418" cy="2344320"/>
          </a:xfrm>
          <a:prstGeom prst="rect">
            <a:avLst/>
          </a:prstGeom>
        </p:spPr>
      </p:pic>
    </p:spTree>
    <p:extLst>
      <p:ext uri="{BB962C8B-B14F-4D97-AF65-F5344CB8AC3E}">
        <p14:creationId xmlns:p14="http://schemas.microsoft.com/office/powerpoint/2010/main" val="339315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96766" y="1121143"/>
            <a:ext cx="10129234" cy="5546589"/>
          </a:xfrm>
        </p:spPr>
        <p:txBody>
          <a:bodyPr>
            <a:normAutofit/>
          </a:bodyPr>
          <a:lstStyle/>
          <a:p>
            <a:pPr>
              <a:buClr>
                <a:schemeClr val="tx1"/>
              </a:buClr>
            </a:pPr>
            <a:r>
              <a:rPr lang="en-US" dirty="0"/>
              <a:t>Working with linear data structures</a:t>
            </a:r>
          </a:p>
          <a:p>
            <a:pPr lvl="1">
              <a:buClr>
                <a:schemeClr val="tx1"/>
              </a:buClr>
            </a:pPr>
            <a:r>
              <a:rPr lang="en-US" dirty="0"/>
              <a:t>Lists</a:t>
            </a:r>
          </a:p>
          <a:p>
            <a:pPr>
              <a:buClr>
                <a:schemeClr val="tx1"/>
              </a:buClr>
            </a:pPr>
            <a:r>
              <a:rPr lang="en-US" dirty="0"/>
              <a:t>Defining functions and simple classes</a:t>
            </a:r>
          </a:p>
          <a:p>
            <a:pPr>
              <a:buClr>
                <a:schemeClr val="tx1"/>
              </a:buClr>
            </a:pPr>
            <a:r>
              <a:rPr lang="en-US" dirty="0"/>
              <a:t>Working with objects</a:t>
            </a:r>
          </a:p>
          <a:p>
            <a:pPr>
              <a:buClr>
                <a:schemeClr val="tx1"/>
              </a:buClr>
            </a:pPr>
            <a:r>
              <a:rPr lang="en-US" dirty="0"/>
              <a:t>Processing and manipulating strings</a:t>
            </a:r>
            <a:endParaRPr lang="bg-BG" dirty="0"/>
          </a:p>
          <a:p>
            <a:pPr>
              <a:buClr>
                <a:schemeClr val="tx1"/>
              </a:buClr>
            </a:pPr>
            <a:r>
              <a:rPr lang="en-US" dirty="0"/>
              <a:t>Regular expressions</a:t>
            </a:r>
          </a:p>
        </p:txBody>
      </p:sp>
      <p:sp>
        <p:nvSpPr>
          <p:cNvPr id="4" name="Title 3"/>
          <p:cNvSpPr>
            <a:spLocks noGrp="1"/>
          </p:cNvSpPr>
          <p:nvPr>
            <p:ph type="title"/>
          </p:nvPr>
        </p:nvSpPr>
        <p:spPr/>
        <p:txBody>
          <a:bodyPr/>
          <a:lstStyle/>
          <a:p>
            <a:r>
              <a:rPr lang="en-US" dirty="0"/>
              <a:t>Python Fundamentals Objectives</a:t>
            </a:r>
          </a:p>
        </p:txBody>
      </p:sp>
      <p:sp>
        <p:nvSpPr>
          <p:cNvPr id="5" name="Slide Number">
            <a:extLst>
              <a:ext uri="{FF2B5EF4-FFF2-40B4-BE49-F238E27FC236}">
                <a16:creationId xmlns:a16="http://schemas.microsoft.com/office/drawing/2014/main" xmlns="" id="{942C0CCC-1CF3-42D7-A241-B0B84A9456F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spTree>
    <p:extLst>
      <p:ext uri="{BB962C8B-B14F-4D97-AF65-F5344CB8AC3E}">
        <p14:creationId xmlns:p14="http://schemas.microsoft.com/office/powerpoint/2010/main" val="2876509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3"/>
          </p:nvPr>
        </p:nvSpPr>
        <p:spPr/>
        <p:txBody>
          <a:bodyPr>
            <a:normAutofit/>
          </a:bodyPr>
          <a:lstStyle/>
          <a:p>
            <a:r>
              <a:rPr lang="en-US" sz="3200" dirty="0"/>
              <a:t>List Comprehension</a:t>
            </a:r>
          </a:p>
          <a:p>
            <a:r>
              <a:rPr lang="en-US" sz="3200" dirty="0"/>
              <a:t>List Methods</a:t>
            </a:r>
          </a:p>
          <a:p>
            <a:r>
              <a:rPr lang="en-US" sz="3200" dirty="0"/>
              <a:t>Advanced Methods</a:t>
            </a:r>
          </a:p>
          <a:p>
            <a:r>
              <a:rPr lang="en-US" sz="3200" dirty="0"/>
              <a:t>Additional List Manipulations</a:t>
            </a:r>
          </a:p>
          <a:p>
            <a:r>
              <a:rPr lang="en-US" sz="3200" dirty="0"/>
              <a:t>The </a:t>
            </a:r>
            <a:r>
              <a:rPr lang="en-US" sz="3200" b="1" dirty="0">
                <a:latin typeface="Consolas" panose="020B0609020204030204" pitchFamily="49" charset="0"/>
              </a:rPr>
              <a:t>set()</a:t>
            </a:r>
            <a:r>
              <a:rPr lang="en-US" sz="3200" b="1" dirty="0"/>
              <a:t> </a:t>
            </a:r>
            <a:r>
              <a:rPr lang="en-US" sz="3200" dirty="0"/>
              <a:t>method</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5" name="Slide Number">
            <a:extLst>
              <a:ext uri="{FF2B5EF4-FFF2-40B4-BE49-F238E27FC236}">
                <a16:creationId xmlns:a16="http://schemas.microsoft.com/office/drawing/2014/main" xmlns="" id="{0C15921C-A922-464C-99FA-9B1C9A6DC61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420</a:t>
            </a:fld>
            <a:endParaRPr lang="en-US" dirty="0"/>
          </a:p>
        </p:txBody>
      </p:sp>
    </p:spTree>
    <p:extLst>
      <p:ext uri="{BB962C8B-B14F-4D97-AF65-F5344CB8AC3E}">
        <p14:creationId xmlns:p14="http://schemas.microsoft.com/office/powerpoint/2010/main" val="142343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61E72F2B-43A5-4563-BA1E-AB4CD504942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421</a:t>
            </a:fld>
            <a:endParaRPr lang="en-US" noProof="0" dirty="0"/>
          </a:p>
        </p:txBody>
      </p:sp>
      <p:sp>
        <p:nvSpPr>
          <p:cNvPr id="5" name="Content Placeholder 2"/>
          <p:cNvSpPr>
            <a:spLocks noGrp="1"/>
          </p:cNvSpPr>
          <p:nvPr>
            <p:ph type="body" sz="quarter" idx="10"/>
          </p:nvPr>
        </p:nvSpPr>
        <p:spPr/>
        <p:txBody>
          <a:bodyPr vert="horz" lIns="108000" tIns="36000" rIns="108000" bIns="36000" rtlCol="0" anchor="t">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33912861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B40422-4F03-43C8-AECE-76A8BA0D1FDF}"/>
              </a:ext>
            </a:extLst>
          </p:cNvPr>
          <p:cNvSpPr>
            <a:spLocks noGrp="1"/>
          </p:cNvSpPr>
          <p:nvPr>
            <p:ph type="title" sz="quarter" idx="10"/>
          </p:nvPr>
        </p:nvSpPr>
        <p:spPr/>
        <p:txBody>
          <a:bodyPr/>
          <a:lstStyle/>
          <a:p>
            <a:r>
              <a:rPr lang="en-US" dirty="0"/>
              <a:t>List Comprehension</a:t>
            </a:r>
          </a:p>
        </p:txBody>
      </p:sp>
      <p:sp>
        <p:nvSpPr>
          <p:cNvPr id="6" name="Rectangle 5"/>
          <p:cNvSpPr/>
          <p:nvPr/>
        </p:nvSpPr>
        <p:spPr>
          <a:xfrm>
            <a:off x="4426344" y="2226671"/>
            <a:ext cx="3339312" cy="861774"/>
          </a:xfrm>
          <a:prstGeom prst="rect">
            <a:avLst/>
          </a:prstGeom>
          <a:noFill/>
        </p:spPr>
        <p:txBody>
          <a:bodyPr wrap="non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[x for x in y]</a:t>
            </a:r>
          </a:p>
        </p:txBody>
      </p:sp>
    </p:spTree>
    <p:extLst>
      <p:ext uri="{BB962C8B-B14F-4D97-AF65-F5344CB8AC3E}">
        <p14:creationId xmlns:p14="http://schemas.microsoft.com/office/powerpoint/2010/main" val="37691941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91000" y="1121143"/>
            <a:ext cx="9904234" cy="5546589"/>
          </a:xfrm>
        </p:spPr>
        <p:txBody>
          <a:bodyPr/>
          <a:lstStyle/>
          <a:p>
            <a:r>
              <a:rPr lang="en-US" dirty="0"/>
              <a:t>Comprehensions are </a:t>
            </a:r>
            <a:r>
              <a:rPr lang="en-US" b="1" dirty="0">
                <a:solidFill>
                  <a:schemeClr val="bg1"/>
                </a:solidFill>
              </a:rPr>
              <a:t>constructs</a:t>
            </a:r>
            <a:r>
              <a:rPr lang="en-US" dirty="0"/>
              <a:t> </a:t>
            </a:r>
          </a:p>
          <a:p>
            <a:r>
              <a:rPr lang="en-US" dirty="0"/>
              <a:t>They allow </a:t>
            </a:r>
            <a:r>
              <a:rPr lang="en-US" b="1" dirty="0">
                <a:solidFill>
                  <a:schemeClr val="bg1"/>
                </a:solidFill>
              </a:rPr>
              <a:t>sequences</a:t>
            </a:r>
            <a:r>
              <a:rPr lang="en-US" dirty="0"/>
              <a:t> to be built from other </a:t>
            </a:r>
            <a:br>
              <a:rPr lang="en-US" dirty="0"/>
            </a:br>
            <a:r>
              <a:rPr lang="en-US" dirty="0"/>
              <a:t>sequences</a:t>
            </a:r>
          </a:p>
          <a:p>
            <a:r>
              <a:rPr lang="en-US" dirty="0"/>
              <a:t>Python 2.0 introduced list comprehensions</a:t>
            </a:r>
          </a:p>
          <a:p>
            <a:r>
              <a:rPr lang="en-US" dirty="0"/>
              <a:t>Python 3.0 comes with dictionary and set </a:t>
            </a:r>
            <a:br>
              <a:rPr lang="en-US" dirty="0"/>
            </a:br>
            <a:r>
              <a:rPr lang="en-US" dirty="0"/>
              <a:t>comprehensions</a:t>
            </a:r>
          </a:p>
        </p:txBody>
      </p:sp>
      <p:sp>
        <p:nvSpPr>
          <p:cNvPr id="4" name="Title 3"/>
          <p:cNvSpPr>
            <a:spLocks noGrp="1"/>
          </p:cNvSpPr>
          <p:nvPr>
            <p:ph type="title"/>
          </p:nvPr>
        </p:nvSpPr>
        <p:spPr/>
        <p:txBody>
          <a:bodyPr/>
          <a:lstStyle/>
          <a:p>
            <a:r>
              <a:rPr lang="en-US" dirty="0"/>
              <a:t>What is Comprehension?</a:t>
            </a:r>
          </a:p>
        </p:txBody>
      </p:sp>
      <p:sp>
        <p:nvSpPr>
          <p:cNvPr id="6" name="Slide Number">
            <a:extLst>
              <a:ext uri="{FF2B5EF4-FFF2-40B4-BE49-F238E27FC236}">
                <a16:creationId xmlns:a16="http://schemas.microsoft.com/office/drawing/2014/main" xmlns="" id="{76856900-3F25-44FC-AA5E-C4F635B24B4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423</a:t>
            </a:fld>
            <a:endParaRPr lang="en-US" dirty="0"/>
          </a:p>
        </p:txBody>
      </p:sp>
    </p:spTree>
    <p:extLst>
      <p:ext uri="{BB962C8B-B14F-4D97-AF65-F5344CB8AC3E}">
        <p14:creationId xmlns:p14="http://schemas.microsoft.com/office/powerpoint/2010/main" val="7649186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514350" indent="-514350">
              <a:buFont typeface="Wingdings" panose="05000000000000000000" pitchFamily="2" charset="2"/>
              <a:buChar char="§"/>
            </a:pPr>
            <a:r>
              <a:rPr lang="en-US" sz="3400" dirty="0"/>
              <a:t>A list comprehension consists of the following parts:</a:t>
            </a:r>
          </a:p>
          <a:p>
            <a:pPr marL="1123569" lvl="1" indent="-514350">
              <a:buFont typeface="Wingdings" panose="05000000000000000000" pitchFamily="2" charset="2"/>
              <a:buChar char="§"/>
            </a:pPr>
            <a:r>
              <a:rPr lang="en-US" sz="3200" dirty="0"/>
              <a:t>An Input Sequence</a:t>
            </a:r>
          </a:p>
          <a:p>
            <a:pPr marL="1123569" lvl="1" indent="-514350">
              <a:buFont typeface="Wingdings" panose="05000000000000000000" pitchFamily="2" charset="2"/>
              <a:buChar char="§"/>
            </a:pPr>
            <a:r>
              <a:rPr lang="en-US" sz="3200" dirty="0"/>
              <a:t>A Variable representing members of the input sequence</a:t>
            </a:r>
          </a:p>
          <a:p>
            <a:pPr marL="1123569" lvl="1" indent="-514350">
              <a:buFont typeface="Wingdings" panose="05000000000000000000" pitchFamily="2" charset="2"/>
              <a:buChar char="§"/>
            </a:pPr>
            <a:r>
              <a:rPr lang="en-US" sz="3200" dirty="0"/>
              <a:t>An Optional Predicate expression</a:t>
            </a:r>
          </a:p>
          <a:p>
            <a:pPr marL="1123569" lvl="1" indent="-514350">
              <a:buFont typeface="Wingdings" panose="05000000000000000000" pitchFamily="2" charset="2"/>
              <a:buChar char="§"/>
            </a:pPr>
            <a:r>
              <a:rPr lang="en-US" sz="3200" dirty="0"/>
              <a:t>An Output Expression producing elements of the output list</a:t>
            </a:r>
          </a:p>
        </p:txBody>
      </p:sp>
      <p:sp>
        <p:nvSpPr>
          <p:cNvPr id="4" name="Title 3"/>
          <p:cNvSpPr>
            <a:spLocks noGrp="1"/>
          </p:cNvSpPr>
          <p:nvPr>
            <p:ph type="title"/>
          </p:nvPr>
        </p:nvSpPr>
        <p:spPr/>
        <p:txBody>
          <a:bodyPr/>
          <a:lstStyle/>
          <a:p>
            <a:r>
              <a:rPr lang="en-US" dirty="0"/>
              <a:t>Structure</a:t>
            </a:r>
          </a:p>
        </p:txBody>
      </p:sp>
      <p:pic>
        <p:nvPicPr>
          <p:cNvPr id="1026" name="Picture 2" descr="Ð ÐµÐ·ÑÐ»ÑÐ°Ñ Ñ Ð¸Ð·Ð¾Ð±ÑÐ°Ð¶ÐµÐ½Ð¸Ðµ Ð·Ð° python list comprehen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448" y="4407408"/>
            <a:ext cx="4055872" cy="23102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a:extLst>
              <a:ext uri="{FF2B5EF4-FFF2-40B4-BE49-F238E27FC236}">
                <a16:creationId xmlns:a16="http://schemas.microsoft.com/office/drawing/2014/main" xmlns="" id="{E00B3D77-0C9F-4927-B161-65D55A6AFD1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424</a:t>
            </a:fld>
            <a:endParaRPr lang="en-US" dirty="0"/>
          </a:p>
        </p:txBody>
      </p:sp>
    </p:spTree>
    <p:extLst>
      <p:ext uri="{BB962C8B-B14F-4D97-AF65-F5344CB8AC3E}">
        <p14:creationId xmlns:p14="http://schemas.microsoft.com/office/powerpoint/2010/main" val="741171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18878" y="2274278"/>
            <a:ext cx="8528717" cy="1129256"/>
          </a:xfrm>
        </p:spPr>
        <p:txBody>
          <a:bodyPr/>
          <a:lstStyle/>
          <a:p>
            <a:pPr latinLnBrk="1">
              <a:lnSpc>
                <a:spcPct val="100000"/>
              </a:lnSpc>
              <a:spcBef>
                <a:spcPts val="600"/>
              </a:spcBef>
              <a:spcAft>
                <a:spcPts val="600"/>
              </a:spcAft>
            </a:pPr>
            <a:r>
              <a:rPr lang="en-US" dirty="0"/>
              <a:t>nums = [1, 2, 3, 4, 5, 6]</a:t>
            </a:r>
          </a:p>
          <a:p>
            <a:pPr latinLnBrk="1">
              <a:lnSpc>
                <a:spcPct val="100000"/>
              </a:lnSpc>
              <a:spcBef>
                <a:spcPts val="600"/>
              </a:spcBef>
              <a:spcAft>
                <a:spcPts val="600"/>
              </a:spcAft>
            </a:pPr>
            <a:r>
              <a:rPr lang="en-US" dirty="0"/>
              <a:t>evens = [</a:t>
            </a:r>
            <a:r>
              <a:rPr lang="en-US" dirty="0">
                <a:solidFill>
                  <a:schemeClr val="bg1"/>
                </a:solidFill>
              </a:rPr>
              <a:t>num</a:t>
            </a:r>
            <a:r>
              <a:rPr lang="en-US" dirty="0"/>
              <a:t> for </a:t>
            </a:r>
            <a:r>
              <a:rPr lang="en-US" dirty="0">
                <a:solidFill>
                  <a:schemeClr val="bg1"/>
                </a:solidFill>
              </a:rPr>
              <a:t>num</a:t>
            </a:r>
            <a:r>
              <a:rPr lang="en-US" dirty="0"/>
              <a:t> in </a:t>
            </a:r>
            <a:r>
              <a:rPr lang="en-US" dirty="0">
                <a:solidFill>
                  <a:schemeClr val="bg1"/>
                </a:solidFill>
              </a:rPr>
              <a:t>nums</a:t>
            </a:r>
            <a:r>
              <a:rPr lang="en-US" dirty="0"/>
              <a:t> if </a:t>
            </a:r>
            <a:r>
              <a:rPr lang="en-US" dirty="0">
                <a:solidFill>
                  <a:schemeClr val="bg1"/>
                </a:solidFill>
              </a:rPr>
              <a:t>num % 2 == 0</a:t>
            </a:r>
            <a:r>
              <a:rPr lang="en-US" dirty="0"/>
              <a:t>]</a:t>
            </a:r>
          </a:p>
        </p:txBody>
      </p:sp>
      <p:sp>
        <p:nvSpPr>
          <p:cNvPr id="2" name="Text Placeholder 1"/>
          <p:cNvSpPr>
            <a:spLocks noGrp="1"/>
          </p:cNvSpPr>
          <p:nvPr>
            <p:ph type="body" sz="quarter" idx="10"/>
          </p:nvPr>
        </p:nvSpPr>
        <p:spPr>
          <a:xfrm>
            <a:off x="190405" y="1110687"/>
            <a:ext cx="11811097" cy="5646563"/>
          </a:xfrm>
        </p:spPr>
        <p:txBody>
          <a:bodyPr/>
          <a:lstStyle/>
          <a:p>
            <a:pPr marL="457200" indent="-457200">
              <a:buFont typeface="Wingdings" panose="05000000000000000000" pitchFamily="2" charset="2"/>
              <a:buChar char="§"/>
            </a:pPr>
            <a:r>
              <a:rPr lang="en-US" dirty="0"/>
              <a:t>Filtering all the even numbers from a list</a:t>
            </a:r>
          </a:p>
          <a:p>
            <a:endParaRPr lang="en-US" dirty="0"/>
          </a:p>
          <a:p>
            <a:endParaRPr lang="en-US" dirty="0"/>
          </a:p>
          <a:p>
            <a:endParaRPr lang="en-US" dirty="0"/>
          </a:p>
          <a:p>
            <a:endParaRPr lang="en-US" dirty="0"/>
          </a:p>
          <a:p>
            <a:pPr marL="457200" indent="-457200">
              <a:buFont typeface="Wingdings" panose="05000000000000000000" pitchFamily="2" charset="2"/>
              <a:buChar char="§"/>
            </a:pPr>
            <a:r>
              <a:rPr lang="en-US" dirty="0"/>
              <a:t>Getting the square values of numbers in a list</a:t>
            </a:r>
          </a:p>
        </p:txBody>
      </p:sp>
      <p:sp>
        <p:nvSpPr>
          <p:cNvPr id="4" name="Title 3"/>
          <p:cNvSpPr>
            <a:spLocks noGrp="1"/>
          </p:cNvSpPr>
          <p:nvPr>
            <p:ph type="title"/>
          </p:nvPr>
        </p:nvSpPr>
        <p:spPr/>
        <p:txBody>
          <a:bodyPr/>
          <a:lstStyle/>
          <a:p>
            <a:r>
              <a:rPr lang="en-US" dirty="0"/>
              <a:t>Code Example</a:t>
            </a:r>
          </a:p>
        </p:txBody>
      </p:sp>
      <p:sp>
        <p:nvSpPr>
          <p:cNvPr id="5" name="Rounded Rectangular Callout 4"/>
          <p:cNvSpPr/>
          <p:nvPr/>
        </p:nvSpPr>
        <p:spPr bwMode="auto">
          <a:xfrm>
            <a:off x="579903" y="3528394"/>
            <a:ext cx="3124613" cy="987504"/>
          </a:xfrm>
          <a:prstGeom prst="wedgeRoundRectCallout">
            <a:avLst>
              <a:gd name="adj1" fmla="val 22276"/>
              <a:gd name="adj2" fmla="val -6916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Output Expression (the number itself)</a:t>
            </a:r>
          </a:p>
        </p:txBody>
      </p:sp>
      <p:sp>
        <p:nvSpPr>
          <p:cNvPr id="6" name="Rounded Rectangular Callout 5"/>
          <p:cNvSpPr/>
          <p:nvPr/>
        </p:nvSpPr>
        <p:spPr bwMode="auto">
          <a:xfrm>
            <a:off x="4094014" y="3528394"/>
            <a:ext cx="1612650" cy="544830"/>
          </a:xfrm>
          <a:prstGeom prst="wedgeRoundRectCallout">
            <a:avLst>
              <a:gd name="adj1" fmla="val -33903"/>
              <a:gd name="adj2" fmla="val -7401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Variable</a:t>
            </a:r>
          </a:p>
        </p:txBody>
      </p:sp>
      <p:sp>
        <p:nvSpPr>
          <p:cNvPr id="7" name="Rounded Rectangular Callout 6"/>
          <p:cNvSpPr/>
          <p:nvPr/>
        </p:nvSpPr>
        <p:spPr bwMode="auto">
          <a:xfrm>
            <a:off x="5566494" y="1926930"/>
            <a:ext cx="2419506" cy="544830"/>
          </a:xfrm>
          <a:prstGeom prst="wedgeRoundRectCallout">
            <a:avLst>
              <a:gd name="adj1" fmla="val -39245"/>
              <a:gd name="adj2" fmla="val 70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Input Sequence</a:t>
            </a:r>
          </a:p>
        </p:txBody>
      </p:sp>
      <p:sp>
        <p:nvSpPr>
          <p:cNvPr id="8" name="Rounded Rectangular Callout 7"/>
          <p:cNvSpPr/>
          <p:nvPr/>
        </p:nvSpPr>
        <p:spPr bwMode="auto">
          <a:xfrm>
            <a:off x="7266000" y="3522049"/>
            <a:ext cx="2060861" cy="987504"/>
          </a:xfrm>
          <a:prstGeom prst="wedgeRoundRectCallout">
            <a:avLst>
              <a:gd name="adj1" fmla="val -32976"/>
              <a:gd name="adj2" fmla="val -6554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Optional Parameter</a:t>
            </a:r>
          </a:p>
        </p:txBody>
      </p:sp>
      <p:sp>
        <p:nvSpPr>
          <p:cNvPr id="9" name="Text Placeholder 2"/>
          <p:cNvSpPr txBox="1">
            <a:spLocks/>
          </p:cNvSpPr>
          <p:nvPr/>
        </p:nvSpPr>
        <p:spPr>
          <a:xfrm>
            <a:off x="1018878" y="5508962"/>
            <a:ext cx="8528717"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nums = [1, 2, 3, 4]</a:t>
            </a:r>
          </a:p>
          <a:p>
            <a:r>
              <a:rPr lang="en-US" dirty="0">
                <a:solidFill>
                  <a:schemeClr val="tx1"/>
                </a:solidFill>
              </a:rPr>
              <a:t>squares = [x**2 for x in nums]</a:t>
            </a:r>
          </a:p>
        </p:txBody>
      </p:sp>
      <p:sp>
        <p:nvSpPr>
          <p:cNvPr id="10" name="Slide Number">
            <a:extLst>
              <a:ext uri="{FF2B5EF4-FFF2-40B4-BE49-F238E27FC236}">
                <a16:creationId xmlns:a16="http://schemas.microsoft.com/office/drawing/2014/main" xmlns="" id="{B031290D-F99C-4A0A-ACB1-EA6FCB0129F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425</a:t>
            </a:fld>
            <a:endParaRPr lang="en-US" dirty="0"/>
          </a:p>
        </p:txBody>
      </p:sp>
    </p:spTree>
    <p:extLst>
      <p:ext uri="{BB962C8B-B14F-4D97-AF65-F5344CB8AC3E}">
        <p14:creationId xmlns:p14="http://schemas.microsoft.com/office/powerpoint/2010/main" val="413966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P spid="7" grpId="0" animBg="1"/>
      <p:bldP spid="8" grpId="0" animBg="1"/>
      <p:bldP spid="9"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03E8065-7E2F-4FAF-9B36-9AF0ECC7276D}"/>
              </a:ext>
            </a:extLst>
          </p:cNvPr>
          <p:cNvSpPr>
            <a:spLocks noGrp="1"/>
          </p:cNvSpPr>
          <p:nvPr>
            <p:ph type="title" sz="quarter" idx="10"/>
          </p:nvPr>
        </p:nvSpPr>
        <p:spPr/>
        <p:txBody>
          <a:bodyPr/>
          <a:lstStyle/>
          <a:p>
            <a:r>
              <a:rPr lang="en-US" dirty="0"/>
              <a:t>List Methods</a:t>
            </a:r>
          </a:p>
        </p:txBody>
      </p:sp>
      <p:pic>
        <p:nvPicPr>
          <p:cNvPr id="2" name="Picture 2" descr="Ð¡Ð²ÑÑÐ·Ð°Ð½Ð¾ Ð¸Ð·Ð¾Ð±ÑÐ°Ð¶ÐµÐ½Ð¸Ðµ"/>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4280" y="969264"/>
            <a:ext cx="4663440" cy="349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7813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15283" y="1830475"/>
            <a:ext cx="7211982" cy="1129256"/>
          </a:xfrm>
        </p:spPr>
        <p:txBody>
          <a:bodyPr/>
          <a:lstStyle/>
          <a:p>
            <a:pPr>
              <a:lnSpc>
                <a:spcPct val="100000"/>
              </a:lnSpc>
              <a:spcBef>
                <a:spcPts val="600"/>
              </a:spcBef>
              <a:spcAft>
                <a:spcPts val="600"/>
              </a:spcAft>
            </a:pPr>
            <a:r>
              <a:rPr lang="en-US" dirty="0"/>
              <a:t>my_list = [1, 2, 3]</a:t>
            </a:r>
          </a:p>
          <a:p>
            <a:pPr>
              <a:lnSpc>
                <a:spcPct val="100000"/>
              </a:lnSpc>
              <a:spcBef>
                <a:spcPts val="600"/>
              </a:spcBef>
              <a:spcAft>
                <a:spcPts val="600"/>
              </a:spcAft>
            </a:pPr>
            <a:r>
              <a:rPr lang="en-US" dirty="0"/>
              <a:t>my_list.</a:t>
            </a:r>
            <a:r>
              <a:rPr lang="en-US" dirty="0">
                <a:solidFill>
                  <a:schemeClr val="bg1"/>
                </a:solidFill>
              </a:rPr>
              <a:t>append</a:t>
            </a:r>
            <a:r>
              <a:rPr lang="en-US" dirty="0"/>
              <a:t>(4) </a:t>
            </a:r>
            <a:r>
              <a:rPr lang="en-US" i="1" dirty="0">
                <a:solidFill>
                  <a:schemeClr val="accent2"/>
                </a:solidFill>
              </a:rPr>
              <a:t># [1, 2, 3, 4]</a:t>
            </a:r>
          </a:p>
        </p:txBody>
      </p:sp>
      <p:sp>
        <p:nvSpPr>
          <p:cNvPr id="7" name="Text Placeholder 6"/>
          <p:cNvSpPr>
            <a:spLocks noGrp="1"/>
          </p:cNvSpPr>
          <p:nvPr>
            <p:ph type="body" sz="quarter" idx="10"/>
          </p:nvPr>
        </p:nvSpPr>
        <p:spPr/>
        <p:txBody>
          <a:bodyPr>
            <a:normAutofit/>
          </a:bodyPr>
          <a:lstStyle/>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append()</a:t>
            </a:r>
            <a:r>
              <a:rPr lang="en-US" sz="3000" b="1" dirty="0">
                <a:latin typeface="Consolas" panose="020B0609020204030204" pitchFamily="49" charset="0"/>
              </a:rPr>
              <a:t> </a:t>
            </a:r>
            <a:r>
              <a:rPr lang="en-US" sz="3000" dirty="0"/>
              <a:t>method</a:t>
            </a:r>
          </a:p>
          <a:p>
            <a:endParaRPr lang="en-US" sz="3000" dirty="0"/>
          </a:p>
          <a:p>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extend()</a:t>
            </a:r>
            <a:r>
              <a:rPr lang="en-US" sz="3000" b="1" dirty="0">
                <a:latin typeface="Consolas" panose="020B0609020204030204" pitchFamily="49" charset="0"/>
              </a:rPr>
              <a:t> </a:t>
            </a:r>
            <a:r>
              <a:rPr lang="en-US" sz="3000" dirty="0"/>
              <a:t>method</a:t>
            </a:r>
          </a:p>
          <a:p>
            <a:endParaRPr lang="en-US" sz="3000" dirty="0"/>
          </a:p>
          <a:p>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insert()</a:t>
            </a:r>
            <a:r>
              <a:rPr lang="en-US" sz="3000" b="1" dirty="0">
                <a:latin typeface="Consolas" panose="020B0609020204030204" pitchFamily="49" charset="0"/>
              </a:rPr>
              <a:t> </a:t>
            </a:r>
            <a:r>
              <a:rPr lang="en-US" sz="3000" dirty="0"/>
              <a:t>method</a:t>
            </a:r>
          </a:p>
        </p:txBody>
      </p:sp>
      <p:sp>
        <p:nvSpPr>
          <p:cNvPr id="6" name="Title 5"/>
          <p:cNvSpPr>
            <a:spLocks noGrp="1"/>
          </p:cNvSpPr>
          <p:nvPr>
            <p:ph type="title"/>
          </p:nvPr>
        </p:nvSpPr>
        <p:spPr/>
        <p:txBody>
          <a:bodyPr/>
          <a:lstStyle/>
          <a:p>
            <a:r>
              <a:rPr lang="en-US" dirty="0"/>
              <a:t>Adding Elements</a:t>
            </a:r>
          </a:p>
        </p:txBody>
      </p:sp>
      <p:sp>
        <p:nvSpPr>
          <p:cNvPr id="8" name="Text Placeholder 1"/>
          <p:cNvSpPr txBox="1">
            <a:spLocks/>
          </p:cNvSpPr>
          <p:nvPr/>
        </p:nvSpPr>
        <p:spPr>
          <a:xfrm>
            <a:off x="615283" y="3788938"/>
            <a:ext cx="7211982"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latinLnBrk="0"/>
            <a:r>
              <a:rPr lang="en-US" dirty="0">
                <a:solidFill>
                  <a:schemeClr val="tx1"/>
                </a:solidFill>
              </a:rPr>
              <a:t>my_list = [1, 2, 3]</a:t>
            </a:r>
          </a:p>
          <a:p>
            <a:pPr latinLnBrk="0"/>
            <a:r>
              <a:rPr lang="en-US" dirty="0">
                <a:solidFill>
                  <a:schemeClr val="tx1"/>
                </a:solidFill>
              </a:rPr>
              <a:t>my_list.</a:t>
            </a:r>
            <a:r>
              <a:rPr lang="en-US" dirty="0">
                <a:solidFill>
                  <a:schemeClr val="bg1"/>
                </a:solidFill>
              </a:rPr>
              <a:t>extend</a:t>
            </a:r>
            <a:r>
              <a:rPr lang="en-US" dirty="0">
                <a:solidFill>
                  <a:schemeClr val="tx1"/>
                </a:solidFill>
              </a:rPr>
              <a:t>([4, 5])</a:t>
            </a:r>
            <a:r>
              <a:rPr lang="en-US" dirty="0"/>
              <a:t> </a:t>
            </a:r>
            <a:r>
              <a:rPr lang="en-US" i="1" dirty="0">
                <a:solidFill>
                  <a:schemeClr val="accent2"/>
                </a:solidFill>
              </a:rPr>
              <a:t># [1, 2, 3, 4, 5]</a:t>
            </a:r>
          </a:p>
        </p:txBody>
      </p:sp>
      <p:sp>
        <p:nvSpPr>
          <p:cNvPr id="9" name="Text Placeholder 1"/>
          <p:cNvSpPr txBox="1">
            <a:spLocks/>
          </p:cNvSpPr>
          <p:nvPr/>
        </p:nvSpPr>
        <p:spPr>
          <a:xfrm>
            <a:off x="615283" y="5591707"/>
            <a:ext cx="7211982"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latinLnBrk="0"/>
            <a:r>
              <a:rPr lang="en-US" dirty="0">
                <a:solidFill>
                  <a:schemeClr val="tx1"/>
                </a:solidFill>
              </a:rPr>
              <a:t>my_list = [1, 2, 3]</a:t>
            </a:r>
          </a:p>
          <a:p>
            <a:pPr latinLnBrk="0"/>
            <a:r>
              <a:rPr lang="en-US" dirty="0">
                <a:solidFill>
                  <a:schemeClr val="tx1"/>
                </a:solidFill>
              </a:rPr>
              <a:t>my_list.</a:t>
            </a:r>
            <a:r>
              <a:rPr lang="en-US" dirty="0">
                <a:solidFill>
                  <a:schemeClr val="bg1"/>
                </a:solidFill>
              </a:rPr>
              <a:t>insert</a:t>
            </a:r>
            <a:r>
              <a:rPr lang="en-US" dirty="0">
                <a:solidFill>
                  <a:schemeClr val="tx1"/>
                </a:solidFill>
              </a:rPr>
              <a:t>(1, 4)</a:t>
            </a:r>
            <a:r>
              <a:rPr lang="en-US" dirty="0"/>
              <a:t> </a:t>
            </a:r>
            <a:r>
              <a:rPr lang="en-US" i="1" dirty="0">
                <a:solidFill>
                  <a:schemeClr val="accent2"/>
                </a:solidFill>
              </a:rPr>
              <a:t># [1, 4, 2, 3]</a:t>
            </a:r>
          </a:p>
        </p:txBody>
      </p:sp>
      <p:sp>
        <p:nvSpPr>
          <p:cNvPr id="3" name="Rounded Rectangle 2"/>
          <p:cNvSpPr/>
          <p:nvPr/>
        </p:nvSpPr>
        <p:spPr bwMode="auto">
          <a:xfrm>
            <a:off x="7296912" y="1489373"/>
            <a:ext cx="3456432"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Add single element at the end</a:t>
            </a:r>
          </a:p>
        </p:txBody>
      </p:sp>
      <p:sp>
        <p:nvSpPr>
          <p:cNvPr id="10" name="Rounded Rectangle 9"/>
          <p:cNvSpPr/>
          <p:nvPr/>
        </p:nvSpPr>
        <p:spPr bwMode="auto">
          <a:xfrm>
            <a:off x="7296912" y="3340882"/>
            <a:ext cx="3456432"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Add multiple elements at the end</a:t>
            </a:r>
          </a:p>
        </p:txBody>
      </p:sp>
      <p:sp>
        <p:nvSpPr>
          <p:cNvPr id="11" name="Rounded Rectangle 10"/>
          <p:cNvSpPr/>
          <p:nvPr/>
        </p:nvSpPr>
        <p:spPr bwMode="auto">
          <a:xfrm>
            <a:off x="7296912" y="5315088"/>
            <a:ext cx="3456432"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Add single element at a specific index</a:t>
            </a:r>
          </a:p>
        </p:txBody>
      </p:sp>
      <p:sp>
        <p:nvSpPr>
          <p:cNvPr id="12" name="Slide Number">
            <a:extLst>
              <a:ext uri="{FF2B5EF4-FFF2-40B4-BE49-F238E27FC236}">
                <a16:creationId xmlns:a16="http://schemas.microsoft.com/office/drawing/2014/main" xmlns="" id="{B00CE9F9-DF59-47AC-9BEF-1EBD88C6025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427</a:t>
            </a:fld>
            <a:endParaRPr lang="en-US" dirty="0"/>
          </a:p>
        </p:txBody>
      </p:sp>
    </p:spTree>
    <p:extLst>
      <p:ext uri="{BB962C8B-B14F-4D97-AF65-F5344CB8AC3E}">
        <p14:creationId xmlns:p14="http://schemas.microsoft.com/office/powerpoint/2010/main" val="41886530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15283" y="1830475"/>
            <a:ext cx="8931052" cy="1129256"/>
          </a:xfrm>
        </p:spPr>
        <p:txBody>
          <a:bodyPr/>
          <a:lstStyle/>
          <a:p>
            <a:pPr>
              <a:lnSpc>
                <a:spcPct val="100000"/>
              </a:lnSpc>
              <a:spcBef>
                <a:spcPts val="600"/>
              </a:spcBef>
              <a:spcAft>
                <a:spcPts val="600"/>
              </a:spcAft>
            </a:pPr>
            <a:r>
              <a:rPr lang="en-US" dirty="0"/>
              <a:t>my_list = [1, 2, 3]</a:t>
            </a:r>
          </a:p>
          <a:p>
            <a:pPr>
              <a:lnSpc>
                <a:spcPct val="100000"/>
              </a:lnSpc>
              <a:spcBef>
                <a:spcPts val="600"/>
              </a:spcBef>
              <a:spcAft>
                <a:spcPts val="600"/>
              </a:spcAft>
            </a:pPr>
            <a:r>
              <a:rPr lang="en-US" dirty="0"/>
              <a:t>my_list.</a:t>
            </a:r>
            <a:r>
              <a:rPr lang="en-US" dirty="0">
                <a:solidFill>
                  <a:schemeClr val="bg1"/>
                </a:solidFill>
              </a:rPr>
              <a:t>clear</a:t>
            </a:r>
            <a:r>
              <a:rPr lang="en-US" dirty="0"/>
              <a:t>() </a:t>
            </a:r>
            <a:r>
              <a:rPr lang="en-US" i="1" dirty="0">
                <a:solidFill>
                  <a:schemeClr val="accent2"/>
                </a:solidFill>
              </a:rPr>
              <a:t># []</a:t>
            </a:r>
          </a:p>
        </p:txBody>
      </p:sp>
      <p:sp>
        <p:nvSpPr>
          <p:cNvPr id="7" name="Text Placeholder 6"/>
          <p:cNvSpPr>
            <a:spLocks noGrp="1"/>
          </p:cNvSpPr>
          <p:nvPr>
            <p:ph type="body" sz="quarter" idx="10"/>
          </p:nvPr>
        </p:nvSpPr>
        <p:spPr/>
        <p:txBody>
          <a:bodyPr>
            <a:normAutofit/>
          </a:bodyPr>
          <a:lstStyle/>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clear()</a:t>
            </a:r>
            <a:r>
              <a:rPr lang="en-US" sz="3000" b="1" dirty="0">
                <a:latin typeface="Consolas" panose="020B0609020204030204" pitchFamily="49" charset="0"/>
              </a:rPr>
              <a:t> </a:t>
            </a:r>
            <a:r>
              <a:rPr lang="en-US" sz="3000" dirty="0"/>
              <a:t>method</a:t>
            </a:r>
          </a:p>
          <a:p>
            <a:endParaRPr lang="en-US" sz="3000" dirty="0"/>
          </a:p>
          <a:p>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pop()</a:t>
            </a:r>
            <a:r>
              <a:rPr lang="en-US" sz="3000" b="1" dirty="0">
                <a:latin typeface="Consolas" panose="020B0609020204030204" pitchFamily="49" charset="0"/>
              </a:rPr>
              <a:t> </a:t>
            </a:r>
            <a:r>
              <a:rPr lang="en-US" sz="3000" dirty="0"/>
              <a:t>method</a:t>
            </a:r>
          </a:p>
          <a:p>
            <a:endParaRPr lang="en-US" sz="3000" dirty="0"/>
          </a:p>
          <a:p>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remove()</a:t>
            </a:r>
            <a:r>
              <a:rPr lang="en-US" sz="3000" b="1" dirty="0">
                <a:latin typeface="Consolas" panose="020B0609020204030204" pitchFamily="49" charset="0"/>
              </a:rPr>
              <a:t> </a:t>
            </a:r>
            <a:r>
              <a:rPr lang="en-US" sz="3000" dirty="0"/>
              <a:t>method</a:t>
            </a:r>
          </a:p>
        </p:txBody>
      </p:sp>
      <p:sp>
        <p:nvSpPr>
          <p:cNvPr id="6" name="Title 5"/>
          <p:cNvSpPr>
            <a:spLocks noGrp="1"/>
          </p:cNvSpPr>
          <p:nvPr>
            <p:ph type="title"/>
          </p:nvPr>
        </p:nvSpPr>
        <p:spPr/>
        <p:txBody>
          <a:bodyPr/>
          <a:lstStyle/>
          <a:p>
            <a:r>
              <a:rPr lang="en-US" dirty="0"/>
              <a:t>Removing Elements</a:t>
            </a:r>
          </a:p>
        </p:txBody>
      </p:sp>
      <p:sp>
        <p:nvSpPr>
          <p:cNvPr id="8" name="Text Placeholder 1"/>
          <p:cNvSpPr txBox="1">
            <a:spLocks/>
          </p:cNvSpPr>
          <p:nvPr/>
        </p:nvSpPr>
        <p:spPr>
          <a:xfrm>
            <a:off x="615282" y="3788938"/>
            <a:ext cx="8931053"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my_list = [1, 2, 3]</a:t>
            </a:r>
          </a:p>
          <a:p>
            <a:r>
              <a:rPr lang="en-US" dirty="0">
                <a:solidFill>
                  <a:schemeClr val="tx1"/>
                </a:solidFill>
              </a:rPr>
              <a:t>last = my_list.</a:t>
            </a:r>
            <a:r>
              <a:rPr lang="en-US" dirty="0">
                <a:solidFill>
                  <a:schemeClr val="bg1"/>
                </a:solidFill>
              </a:rPr>
              <a:t>pop</a:t>
            </a:r>
            <a:r>
              <a:rPr lang="en-US" dirty="0">
                <a:solidFill>
                  <a:schemeClr val="tx1"/>
                </a:solidFill>
              </a:rPr>
              <a:t>()</a:t>
            </a:r>
            <a:r>
              <a:rPr lang="en-US" dirty="0"/>
              <a:t> </a:t>
            </a:r>
            <a:r>
              <a:rPr lang="en-US" i="1" dirty="0">
                <a:solidFill>
                  <a:schemeClr val="accent2"/>
                </a:solidFill>
              </a:rPr>
              <a:t># my_list -&gt; [1, 2]; last -&gt; 3 </a:t>
            </a:r>
          </a:p>
        </p:txBody>
      </p:sp>
      <p:sp>
        <p:nvSpPr>
          <p:cNvPr id="9" name="Text Placeholder 1"/>
          <p:cNvSpPr txBox="1">
            <a:spLocks/>
          </p:cNvSpPr>
          <p:nvPr/>
        </p:nvSpPr>
        <p:spPr>
          <a:xfrm>
            <a:off x="615283" y="5591707"/>
            <a:ext cx="8931052"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my_list = [1, 2, 3]</a:t>
            </a:r>
          </a:p>
          <a:p>
            <a:r>
              <a:rPr lang="en-US" dirty="0">
                <a:solidFill>
                  <a:schemeClr val="tx1"/>
                </a:solidFill>
              </a:rPr>
              <a:t>my_list.</a:t>
            </a:r>
            <a:r>
              <a:rPr lang="en-US" dirty="0">
                <a:solidFill>
                  <a:schemeClr val="bg1"/>
                </a:solidFill>
              </a:rPr>
              <a:t>remove</a:t>
            </a:r>
            <a:r>
              <a:rPr lang="en-US" dirty="0">
                <a:solidFill>
                  <a:schemeClr val="tx1"/>
                </a:solidFill>
              </a:rPr>
              <a:t>(1)</a:t>
            </a:r>
            <a:r>
              <a:rPr lang="en-US" dirty="0"/>
              <a:t> </a:t>
            </a:r>
            <a:r>
              <a:rPr lang="en-US" i="1" dirty="0">
                <a:solidFill>
                  <a:schemeClr val="accent2"/>
                </a:solidFill>
              </a:rPr>
              <a:t># [2, 3]</a:t>
            </a:r>
          </a:p>
        </p:txBody>
      </p:sp>
      <p:sp>
        <p:nvSpPr>
          <p:cNvPr id="3" name="Rounded Rectangle 2"/>
          <p:cNvSpPr/>
          <p:nvPr/>
        </p:nvSpPr>
        <p:spPr bwMode="auto">
          <a:xfrm>
            <a:off x="7296912" y="1489373"/>
            <a:ext cx="3794760"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Removes all elements</a:t>
            </a:r>
          </a:p>
        </p:txBody>
      </p:sp>
      <p:sp>
        <p:nvSpPr>
          <p:cNvPr id="10" name="Rounded Rectangle 9"/>
          <p:cNvSpPr/>
          <p:nvPr/>
        </p:nvSpPr>
        <p:spPr bwMode="auto">
          <a:xfrm>
            <a:off x="7296912" y="3340882"/>
            <a:ext cx="3794760"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Removes last element and returns it</a:t>
            </a:r>
          </a:p>
        </p:txBody>
      </p:sp>
      <p:sp>
        <p:nvSpPr>
          <p:cNvPr id="11" name="Rounded Rectangle 10"/>
          <p:cNvSpPr/>
          <p:nvPr/>
        </p:nvSpPr>
        <p:spPr bwMode="auto">
          <a:xfrm>
            <a:off x="7296912" y="5315088"/>
            <a:ext cx="3794760" cy="89611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Removes by value </a:t>
            </a:r>
            <a:br>
              <a:rPr lang="en-US" sz="2800" b="1" dirty="0">
                <a:solidFill>
                  <a:srgbClr val="FFFFFF"/>
                </a:solidFill>
                <a:effectLst>
                  <a:outerShdw blurRad="38100" dist="38100" dir="2700000" algn="tl">
                    <a:srgbClr val="000000">
                      <a:alpha val="43137"/>
                    </a:srgbClr>
                  </a:outerShdw>
                </a:effectLst>
              </a:rPr>
            </a:br>
            <a:r>
              <a:rPr lang="en-US" sz="2800" b="1" dirty="0">
                <a:solidFill>
                  <a:srgbClr val="FFFFFF"/>
                </a:solidFill>
                <a:effectLst>
                  <a:outerShdw blurRad="38100" dist="38100" dir="2700000" algn="tl">
                    <a:srgbClr val="000000">
                      <a:alpha val="43137"/>
                    </a:srgbClr>
                  </a:outerShdw>
                </a:effectLst>
              </a:rPr>
              <a:t>(first occurrence)</a:t>
            </a:r>
          </a:p>
        </p:txBody>
      </p:sp>
      <p:sp>
        <p:nvSpPr>
          <p:cNvPr id="12" name="Slide Number">
            <a:extLst>
              <a:ext uri="{FF2B5EF4-FFF2-40B4-BE49-F238E27FC236}">
                <a16:creationId xmlns:a16="http://schemas.microsoft.com/office/drawing/2014/main" xmlns="" id="{EFF79094-1CE5-409D-8B46-93A3A165B46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428</a:t>
            </a:fld>
            <a:endParaRPr lang="en-US" dirty="0"/>
          </a:p>
        </p:txBody>
      </p:sp>
    </p:spTree>
    <p:extLst>
      <p:ext uri="{BB962C8B-B14F-4D97-AF65-F5344CB8AC3E}">
        <p14:creationId xmlns:p14="http://schemas.microsoft.com/office/powerpoint/2010/main" val="33950177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576000" y="4599000"/>
            <a:ext cx="1893251" cy="2064769"/>
          </a:xfrm>
        </p:spPr>
        <p:txBody>
          <a:bodyPr wrap="square">
            <a:spAutoFit/>
          </a:bodyPr>
          <a:lstStyle/>
          <a:p>
            <a:pPr>
              <a:lnSpc>
                <a:spcPct val="100000"/>
              </a:lnSpc>
              <a:spcBef>
                <a:spcPts val="300"/>
              </a:spcBef>
              <a:spcAft>
                <a:spcPts val="300"/>
              </a:spcAft>
            </a:pPr>
            <a:r>
              <a:rPr lang="en-US" sz="2000" dirty="0"/>
              <a:t>3</a:t>
            </a:r>
          </a:p>
          <a:p>
            <a:pPr>
              <a:lnSpc>
                <a:spcPct val="100000"/>
              </a:lnSpc>
              <a:spcBef>
                <a:spcPts val="300"/>
              </a:spcBef>
              <a:spcAft>
                <a:spcPts val="300"/>
              </a:spcAft>
            </a:pPr>
            <a:r>
              <a:rPr lang="en-US" sz="2000" dirty="0"/>
              <a:t>add 20</a:t>
            </a:r>
          </a:p>
          <a:p>
            <a:pPr>
              <a:lnSpc>
                <a:spcPct val="100000"/>
              </a:lnSpc>
              <a:spcBef>
                <a:spcPts val="300"/>
              </a:spcBef>
              <a:spcAft>
                <a:spcPts val="300"/>
              </a:spcAft>
            </a:pPr>
            <a:r>
              <a:rPr lang="en-US" sz="2000" dirty="0"/>
              <a:t>insert 0 15</a:t>
            </a:r>
          </a:p>
          <a:p>
            <a:pPr>
              <a:lnSpc>
                <a:spcPct val="100000"/>
              </a:lnSpc>
              <a:spcBef>
                <a:spcPts val="300"/>
              </a:spcBef>
              <a:spcAft>
                <a:spcPts val="300"/>
              </a:spcAft>
            </a:pPr>
            <a:r>
              <a:rPr lang="en-US" sz="2000" dirty="0"/>
              <a:t>leave 0 5</a:t>
            </a:r>
          </a:p>
          <a:p>
            <a:pPr>
              <a:lnSpc>
                <a:spcPct val="100000"/>
              </a:lnSpc>
              <a:spcBef>
                <a:spcPts val="300"/>
              </a:spcBef>
              <a:spcAft>
                <a:spcPts val="300"/>
              </a:spcAft>
            </a:pPr>
            <a:r>
              <a:rPr lang="en-US" sz="2000" dirty="0"/>
              <a:t>End</a:t>
            </a: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You will receive how many wagons the train has</a:t>
            </a:r>
          </a:p>
          <a:p>
            <a:pPr marL="457200" indent="-457200">
              <a:buFont typeface="Wingdings" panose="05000000000000000000" pitchFamily="2" charset="2"/>
              <a:buChar char="§"/>
            </a:pPr>
            <a:r>
              <a:rPr lang="en-US" dirty="0"/>
              <a:t>Until you receive </a:t>
            </a:r>
            <a:r>
              <a:rPr lang="en-US" b="1" dirty="0"/>
              <a:t>"End"</a:t>
            </a:r>
            <a:r>
              <a:rPr lang="en-US" dirty="0"/>
              <a:t>, you get some of the commands:</a:t>
            </a:r>
          </a:p>
          <a:p>
            <a:pPr marL="1066419" lvl="1" indent="-457200">
              <a:buFont typeface="Wingdings" panose="05000000000000000000" pitchFamily="2" charset="2"/>
              <a:buChar char="§"/>
            </a:pPr>
            <a:r>
              <a:rPr lang="en-US" b="1" dirty="0"/>
              <a:t>add</a:t>
            </a:r>
            <a:r>
              <a:rPr lang="en-US" dirty="0"/>
              <a:t> </a:t>
            </a:r>
            <a:r>
              <a:rPr lang="en-US" b="1" dirty="0"/>
              <a:t>{people} </a:t>
            </a:r>
            <a:r>
              <a:rPr lang="en-US" dirty="0"/>
              <a:t>-&gt; adds the people in the last wagon</a:t>
            </a:r>
          </a:p>
          <a:p>
            <a:pPr marL="1066419" lvl="1" indent="-457200">
              <a:buFont typeface="Wingdings" panose="05000000000000000000" pitchFamily="2" charset="2"/>
              <a:buChar char="§"/>
            </a:pPr>
            <a:r>
              <a:rPr lang="en-US" b="1" dirty="0"/>
              <a:t>insert {index} {people} </a:t>
            </a:r>
            <a:r>
              <a:rPr lang="en-US" dirty="0"/>
              <a:t>-&gt; adds the people at the given wagon</a:t>
            </a:r>
          </a:p>
          <a:p>
            <a:pPr marL="1066419" lvl="1" indent="-457200">
              <a:buFont typeface="Wingdings" panose="05000000000000000000" pitchFamily="2" charset="2"/>
              <a:buChar char="§"/>
            </a:pPr>
            <a:r>
              <a:rPr lang="en-US" b="1" dirty="0"/>
              <a:t>leave {index} {people} </a:t>
            </a:r>
            <a:r>
              <a:rPr lang="en-US" dirty="0"/>
              <a:t>-&gt; removes the people from the wagon</a:t>
            </a:r>
          </a:p>
        </p:txBody>
      </p:sp>
      <p:sp>
        <p:nvSpPr>
          <p:cNvPr id="4" name="Title 3"/>
          <p:cNvSpPr>
            <a:spLocks noGrp="1"/>
          </p:cNvSpPr>
          <p:nvPr>
            <p:ph type="title"/>
          </p:nvPr>
        </p:nvSpPr>
        <p:spPr/>
        <p:txBody>
          <a:bodyPr/>
          <a:lstStyle/>
          <a:p>
            <a:r>
              <a:rPr lang="en-US" dirty="0"/>
              <a:t>Problem: Trains</a:t>
            </a:r>
          </a:p>
        </p:txBody>
      </p:sp>
      <p:sp>
        <p:nvSpPr>
          <p:cNvPr id="5" name="Text Placeholder 2"/>
          <p:cNvSpPr txBox="1">
            <a:spLocks/>
          </p:cNvSpPr>
          <p:nvPr/>
        </p:nvSpPr>
        <p:spPr>
          <a:xfrm>
            <a:off x="6722748" y="5368441"/>
            <a:ext cx="1893251" cy="52588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000" dirty="0">
                <a:solidFill>
                  <a:schemeClr val="tx1"/>
                </a:solidFill>
              </a:rPr>
              <a:t>[10, 0, 20]</a:t>
            </a:r>
          </a:p>
        </p:txBody>
      </p:sp>
      <p:sp>
        <p:nvSpPr>
          <p:cNvPr id="6" name="Right Arrow 5"/>
          <p:cNvSpPr/>
          <p:nvPr/>
        </p:nvSpPr>
        <p:spPr bwMode="auto">
          <a:xfrm>
            <a:off x="5834062" y="5440884"/>
            <a:ext cx="523875"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xmlns="" id="{AACBD9E8-8E59-4048-92E1-32B1075AAF0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429</a:t>
            </a:fld>
            <a:endParaRPr lang="en-US" dirty="0"/>
          </a:p>
        </p:txBody>
      </p:sp>
    </p:spTree>
    <p:extLst>
      <p:ext uri="{BB962C8B-B14F-4D97-AF65-F5344CB8AC3E}">
        <p14:creationId xmlns:p14="http://schemas.microsoft.com/office/powerpoint/2010/main" val="32564002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AC9B3-CD5E-485F-AC84-B066819DDCBD}"/>
              </a:ext>
            </a:extLst>
          </p:cNvPr>
          <p:cNvSpPr>
            <a:spLocks noGrp="1"/>
          </p:cNvSpPr>
          <p:nvPr>
            <p:ph type="body" sz="quarter" idx="10"/>
          </p:nvPr>
        </p:nvSpPr>
        <p:spPr>
          <a:xfrm>
            <a:off x="2057400" y="991425"/>
            <a:ext cx="9927138" cy="5714176"/>
          </a:xfrm>
        </p:spPr>
        <p:txBody>
          <a:bodyPr>
            <a:normAutofit lnSpcReduction="10000"/>
          </a:bodyPr>
          <a:lstStyle/>
          <a:p>
            <a:pPr marL="0" indent="0">
              <a:buNone/>
            </a:pPr>
            <a:r>
              <a:rPr lang="en-GB" dirty="0"/>
              <a:t>Mid Exam – 4 hours</a:t>
            </a:r>
          </a:p>
          <a:p>
            <a:pPr lvl="1"/>
            <a:r>
              <a:rPr lang="en-GB" dirty="0"/>
              <a:t>3 practical problems</a:t>
            </a:r>
          </a:p>
          <a:p>
            <a:pPr lvl="2"/>
            <a:r>
              <a:rPr lang="en-GB" dirty="0"/>
              <a:t>Conditional Statements and Loops</a:t>
            </a:r>
          </a:p>
          <a:p>
            <a:pPr lvl="2"/>
            <a:r>
              <a:rPr lang="en-GB" dirty="0"/>
              <a:t>Linear Data Structures – Lists</a:t>
            </a:r>
          </a:p>
          <a:p>
            <a:pPr marL="0" indent="0">
              <a:buNone/>
            </a:pPr>
            <a:r>
              <a:rPr lang="en-GB" dirty="0"/>
              <a:t>Final Exam</a:t>
            </a:r>
            <a:r>
              <a:rPr lang="bg-BG" dirty="0"/>
              <a:t> – 4 </a:t>
            </a:r>
            <a:r>
              <a:rPr lang="en-US" dirty="0"/>
              <a:t>hours</a:t>
            </a:r>
            <a:endParaRPr lang="en-GB" dirty="0"/>
          </a:p>
          <a:p>
            <a:pPr lvl="1"/>
            <a:r>
              <a:rPr lang="en-GB" dirty="0"/>
              <a:t>3 practical problems</a:t>
            </a:r>
          </a:p>
          <a:p>
            <a:pPr lvl="2"/>
            <a:r>
              <a:rPr lang="en-GB" dirty="0"/>
              <a:t>Dictionaries</a:t>
            </a:r>
          </a:p>
          <a:p>
            <a:pPr lvl="2"/>
            <a:r>
              <a:rPr lang="en-GB" dirty="0"/>
              <a:t>Strings and Text Processing</a:t>
            </a:r>
          </a:p>
          <a:p>
            <a:pPr lvl="2"/>
            <a:r>
              <a:rPr lang="en-GB" dirty="0"/>
              <a:t>Regular Expressions</a:t>
            </a:r>
          </a:p>
        </p:txBody>
      </p:sp>
      <p:sp>
        <p:nvSpPr>
          <p:cNvPr id="4" name="Title 3">
            <a:extLst>
              <a:ext uri="{FF2B5EF4-FFF2-40B4-BE49-F238E27FC236}">
                <a16:creationId xmlns:a16="http://schemas.microsoft.com/office/drawing/2014/main" xmlns="" id="{27710A67-8258-40BF-92EB-5591C8FBA390}"/>
              </a:ext>
            </a:extLst>
          </p:cNvPr>
          <p:cNvSpPr>
            <a:spLocks noGrp="1"/>
          </p:cNvSpPr>
          <p:nvPr>
            <p:ph type="title"/>
          </p:nvPr>
        </p:nvSpPr>
        <p:spPr/>
        <p:txBody>
          <a:bodyPr/>
          <a:lstStyle/>
          <a:p>
            <a:r>
              <a:rPr lang="en-GB" dirty="0"/>
              <a:t>Practical Programming Exam</a:t>
            </a:r>
          </a:p>
        </p:txBody>
      </p:sp>
      <p:sp>
        <p:nvSpPr>
          <p:cNvPr id="5" name="Slide Number">
            <a:extLst>
              <a:ext uri="{FF2B5EF4-FFF2-40B4-BE49-F238E27FC236}">
                <a16:creationId xmlns:a16="http://schemas.microsoft.com/office/drawing/2014/main" xmlns="" id="{160CF927-C6E1-4F2A-BE4B-868522BEE90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a:t>
            </a:fld>
            <a:endParaRPr lang="en-US" dirty="0"/>
          </a:p>
        </p:txBody>
      </p:sp>
    </p:spTree>
    <p:extLst>
      <p:ext uri="{BB962C8B-B14F-4D97-AF65-F5344CB8AC3E}">
        <p14:creationId xmlns:p14="http://schemas.microsoft.com/office/powerpoint/2010/main" val="2571496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A10A225-D7BF-4BA6-9021-7D8E656EE7A0}"/>
              </a:ext>
            </a:extLst>
          </p:cNvPr>
          <p:cNvSpPr>
            <a:spLocks noGrp="1"/>
          </p:cNvSpPr>
          <p:nvPr>
            <p:ph type="body" sz="quarter" idx="11"/>
          </p:nvPr>
        </p:nvSpPr>
        <p:spPr>
          <a:xfrm>
            <a:off x="651000" y="1403971"/>
            <a:ext cx="4907531" cy="5142534"/>
          </a:xfrm>
        </p:spPr>
        <p:txBody>
          <a:bodyPr/>
          <a:lstStyle/>
          <a:p>
            <a:pPr>
              <a:lnSpc>
                <a:spcPct val="100000"/>
              </a:lnSpc>
              <a:spcBef>
                <a:spcPts val="600"/>
              </a:spcBef>
              <a:spcAft>
                <a:spcPts val="600"/>
              </a:spcAft>
            </a:pPr>
            <a:r>
              <a:rPr lang="en-US" sz="2000" dirty="0" err="1"/>
              <a:t>train_length</a:t>
            </a:r>
            <a:r>
              <a:rPr lang="en-US" sz="2000" dirty="0"/>
              <a:t> = int(input())</a:t>
            </a:r>
          </a:p>
          <a:p>
            <a:pPr>
              <a:lnSpc>
                <a:spcPct val="100000"/>
              </a:lnSpc>
              <a:spcBef>
                <a:spcPts val="600"/>
              </a:spcBef>
              <a:spcAft>
                <a:spcPts val="600"/>
              </a:spcAft>
            </a:pPr>
            <a:r>
              <a:rPr lang="en-US" sz="2000" dirty="0"/>
              <a:t>train = </a:t>
            </a:r>
            <a:r>
              <a:rPr lang="en-US" sz="2000" dirty="0">
                <a:solidFill>
                  <a:schemeClr val="bg1"/>
                </a:solidFill>
              </a:rPr>
              <a:t>[0] * </a:t>
            </a:r>
            <a:r>
              <a:rPr lang="en-US" sz="2000" dirty="0" err="1">
                <a:solidFill>
                  <a:schemeClr val="bg1"/>
                </a:solidFill>
              </a:rPr>
              <a:t>train_length</a:t>
            </a:r>
            <a:endParaRPr lang="en-US" sz="2000" dirty="0">
              <a:solidFill>
                <a:schemeClr val="bg1"/>
              </a:solidFill>
            </a:endParaRPr>
          </a:p>
          <a:p>
            <a:pPr>
              <a:lnSpc>
                <a:spcPct val="100000"/>
              </a:lnSpc>
              <a:spcBef>
                <a:spcPts val="600"/>
              </a:spcBef>
              <a:spcAft>
                <a:spcPts val="600"/>
              </a:spcAft>
            </a:pPr>
            <a:r>
              <a:rPr lang="en-US" sz="2000" dirty="0"/>
              <a:t>command = input()</a:t>
            </a:r>
          </a:p>
          <a:p>
            <a:pPr>
              <a:lnSpc>
                <a:spcPct val="100000"/>
              </a:lnSpc>
              <a:spcBef>
                <a:spcPts val="600"/>
              </a:spcBef>
              <a:spcAft>
                <a:spcPts val="600"/>
              </a:spcAft>
            </a:pPr>
            <a:r>
              <a:rPr lang="en-US" sz="2000" dirty="0"/>
              <a:t>while command != "End":</a:t>
            </a:r>
          </a:p>
          <a:p>
            <a:pPr>
              <a:lnSpc>
                <a:spcPct val="100000"/>
              </a:lnSpc>
              <a:spcBef>
                <a:spcPts val="600"/>
              </a:spcBef>
              <a:spcAft>
                <a:spcPts val="600"/>
              </a:spcAft>
            </a:pPr>
            <a:r>
              <a:rPr lang="en-US" sz="2000" dirty="0"/>
              <a:t>    tokens = </a:t>
            </a:r>
            <a:r>
              <a:rPr lang="en-US" sz="2000" dirty="0" err="1"/>
              <a:t>command.split</a:t>
            </a:r>
            <a:r>
              <a:rPr lang="en-US" sz="2000" dirty="0"/>
              <a:t>(" ")</a:t>
            </a:r>
          </a:p>
          <a:p>
            <a:pPr>
              <a:lnSpc>
                <a:spcPct val="100000"/>
              </a:lnSpc>
              <a:spcBef>
                <a:spcPts val="600"/>
              </a:spcBef>
              <a:spcAft>
                <a:spcPts val="600"/>
              </a:spcAft>
            </a:pPr>
            <a:r>
              <a:rPr lang="en-US" sz="2000" dirty="0"/>
              <a:t>    </a:t>
            </a:r>
            <a:r>
              <a:rPr lang="en-US" sz="2000" dirty="0" err="1"/>
              <a:t>key_word</a:t>
            </a:r>
            <a:r>
              <a:rPr lang="en-US" sz="2000" dirty="0"/>
              <a:t> = tokens[0]</a:t>
            </a:r>
          </a:p>
          <a:p>
            <a:pPr>
              <a:lnSpc>
                <a:spcPct val="100000"/>
              </a:lnSpc>
              <a:spcBef>
                <a:spcPts val="600"/>
              </a:spcBef>
              <a:spcAft>
                <a:spcPts val="600"/>
              </a:spcAft>
            </a:pPr>
            <a:r>
              <a:rPr lang="en-US" sz="2000" dirty="0"/>
              <a:t>    if </a:t>
            </a:r>
            <a:r>
              <a:rPr lang="en-US" sz="2000" dirty="0" err="1"/>
              <a:t>key_word</a:t>
            </a:r>
            <a:r>
              <a:rPr lang="en-US" sz="2000" dirty="0"/>
              <a:t> == "add":</a:t>
            </a:r>
          </a:p>
          <a:p>
            <a:pPr>
              <a:lnSpc>
                <a:spcPct val="100000"/>
              </a:lnSpc>
              <a:spcBef>
                <a:spcPts val="600"/>
              </a:spcBef>
              <a:spcAft>
                <a:spcPts val="600"/>
              </a:spcAft>
            </a:pPr>
            <a:r>
              <a:rPr lang="en-US" sz="2000" dirty="0"/>
              <a:t>        </a:t>
            </a:r>
            <a:r>
              <a:rPr lang="en-US" sz="2000" i="1" dirty="0">
                <a:solidFill>
                  <a:schemeClr val="accent2"/>
                </a:solidFill>
              </a:rPr>
              <a:t># Implement</a:t>
            </a:r>
          </a:p>
          <a:p>
            <a:pPr>
              <a:lnSpc>
                <a:spcPct val="100000"/>
              </a:lnSpc>
              <a:spcBef>
                <a:spcPts val="600"/>
              </a:spcBef>
              <a:spcAft>
                <a:spcPts val="600"/>
              </a:spcAft>
            </a:pPr>
            <a:r>
              <a:rPr lang="en-US" sz="2000" i="1" dirty="0">
                <a:solidFill>
                  <a:schemeClr val="accent2"/>
                </a:solidFill>
              </a:rPr>
              <a:t>    # Add the other cases</a:t>
            </a:r>
          </a:p>
          <a:p>
            <a:pPr>
              <a:lnSpc>
                <a:spcPct val="100000"/>
              </a:lnSpc>
              <a:spcBef>
                <a:spcPts val="600"/>
              </a:spcBef>
              <a:spcAft>
                <a:spcPts val="600"/>
              </a:spcAft>
            </a:pPr>
            <a:r>
              <a:rPr lang="en-US" sz="2000" dirty="0"/>
              <a:t>    command = input()</a:t>
            </a:r>
          </a:p>
          <a:p>
            <a:pPr>
              <a:lnSpc>
                <a:spcPct val="100000"/>
              </a:lnSpc>
              <a:spcBef>
                <a:spcPts val="600"/>
              </a:spcBef>
              <a:spcAft>
                <a:spcPts val="600"/>
              </a:spcAft>
            </a:pPr>
            <a:r>
              <a:rPr lang="en-US" sz="2000" dirty="0"/>
              <a:t>print(train)</a:t>
            </a:r>
            <a:endParaRPr lang="bg-BG" sz="2000" dirty="0"/>
          </a:p>
        </p:txBody>
      </p:sp>
      <p:sp>
        <p:nvSpPr>
          <p:cNvPr id="4" name="Title 3"/>
          <p:cNvSpPr>
            <a:spLocks noGrp="1"/>
          </p:cNvSpPr>
          <p:nvPr>
            <p:ph type="title"/>
          </p:nvPr>
        </p:nvSpPr>
        <p:spPr/>
        <p:txBody>
          <a:bodyPr/>
          <a:lstStyle/>
          <a:p>
            <a:r>
              <a:rPr lang="en-US" dirty="0"/>
              <a:t>Solution: Trains</a:t>
            </a:r>
          </a:p>
        </p:txBody>
      </p:sp>
      <p:sp>
        <p:nvSpPr>
          <p:cNvPr id="7" name="Rounded Rectangular Callout 6"/>
          <p:cNvSpPr/>
          <p:nvPr/>
        </p:nvSpPr>
        <p:spPr bwMode="auto">
          <a:xfrm>
            <a:off x="5048203" y="1764000"/>
            <a:ext cx="3067198" cy="1055608"/>
          </a:xfrm>
          <a:prstGeom prst="wedgeRoundRectCallout">
            <a:avLst>
              <a:gd name="adj1" fmla="val -58182"/>
              <a:gd name="adj2" fmla="val -1106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Generate list with same values</a:t>
            </a:r>
          </a:p>
        </p:txBody>
      </p:sp>
      <p:sp>
        <p:nvSpPr>
          <p:cNvPr id="6" name="Slide Number">
            <a:extLst>
              <a:ext uri="{FF2B5EF4-FFF2-40B4-BE49-F238E27FC236}">
                <a16:creationId xmlns:a16="http://schemas.microsoft.com/office/drawing/2014/main" xmlns="" id="{E0AB5546-922C-4E17-BC75-F30C83C1D7D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430</a:t>
            </a:fld>
            <a:endParaRPr lang="en-US" dirty="0"/>
          </a:p>
        </p:txBody>
      </p:sp>
      <p:pic>
        <p:nvPicPr>
          <p:cNvPr id="1026" name="Picture 2" descr="https://www.shareicon.net/data/512x512/2016/08/31/821538_transportation_512x512.png">
            <a:extLst>
              <a:ext uri="{FF2B5EF4-FFF2-40B4-BE49-F238E27FC236}">
                <a16:creationId xmlns:a16="http://schemas.microsoft.com/office/drawing/2014/main" xmlns="" id="{AE29D67F-E89F-4085-AE56-41FF2B8C3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1000" y="4343141"/>
            <a:ext cx="2311800" cy="231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944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326000" y="4052566"/>
            <a:ext cx="2614184" cy="2526434"/>
          </a:xfrm>
        </p:spPr>
        <p:txBody>
          <a:bodyPr wrap="square">
            <a:spAutoFit/>
          </a:bodyPr>
          <a:lstStyle/>
          <a:p>
            <a:pPr>
              <a:lnSpc>
                <a:spcPct val="100000"/>
              </a:lnSpc>
              <a:spcBef>
                <a:spcPts val="600"/>
              </a:spcBef>
              <a:spcAft>
                <a:spcPts val="600"/>
              </a:spcAft>
            </a:pPr>
            <a:r>
              <a:rPr lang="en-US" sz="2200" dirty="0"/>
              <a:t>2-Walk the dog</a:t>
            </a:r>
          </a:p>
          <a:p>
            <a:pPr>
              <a:lnSpc>
                <a:spcPct val="100000"/>
              </a:lnSpc>
              <a:spcBef>
                <a:spcPts val="600"/>
              </a:spcBef>
              <a:spcAft>
                <a:spcPts val="600"/>
              </a:spcAft>
            </a:pPr>
            <a:r>
              <a:rPr lang="en-US" sz="2200" dirty="0"/>
              <a:t>1-Drink coffee</a:t>
            </a:r>
          </a:p>
          <a:p>
            <a:pPr>
              <a:lnSpc>
                <a:spcPct val="100000"/>
              </a:lnSpc>
              <a:spcBef>
                <a:spcPts val="600"/>
              </a:spcBef>
              <a:spcAft>
                <a:spcPts val="600"/>
              </a:spcAft>
            </a:pPr>
            <a:r>
              <a:rPr lang="en-US" sz="2200" dirty="0"/>
              <a:t>6-Dinner</a:t>
            </a:r>
          </a:p>
          <a:p>
            <a:pPr>
              <a:lnSpc>
                <a:spcPct val="100000"/>
              </a:lnSpc>
              <a:spcBef>
                <a:spcPts val="600"/>
              </a:spcBef>
              <a:spcAft>
                <a:spcPts val="600"/>
              </a:spcAft>
            </a:pPr>
            <a:r>
              <a:rPr lang="en-US" sz="2200" dirty="0"/>
              <a:t>5-Work</a:t>
            </a:r>
          </a:p>
          <a:p>
            <a:pPr>
              <a:lnSpc>
                <a:spcPct val="100000"/>
              </a:lnSpc>
              <a:spcBef>
                <a:spcPts val="600"/>
              </a:spcBef>
              <a:spcAft>
                <a:spcPts val="600"/>
              </a:spcAft>
            </a:pPr>
            <a:r>
              <a:rPr lang="en-US" sz="2200" dirty="0"/>
              <a:t>End</a:t>
            </a: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You will receive a todo-notes until you get the command </a:t>
            </a:r>
            <a:r>
              <a:rPr lang="en-US" b="1" dirty="0"/>
              <a:t>"End"</a:t>
            </a:r>
          </a:p>
          <a:p>
            <a:pPr marL="457200" indent="-457200">
              <a:buFont typeface="Wingdings" panose="05000000000000000000" pitchFamily="2" charset="2"/>
              <a:buChar char="§"/>
            </a:pPr>
            <a:r>
              <a:rPr lang="en-US" dirty="0"/>
              <a:t>The notes will be in the format: </a:t>
            </a:r>
            <a:r>
              <a:rPr lang="en-US" b="1" dirty="0">
                <a:latin typeface="Consolas" panose="020B0609020204030204" pitchFamily="49" charset="0"/>
              </a:rPr>
              <a:t>"{priority}-{value}"</a:t>
            </a:r>
          </a:p>
          <a:p>
            <a:pPr marL="457200" indent="-457200">
              <a:buFont typeface="Wingdings" panose="05000000000000000000" pitchFamily="2" charset="2"/>
              <a:buChar char="§"/>
            </a:pPr>
            <a:r>
              <a:rPr lang="en-US" dirty="0"/>
              <a:t>Return the list of todo-notes sorted by priority (</a:t>
            </a:r>
            <a:r>
              <a:rPr lang="en-US" b="1" dirty="0">
                <a:solidFill>
                  <a:schemeClr val="bg1"/>
                </a:solidFill>
                <a:latin typeface="Consolas" panose="020B0609020204030204" pitchFamily="49" charset="0"/>
              </a:rPr>
              <a:t>ascending</a:t>
            </a:r>
            <a:r>
              <a:rPr lang="en-US" dirty="0"/>
              <a:t>)</a:t>
            </a:r>
          </a:p>
          <a:p>
            <a:pPr marL="457200" indent="-457200">
              <a:buFont typeface="Wingdings" panose="05000000000000000000" pitchFamily="2" charset="2"/>
              <a:buChar char="§"/>
            </a:pPr>
            <a:r>
              <a:rPr lang="en-US" dirty="0"/>
              <a:t>Hint: use the </a:t>
            </a:r>
            <a:r>
              <a:rPr lang="en-US" b="1" dirty="0">
                <a:solidFill>
                  <a:schemeClr val="bg1"/>
                </a:solidFill>
                <a:latin typeface="Consolas" panose="020B0609020204030204" pitchFamily="49" charset="0"/>
              </a:rPr>
              <a:t>insert()</a:t>
            </a:r>
            <a:r>
              <a:rPr lang="en-US" b="1" dirty="0"/>
              <a:t> </a:t>
            </a:r>
            <a:r>
              <a:rPr lang="en-US" dirty="0"/>
              <a:t>method</a:t>
            </a:r>
          </a:p>
        </p:txBody>
      </p:sp>
      <p:sp>
        <p:nvSpPr>
          <p:cNvPr id="4" name="Title 3"/>
          <p:cNvSpPr>
            <a:spLocks noGrp="1"/>
          </p:cNvSpPr>
          <p:nvPr>
            <p:ph type="title"/>
          </p:nvPr>
        </p:nvSpPr>
        <p:spPr/>
        <p:txBody>
          <a:bodyPr/>
          <a:lstStyle/>
          <a:p>
            <a:r>
              <a:rPr lang="en-US" dirty="0"/>
              <a:t>Problem: Todo List</a:t>
            </a:r>
          </a:p>
        </p:txBody>
      </p:sp>
      <p:sp>
        <p:nvSpPr>
          <p:cNvPr id="5" name="Text Placeholder 2"/>
          <p:cNvSpPr txBox="1">
            <a:spLocks/>
          </p:cNvSpPr>
          <p:nvPr/>
        </p:nvSpPr>
        <p:spPr>
          <a:xfrm>
            <a:off x="5634847" y="4868174"/>
            <a:ext cx="5226138" cy="89521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solidFill>
                  <a:schemeClr val="tx1"/>
                </a:solidFill>
              </a:rPr>
              <a:t>['Drink coffee', 'Walk the dog', </a:t>
            </a:r>
            <a:br>
              <a:rPr lang="en-US" sz="2200" dirty="0">
                <a:solidFill>
                  <a:schemeClr val="tx1"/>
                </a:solidFill>
              </a:rPr>
            </a:br>
            <a:r>
              <a:rPr lang="en-US" sz="2200" dirty="0">
                <a:solidFill>
                  <a:schemeClr val="tx1"/>
                </a:solidFill>
              </a:rPr>
              <a:t>'Work', 'Dinner']</a:t>
            </a:r>
          </a:p>
        </p:txBody>
      </p:sp>
      <p:sp>
        <p:nvSpPr>
          <p:cNvPr id="8" name="Slide Number">
            <a:extLst>
              <a:ext uri="{FF2B5EF4-FFF2-40B4-BE49-F238E27FC236}">
                <a16:creationId xmlns:a16="http://schemas.microsoft.com/office/drawing/2014/main" xmlns="" id="{C63F23C6-65CE-46E3-8749-B56EA7F6A53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431</a:t>
            </a:fld>
            <a:endParaRPr lang="en-US" dirty="0"/>
          </a:p>
        </p:txBody>
      </p:sp>
      <p:sp>
        <p:nvSpPr>
          <p:cNvPr id="9" name="Right Arrow 5">
            <a:extLst>
              <a:ext uri="{FF2B5EF4-FFF2-40B4-BE49-F238E27FC236}">
                <a16:creationId xmlns:a16="http://schemas.microsoft.com/office/drawing/2014/main" xmlns="" id="{8962ECBD-2174-4D64-A7D0-CF40103532C3}"/>
              </a:ext>
            </a:extLst>
          </p:cNvPr>
          <p:cNvSpPr/>
          <p:nvPr/>
        </p:nvSpPr>
        <p:spPr bwMode="auto">
          <a:xfrm>
            <a:off x="4525578" y="5125283"/>
            <a:ext cx="523875" cy="381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7530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9"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1544976-DFC6-45C8-B390-8BCC5DAB4724}"/>
              </a:ext>
            </a:extLst>
          </p:cNvPr>
          <p:cNvSpPr>
            <a:spLocks noGrp="1"/>
          </p:cNvSpPr>
          <p:nvPr>
            <p:ph type="body" sz="quarter" idx="11"/>
          </p:nvPr>
        </p:nvSpPr>
        <p:spPr>
          <a:xfrm>
            <a:off x="921000" y="1449000"/>
            <a:ext cx="7049766" cy="4988646"/>
          </a:xfrm>
        </p:spPr>
        <p:txBody>
          <a:bodyPr/>
          <a:lstStyle/>
          <a:p>
            <a:pPr>
              <a:lnSpc>
                <a:spcPct val="100000"/>
              </a:lnSpc>
              <a:spcBef>
                <a:spcPts val="600"/>
              </a:spcBef>
              <a:spcAft>
                <a:spcPts val="600"/>
              </a:spcAft>
            </a:pPr>
            <a:r>
              <a:rPr lang="en-US" sz="2200" dirty="0"/>
              <a:t>command = input()</a:t>
            </a:r>
          </a:p>
          <a:p>
            <a:pPr>
              <a:lnSpc>
                <a:spcPct val="100000"/>
              </a:lnSpc>
              <a:spcBef>
                <a:spcPts val="600"/>
              </a:spcBef>
              <a:spcAft>
                <a:spcPts val="600"/>
              </a:spcAft>
            </a:pPr>
            <a:r>
              <a:rPr lang="en-US" sz="2200" dirty="0"/>
              <a:t>notes = </a:t>
            </a:r>
            <a:r>
              <a:rPr lang="en-US" sz="2200" dirty="0">
                <a:solidFill>
                  <a:schemeClr val="bg1"/>
                </a:solidFill>
              </a:rPr>
              <a:t>[0] * 10</a:t>
            </a:r>
          </a:p>
          <a:p>
            <a:pPr>
              <a:lnSpc>
                <a:spcPct val="100000"/>
              </a:lnSpc>
              <a:spcBef>
                <a:spcPts val="600"/>
              </a:spcBef>
              <a:spcAft>
                <a:spcPts val="600"/>
              </a:spcAft>
            </a:pPr>
            <a:r>
              <a:rPr lang="en-US" sz="2200" dirty="0"/>
              <a:t>while command != "End":</a:t>
            </a:r>
          </a:p>
          <a:p>
            <a:pPr>
              <a:lnSpc>
                <a:spcPct val="100000"/>
              </a:lnSpc>
              <a:spcBef>
                <a:spcPts val="600"/>
              </a:spcBef>
              <a:spcAft>
                <a:spcPts val="600"/>
              </a:spcAft>
            </a:pPr>
            <a:r>
              <a:rPr lang="en-US" sz="2200" dirty="0"/>
              <a:t>    tokens = </a:t>
            </a:r>
            <a:r>
              <a:rPr lang="en-US" sz="2200" dirty="0" err="1"/>
              <a:t>command.split</a:t>
            </a:r>
            <a:r>
              <a:rPr lang="en-US" sz="2200" dirty="0"/>
              <a:t>("-")</a:t>
            </a:r>
          </a:p>
          <a:p>
            <a:pPr>
              <a:lnSpc>
                <a:spcPct val="100000"/>
              </a:lnSpc>
              <a:spcBef>
                <a:spcPts val="600"/>
              </a:spcBef>
              <a:spcAft>
                <a:spcPts val="600"/>
              </a:spcAft>
            </a:pPr>
            <a:r>
              <a:rPr lang="en-US" sz="2200" dirty="0"/>
              <a:t>    priority = int(tokens[0])</a:t>
            </a:r>
          </a:p>
          <a:p>
            <a:pPr>
              <a:lnSpc>
                <a:spcPct val="100000"/>
              </a:lnSpc>
              <a:spcBef>
                <a:spcPts val="600"/>
              </a:spcBef>
              <a:spcAft>
                <a:spcPts val="600"/>
              </a:spcAft>
            </a:pPr>
            <a:r>
              <a:rPr lang="en-US" sz="2200" dirty="0"/>
              <a:t>    note = tokens[1]</a:t>
            </a:r>
          </a:p>
          <a:p>
            <a:pPr>
              <a:lnSpc>
                <a:spcPct val="100000"/>
              </a:lnSpc>
              <a:spcBef>
                <a:spcPts val="600"/>
              </a:spcBef>
              <a:spcAft>
                <a:spcPts val="600"/>
              </a:spcAft>
            </a:pPr>
            <a:r>
              <a:rPr lang="en-US" sz="2200" dirty="0"/>
              <a:t>    </a:t>
            </a:r>
            <a:r>
              <a:rPr lang="en-US" sz="2200" dirty="0" err="1"/>
              <a:t>notes.insert</a:t>
            </a:r>
            <a:r>
              <a:rPr lang="en-US" sz="2200" dirty="0"/>
              <a:t>(priority, note)</a:t>
            </a:r>
          </a:p>
          <a:p>
            <a:pPr>
              <a:lnSpc>
                <a:spcPct val="100000"/>
              </a:lnSpc>
              <a:spcBef>
                <a:spcPts val="600"/>
              </a:spcBef>
              <a:spcAft>
                <a:spcPts val="600"/>
              </a:spcAft>
            </a:pPr>
            <a:r>
              <a:rPr lang="en-US" sz="2200" dirty="0"/>
              <a:t>    command = input()</a:t>
            </a:r>
          </a:p>
          <a:p>
            <a:pPr>
              <a:lnSpc>
                <a:spcPct val="100000"/>
              </a:lnSpc>
              <a:spcBef>
                <a:spcPts val="600"/>
              </a:spcBef>
              <a:spcAft>
                <a:spcPts val="600"/>
              </a:spcAft>
            </a:pPr>
            <a:r>
              <a:rPr lang="en-US" sz="2200" dirty="0"/>
              <a:t>result = []</a:t>
            </a:r>
          </a:p>
          <a:p>
            <a:pPr>
              <a:lnSpc>
                <a:spcPct val="100000"/>
              </a:lnSpc>
              <a:spcBef>
                <a:spcPts val="600"/>
              </a:spcBef>
              <a:spcAft>
                <a:spcPts val="600"/>
              </a:spcAft>
            </a:pPr>
            <a:r>
              <a:rPr lang="en-US" sz="2200" i="1" dirty="0">
                <a:solidFill>
                  <a:schemeClr val="accent2"/>
                </a:solidFill>
              </a:rPr>
              <a:t># Add only the elements that are not 0</a:t>
            </a:r>
          </a:p>
        </p:txBody>
      </p:sp>
      <p:sp>
        <p:nvSpPr>
          <p:cNvPr id="4" name="Title 3"/>
          <p:cNvSpPr>
            <a:spLocks noGrp="1"/>
          </p:cNvSpPr>
          <p:nvPr>
            <p:ph type="title"/>
          </p:nvPr>
        </p:nvSpPr>
        <p:spPr/>
        <p:txBody>
          <a:bodyPr/>
          <a:lstStyle/>
          <a:p>
            <a:r>
              <a:rPr lang="en-US" dirty="0"/>
              <a:t>Solution: Todo List</a:t>
            </a:r>
          </a:p>
        </p:txBody>
      </p:sp>
      <p:sp>
        <p:nvSpPr>
          <p:cNvPr id="2" name="Rounded Rectangular Callout 1"/>
          <p:cNvSpPr/>
          <p:nvPr/>
        </p:nvSpPr>
        <p:spPr bwMode="auto">
          <a:xfrm>
            <a:off x="4251000" y="1719000"/>
            <a:ext cx="4320000" cy="578882"/>
          </a:xfrm>
          <a:prstGeom prst="wedgeRoundRectCallout">
            <a:avLst>
              <a:gd name="adj1" fmla="val -54563"/>
              <a:gd name="adj2" fmla="val 2831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Creating list with 10 zeros</a:t>
            </a:r>
          </a:p>
        </p:txBody>
      </p:sp>
      <p:sp>
        <p:nvSpPr>
          <p:cNvPr id="6" name="Slide Number">
            <a:extLst>
              <a:ext uri="{FF2B5EF4-FFF2-40B4-BE49-F238E27FC236}">
                <a16:creationId xmlns:a16="http://schemas.microsoft.com/office/drawing/2014/main" xmlns="" id="{CC285D0B-8AB4-40AB-9A02-E1D4BA538F8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432</a:t>
            </a:fld>
            <a:endParaRPr lang="en-US" dirty="0"/>
          </a:p>
        </p:txBody>
      </p:sp>
    </p:spTree>
    <p:extLst>
      <p:ext uri="{BB962C8B-B14F-4D97-AF65-F5344CB8AC3E}">
        <p14:creationId xmlns:p14="http://schemas.microsoft.com/office/powerpoint/2010/main" val="37350555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15283" y="1830475"/>
            <a:ext cx="5255717" cy="1129256"/>
          </a:xfrm>
        </p:spPr>
        <p:txBody>
          <a:bodyPr/>
          <a:lstStyle/>
          <a:p>
            <a:pPr>
              <a:lnSpc>
                <a:spcPct val="100000"/>
              </a:lnSpc>
              <a:spcBef>
                <a:spcPts val="600"/>
              </a:spcBef>
              <a:spcAft>
                <a:spcPts val="600"/>
              </a:spcAft>
            </a:pPr>
            <a:r>
              <a:rPr lang="en-US" dirty="0"/>
              <a:t>my_list = [1, 2, 3, 2, 2]</a:t>
            </a:r>
          </a:p>
          <a:p>
            <a:pPr>
              <a:lnSpc>
                <a:spcPct val="100000"/>
              </a:lnSpc>
              <a:spcBef>
                <a:spcPts val="600"/>
              </a:spcBef>
              <a:spcAft>
                <a:spcPts val="600"/>
              </a:spcAft>
            </a:pPr>
            <a:r>
              <a:rPr lang="en-US" dirty="0"/>
              <a:t>my_list.</a:t>
            </a:r>
            <a:r>
              <a:rPr lang="en-US" dirty="0">
                <a:solidFill>
                  <a:schemeClr val="bg1"/>
                </a:solidFill>
              </a:rPr>
              <a:t>count</a:t>
            </a:r>
            <a:r>
              <a:rPr lang="en-US" dirty="0"/>
              <a:t>(2) </a:t>
            </a:r>
            <a:r>
              <a:rPr lang="en-US" i="1" dirty="0">
                <a:solidFill>
                  <a:schemeClr val="accent2"/>
                </a:solidFill>
              </a:rPr>
              <a:t># 3</a:t>
            </a:r>
          </a:p>
        </p:txBody>
      </p:sp>
      <p:sp>
        <p:nvSpPr>
          <p:cNvPr id="7" name="Text Placeholder 6"/>
          <p:cNvSpPr>
            <a:spLocks noGrp="1"/>
          </p:cNvSpPr>
          <p:nvPr>
            <p:ph type="body" sz="quarter" idx="10"/>
          </p:nvPr>
        </p:nvSpPr>
        <p:spPr/>
        <p:txBody>
          <a:bodyPr>
            <a:normAutofit/>
          </a:bodyPr>
          <a:lstStyle/>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count()</a:t>
            </a:r>
            <a:r>
              <a:rPr lang="en-US" sz="3000" b="1" dirty="0">
                <a:latin typeface="Consolas" panose="020B0609020204030204" pitchFamily="49" charset="0"/>
              </a:rPr>
              <a:t> </a:t>
            </a:r>
            <a:r>
              <a:rPr lang="en-US" sz="3000" dirty="0"/>
              <a:t>method</a:t>
            </a:r>
          </a:p>
          <a:p>
            <a:endParaRPr lang="en-US" sz="3000" dirty="0"/>
          </a:p>
          <a:p>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index()</a:t>
            </a:r>
            <a:r>
              <a:rPr lang="en-US" sz="3000" b="1" dirty="0">
                <a:latin typeface="Consolas" panose="020B0609020204030204" pitchFamily="49" charset="0"/>
              </a:rPr>
              <a:t> </a:t>
            </a:r>
            <a:r>
              <a:rPr lang="en-US" sz="3000" dirty="0"/>
              <a:t>method</a:t>
            </a:r>
          </a:p>
          <a:p>
            <a:pPr marL="457200" indent="-457200">
              <a:buFont typeface="Wingdings" panose="05000000000000000000" pitchFamily="2" charset="2"/>
              <a:buChar char="§"/>
            </a:pPr>
            <a:endParaRPr lang="en-US" sz="3000" dirty="0"/>
          </a:p>
          <a:p>
            <a:pPr marL="457200" indent="-457200">
              <a:buFont typeface="Wingdings" panose="05000000000000000000" pitchFamily="2" charset="2"/>
              <a:buChar char="§"/>
            </a:pPr>
            <a:endParaRPr lang="en-US" sz="3000" dirty="0"/>
          </a:p>
          <a:p>
            <a:pPr marL="457200" indent="-457200">
              <a:buFont typeface="Wingdings" panose="05000000000000000000" pitchFamily="2" charset="2"/>
              <a:buChar char="§"/>
            </a:pPr>
            <a:r>
              <a:rPr lang="en-US" sz="3000" dirty="0"/>
              <a:t>Using the </a:t>
            </a:r>
            <a:r>
              <a:rPr lang="en-US" sz="3000" b="1" dirty="0">
                <a:solidFill>
                  <a:schemeClr val="bg1"/>
                </a:solidFill>
                <a:latin typeface="Consolas" panose="020B0609020204030204" pitchFamily="49" charset="0"/>
              </a:rPr>
              <a:t>reverse()</a:t>
            </a:r>
            <a:r>
              <a:rPr lang="en-US" sz="3000" b="1" dirty="0">
                <a:latin typeface="Consolas" panose="020B0609020204030204" pitchFamily="49" charset="0"/>
              </a:rPr>
              <a:t> </a:t>
            </a:r>
            <a:r>
              <a:rPr lang="en-US" sz="3000" dirty="0"/>
              <a:t>method</a:t>
            </a:r>
          </a:p>
        </p:txBody>
      </p:sp>
      <p:sp>
        <p:nvSpPr>
          <p:cNvPr id="6" name="Title 5"/>
          <p:cNvSpPr>
            <a:spLocks noGrp="1"/>
          </p:cNvSpPr>
          <p:nvPr>
            <p:ph type="title"/>
          </p:nvPr>
        </p:nvSpPr>
        <p:spPr/>
        <p:txBody>
          <a:bodyPr/>
          <a:lstStyle/>
          <a:p>
            <a:r>
              <a:rPr lang="en-US" dirty="0"/>
              <a:t>More Useful Methods</a:t>
            </a:r>
          </a:p>
        </p:txBody>
      </p:sp>
      <p:sp>
        <p:nvSpPr>
          <p:cNvPr id="8" name="Text Placeholder 1"/>
          <p:cNvSpPr txBox="1">
            <a:spLocks/>
          </p:cNvSpPr>
          <p:nvPr/>
        </p:nvSpPr>
        <p:spPr>
          <a:xfrm>
            <a:off x="615283" y="3788938"/>
            <a:ext cx="5255718"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my_list = [1, 2, 3, 2, 2]</a:t>
            </a:r>
          </a:p>
          <a:p>
            <a:r>
              <a:rPr lang="en-US" dirty="0">
                <a:solidFill>
                  <a:schemeClr val="tx1"/>
                </a:solidFill>
              </a:rPr>
              <a:t>last = my_list.</a:t>
            </a:r>
            <a:r>
              <a:rPr lang="en-US" dirty="0">
                <a:solidFill>
                  <a:schemeClr val="bg1"/>
                </a:solidFill>
              </a:rPr>
              <a:t>index</a:t>
            </a:r>
            <a:r>
              <a:rPr lang="en-US" dirty="0">
                <a:solidFill>
                  <a:schemeClr val="tx1"/>
                </a:solidFill>
              </a:rPr>
              <a:t>(2)</a:t>
            </a:r>
            <a:r>
              <a:rPr lang="en-US" dirty="0"/>
              <a:t> </a:t>
            </a:r>
            <a:r>
              <a:rPr lang="en-US" i="1" dirty="0">
                <a:solidFill>
                  <a:schemeClr val="accent2"/>
                </a:solidFill>
              </a:rPr>
              <a:t># 1</a:t>
            </a:r>
          </a:p>
        </p:txBody>
      </p:sp>
      <p:sp>
        <p:nvSpPr>
          <p:cNvPr id="9" name="Text Placeholder 1"/>
          <p:cNvSpPr txBox="1">
            <a:spLocks/>
          </p:cNvSpPr>
          <p:nvPr/>
        </p:nvSpPr>
        <p:spPr>
          <a:xfrm>
            <a:off x="615283" y="5591707"/>
            <a:ext cx="5255717"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my_list = [1, 2, 3]</a:t>
            </a:r>
          </a:p>
          <a:p>
            <a:r>
              <a:rPr lang="en-US" dirty="0">
                <a:solidFill>
                  <a:schemeClr val="tx1"/>
                </a:solidFill>
              </a:rPr>
              <a:t>my_list.</a:t>
            </a:r>
            <a:r>
              <a:rPr lang="en-US" dirty="0">
                <a:solidFill>
                  <a:schemeClr val="bg1"/>
                </a:solidFill>
              </a:rPr>
              <a:t>reverse</a:t>
            </a:r>
            <a:r>
              <a:rPr lang="en-US" dirty="0">
                <a:solidFill>
                  <a:schemeClr val="tx1"/>
                </a:solidFill>
              </a:rPr>
              <a:t>()</a:t>
            </a:r>
            <a:r>
              <a:rPr lang="en-US" dirty="0"/>
              <a:t> </a:t>
            </a:r>
            <a:r>
              <a:rPr lang="en-US" i="1" dirty="0">
                <a:solidFill>
                  <a:schemeClr val="accent2"/>
                </a:solidFill>
              </a:rPr>
              <a:t># [3, 2, 1]</a:t>
            </a:r>
          </a:p>
        </p:txBody>
      </p:sp>
      <p:sp>
        <p:nvSpPr>
          <p:cNvPr id="3" name="Rounded Rectangle 2"/>
          <p:cNvSpPr/>
          <p:nvPr/>
        </p:nvSpPr>
        <p:spPr bwMode="auto">
          <a:xfrm>
            <a:off x="6126927" y="1409625"/>
            <a:ext cx="3794760" cy="105560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Finds all occurrences in a list</a:t>
            </a:r>
          </a:p>
        </p:txBody>
      </p:sp>
      <p:sp>
        <p:nvSpPr>
          <p:cNvPr id="10" name="Rounded Rectangle 9"/>
          <p:cNvSpPr/>
          <p:nvPr/>
        </p:nvSpPr>
        <p:spPr bwMode="auto">
          <a:xfrm>
            <a:off x="6126927" y="3261134"/>
            <a:ext cx="3794760" cy="105560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Finds the index of the first occurrence</a:t>
            </a:r>
          </a:p>
        </p:txBody>
      </p:sp>
      <p:sp>
        <p:nvSpPr>
          <p:cNvPr id="11" name="Rounded Rectangle 10"/>
          <p:cNvSpPr/>
          <p:nvPr/>
        </p:nvSpPr>
        <p:spPr bwMode="auto">
          <a:xfrm>
            <a:off x="6126927" y="5473703"/>
            <a:ext cx="3794760" cy="578882"/>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Reverses the elements</a:t>
            </a:r>
          </a:p>
        </p:txBody>
      </p:sp>
      <p:sp>
        <p:nvSpPr>
          <p:cNvPr id="12" name="Slide Number">
            <a:extLst>
              <a:ext uri="{FF2B5EF4-FFF2-40B4-BE49-F238E27FC236}">
                <a16:creationId xmlns:a16="http://schemas.microsoft.com/office/drawing/2014/main" xmlns="" id="{6089BF58-EA7D-4A28-9CE5-B7A43B3A91E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433</a:t>
            </a:fld>
            <a:endParaRPr lang="en-US" dirty="0"/>
          </a:p>
        </p:txBody>
      </p:sp>
    </p:spTree>
    <p:extLst>
      <p:ext uri="{BB962C8B-B14F-4D97-AF65-F5344CB8AC3E}">
        <p14:creationId xmlns:p14="http://schemas.microsoft.com/office/powerpoint/2010/main" val="1587117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that receives on the </a:t>
            </a:r>
            <a:r>
              <a:rPr lang="en-US" b="1" dirty="0">
                <a:solidFill>
                  <a:schemeClr val="bg1"/>
                </a:solidFill>
              </a:rPr>
              <a:t>first</a:t>
            </a:r>
            <a:r>
              <a:rPr lang="en-US" dirty="0"/>
              <a:t> line </a:t>
            </a:r>
            <a:r>
              <a:rPr lang="en-US" b="1" dirty="0">
                <a:solidFill>
                  <a:schemeClr val="bg1"/>
                </a:solidFill>
              </a:rPr>
              <a:t>words</a:t>
            </a:r>
            <a:r>
              <a:rPr lang="en-US" dirty="0"/>
              <a:t> separated by a </a:t>
            </a:r>
            <a:r>
              <a:rPr lang="en-US" b="1" dirty="0">
                <a:solidFill>
                  <a:schemeClr val="bg1"/>
                </a:solidFill>
              </a:rPr>
              <a:t>space</a:t>
            </a:r>
            <a:r>
              <a:rPr lang="en-US" dirty="0"/>
              <a:t> and a </a:t>
            </a:r>
            <a:r>
              <a:rPr lang="en-US" b="1" dirty="0">
                <a:solidFill>
                  <a:schemeClr val="bg1"/>
                </a:solidFill>
              </a:rPr>
              <a:t>searched</a:t>
            </a:r>
            <a:r>
              <a:rPr lang="en-US" dirty="0"/>
              <a:t> palindrome on the </a:t>
            </a:r>
            <a:r>
              <a:rPr lang="en-US" b="1" dirty="0">
                <a:solidFill>
                  <a:schemeClr val="bg1"/>
                </a:solidFill>
              </a:rPr>
              <a:t>second</a:t>
            </a:r>
          </a:p>
          <a:p>
            <a:pPr marL="457200" indent="-457200">
              <a:buFont typeface="Wingdings" panose="05000000000000000000" pitchFamily="2" charset="2"/>
              <a:buChar char="§"/>
            </a:pPr>
            <a:r>
              <a:rPr lang="en-US" dirty="0"/>
              <a:t>Print </a:t>
            </a:r>
            <a:r>
              <a:rPr lang="en-US" b="1" dirty="0">
                <a:solidFill>
                  <a:schemeClr val="bg1"/>
                </a:solidFill>
              </a:rPr>
              <a:t>all</a:t>
            </a:r>
            <a:r>
              <a:rPr lang="en-US" dirty="0"/>
              <a:t> the </a:t>
            </a:r>
            <a:r>
              <a:rPr lang="en-US" b="1" dirty="0">
                <a:solidFill>
                  <a:schemeClr val="bg1"/>
                </a:solidFill>
              </a:rPr>
              <a:t>palindromes</a:t>
            </a:r>
            <a:r>
              <a:rPr lang="en-US" dirty="0"/>
              <a:t> on the first line</a:t>
            </a:r>
          </a:p>
          <a:p>
            <a:pPr marL="457200" indent="-457200">
              <a:buFont typeface="Wingdings" panose="05000000000000000000" pitchFamily="2" charset="2"/>
              <a:buChar char="§"/>
            </a:pPr>
            <a:r>
              <a:rPr lang="en-US" dirty="0"/>
              <a:t>Print all the </a:t>
            </a:r>
            <a:r>
              <a:rPr lang="en-US" b="1" dirty="0">
                <a:solidFill>
                  <a:schemeClr val="bg1"/>
                </a:solidFill>
              </a:rPr>
              <a:t>occurrences</a:t>
            </a:r>
            <a:r>
              <a:rPr lang="en-US" dirty="0"/>
              <a:t> of the </a:t>
            </a:r>
            <a:r>
              <a:rPr lang="en-US" b="1" dirty="0">
                <a:solidFill>
                  <a:schemeClr val="bg1"/>
                </a:solidFill>
              </a:rPr>
              <a:t>searched</a:t>
            </a:r>
            <a:r>
              <a:rPr lang="en-US" dirty="0"/>
              <a:t> palindrome in the</a:t>
            </a:r>
            <a:br>
              <a:rPr lang="en-US" dirty="0"/>
            </a:br>
            <a:r>
              <a:rPr lang="en-US" dirty="0"/>
              <a:t>format: </a:t>
            </a:r>
            <a:r>
              <a:rPr lang="en-US" b="1" dirty="0">
                <a:latin typeface="Consolas" panose="020B0609020204030204" pitchFamily="49" charset="0"/>
              </a:rPr>
              <a:t>"Found palindrome {count} times"</a:t>
            </a:r>
          </a:p>
        </p:txBody>
      </p:sp>
      <p:sp>
        <p:nvSpPr>
          <p:cNvPr id="4" name="Title 3"/>
          <p:cNvSpPr>
            <a:spLocks noGrp="1"/>
          </p:cNvSpPr>
          <p:nvPr>
            <p:ph type="title"/>
          </p:nvPr>
        </p:nvSpPr>
        <p:spPr/>
        <p:txBody>
          <a:bodyPr/>
          <a:lstStyle/>
          <a:p>
            <a:r>
              <a:rPr lang="en-US" dirty="0"/>
              <a:t>Problem: Palindrome Strings</a:t>
            </a:r>
          </a:p>
        </p:txBody>
      </p:sp>
      <p:sp>
        <p:nvSpPr>
          <p:cNvPr id="7" name="Text Placeholder 2"/>
          <p:cNvSpPr txBox="1">
            <a:spLocks/>
          </p:cNvSpPr>
          <p:nvPr/>
        </p:nvSpPr>
        <p:spPr>
          <a:xfrm>
            <a:off x="336000" y="4811289"/>
            <a:ext cx="5301584"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wow father mom wow shirt stats</a:t>
            </a:r>
          </a:p>
          <a:p>
            <a:r>
              <a:rPr lang="en-US" dirty="0">
                <a:solidFill>
                  <a:schemeClr val="tx1"/>
                </a:solidFill>
              </a:rPr>
              <a:t>wow</a:t>
            </a:r>
          </a:p>
        </p:txBody>
      </p:sp>
      <p:sp>
        <p:nvSpPr>
          <p:cNvPr id="8" name="Text Placeholder 2"/>
          <p:cNvSpPr txBox="1">
            <a:spLocks/>
          </p:cNvSpPr>
          <p:nvPr/>
        </p:nvSpPr>
        <p:spPr>
          <a:xfrm>
            <a:off x="6546088" y="4811289"/>
            <a:ext cx="5299937"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['wow', 'mom', 'wow', 'stats']</a:t>
            </a:r>
          </a:p>
          <a:p>
            <a:r>
              <a:rPr lang="en-US" dirty="0">
                <a:solidFill>
                  <a:schemeClr val="tx1"/>
                </a:solidFill>
              </a:rPr>
              <a:t>Found palindrome 2 times</a:t>
            </a:r>
          </a:p>
        </p:txBody>
      </p:sp>
      <p:sp>
        <p:nvSpPr>
          <p:cNvPr id="9" name="Right Arrow 8"/>
          <p:cNvSpPr/>
          <p:nvPr/>
        </p:nvSpPr>
        <p:spPr bwMode="auto">
          <a:xfrm>
            <a:off x="5871686" y="5209136"/>
            <a:ext cx="438150" cy="314325"/>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Slide Number">
            <a:extLst>
              <a:ext uri="{FF2B5EF4-FFF2-40B4-BE49-F238E27FC236}">
                <a16:creationId xmlns:a16="http://schemas.microsoft.com/office/drawing/2014/main" xmlns="" id="{6B678FF3-AAAD-4129-9639-49C3E9D04D7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434</a:t>
            </a:fld>
            <a:endParaRPr lang="en-US" dirty="0"/>
          </a:p>
        </p:txBody>
      </p:sp>
    </p:spTree>
    <p:extLst>
      <p:ext uri="{BB962C8B-B14F-4D97-AF65-F5344CB8AC3E}">
        <p14:creationId xmlns:p14="http://schemas.microsoft.com/office/powerpoint/2010/main" val="21735900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6A29835-4F19-48C0-9782-66E5E04B42A3}"/>
              </a:ext>
            </a:extLst>
          </p:cNvPr>
          <p:cNvSpPr>
            <a:spLocks noGrp="1"/>
          </p:cNvSpPr>
          <p:nvPr>
            <p:ph type="body" sz="quarter" idx="11"/>
          </p:nvPr>
        </p:nvSpPr>
        <p:spPr>
          <a:xfrm>
            <a:off x="426001" y="1539000"/>
            <a:ext cx="9225000" cy="4616429"/>
          </a:xfrm>
        </p:spPr>
        <p:txBody>
          <a:bodyPr/>
          <a:lstStyle/>
          <a:p>
            <a:pPr>
              <a:lnSpc>
                <a:spcPct val="100000"/>
              </a:lnSpc>
              <a:spcBef>
                <a:spcPts val="600"/>
              </a:spcBef>
              <a:spcAft>
                <a:spcPts val="600"/>
              </a:spcAft>
            </a:pPr>
            <a:r>
              <a:rPr lang="en-US" dirty="0"/>
              <a:t>strings = input().split(" ")</a:t>
            </a:r>
          </a:p>
          <a:p>
            <a:pPr>
              <a:lnSpc>
                <a:spcPct val="100000"/>
              </a:lnSpc>
              <a:spcBef>
                <a:spcPts val="600"/>
              </a:spcBef>
              <a:spcAft>
                <a:spcPts val="600"/>
              </a:spcAft>
            </a:pPr>
            <a:r>
              <a:rPr lang="en-US" dirty="0" err="1"/>
              <a:t>searched_palindrome</a:t>
            </a:r>
            <a:r>
              <a:rPr lang="en-US" dirty="0"/>
              <a:t> = input()</a:t>
            </a:r>
          </a:p>
          <a:p>
            <a:pPr>
              <a:lnSpc>
                <a:spcPct val="100000"/>
              </a:lnSpc>
              <a:spcBef>
                <a:spcPts val="600"/>
              </a:spcBef>
              <a:spcAft>
                <a:spcPts val="600"/>
              </a:spcAft>
            </a:pPr>
            <a:r>
              <a:rPr lang="en-US" dirty="0"/>
              <a:t>palindromes = []</a:t>
            </a:r>
          </a:p>
          <a:p>
            <a:pPr>
              <a:lnSpc>
                <a:spcPct val="100000"/>
              </a:lnSpc>
              <a:spcBef>
                <a:spcPts val="600"/>
              </a:spcBef>
              <a:spcAft>
                <a:spcPts val="600"/>
              </a:spcAft>
            </a:pPr>
            <a:r>
              <a:rPr lang="en-US" dirty="0"/>
              <a:t>for word in strings:</a:t>
            </a:r>
          </a:p>
          <a:p>
            <a:pPr>
              <a:lnSpc>
                <a:spcPct val="100000"/>
              </a:lnSpc>
              <a:spcBef>
                <a:spcPts val="600"/>
              </a:spcBef>
              <a:spcAft>
                <a:spcPts val="600"/>
              </a:spcAft>
            </a:pPr>
            <a:r>
              <a:rPr lang="en-US" dirty="0"/>
              <a:t>    if word == </a:t>
            </a:r>
            <a:r>
              <a:rPr lang="en-US" dirty="0">
                <a:solidFill>
                  <a:schemeClr val="bg1"/>
                </a:solidFill>
              </a:rPr>
              <a:t>""</a:t>
            </a:r>
            <a:r>
              <a:rPr lang="en-US" dirty="0"/>
              <a:t>.</a:t>
            </a:r>
            <a:r>
              <a:rPr lang="en-US" dirty="0">
                <a:solidFill>
                  <a:schemeClr val="bg1"/>
                </a:solidFill>
              </a:rPr>
              <a:t>join</a:t>
            </a:r>
            <a:r>
              <a:rPr lang="en-US" dirty="0"/>
              <a:t>(</a:t>
            </a:r>
            <a:r>
              <a:rPr lang="en-US" dirty="0">
                <a:solidFill>
                  <a:schemeClr val="bg1"/>
                </a:solidFill>
              </a:rPr>
              <a:t>reversed</a:t>
            </a:r>
            <a:r>
              <a:rPr lang="en-US" dirty="0"/>
              <a:t>(word)):</a:t>
            </a:r>
          </a:p>
          <a:p>
            <a:pPr>
              <a:lnSpc>
                <a:spcPct val="100000"/>
              </a:lnSpc>
              <a:spcBef>
                <a:spcPts val="600"/>
              </a:spcBef>
              <a:spcAft>
                <a:spcPts val="600"/>
              </a:spcAft>
            </a:pPr>
            <a:r>
              <a:rPr lang="en-US" dirty="0"/>
              <a:t>        </a:t>
            </a:r>
            <a:r>
              <a:rPr lang="en-US" dirty="0" err="1"/>
              <a:t>palindromes.append</a:t>
            </a:r>
            <a:r>
              <a:rPr lang="en-US" dirty="0"/>
              <a:t>(word)</a:t>
            </a:r>
          </a:p>
          <a:p>
            <a:pPr>
              <a:lnSpc>
                <a:spcPct val="100000"/>
              </a:lnSpc>
              <a:spcBef>
                <a:spcPts val="600"/>
              </a:spcBef>
              <a:spcAft>
                <a:spcPts val="600"/>
              </a:spcAft>
            </a:pPr>
            <a:r>
              <a:rPr lang="en-US" dirty="0"/>
              <a:t>print(f"{palindromes}")</a:t>
            </a:r>
          </a:p>
          <a:p>
            <a:pPr>
              <a:lnSpc>
                <a:spcPct val="100000"/>
              </a:lnSpc>
              <a:spcBef>
                <a:spcPts val="600"/>
              </a:spcBef>
              <a:spcAft>
                <a:spcPts val="600"/>
              </a:spcAft>
            </a:pPr>
            <a:r>
              <a:rPr lang="en-US" dirty="0"/>
              <a:t>print(</a:t>
            </a:r>
            <a:r>
              <a:rPr lang="en-US" dirty="0" err="1"/>
              <a:t>f"Found</a:t>
            </a:r>
            <a:r>
              <a:rPr lang="en-US" dirty="0"/>
              <a:t> palindrome {</a:t>
            </a:r>
            <a:r>
              <a:rPr lang="en-US" dirty="0" err="1"/>
              <a:t>palindromes.</a:t>
            </a:r>
            <a:r>
              <a:rPr lang="en-US" dirty="0" err="1">
                <a:solidFill>
                  <a:schemeClr val="bg1"/>
                </a:solidFill>
              </a:rPr>
              <a:t>count</a:t>
            </a:r>
            <a:r>
              <a:rPr lang="en-US" dirty="0"/>
              <a:t>(</a:t>
            </a:r>
            <a:r>
              <a:rPr lang="en-US" dirty="0" err="1"/>
              <a:t>searched_palindrome</a:t>
            </a:r>
            <a:r>
              <a:rPr lang="en-US" dirty="0"/>
              <a:t>)} times")</a:t>
            </a:r>
            <a:endParaRPr lang="bg-BG" dirty="0"/>
          </a:p>
        </p:txBody>
      </p:sp>
      <p:sp>
        <p:nvSpPr>
          <p:cNvPr id="4" name="Title 3"/>
          <p:cNvSpPr>
            <a:spLocks noGrp="1"/>
          </p:cNvSpPr>
          <p:nvPr>
            <p:ph type="title"/>
          </p:nvPr>
        </p:nvSpPr>
        <p:spPr/>
        <p:txBody>
          <a:bodyPr/>
          <a:lstStyle/>
          <a:p>
            <a:r>
              <a:rPr lang="en-US" dirty="0"/>
              <a:t>Solution: Palindrome Strings</a:t>
            </a:r>
          </a:p>
        </p:txBody>
      </p:sp>
      <p:sp>
        <p:nvSpPr>
          <p:cNvPr id="6" name="Rounded Rectangle 5"/>
          <p:cNvSpPr/>
          <p:nvPr/>
        </p:nvSpPr>
        <p:spPr bwMode="auto">
          <a:xfrm>
            <a:off x="6366000" y="1896666"/>
            <a:ext cx="4124326" cy="1532334"/>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Reversed returns iterator object, so we join </a:t>
            </a:r>
            <a:br>
              <a:rPr lang="en-US" sz="2800" b="1" dirty="0">
                <a:solidFill>
                  <a:srgbClr val="FFFFFF"/>
                </a:solidFill>
                <a:effectLst>
                  <a:outerShdw blurRad="38100" dist="38100" dir="2700000" algn="tl">
                    <a:srgbClr val="000000">
                      <a:alpha val="43137"/>
                    </a:srgbClr>
                  </a:outerShdw>
                </a:effectLst>
              </a:rPr>
            </a:br>
            <a:r>
              <a:rPr lang="en-US" sz="2800" b="1" dirty="0">
                <a:solidFill>
                  <a:srgbClr val="FFFFFF"/>
                </a:solidFill>
                <a:effectLst>
                  <a:outerShdw blurRad="38100" dist="38100" dir="2700000" algn="tl">
                    <a:srgbClr val="000000">
                      <a:alpha val="43137"/>
                    </a:srgbClr>
                  </a:outerShdw>
                </a:effectLst>
              </a:rPr>
              <a:t>it to a string</a:t>
            </a:r>
          </a:p>
        </p:txBody>
      </p:sp>
      <p:sp>
        <p:nvSpPr>
          <p:cNvPr id="7" name="Slide Number">
            <a:extLst>
              <a:ext uri="{FF2B5EF4-FFF2-40B4-BE49-F238E27FC236}">
                <a16:creationId xmlns:a16="http://schemas.microsoft.com/office/drawing/2014/main" xmlns="" id="{276383E9-7631-4E9F-9A3F-3D42BC6E04C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435</a:t>
            </a:fld>
            <a:endParaRPr lang="en-US" dirty="0"/>
          </a:p>
        </p:txBody>
      </p:sp>
    </p:spTree>
    <p:extLst>
      <p:ext uri="{BB962C8B-B14F-4D97-AF65-F5344CB8AC3E}">
        <p14:creationId xmlns:p14="http://schemas.microsoft.com/office/powerpoint/2010/main" val="10351365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xmlns="" id="{89BBD691-08F2-41B0-A398-B3FF713ECEE0}"/>
              </a:ext>
            </a:extLst>
          </p:cNvPr>
          <p:cNvSpPr>
            <a:spLocks noGrp="1"/>
          </p:cNvSpPr>
          <p:nvPr>
            <p:ph type="subTitle" sz="quarter" idx="11"/>
          </p:nvPr>
        </p:nvSpPr>
        <p:spPr/>
        <p:txBody>
          <a:bodyPr/>
          <a:lstStyle/>
          <a:p>
            <a:r>
              <a:rPr lang="en-US" dirty="0"/>
              <a:t>Using Lambda Operators</a:t>
            </a:r>
          </a:p>
        </p:txBody>
      </p:sp>
      <p:sp>
        <p:nvSpPr>
          <p:cNvPr id="2" name="Title 1">
            <a:extLst>
              <a:ext uri="{FF2B5EF4-FFF2-40B4-BE49-F238E27FC236}">
                <a16:creationId xmlns:a16="http://schemas.microsoft.com/office/drawing/2014/main" xmlns="" id="{18D3B7BA-1503-4572-8867-ACD26E6CA065}"/>
              </a:ext>
            </a:extLst>
          </p:cNvPr>
          <p:cNvSpPr>
            <a:spLocks noGrp="1"/>
          </p:cNvSpPr>
          <p:nvPr>
            <p:ph type="title" sz="quarter" idx="10"/>
          </p:nvPr>
        </p:nvSpPr>
        <p:spPr/>
        <p:txBody>
          <a:bodyPr/>
          <a:lstStyle/>
          <a:p>
            <a:r>
              <a:rPr lang="en-US" dirty="0"/>
              <a:t>Advanced Methods</a:t>
            </a:r>
          </a:p>
        </p:txBody>
      </p:sp>
      <p:pic>
        <p:nvPicPr>
          <p:cNvPr id="2050" name="Picture 2" descr="Ð ÐµÐ·ÑÐ»ÑÐ°Ñ Ñ Ð¸Ð·Ð¾Ð±ÑÐ°Ð¶ÐµÐ½Ð¸Ðµ Ð·Ð° advanced 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08703" y="1078992"/>
            <a:ext cx="2913316" cy="291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79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136000" y="1121143"/>
            <a:ext cx="9859234" cy="5546589"/>
          </a:xfrm>
        </p:spPr>
        <p:txBody>
          <a:bodyPr/>
          <a:lstStyle/>
          <a:p>
            <a:pPr>
              <a:buClr>
                <a:schemeClr val="tx1"/>
              </a:buClr>
            </a:pPr>
            <a:r>
              <a:rPr lang="en-US" b="1" dirty="0">
                <a:solidFill>
                  <a:schemeClr val="bg1"/>
                </a:solidFill>
              </a:rPr>
              <a:t>lambda</a:t>
            </a:r>
            <a:r>
              <a:rPr lang="en-US" i="1" dirty="0"/>
              <a:t> </a:t>
            </a:r>
            <a:r>
              <a:rPr lang="en-US" dirty="0"/>
              <a:t>operator</a:t>
            </a:r>
            <a:r>
              <a:rPr lang="en-US" i="1" dirty="0"/>
              <a:t> </a:t>
            </a:r>
            <a:r>
              <a:rPr lang="en-US" dirty="0"/>
              <a:t>is used for creating small, </a:t>
            </a:r>
            <a:r>
              <a:rPr lang="en-US" b="1" dirty="0">
                <a:solidFill>
                  <a:schemeClr val="bg1"/>
                </a:solidFill>
              </a:rPr>
              <a:t>one-time</a:t>
            </a:r>
            <a:r>
              <a:rPr lang="en-US" dirty="0"/>
              <a:t> and </a:t>
            </a:r>
            <a:r>
              <a:rPr lang="en-US" b="1" dirty="0">
                <a:solidFill>
                  <a:schemeClr val="bg1"/>
                </a:solidFill>
              </a:rPr>
              <a:t>anonymous</a:t>
            </a:r>
            <a:r>
              <a:rPr lang="en-US" dirty="0"/>
              <a:t> function objects in Python</a:t>
            </a:r>
          </a:p>
          <a:p>
            <a:pPr>
              <a:buClr>
                <a:schemeClr val="tx1"/>
              </a:buClr>
            </a:pPr>
            <a:r>
              <a:rPr lang="en-US" dirty="0"/>
              <a:t>lambda basic syntax example</a:t>
            </a:r>
          </a:p>
          <a:p>
            <a:pPr marL="0" indent="0">
              <a:buClr>
                <a:schemeClr val="tx1"/>
              </a:buClr>
              <a:buNone/>
            </a:pPr>
            <a:endParaRPr lang="en-US" dirty="0"/>
          </a:p>
          <a:p>
            <a:pPr marL="0" indent="0">
              <a:buClr>
                <a:schemeClr val="tx1"/>
              </a:buClr>
              <a:buNone/>
            </a:pPr>
            <a:endParaRPr lang="en-US" dirty="0"/>
          </a:p>
          <a:p>
            <a:pPr marL="0" indent="0">
              <a:buClr>
                <a:schemeClr val="tx1"/>
              </a:buClr>
              <a:buNone/>
            </a:pPr>
            <a:endParaRPr lang="en-US" dirty="0"/>
          </a:p>
          <a:p>
            <a:pPr>
              <a:buClr>
                <a:schemeClr val="tx1"/>
              </a:buClr>
            </a:pPr>
            <a:r>
              <a:rPr lang="en-US" dirty="0"/>
              <a:t>You will learn more about </a:t>
            </a:r>
            <a:r>
              <a:rPr lang="en-US" b="1" dirty="0">
                <a:solidFill>
                  <a:schemeClr val="bg1"/>
                </a:solidFill>
              </a:rPr>
              <a:t>lambdas</a:t>
            </a:r>
            <a:r>
              <a:rPr lang="en-US" dirty="0"/>
              <a:t> in the following </a:t>
            </a:r>
            <a:br>
              <a:rPr lang="en-US" dirty="0"/>
            </a:br>
            <a:r>
              <a:rPr lang="en-US" dirty="0"/>
              <a:t>courses</a:t>
            </a:r>
          </a:p>
        </p:txBody>
      </p:sp>
      <p:sp>
        <p:nvSpPr>
          <p:cNvPr id="4" name="Title 3"/>
          <p:cNvSpPr>
            <a:spLocks noGrp="1"/>
          </p:cNvSpPr>
          <p:nvPr>
            <p:ph type="title"/>
          </p:nvPr>
        </p:nvSpPr>
        <p:spPr/>
        <p:txBody>
          <a:bodyPr/>
          <a:lstStyle/>
          <a:p>
            <a:r>
              <a:rPr lang="en-US" dirty="0"/>
              <a:t>Lambda Basics</a:t>
            </a:r>
          </a:p>
        </p:txBody>
      </p:sp>
      <p:sp>
        <p:nvSpPr>
          <p:cNvPr id="7" name="TextBox 6"/>
          <p:cNvSpPr txBox="1"/>
          <p:nvPr/>
        </p:nvSpPr>
        <p:spPr>
          <a:xfrm>
            <a:off x="4471416" y="3978624"/>
            <a:ext cx="3867912" cy="697921"/>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3000" b="1" dirty="0">
                <a:solidFill>
                  <a:schemeClr val="bg1"/>
                </a:solidFill>
                <a:latin typeface="Consolas" panose="020B0609020204030204" pitchFamily="49" charset="0"/>
              </a:rPr>
              <a:t>lambda</a:t>
            </a:r>
            <a:r>
              <a:rPr lang="en-US" sz="3000" b="1" dirty="0">
                <a:latin typeface="Consolas" panose="020B0609020204030204" pitchFamily="49" charset="0"/>
              </a:rPr>
              <a:t> x: int(x) </a:t>
            </a:r>
          </a:p>
        </p:txBody>
      </p:sp>
      <p:sp>
        <p:nvSpPr>
          <p:cNvPr id="8" name="Rounded Rectangular Callout 7"/>
          <p:cNvSpPr/>
          <p:nvPr/>
        </p:nvSpPr>
        <p:spPr bwMode="auto">
          <a:xfrm>
            <a:off x="2631000" y="4288731"/>
            <a:ext cx="1636776" cy="521208"/>
          </a:xfrm>
          <a:prstGeom prst="wedgeRoundRectCallout">
            <a:avLst>
              <a:gd name="adj1" fmla="val 63591"/>
              <a:gd name="adj2" fmla="val -3389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Keyword</a:t>
            </a:r>
          </a:p>
        </p:txBody>
      </p:sp>
      <p:sp>
        <p:nvSpPr>
          <p:cNvPr id="9" name="Rounded Rectangular Callout 8"/>
          <p:cNvSpPr/>
          <p:nvPr/>
        </p:nvSpPr>
        <p:spPr bwMode="auto">
          <a:xfrm>
            <a:off x="4386000" y="3357792"/>
            <a:ext cx="2078736" cy="521208"/>
          </a:xfrm>
          <a:prstGeom prst="wedgeRoundRectCallout">
            <a:avLst>
              <a:gd name="adj1" fmla="val 33677"/>
              <a:gd name="adj2" fmla="val 8070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Statement</a:t>
            </a:r>
          </a:p>
        </p:txBody>
      </p:sp>
      <p:sp>
        <p:nvSpPr>
          <p:cNvPr id="10" name="Rounded Rectangular Callout 9"/>
          <p:cNvSpPr/>
          <p:nvPr/>
        </p:nvSpPr>
        <p:spPr bwMode="auto">
          <a:xfrm>
            <a:off x="6944496" y="3357792"/>
            <a:ext cx="2078736" cy="521208"/>
          </a:xfrm>
          <a:prstGeom prst="wedgeRoundRectCallout">
            <a:avLst>
              <a:gd name="adj1" fmla="val -31126"/>
              <a:gd name="adj2" fmla="val 7745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Expression</a:t>
            </a:r>
          </a:p>
        </p:txBody>
      </p:sp>
      <p:sp>
        <p:nvSpPr>
          <p:cNvPr id="11" name="Slide Number">
            <a:extLst>
              <a:ext uri="{FF2B5EF4-FFF2-40B4-BE49-F238E27FC236}">
                <a16:creationId xmlns:a16="http://schemas.microsoft.com/office/drawing/2014/main" xmlns="" id="{9FFF013C-44C8-43A8-AE59-D6B23A6C496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437</a:t>
            </a:fld>
            <a:endParaRPr lang="en-US" dirty="0"/>
          </a:p>
        </p:txBody>
      </p:sp>
    </p:spTree>
    <p:extLst>
      <p:ext uri="{BB962C8B-B14F-4D97-AF65-F5344CB8AC3E}">
        <p14:creationId xmlns:p14="http://schemas.microsoft.com/office/powerpoint/2010/main" val="13495615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786000" y="2391626"/>
            <a:ext cx="9800669" cy="1670623"/>
          </a:xfrm>
        </p:spPr>
        <p:txBody>
          <a:bodyPr/>
          <a:lstStyle/>
          <a:p>
            <a:pPr>
              <a:lnSpc>
                <a:spcPct val="100000"/>
              </a:lnSpc>
              <a:spcBef>
                <a:spcPts val="600"/>
              </a:spcBef>
              <a:spcAft>
                <a:spcPts val="600"/>
              </a:spcAft>
            </a:pPr>
            <a:r>
              <a:rPr lang="en-US" dirty="0"/>
              <a:t>strings_list = ["1", "2", "3", "4"]</a:t>
            </a:r>
          </a:p>
          <a:p>
            <a:pPr>
              <a:lnSpc>
                <a:spcPct val="100000"/>
              </a:lnSpc>
              <a:spcBef>
                <a:spcPts val="600"/>
              </a:spcBef>
              <a:spcAft>
                <a:spcPts val="600"/>
              </a:spcAft>
            </a:pPr>
            <a:r>
              <a:rPr lang="en-US" dirty="0"/>
              <a:t>numbers_list = list(</a:t>
            </a:r>
            <a:r>
              <a:rPr lang="en-US" dirty="0">
                <a:solidFill>
                  <a:schemeClr val="bg1"/>
                </a:solidFill>
              </a:rPr>
              <a:t>map</a:t>
            </a:r>
            <a:r>
              <a:rPr lang="en-US" dirty="0"/>
              <a:t>(</a:t>
            </a:r>
            <a:r>
              <a:rPr lang="en-US" dirty="0">
                <a:solidFill>
                  <a:schemeClr val="bg1"/>
                </a:solidFill>
              </a:rPr>
              <a:t>lambda</a:t>
            </a:r>
            <a:r>
              <a:rPr lang="en-US" dirty="0"/>
              <a:t> x: int(x), strings_list))</a:t>
            </a:r>
          </a:p>
          <a:p>
            <a:pPr>
              <a:lnSpc>
                <a:spcPct val="100000"/>
              </a:lnSpc>
              <a:spcBef>
                <a:spcPts val="600"/>
              </a:spcBef>
              <a:spcAft>
                <a:spcPts val="600"/>
              </a:spcAft>
            </a:pPr>
            <a:r>
              <a:rPr lang="en-US" i="1" dirty="0">
                <a:solidFill>
                  <a:schemeClr val="accent2"/>
                </a:solidFill>
              </a:rPr>
              <a:t># [1, 2, 3, 4]</a:t>
            </a:r>
          </a:p>
        </p:txBody>
      </p:sp>
      <p:sp>
        <p:nvSpPr>
          <p:cNvPr id="5" name="Text Placeholder 4"/>
          <p:cNvSpPr>
            <a:spLocks noGrp="1"/>
          </p:cNvSpPr>
          <p:nvPr>
            <p:ph type="body" sz="quarter" idx="10"/>
          </p:nvPr>
        </p:nvSpPr>
        <p:spPr/>
        <p:txBody>
          <a:bodyPr>
            <a:normAutofit/>
          </a:bodyPr>
          <a:lstStyle/>
          <a:p>
            <a:pPr marL="457200" indent="-457200">
              <a:lnSpc>
                <a:spcPct val="115000"/>
              </a:lnSpc>
              <a:buFont typeface="Wingdings" panose="05000000000000000000" pitchFamily="2" charset="2"/>
              <a:buChar char="§"/>
            </a:pPr>
            <a:r>
              <a:rPr lang="en-US" sz="3200" dirty="0"/>
              <a:t>Using the </a:t>
            </a:r>
            <a:r>
              <a:rPr lang="en-US" sz="3200" b="1" dirty="0">
                <a:solidFill>
                  <a:schemeClr val="bg1"/>
                </a:solidFill>
                <a:latin typeface="Consolas" panose="020B0609020204030204" pitchFamily="49" charset="0"/>
              </a:rPr>
              <a:t>map()</a:t>
            </a:r>
            <a:r>
              <a:rPr lang="en-US" sz="3200" b="1" dirty="0"/>
              <a:t> </a:t>
            </a:r>
            <a:r>
              <a:rPr lang="en-US" sz="3200" dirty="0"/>
              <a:t>method to convert list of </a:t>
            </a:r>
            <a:r>
              <a:rPr lang="en-US" sz="3200" b="1" dirty="0">
                <a:solidFill>
                  <a:schemeClr val="bg1"/>
                </a:solidFill>
              </a:rPr>
              <a:t>strings</a:t>
            </a:r>
            <a:r>
              <a:rPr lang="en-US" sz="3200" dirty="0"/>
              <a:t> to list of </a:t>
            </a:r>
            <a:br>
              <a:rPr lang="en-US" sz="3200" dirty="0"/>
            </a:br>
            <a:r>
              <a:rPr lang="en-US" sz="3200" b="1" dirty="0">
                <a:solidFill>
                  <a:schemeClr val="bg1"/>
                </a:solidFill>
              </a:rPr>
              <a:t>integers</a:t>
            </a:r>
          </a:p>
          <a:p>
            <a:pPr>
              <a:lnSpc>
                <a:spcPct val="115000"/>
              </a:lnSpc>
            </a:pPr>
            <a:endParaRPr lang="en-US" sz="3200" b="1" dirty="0">
              <a:solidFill>
                <a:schemeClr val="bg1"/>
              </a:solidFill>
            </a:endParaRPr>
          </a:p>
          <a:p>
            <a:pPr>
              <a:lnSpc>
                <a:spcPct val="115000"/>
              </a:lnSpc>
              <a:spcBef>
                <a:spcPts val="1800"/>
              </a:spcBef>
              <a:spcAft>
                <a:spcPts val="1200"/>
              </a:spcAft>
            </a:pPr>
            <a:endParaRPr lang="en-US" sz="3200" b="1" dirty="0">
              <a:solidFill>
                <a:schemeClr val="bg1"/>
              </a:solidFill>
            </a:endParaRPr>
          </a:p>
          <a:p>
            <a:pPr marL="457200" indent="-457200">
              <a:lnSpc>
                <a:spcPct val="115000"/>
              </a:lnSpc>
              <a:buFont typeface="Wingdings" panose="05000000000000000000" pitchFamily="2" charset="2"/>
              <a:buChar char="§"/>
            </a:pPr>
            <a:r>
              <a:rPr lang="en-US" sz="3200" dirty="0"/>
              <a:t>The </a:t>
            </a:r>
            <a:r>
              <a:rPr lang="en-US" sz="3200" b="1" dirty="0">
                <a:solidFill>
                  <a:schemeClr val="bg1"/>
                </a:solidFill>
                <a:latin typeface="Consolas" panose="020B0609020204030204" pitchFamily="49" charset="0"/>
              </a:rPr>
              <a:t>map()</a:t>
            </a:r>
            <a:r>
              <a:rPr lang="en-US" sz="3200" b="1" dirty="0"/>
              <a:t> </a:t>
            </a:r>
            <a:r>
              <a:rPr lang="en-US" sz="3200" dirty="0"/>
              <a:t>method returns an </a:t>
            </a:r>
            <a:r>
              <a:rPr lang="en-US" sz="3200" b="1" dirty="0">
                <a:solidFill>
                  <a:schemeClr val="bg1"/>
                </a:solidFill>
              </a:rPr>
              <a:t>iterator map object </a:t>
            </a:r>
            <a:r>
              <a:rPr lang="en-US" sz="3200" dirty="0"/>
              <a:t>so you need to </a:t>
            </a:r>
            <a:br>
              <a:rPr lang="en-US" sz="3200" dirty="0"/>
            </a:br>
            <a:r>
              <a:rPr lang="en-US" sz="3200" dirty="0"/>
              <a:t>convert it into a list</a:t>
            </a:r>
          </a:p>
          <a:p>
            <a:pPr marL="457200" indent="-457200">
              <a:lnSpc>
                <a:spcPct val="115000"/>
              </a:lnSpc>
              <a:buFont typeface="Wingdings" panose="05000000000000000000" pitchFamily="2" charset="2"/>
              <a:buChar char="§"/>
            </a:pPr>
            <a:r>
              <a:rPr lang="en-US" sz="3200" dirty="0"/>
              <a:t>You will learn more about </a:t>
            </a:r>
            <a:r>
              <a:rPr lang="en-US" sz="3200" b="1" dirty="0">
                <a:solidFill>
                  <a:schemeClr val="bg1"/>
                </a:solidFill>
              </a:rPr>
              <a:t>iterators</a:t>
            </a:r>
            <a:r>
              <a:rPr lang="en-US" sz="3200" dirty="0"/>
              <a:t> and </a:t>
            </a:r>
            <a:r>
              <a:rPr lang="en-US" sz="3200" b="1" dirty="0">
                <a:solidFill>
                  <a:schemeClr val="bg1"/>
                </a:solidFill>
              </a:rPr>
              <a:t>generators </a:t>
            </a:r>
            <a:r>
              <a:rPr lang="en-US" sz="3200" dirty="0"/>
              <a:t>in </a:t>
            </a:r>
            <a:br>
              <a:rPr lang="en-US" sz="3200" dirty="0"/>
            </a:br>
            <a:r>
              <a:rPr lang="en-US" sz="3200" dirty="0"/>
              <a:t>the advanced python module</a:t>
            </a:r>
          </a:p>
        </p:txBody>
      </p:sp>
      <p:sp>
        <p:nvSpPr>
          <p:cNvPr id="4" name="Title 3"/>
          <p:cNvSpPr>
            <a:spLocks noGrp="1"/>
          </p:cNvSpPr>
          <p:nvPr>
            <p:ph type="title"/>
          </p:nvPr>
        </p:nvSpPr>
        <p:spPr/>
        <p:txBody>
          <a:bodyPr/>
          <a:lstStyle/>
          <a:p>
            <a:r>
              <a:rPr lang="en-US" dirty="0"/>
              <a:t>The Map Method</a:t>
            </a:r>
          </a:p>
        </p:txBody>
      </p:sp>
      <p:sp>
        <p:nvSpPr>
          <p:cNvPr id="7" name="Rounded Rectangle 6"/>
          <p:cNvSpPr/>
          <p:nvPr/>
        </p:nvSpPr>
        <p:spPr bwMode="auto">
          <a:xfrm>
            <a:off x="7531589" y="1863822"/>
            <a:ext cx="3950208" cy="105560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Returns int(x) for each element x in the list</a:t>
            </a:r>
          </a:p>
        </p:txBody>
      </p:sp>
      <p:sp>
        <p:nvSpPr>
          <p:cNvPr id="8" name="Slide Number">
            <a:extLst>
              <a:ext uri="{FF2B5EF4-FFF2-40B4-BE49-F238E27FC236}">
                <a16:creationId xmlns:a16="http://schemas.microsoft.com/office/drawing/2014/main" xmlns="" id="{7E809E19-7DC8-4E2D-84B1-91C7FFF0CE3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438</a:t>
            </a:fld>
            <a:endParaRPr lang="en-US" dirty="0"/>
          </a:p>
        </p:txBody>
      </p:sp>
    </p:spTree>
    <p:extLst>
      <p:ext uri="{BB962C8B-B14F-4D97-AF65-F5344CB8AC3E}">
        <p14:creationId xmlns:p14="http://schemas.microsoft.com/office/powerpoint/2010/main" val="414204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51000" y="2484000"/>
            <a:ext cx="11250000" cy="1633882"/>
          </a:xfrm>
        </p:spPr>
        <p:txBody>
          <a:bodyPr vert="horz" wrap="square" lIns="144000" tIns="108000" rIns="144000" bIns="108000" rtlCol="0" anchor="t">
            <a:spAutoFit/>
          </a:bodyPr>
          <a:lstStyle/>
          <a:p>
            <a:pPr>
              <a:lnSpc>
                <a:spcPct val="100000"/>
              </a:lnSpc>
              <a:spcBef>
                <a:spcPts val="600"/>
              </a:spcBef>
              <a:spcAft>
                <a:spcPts val="600"/>
              </a:spcAft>
            </a:pPr>
            <a:r>
              <a:rPr lang="en-US" sz="2400" dirty="0">
                <a:latin typeface="Consolas"/>
              </a:rPr>
              <a:t>numbers_list = [1, 2, 3, 4, 5, 6]</a:t>
            </a:r>
          </a:p>
          <a:p>
            <a:pPr>
              <a:lnSpc>
                <a:spcPct val="100000"/>
              </a:lnSpc>
              <a:spcBef>
                <a:spcPts val="600"/>
              </a:spcBef>
              <a:spcAft>
                <a:spcPts val="600"/>
              </a:spcAft>
            </a:pPr>
            <a:r>
              <a:rPr lang="en-US" sz="2400" dirty="0">
                <a:latin typeface="Consolas"/>
              </a:rPr>
              <a:t>even_numbers = list(</a:t>
            </a:r>
            <a:r>
              <a:rPr lang="en-US" sz="2400" dirty="0">
                <a:solidFill>
                  <a:schemeClr val="bg1"/>
                </a:solidFill>
                <a:latin typeface="Consolas"/>
              </a:rPr>
              <a:t>filter</a:t>
            </a:r>
            <a:r>
              <a:rPr lang="en-US" sz="2400" dirty="0">
                <a:latin typeface="Consolas"/>
              </a:rPr>
              <a:t>((lambda x: </a:t>
            </a:r>
            <a:r>
              <a:rPr lang="en-US" sz="2400" dirty="0">
                <a:solidFill>
                  <a:schemeClr val="bg1"/>
                </a:solidFill>
                <a:latin typeface="Consolas"/>
              </a:rPr>
              <a:t>x % 2 == 0</a:t>
            </a:r>
            <a:r>
              <a:rPr lang="en-US" sz="2400" dirty="0">
                <a:latin typeface="Consolas"/>
              </a:rPr>
              <a:t>), numbers_list))</a:t>
            </a:r>
          </a:p>
          <a:p>
            <a:pPr>
              <a:lnSpc>
                <a:spcPct val="100000"/>
              </a:lnSpc>
              <a:spcBef>
                <a:spcPts val="600"/>
              </a:spcBef>
              <a:spcAft>
                <a:spcPts val="600"/>
              </a:spcAft>
            </a:pPr>
            <a:r>
              <a:rPr lang="en-US" sz="2400" i="1" dirty="0">
                <a:solidFill>
                  <a:schemeClr val="accent2"/>
                </a:solidFill>
                <a:latin typeface="Consolas"/>
              </a:rPr>
              <a:t># [2, 4, 6]</a:t>
            </a:r>
            <a:endParaRPr lang="en-US" sz="2400" i="1" dirty="0">
              <a:solidFill>
                <a:schemeClr val="accent2"/>
              </a:solidFill>
            </a:endParaRP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Using the </a:t>
            </a:r>
            <a:r>
              <a:rPr lang="en-US" b="1" dirty="0">
                <a:solidFill>
                  <a:schemeClr val="bg1"/>
                </a:solidFill>
                <a:latin typeface="Consolas" panose="020B0609020204030204" pitchFamily="49" charset="0"/>
              </a:rPr>
              <a:t>filter()</a:t>
            </a:r>
            <a:r>
              <a:rPr lang="en-US" b="1" dirty="0"/>
              <a:t> </a:t>
            </a:r>
            <a:r>
              <a:rPr lang="en-US" dirty="0"/>
              <a:t>method to filter elements that fulfill a </a:t>
            </a:r>
            <a:br>
              <a:rPr lang="en-US" dirty="0"/>
            </a:br>
            <a:r>
              <a:rPr lang="en-US" dirty="0"/>
              <a:t>given condition</a:t>
            </a:r>
          </a:p>
          <a:p>
            <a:endParaRPr lang="en-US" dirty="0"/>
          </a:p>
          <a:p>
            <a:endParaRPr lang="en-US" dirty="0"/>
          </a:p>
          <a:p>
            <a:endParaRPr lang="en-US" dirty="0"/>
          </a:p>
          <a:p>
            <a:pPr marL="457200" indent="-457200">
              <a:buFont typeface="Wingdings" panose="05000000000000000000" pitchFamily="2" charset="2"/>
              <a:buChar char="§"/>
            </a:pPr>
            <a:r>
              <a:rPr lang="en-US" dirty="0"/>
              <a:t>The </a:t>
            </a:r>
            <a:r>
              <a:rPr lang="en-US" b="1" dirty="0">
                <a:solidFill>
                  <a:schemeClr val="bg1"/>
                </a:solidFill>
                <a:latin typeface="Consolas" panose="020B0609020204030204" pitchFamily="49" charset="0"/>
              </a:rPr>
              <a:t>filter()</a:t>
            </a:r>
            <a:r>
              <a:rPr lang="en-US" b="1" dirty="0">
                <a:latin typeface="Consolas" panose="020B0609020204030204" pitchFamily="49" charset="0"/>
              </a:rPr>
              <a:t> </a:t>
            </a:r>
            <a:r>
              <a:rPr lang="en-US" dirty="0"/>
              <a:t>method also returns an </a:t>
            </a:r>
            <a:r>
              <a:rPr lang="en-US" b="1" dirty="0">
                <a:solidFill>
                  <a:schemeClr val="bg1"/>
                </a:solidFill>
              </a:rPr>
              <a:t>iterator object </a:t>
            </a:r>
            <a:r>
              <a:rPr lang="en-US" dirty="0"/>
              <a:t>so you </a:t>
            </a:r>
            <a:br>
              <a:rPr lang="en-US" dirty="0"/>
            </a:br>
            <a:r>
              <a:rPr lang="en-US" dirty="0"/>
              <a:t>have to again convert it into a list </a:t>
            </a:r>
          </a:p>
        </p:txBody>
      </p:sp>
      <p:sp>
        <p:nvSpPr>
          <p:cNvPr id="4" name="Title 3"/>
          <p:cNvSpPr>
            <a:spLocks noGrp="1"/>
          </p:cNvSpPr>
          <p:nvPr>
            <p:ph type="title"/>
          </p:nvPr>
        </p:nvSpPr>
        <p:spPr/>
        <p:txBody>
          <a:bodyPr/>
          <a:lstStyle/>
          <a:p>
            <a:r>
              <a:rPr lang="en-US" dirty="0"/>
              <a:t>The Filter Method</a:t>
            </a:r>
          </a:p>
        </p:txBody>
      </p:sp>
      <p:sp>
        <p:nvSpPr>
          <p:cNvPr id="5" name="Rounded Rectangular Callout 4"/>
          <p:cNvSpPr/>
          <p:nvPr/>
        </p:nvSpPr>
        <p:spPr bwMode="auto">
          <a:xfrm>
            <a:off x="7761000" y="1956196"/>
            <a:ext cx="3056238" cy="1055608"/>
          </a:xfrm>
          <a:prstGeom prst="wedgeRoundRectCallout">
            <a:avLst>
              <a:gd name="adj1" fmla="val -21103"/>
              <a:gd name="adj2" fmla="val 4936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effectLst>
                  <a:outerShdw blurRad="38100" dist="38100" dir="2700000" algn="tl">
                    <a:srgbClr val="000000">
                      <a:alpha val="43137"/>
                    </a:srgbClr>
                  </a:outerShdw>
                </a:effectLst>
              </a:rPr>
              <a:t>Filter all the even numbers</a:t>
            </a:r>
          </a:p>
        </p:txBody>
      </p:sp>
      <p:sp>
        <p:nvSpPr>
          <p:cNvPr id="6" name="Slide Number">
            <a:extLst>
              <a:ext uri="{FF2B5EF4-FFF2-40B4-BE49-F238E27FC236}">
                <a16:creationId xmlns:a16="http://schemas.microsoft.com/office/drawing/2014/main" xmlns="" id="{7FCE5B08-A2F3-4D03-876F-998599361F3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439</a:t>
            </a:fld>
            <a:endParaRPr lang="en-US" dirty="0"/>
          </a:p>
        </p:txBody>
      </p:sp>
    </p:spTree>
    <p:extLst>
      <p:ext uri="{BB962C8B-B14F-4D97-AF65-F5344CB8AC3E}">
        <p14:creationId xmlns:p14="http://schemas.microsoft.com/office/powerpoint/2010/main" val="7921124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AC9B3-CD5E-485F-AC84-B066819DDCBD}"/>
              </a:ext>
            </a:extLst>
          </p:cNvPr>
          <p:cNvSpPr>
            <a:spLocks noGrp="1"/>
          </p:cNvSpPr>
          <p:nvPr>
            <p:ph type="body" sz="quarter" idx="10"/>
          </p:nvPr>
        </p:nvSpPr>
        <p:spPr/>
        <p:txBody>
          <a:bodyPr>
            <a:normAutofit/>
          </a:bodyPr>
          <a:lstStyle/>
          <a:p>
            <a:r>
              <a:rPr lang="en-GB" dirty="0"/>
              <a:t>You will have </a:t>
            </a:r>
            <a:r>
              <a:rPr lang="en-GB" b="1" dirty="0">
                <a:solidFill>
                  <a:schemeClr val="bg1"/>
                </a:solidFill>
              </a:rPr>
              <a:t>30 minutes </a:t>
            </a:r>
            <a:r>
              <a:rPr lang="en-GB" dirty="0"/>
              <a:t>once you enter</a:t>
            </a:r>
          </a:p>
          <a:p>
            <a:pPr lvl="1"/>
            <a:r>
              <a:rPr lang="en-US" dirty="0"/>
              <a:t>Multiple-choice with </a:t>
            </a:r>
            <a:r>
              <a:rPr lang="en-US" b="1" dirty="0">
                <a:solidFill>
                  <a:schemeClr val="bg1"/>
                </a:solidFill>
              </a:rPr>
              <a:t>1</a:t>
            </a:r>
            <a:r>
              <a:rPr lang="bg-BG" b="1" dirty="0">
                <a:solidFill>
                  <a:schemeClr val="bg1"/>
                </a:solidFill>
              </a:rPr>
              <a:t> </a:t>
            </a:r>
            <a:r>
              <a:rPr lang="en-US" b="1" dirty="0">
                <a:solidFill>
                  <a:schemeClr val="bg1"/>
                </a:solidFill>
              </a:rPr>
              <a:t>correct answer</a:t>
            </a:r>
          </a:p>
          <a:p>
            <a:pPr lvl="1"/>
            <a:r>
              <a:rPr lang="en-US" dirty="0"/>
              <a:t>Test will be in English</a:t>
            </a:r>
          </a:p>
          <a:p>
            <a:r>
              <a:rPr lang="en-GB" dirty="0"/>
              <a:t>Automated quiz system</a:t>
            </a:r>
            <a:endParaRPr lang="bg-BG" dirty="0"/>
          </a:p>
          <a:p>
            <a:r>
              <a:rPr lang="en-GB" dirty="0"/>
              <a:t>Available online </a:t>
            </a:r>
            <a:r>
              <a:rPr lang="en-GB" b="1" dirty="0">
                <a:solidFill>
                  <a:schemeClr val="bg1"/>
                </a:solidFill>
              </a:rPr>
              <a:t>on the day </a:t>
            </a:r>
            <a:r>
              <a:rPr lang="en-GB" dirty="0"/>
              <a:t>of the practical exam</a:t>
            </a:r>
          </a:p>
          <a:p>
            <a:pPr lvl="1"/>
            <a:r>
              <a:rPr lang="en-GB" dirty="0"/>
              <a:t>You can submit your answers just </a:t>
            </a:r>
            <a:r>
              <a:rPr lang="en-GB" b="1" dirty="0">
                <a:solidFill>
                  <a:schemeClr val="bg1"/>
                </a:solidFill>
              </a:rPr>
              <a:t>one time</a:t>
            </a:r>
          </a:p>
          <a:p>
            <a:endParaRPr lang="en-GB" dirty="0"/>
          </a:p>
        </p:txBody>
      </p:sp>
      <p:sp>
        <p:nvSpPr>
          <p:cNvPr id="4" name="Title 3">
            <a:extLst>
              <a:ext uri="{FF2B5EF4-FFF2-40B4-BE49-F238E27FC236}">
                <a16:creationId xmlns:a16="http://schemas.microsoft.com/office/drawing/2014/main" xmlns="" id="{27710A67-8258-40BF-92EB-5591C8FBA390}"/>
              </a:ext>
            </a:extLst>
          </p:cNvPr>
          <p:cNvSpPr>
            <a:spLocks noGrp="1"/>
          </p:cNvSpPr>
          <p:nvPr>
            <p:ph type="title"/>
          </p:nvPr>
        </p:nvSpPr>
        <p:spPr/>
        <p:txBody>
          <a:bodyPr/>
          <a:lstStyle/>
          <a:p>
            <a:r>
              <a:rPr lang="en-GB" dirty="0"/>
              <a:t>Theoretical Exam</a:t>
            </a:r>
          </a:p>
        </p:txBody>
      </p:sp>
      <p:sp>
        <p:nvSpPr>
          <p:cNvPr id="5" name="Slide Number">
            <a:extLst>
              <a:ext uri="{FF2B5EF4-FFF2-40B4-BE49-F238E27FC236}">
                <a16:creationId xmlns:a16="http://schemas.microsoft.com/office/drawing/2014/main" xmlns="" id="{1B0E22FB-38F2-4543-B938-068E58F2C6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a:t>
            </a:fld>
            <a:endParaRPr lang="en-US" dirty="0"/>
          </a:p>
        </p:txBody>
      </p:sp>
    </p:spTree>
    <p:extLst>
      <p:ext uri="{BB962C8B-B14F-4D97-AF65-F5344CB8AC3E}">
        <p14:creationId xmlns:p14="http://schemas.microsoft.com/office/powerpoint/2010/main" val="1364794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21000" y="3564000"/>
            <a:ext cx="2762250" cy="587121"/>
          </a:xfrm>
        </p:spPr>
        <p:txBody>
          <a:bodyPr/>
          <a:lstStyle/>
          <a:p>
            <a:pPr>
              <a:lnSpc>
                <a:spcPct val="100000"/>
              </a:lnSpc>
              <a:spcBef>
                <a:spcPts val="600"/>
              </a:spcBef>
              <a:spcAft>
                <a:spcPts val="600"/>
              </a:spcAft>
            </a:pPr>
            <a:r>
              <a:rPr lang="en-US" dirty="0"/>
              <a:t>3, 2, 1, 5, 8</a:t>
            </a: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Write a program that reads a single </a:t>
            </a:r>
            <a:r>
              <a:rPr lang="en-US" b="1" dirty="0">
                <a:solidFill>
                  <a:schemeClr val="bg1"/>
                </a:solidFill>
              </a:rPr>
              <a:t>string</a:t>
            </a:r>
            <a:r>
              <a:rPr lang="en-US" dirty="0"/>
              <a:t> with </a:t>
            </a:r>
            <a:r>
              <a:rPr lang="en-US" b="1" dirty="0">
                <a:solidFill>
                  <a:schemeClr val="bg1"/>
                </a:solidFill>
              </a:rPr>
              <a:t>numbers</a:t>
            </a:r>
            <a:r>
              <a:rPr lang="en-US" dirty="0"/>
              <a:t> </a:t>
            </a:r>
            <a:br>
              <a:rPr lang="en-US" dirty="0"/>
            </a:br>
            <a:r>
              <a:rPr lang="en-US" dirty="0"/>
              <a:t>separated by comma and space </a:t>
            </a:r>
            <a:r>
              <a:rPr lang="en-US" b="1" dirty="0">
                <a:latin typeface="Consolas" panose="020B0609020204030204" pitchFamily="49" charset="0"/>
              </a:rPr>
              <a:t>", "</a:t>
            </a:r>
          </a:p>
          <a:p>
            <a:pPr marL="457200" indent="-457200">
              <a:buFont typeface="Wingdings" panose="05000000000000000000" pitchFamily="2" charset="2"/>
              <a:buChar char="§"/>
            </a:pPr>
            <a:r>
              <a:rPr lang="en-US" dirty="0"/>
              <a:t>Print the </a:t>
            </a:r>
            <a:r>
              <a:rPr lang="en-US" b="1" dirty="0">
                <a:solidFill>
                  <a:schemeClr val="bg1"/>
                </a:solidFill>
              </a:rPr>
              <a:t>indices</a:t>
            </a:r>
            <a:r>
              <a:rPr lang="en-US" dirty="0"/>
              <a:t> of all </a:t>
            </a:r>
            <a:r>
              <a:rPr lang="en-US" b="1" dirty="0">
                <a:solidFill>
                  <a:schemeClr val="bg1"/>
                </a:solidFill>
              </a:rPr>
              <a:t>even numbers</a:t>
            </a:r>
          </a:p>
        </p:txBody>
      </p:sp>
      <p:sp>
        <p:nvSpPr>
          <p:cNvPr id="4" name="Title 3"/>
          <p:cNvSpPr>
            <a:spLocks noGrp="1"/>
          </p:cNvSpPr>
          <p:nvPr>
            <p:ph type="title"/>
          </p:nvPr>
        </p:nvSpPr>
        <p:spPr/>
        <p:txBody>
          <a:bodyPr/>
          <a:lstStyle/>
          <a:p>
            <a:r>
              <a:rPr lang="en-US" dirty="0"/>
              <a:t>Problem: Even Numbers</a:t>
            </a:r>
          </a:p>
        </p:txBody>
      </p:sp>
      <p:sp>
        <p:nvSpPr>
          <p:cNvPr id="5" name="Text Placeholder 2"/>
          <p:cNvSpPr txBox="1">
            <a:spLocks/>
          </p:cNvSpPr>
          <p:nvPr/>
        </p:nvSpPr>
        <p:spPr>
          <a:xfrm>
            <a:off x="4700580" y="3564000"/>
            <a:ext cx="1337341"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[1, 4]</a:t>
            </a:r>
          </a:p>
        </p:txBody>
      </p:sp>
      <p:sp>
        <p:nvSpPr>
          <p:cNvPr id="6" name="Right Arrow 5"/>
          <p:cNvSpPr/>
          <p:nvPr/>
        </p:nvSpPr>
        <p:spPr bwMode="auto">
          <a:xfrm>
            <a:off x="3972840" y="3700397"/>
            <a:ext cx="438150" cy="314325"/>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Text Placeholder 2"/>
          <p:cNvSpPr txBox="1">
            <a:spLocks/>
          </p:cNvSpPr>
          <p:nvPr/>
        </p:nvSpPr>
        <p:spPr>
          <a:xfrm>
            <a:off x="921000" y="4807546"/>
            <a:ext cx="2762250"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2, 4, 6, 9, 10</a:t>
            </a:r>
          </a:p>
        </p:txBody>
      </p:sp>
      <p:sp>
        <p:nvSpPr>
          <p:cNvPr id="8" name="Text Placeholder 2"/>
          <p:cNvSpPr txBox="1">
            <a:spLocks/>
          </p:cNvSpPr>
          <p:nvPr/>
        </p:nvSpPr>
        <p:spPr>
          <a:xfrm>
            <a:off x="4700580" y="4807544"/>
            <a:ext cx="2423191"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tx1"/>
                </a:solidFill>
              </a:rPr>
              <a:t>[0, 1, 2, 4]</a:t>
            </a:r>
          </a:p>
        </p:txBody>
      </p:sp>
      <p:sp>
        <p:nvSpPr>
          <p:cNvPr id="9" name="Right Arrow 8"/>
          <p:cNvSpPr/>
          <p:nvPr/>
        </p:nvSpPr>
        <p:spPr bwMode="auto">
          <a:xfrm>
            <a:off x="3972840" y="4943943"/>
            <a:ext cx="438150" cy="314325"/>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Slide Number">
            <a:extLst>
              <a:ext uri="{FF2B5EF4-FFF2-40B4-BE49-F238E27FC236}">
                <a16:creationId xmlns:a16="http://schemas.microsoft.com/office/drawing/2014/main" xmlns="" id="{428E3C61-F8C8-49A1-AA71-5FEE5D76030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440</a:t>
            </a:fld>
            <a:endParaRPr lang="en-US" dirty="0"/>
          </a:p>
        </p:txBody>
      </p:sp>
    </p:spTree>
    <p:extLst>
      <p:ext uri="{BB962C8B-B14F-4D97-AF65-F5344CB8AC3E}">
        <p14:creationId xmlns:p14="http://schemas.microsoft.com/office/powerpoint/2010/main" val="2436983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P spid="7" grpId="0" animBg="1"/>
      <p:bldP spid="8" grpId="0" animBg="1"/>
      <p:bldP spid="9"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39AEFC5-FE90-4059-8AB8-A7BA57960BEF}"/>
              </a:ext>
            </a:extLst>
          </p:cNvPr>
          <p:cNvSpPr>
            <a:spLocks noGrp="1"/>
          </p:cNvSpPr>
          <p:nvPr>
            <p:ph type="body" sz="quarter" idx="11"/>
          </p:nvPr>
        </p:nvSpPr>
        <p:spPr>
          <a:xfrm>
            <a:off x="516000" y="1584000"/>
            <a:ext cx="8039766" cy="4249982"/>
          </a:xfrm>
        </p:spPr>
        <p:txBody>
          <a:bodyPr/>
          <a:lstStyle/>
          <a:p>
            <a:pPr>
              <a:lnSpc>
                <a:spcPct val="100000"/>
              </a:lnSpc>
              <a:spcBef>
                <a:spcPts val="600"/>
              </a:spcBef>
              <a:spcAft>
                <a:spcPts val="600"/>
              </a:spcAft>
            </a:pPr>
            <a:r>
              <a:rPr lang="en-US" sz="2400" dirty="0"/>
              <a:t>numbers = list(</a:t>
            </a:r>
            <a:r>
              <a:rPr lang="en-US" sz="2400" dirty="0">
                <a:solidFill>
                  <a:schemeClr val="bg1"/>
                </a:solidFill>
              </a:rPr>
              <a:t>map</a:t>
            </a:r>
            <a:r>
              <a:rPr lang="en-US" sz="2400" dirty="0"/>
              <a:t>(</a:t>
            </a:r>
            <a:r>
              <a:rPr lang="en-US" sz="2400" dirty="0">
                <a:solidFill>
                  <a:schemeClr val="bg1"/>
                </a:solidFill>
              </a:rPr>
              <a:t>int</a:t>
            </a:r>
            <a:r>
              <a:rPr lang="en-US" sz="2400" dirty="0"/>
              <a:t>, input().split(", ")))</a:t>
            </a:r>
          </a:p>
          <a:p>
            <a:pPr>
              <a:lnSpc>
                <a:spcPct val="100000"/>
              </a:lnSpc>
              <a:spcBef>
                <a:spcPts val="600"/>
              </a:spcBef>
              <a:spcAft>
                <a:spcPts val="600"/>
              </a:spcAft>
            </a:pPr>
            <a:r>
              <a:rPr lang="en-US" sz="2400" dirty="0" err="1"/>
              <a:t>even_indices</a:t>
            </a:r>
            <a:r>
              <a:rPr lang="en-US" sz="2400" dirty="0"/>
              <a:t> = []</a:t>
            </a:r>
          </a:p>
          <a:p>
            <a:pPr>
              <a:lnSpc>
                <a:spcPct val="100000"/>
              </a:lnSpc>
              <a:spcBef>
                <a:spcPts val="600"/>
              </a:spcBef>
              <a:spcAft>
                <a:spcPts val="600"/>
              </a:spcAft>
            </a:pPr>
            <a:endParaRPr lang="en-US" sz="2400" dirty="0"/>
          </a:p>
          <a:p>
            <a:pPr>
              <a:lnSpc>
                <a:spcPct val="100000"/>
              </a:lnSpc>
              <a:spcBef>
                <a:spcPts val="600"/>
              </a:spcBef>
              <a:spcAft>
                <a:spcPts val="600"/>
              </a:spcAft>
            </a:pPr>
            <a:r>
              <a:rPr lang="en-US" sz="2400" dirty="0"/>
              <a:t>for </a:t>
            </a:r>
            <a:r>
              <a:rPr lang="en-US" sz="2400" dirty="0" err="1"/>
              <a:t>i</a:t>
            </a:r>
            <a:r>
              <a:rPr lang="en-US" sz="2400" dirty="0"/>
              <a:t> in range(</a:t>
            </a:r>
            <a:r>
              <a:rPr lang="en-US" sz="2400" dirty="0" err="1"/>
              <a:t>len</a:t>
            </a:r>
            <a:r>
              <a:rPr lang="en-US" sz="2400" dirty="0"/>
              <a:t>(numbers)):</a:t>
            </a:r>
          </a:p>
          <a:p>
            <a:pPr>
              <a:lnSpc>
                <a:spcPct val="100000"/>
              </a:lnSpc>
              <a:spcBef>
                <a:spcPts val="600"/>
              </a:spcBef>
              <a:spcAft>
                <a:spcPts val="600"/>
              </a:spcAft>
            </a:pPr>
            <a:r>
              <a:rPr lang="en-US" sz="2400" dirty="0"/>
              <a:t>    if numbers[</a:t>
            </a:r>
            <a:r>
              <a:rPr lang="en-US" sz="2400" dirty="0" err="1"/>
              <a:t>i</a:t>
            </a:r>
            <a:r>
              <a:rPr lang="en-US" sz="2400" dirty="0"/>
              <a:t>] % 2 == 0:</a:t>
            </a:r>
          </a:p>
          <a:p>
            <a:pPr>
              <a:lnSpc>
                <a:spcPct val="100000"/>
              </a:lnSpc>
              <a:spcBef>
                <a:spcPts val="600"/>
              </a:spcBef>
              <a:spcAft>
                <a:spcPts val="600"/>
              </a:spcAft>
            </a:pPr>
            <a:r>
              <a:rPr lang="en-US" sz="2400" dirty="0"/>
              <a:t>        </a:t>
            </a:r>
            <a:r>
              <a:rPr lang="en-US" sz="2400" dirty="0" err="1"/>
              <a:t>even_indices.</a:t>
            </a:r>
            <a:r>
              <a:rPr lang="en-US" sz="2400" dirty="0" err="1">
                <a:solidFill>
                  <a:schemeClr val="bg1"/>
                </a:solidFill>
              </a:rPr>
              <a:t>append</a:t>
            </a:r>
            <a:r>
              <a:rPr lang="en-US" sz="2400" dirty="0"/>
              <a:t>(</a:t>
            </a:r>
            <a:r>
              <a:rPr lang="en-US" sz="2400" dirty="0" err="1"/>
              <a:t>i</a:t>
            </a:r>
            <a:r>
              <a:rPr lang="en-US" sz="2400" dirty="0"/>
              <a:t>)</a:t>
            </a:r>
          </a:p>
          <a:p>
            <a:pPr>
              <a:lnSpc>
                <a:spcPct val="100000"/>
              </a:lnSpc>
              <a:spcBef>
                <a:spcPts val="600"/>
              </a:spcBef>
              <a:spcAft>
                <a:spcPts val="600"/>
              </a:spcAft>
            </a:pPr>
            <a:endParaRPr lang="en-US" sz="2400" dirty="0"/>
          </a:p>
          <a:p>
            <a:pPr>
              <a:lnSpc>
                <a:spcPct val="100000"/>
              </a:lnSpc>
              <a:spcBef>
                <a:spcPts val="600"/>
              </a:spcBef>
              <a:spcAft>
                <a:spcPts val="600"/>
              </a:spcAft>
            </a:pPr>
            <a:r>
              <a:rPr lang="en-US" sz="2400" dirty="0"/>
              <a:t>print(</a:t>
            </a:r>
            <a:r>
              <a:rPr lang="en-US" sz="2400" dirty="0" err="1"/>
              <a:t>even_indices</a:t>
            </a:r>
            <a:r>
              <a:rPr lang="en-US" sz="2400" dirty="0"/>
              <a:t>)</a:t>
            </a:r>
          </a:p>
        </p:txBody>
      </p:sp>
      <p:sp>
        <p:nvSpPr>
          <p:cNvPr id="4" name="Title 3"/>
          <p:cNvSpPr>
            <a:spLocks noGrp="1"/>
          </p:cNvSpPr>
          <p:nvPr>
            <p:ph type="title"/>
          </p:nvPr>
        </p:nvSpPr>
        <p:spPr/>
        <p:txBody>
          <a:bodyPr/>
          <a:lstStyle/>
          <a:p>
            <a:r>
              <a:rPr lang="en-US" dirty="0"/>
              <a:t>Solution: Even Numbers</a:t>
            </a:r>
          </a:p>
        </p:txBody>
      </p:sp>
      <p:sp>
        <p:nvSpPr>
          <p:cNvPr id="6" name="Slide Number">
            <a:extLst>
              <a:ext uri="{FF2B5EF4-FFF2-40B4-BE49-F238E27FC236}">
                <a16:creationId xmlns:a16="http://schemas.microsoft.com/office/drawing/2014/main" xmlns="" id="{8559B541-51DA-40F8-B980-726393A7181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441</a:t>
            </a:fld>
            <a:endParaRPr lang="en-US" dirty="0"/>
          </a:p>
        </p:txBody>
      </p:sp>
    </p:spTree>
    <p:extLst>
      <p:ext uri="{BB962C8B-B14F-4D97-AF65-F5344CB8AC3E}">
        <p14:creationId xmlns:p14="http://schemas.microsoft.com/office/powerpoint/2010/main" val="31229872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51000" y="4479113"/>
            <a:ext cx="1896536" cy="987551"/>
          </a:xfrm>
        </p:spPr>
        <p:txBody>
          <a:bodyPr/>
          <a:lstStyle/>
          <a:p>
            <a:pPr>
              <a:lnSpc>
                <a:spcPct val="100000"/>
              </a:lnSpc>
              <a:spcBef>
                <a:spcPts val="600"/>
              </a:spcBef>
              <a:spcAft>
                <a:spcPts val="600"/>
              </a:spcAft>
            </a:pPr>
            <a:r>
              <a:rPr lang="en-US" sz="2000" dirty="0"/>
              <a:t>1 2 3 4 2 1</a:t>
            </a:r>
          </a:p>
          <a:p>
            <a:pPr>
              <a:lnSpc>
                <a:spcPct val="100000"/>
              </a:lnSpc>
              <a:spcBef>
                <a:spcPts val="600"/>
              </a:spcBef>
              <a:spcAft>
                <a:spcPts val="600"/>
              </a:spcAft>
            </a:pPr>
            <a:r>
              <a:rPr lang="en-US" sz="2000" dirty="0"/>
              <a:t>3</a:t>
            </a:r>
            <a:endParaRPr lang="bg-BG" sz="2000" dirty="0"/>
          </a:p>
        </p:txBody>
      </p:sp>
      <p:sp>
        <p:nvSpPr>
          <p:cNvPr id="2" name="Text Placeholder 1"/>
          <p:cNvSpPr>
            <a:spLocks noGrp="1"/>
          </p:cNvSpPr>
          <p:nvPr>
            <p:ph type="body" sz="quarter" idx="10"/>
          </p:nvPr>
        </p:nvSpPr>
        <p:spPr/>
        <p:txBody>
          <a:bodyPr>
            <a:normAutofit/>
          </a:bodyPr>
          <a:lstStyle/>
          <a:p>
            <a:pPr marL="457200" indent="-457200">
              <a:buClr>
                <a:schemeClr val="tx1"/>
              </a:buClr>
              <a:buFont typeface="Wingdings" panose="05000000000000000000" pitchFamily="2" charset="2"/>
              <a:buChar char="§"/>
            </a:pPr>
            <a:r>
              <a:rPr lang="en-US" sz="3400" b="1" dirty="0">
                <a:solidFill>
                  <a:schemeClr val="bg1"/>
                </a:solidFill>
              </a:rPr>
              <a:t>Two lines </a:t>
            </a:r>
            <a:r>
              <a:rPr lang="en-US" sz="3400" dirty="0"/>
              <a:t>of input: </a:t>
            </a:r>
          </a:p>
          <a:p>
            <a:pPr marL="1066419" lvl="1" indent="-457200">
              <a:buClr>
                <a:schemeClr val="tx1"/>
              </a:buClr>
              <a:buFont typeface="Wingdings" panose="05000000000000000000" pitchFamily="2" charset="2"/>
              <a:buChar char="§"/>
            </a:pPr>
            <a:r>
              <a:rPr lang="en-US" sz="3200" b="1" dirty="0">
                <a:solidFill>
                  <a:schemeClr val="bg1"/>
                </a:solidFill>
              </a:rPr>
              <a:t>list</a:t>
            </a:r>
            <a:r>
              <a:rPr lang="en-US" sz="3200" dirty="0"/>
              <a:t> of employee's happiness </a:t>
            </a:r>
          </a:p>
          <a:p>
            <a:pPr marL="1066419" lvl="1" indent="-457200">
              <a:buClr>
                <a:schemeClr val="tx1"/>
              </a:buClr>
              <a:buFont typeface="Wingdings" panose="05000000000000000000" pitchFamily="2" charset="2"/>
              <a:buChar char="§"/>
            </a:pPr>
            <a:r>
              <a:rPr lang="en-US" sz="3200" dirty="0"/>
              <a:t>happiness improvement factor (</a:t>
            </a:r>
            <a:r>
              <a:rPr lang="en-US" sz="3200" b="1" dirty="0">
                <a:solidFill>
                  <a:schemeClr val="bg1"/>
                </a:solidFill>
              </a:rPr>
              <a:t>single number</a:t>
            </a:r>
            <a:r>
              <a:rPr lang="en-US" sz="3200" dirty="0"/>
              <a:t>)</a:t>
            </a:r>
          </a:p>
          <a:p>
            <a:pPr marL="457200" indent="-457200">
              <a:buClr>
                <a:schemeClr val="tx1"/>
              </a:buClr>
              <a:buFont typeface="Wingdings" panose="05000000000000000000" pitchFamily="2" charset="2"/>
              <a:buChar char="§"/>
            </a:pPr>
            <a:r>
              <a:rPr lang="en-US" sz="3400" b="1" dirty="0">
                <a:solidFill>
                  <a:schemeClr val="bg1"/>
                </a:solidFill>
              </a:rPr>
              <a:t>Multiply</a:t>
            </a:r>
            <a:r>
              <a:rPr lang="en-US" sz="3400" dirty="0"/>
              <a:t> the </a:t>
            </a:r>
            <a:r>
              <a:rPr lang="en-US" sz="3400" b="1" dirty="0">
                <a:solidFill>
                  <a:schemeClr val="bg1"/>
                </a:solidFill>
              </a:rPr>
              <a:t>numbers</a:t>
            </a:r>
            <a:r>
              <a:rPr lang="en-US" sz="3400" dirty="0"/>
              <a:t> from the list by the </a:t>
            </a:r>
            <a:r>
              <a:rPr lang="en-US" sz="3400" b="1" dirty="0">
                <a:solidFill>
                  <a:schemeClr val="bg1"/>
                </a:solidFill>
              </a:rPr>
              <a:t>factor</a:t>
            </a:r>
            <a:r>
              <a:rPr lang="en-US" sz="3400" dirty="0"/>
              <a:t>, </a:t>
            </a:r>
            <a:r>
              <a:rPr lang="en-US" sz="3400" b="1" dirty="0">
                <a:solidFill>
                  <a:schemeClr val="bg1"/>
                </a:solidFill>
              </a:rPr>
              <a:t>filter</a:t>
            </a:r>
            <a:r>
              <a:rPr lang="en-US" sz="3400" dirty="0"/>
              <a:t> the </a:t>
            </a:r>
            <a:br>
              <a:rPr lang="en-US" sz="3400" dirty="0"/>
            </a:br>
            <a:r>
              <a:rPr lang="en-US" sz="3400" dirty="0"/>
              <a:t>numbers </a:t>
            </a:r>
            <a:r>
              <a:rPr lang="en-US" sz="3400" b="1" dirty="0">
                <a:solidFill>
                  <a:schemeClr val="bg1"/>
                </a:solidFill>
              </a:rPr>
              <a:t>&gt;=</a:t>
            </a:r>
            <a:r>
              <a:rPr lang="en-US" sz="3400" dirty="0"/>
              <a:t> </a:t>
            </a:r>
            <a:r>
              <a:rPr lang="en-US" sz="3400" b="1" dirty="0">
                <a:solidFill>
                  <a:schemeClr val="bg1"/>
                </a:solidFill>
              </a:rPr>
              <a:t>average</a:t>
            </a:r>
            <a:r>
              <a:rPr lang="en-US" sz="3400" dirty="0"/>
              <a:t> in the new list and </a:t>
            </a:r>
            <a:r>
              <a:rPr lang="en-US" sz="3400" b="1" dirty="0">
                <a:solidFill>
                  <a:schemeClr val="bg1"/>
                </a:solidFill>
              </a:rPr>
              <a:t>print</a:t>
            </a:r>
            <a:r>
              <a:rPr lang="en-US" sz="3400" dirty="0"/>
              <a:t> the result</a:t>
            </a:r>
          </a:p>
        </p:txBody>
      </p:sp>
      <p:sp>
        <p:nvSpPr>
          <p:cNvPr id="4" name="Title 3"/>
          <p:cNvSpPr>
            <a:spLocks noGrp="1"/>
          </p:cNvSpPr>
          <p:nvPr>
            <p:ph type="title"/>
          </p:nvPr>
        </p:nvSpPr>
        <p:spPr/>
        <p:txBody>
          <a:bodyPr/>
          <a:lstStyle/>
          <a:p>
            <a:r>
              <a:rPr lang="en-US" dirty="0"/>
              <a:t>Problem: the Office</a:t>
            </a:r>
          </a:p>
        </p:txBody>
      </p:sp>
      <p:sp>
        <p:nvSpPr>
          <p:cNvPr id="5" name="Text Placeholder 2"/>
          <p:cNvSpPr txBox="1">
            <a:spLocks/>
          </p:cNvSpPr>
          <p:nvPr/>
        </p:nvSpPr>
        <p:spPr>
          <a:xfrm>
            <a:off x="4595644" y="4701738"/>
            <a:ext cx="5190356" cy="52588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000" dirty="0">
                <a:solidFill>
                  <a:schemeClr val="tx1"/>
                </a:solidFill>
              </a:rPr>
              <a:t>Score 2/6. Employees are not happy!</a:t>
            </a:r>
          </a:p>
        </p:txBody>
      </p:sp>
      <p:sp>
        <p:nvSpPr>
          <p:cNvPr id="6" name="Text Placeholder 2"/>
          <p:cNvSpPr txBox="1">
            <a:spLocks/>
          </p:cNvSpPr>
          <p:nvPr/>
        </p:nvSpPr>
        <p:spPr>
          <a:xfrm>
            <a:off x="1551000" y="5653005"/>
            <a:ext cx="1896536" cy="98755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000" dirty="0">
                <a:solidFill>
                  <a:schemeClr val="tx1"/>
                </a:solidFill>
              </a:rPr>
              <a:t>2 3 2 1 3 3</a:t>
            </a:r>
          </a:p>
          <a:p>
            <a:r>
              <a:rPr lang="en-US" sz="2000" dirty="0">
                <a:solidFill>
                  <a:schemeClr val="tx1"/>
                </a:solidFill>
              </a:rPr>
              <a:t>4</a:t>
            </a:r>
          </a:p>
        </p:txBody>
      </p:sp>
      <p:sp>
        <p:nvSpPr>
          <p:cNvPr id="7" name="Text Placeholder 2"/>
          <p:cNvSpPr txBox="1">
            <a:spLocks/>
          </p:cNvSpPr>
          <p:nvPr/>
        </p:nvSpPr>
        <p:spPr>
          <a:xfrm>
            <a:off x="4612292" y="5868448"/>
            <a:ext cx="5173707" cy="52588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000" dirty="0">
                <a:solidFill>
                  <a:schemeClr val="tx1"/>
                </a:solidFill>
              </a:rPr>
              <a:t>Score: 3/6. Employees are happy!</a:t>
            </a:r>
          </a:p>
        </p:txBody>
      </p:sp>
      <p:sp>
        <p:nvSpPr>
          <p:cNvPr id="9" name="Right Arrow 8"/>
          <p:cNvSpPr/>
          <p:nvPr/>
        </p:nvSpPr>
        <p:spPr bwMode="auto">
          <a:xfrm>
            <a:off x="3824999" y="5951245"/>
            <a:ext cx="411892" cy="329514"/>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Slide Number">
            <a:extLst>
              <a:ext uri="{FF2B5EF4-FFF2-40B4-BE49-F238E27FC236}">
                <a16:creationId xmlns:a16="http://schemas.microsoft.com/office/drawing/2014/main" xmlns="" id="{4EC83151-DC86-4956-BC18-C636709B2FD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442</a:t>
            </a:fld>
            <a:endParaRPr lang="en-US" dirty="0"/>
          </a:p>
        </p:txBody>
      </p:sp>
      <p:sp>
        <p:nvSpPr>
          <p:cNvPr id="12" name="Right Arrow 8">
            <a:extLst>
              <a:ext uri="{FF2B5EF4-FFF2-40B4-BE49-F238E27FC236}">
                <a16:creationId xmlns:a16="http://schemas.microsoft.com/office/drawing/2014/main" xmlns="" id="{AC318B98-E2E1-4B8D-A548-90C17AE31943}"/>
              </a:ext>
            </a:extLst>
          </p:cNvPr>
          <p:cNvSpPr/>
          <p:nvPr/>
        </p:nvSpPr>
        <p:spPr bwMode="auto">
          <a:xfrm>
            <a:off x="3815644" y="4784535"/>
            <a:ext cx="411892" cy="329514"/>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22933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P spid="7" grpId="0" animBg="1"/>
      <p:bldP spid="9" grpId="0" animBg="1"/>
      <p:bldP spid="12"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A20718B-C321-4AAE-A87D-C5B02A1A61F9}"/>
              </a:ext>
            </a:extLst>
          </p:cNvPr>
          <p:cNvSpPr>
            <a:spLocks noGrp="1"/>
          </p:cNvSpPr>
          <p:nvPr>
            <p:ph type="body" sz="quarter" idx="11"/>
          </p:nvPr>
        </p:nvSpPr>
        <p:spPr>
          <a:xfrm>
            <a:off x="606000" y="1404000"/>
            <a:ext cx="10800000" cy="4680870"/>
          </a:xfrm>
        </p:spPr>
        <p:txBody>
          <a:bodyPr/>
          <a:lstStyle/>
          <a:p>
            <a:pPr>
              <a:lnSpc>
                <a:spcPct val="100000"/>
              </a:lnSpc>
              <a:spcBef>
                <a:spcPts val="600"/>
              </a:spcBef>
              <a:spcAft>
                <a:spcPts val="600"/>
              </a:spcAft>
            </a:pPr>
            <a:r>
              <a:rPr lang="en-US" sz="2200" dirty="0" err="1"/>
              <a:t>employeеs</a:t>
            </a:r>
            <a:r>
              <a:rPr lang="en-US" sz="2200" dirty="0"/>
              <a:t> = input().split(" ")</a:t>
            </a:r>
          </a:p>
          <a:p>
            <a:pPr>
              <a:lnSpc>
                <a:spcPct val="100000"/>
              </a:lnSpc>
              <a:spcBef>
                <a:spcPts val="600"/>
              </a:spcBef>
              <a:spcAft>
                <a:spcPts val="600"/>
              </a:spcAft>
            </a:pPr>
            <a:r>
              <a:rPr lang="en-US" sz="2200" dirty="0" err="1"/>
              <a:t>happiness_factor</a:t>
            </a:r>
            <a:r>
              <a:rPr lang="en-US" sz="2200" dirty="0"/>
              <a:t> = int(input())</a:t>
            </a:r>
          </a:p>
          <a:p>
            <a:pPr>
              <a:lnSpc>
                <a:spcPct val="100000"/>
              </a:lnSpc>
              <a:spcBef>
                <a:spcPts val="600"/>
              </a:spcBef>
              <a:spcAft>
                <a:spcPts val="600"/>
              </a:spcAft>
            </a:pPr>
            <a:r>
              <a:rPr lang="en-US" sz="2200" dirty="0"/>
              <a:t>employees = </a:t>
            </a:r>
            <a:r>
              <a:rPr lang="en-US" sz="2200" i="1" dirty="0">
                <a:solidFill>
                  <a:schemeClr val="accent2"/>
                </a:solidFill>
              </a:rPr>
              <a:t># Use map to multiply each element with the factor</a:t>
            </a:r>
          </a:p>
          <a:p>
            <a:pPr>
              <a:lnSpc>
                <a:spcPct val="100000"/>
              </a:lnSpc>
              <a:spcBef>
                <a:spcPts val="600"/>
              </a:spcBef>
              <a:spcAft>
                <a:spcPts val="600"/>
              </a:spcAft>
            </a:pPr>
            <a:r>
              <a:rPr lang="en-US" sz="2200" dirty="0"/>
              <a:t>filtered = </a:t>
            </a:r>
            <a:r>
              <a:rPr lang="en-US" sz="2200" i="1" dirty="0">
                <a:solidFill>
                  <a:schemeClr val="accent2"/>
                </a:solidFill>
              </a:rPr>
              <a:t># Use filter to get all the numbers &gt;= than the average</a:t>
            </a:r>
          </a:p>
          <a:p>
            <a:pPr>
              <a:lnSpc>
                <a:spcPct val="100000"/>
              </a:lnSpc>
              <a:spcBef>
                <a:spcPts val="600"/>
              </a:spcBef>
              <a:spcAft>
                <a:spcPts val="600"/>
              </a:spcAft>
            </a:pPr>
            <a:r>
              <a:rPr lang="en-US" sz="2200" dirty="0"/>
              <a:t>if </a:t>
            </a:r>
            <a:r>
              <a:rPr lang="en-US" sz="2200" dirty="0" err="1"/>
              <a:t>len</a:t>
            </a:r>
            <a:r>
              <a:rPr lang="en-US" sz="2200" dirty="0"/>
              <a:t>(filtered) &gt;= </a:t>
            </a:r>
            <a:r>
              <a:rPr lang="en-US" sz="2200" dirty="0" err="1"/>
              <a:t>len</a:t>
            </a:r>
            <a:r>
              <a:rPr lang="en-US" sz="2200" dirty="0"/>
              <a:t>(employees) / 2:</a:t>
            </a:r>
          </a:p>
          <a:p>
            <a:pPr>
              <a:lnSpc>
                <a:spcPct val="100000"/>
              </a:lnSpc>
              <a:spcBef>
                <a:spcPts val="600"/>
              </a:spcBef>
              <a:spcAft>
                <a:spcPts val="600"/>
              </a:spcAft>
            </a:pPr>
            <a:r>
              <a:rPr lang="en-US" sz="2200" dirty="0"/>
              <a:t>    print(</a:t>
            </a:r>
            <a:r>
              <a:rPr lang="en-US" sz="2200" dirty="0" err="1"/>
              <a:t>f"Score</a:t>
            </a:r>
            <a:r>
              <a:rPr lang="en-US" sz="2200" dirty="0"/>
              <a:t>: {</a:t>
            </a:r>
            <a:r>
              <a:rPr lang="en-US" sz="2200" dirty="0" err="1"/>
              <a:t>len</a:t>
            </a:r>
            <a:r>
              <a:rPr lang="en-US" sz="2200" dirty="0"/>
              <a:t>(filtered)}/{</a:t>
            </a:r>
            <a:r>
              <a:rPr lang="en-US" sz="2200" dirty="0" err="1"/>
              <a:t>len</a:t>
            </a:r>
            <a:r>
              <a:rPr lang="en-US" sz="2200" dirty="0"/>
              <a:t>(employees)}. Employees are happy!")</a:t>
            </a:r>
          </a:p>
          <a:p>
            <a:pPr>
              <a:lnSpc>
                <a:spcPct val="100000"/>
              </a:lnSpc>
              <a:spcBef>
                <a:spcPts val="600"/>
              </a:spcBef>
              <a:spcAft>
                <a:spcPts val="600"/>
              </a:spcAft>
            </a:pPr>
            <a:r>
              <a:rPr lang="en-US" sz="2200" dirty="0"/>
              <a:t>else:</a:t>
            </a:r>
          </a:p>
          <a:p>
            <a:pPr>
              <a:lnSpc>
                <a:spcPct val="100000"/>
              </a:lnSpc>
              <a:spcBef>
                <a:spcPts val="600"/>
              </a:spcBef>
              <a:spcAft>
                <a:spcPts val="600"/>
              </a:spcAft>
            </a:pPr>
            <a:r>
              <a:rPr lang="en-US" sz="2200" dirty="0"/>
              <a:t>    print(</a:t>
            </a:r>
            <a:r>
              <a:rPr lang="en-US" sz="2200" dirty="0" err="1"/>
              <a:t>f"Score</a:t>
            </a:r>
            <a:r>
              <a:rPr lang="en-US" sz="2200" dirty="0"/>
              <a:t>: {</a:t>
            </a:r>
            <a:r>
              <a:rPr lang="en-US" sz="2200" dirty="0" err="1"/>
              <a:t>len</a:t>
            </a:r>
            <a:r>
              <a:rPr lang="en-US" sz="2200" dirty="0"/>
              <a:t>(filtered)}/{</a:t>
            </a:r>
            <a:r>
              <a:rPr lang="en-US" sz="2200" dirty="0" err="1"/>
              <a:t>len</a:t>
            </a:r>
            <a:r>
              <a:rPr lang="en-US" sz="2200" dirty="0"/>
              <a:t>(employees)}. Employees are not happy!")</a:t>
            </a:r>
          </a:p>
        </p:txBody>
      </p:sp>
      <p:sp>
        <p:nvSpPr>
          <p:cNvPr id="4" name="Title 3"/>
          <p:cNvSpPr>
            <a:spLocks noGrp="1"/>
          </p:cNvSpPr>
          <p:nvPr>
            <p:ph type="title"/>
          </p:nvPr>
        </p:nvSpPr>
        <p:spPr/>
        <p:txBody>
          <a:bodyPr/>
          <a:lstStyle/>
          <a:p>
            <a:r>
              <a:rPr lang="en-US" dirty="0"/>
              <a:t>Solution: the Office</a:t>
            </a:r>
          </a:p>
        </p:txBody>
      </p:sp>
      <p:sp>
        <p:nvSpPr>
          <p:cNvPr id="6" name="Slide Number">
            <a:extLst>
              <a:ext uri="{FF2B5EF4-FFF2-40B4-BE49-F238E27FC236}">
                <a16:creationId xmlns:a16="http://schemas.microsoft.com/office/drawing/2014/main" xmlns="" id="{C2BD5BFA-F0DF-4DBB-83FD-814D36EA5CE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443</a:t>
            </a:fld>
            <a:endParaRPr lang="en-US" dirty="0"/>
          </a:p>
        </p:txBody>
      </p:sp>
    </p:spTree>
    <p:extLst>
      <p:ext uri="{BB962C8B-B14F-4D97-AF65-F5344CB8AC3E}">
        <p14:creationId xmlns:p14="http://schemas.microsoft.com/office/powerpoint/2010/main" val="21727650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344B9-D434-468B-94F3-01806B2B8BF8}"/>
              </a:ext>
            </a:extLst>
          </p:cNvPr>
          <p:cNvSpPr>
            <a:spLocks noGrp="1"/>
          </p:cNvSpPr>
          <p:nvPr>
            <p:ph type="title" sz="quarter" idx="10"/>
          </p:nvPr>
        </p:nvSpPr>
        <p:spPr/>
        <p:txBody>
          <a:bodyPr/>
          <a:lstStyle/>
          <a:p>
            <a:r>
              <a:rPr lang="en-US" dirty="0"/>
              <a:t>Additional List Manipulations</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7109696">
            <a:off x="4604951" y="1168928"/>
            <a:ext cx="2938003" cy="2938003"/>
          </a:xfrm>
          <a:prstGeom prst="rect">
            <a:avLst/>
          </a:prstGeom>
        </p:spPr>
      </p:pic>
    </p:spTree>
    <p:extLst>
      <p:ext uri="{BB962C8B-B14F-4D97-AF65-F5344CB8AC3E}">
        <p14:creationId xmlns:p14="http://schemas.microsoft.com/office/powerpoint/2010/main" val="33570990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730855" y="2394000"/>
            <a:ext cx="9175145" cy="2753355"/>
          </a:xfrm>
        </p:spPr>
        <p:txBody>
          <a:bodyPr/>
          <a:lstStyle/>
          <a:p>
            <a:pPr>
              <a:lnSpc>
                <a:spcPct val="100000"/>
              </a:lnSpc>
              <a:spcBef>
                <a:spcPts val="600"/>
              </a:spcBef>
              <a:spcAft>
                <a:spcPts val="600"/>
              </a:spcAft>
            </a:pPr>
            <a:r>
              <a:rPr lang="en-US" dirty="0"/>
              <a:t>nums = [1, 2, 3]</a:t>
            </a:r>
          </a:p>
          <a:p>
            <a:pPr>
              <a:lnSpc>
                <a:spcPct val="100000"/>
              </a:lnSpc>
              <a:spcBef>
                <a:spcPts val="600"/>
              </a:spcBef>
              <a:spcAft>
                <a:spcPts val="600"/>
              </a:spcAft>
            </a:pPr>
            <a:r>
              <a:rPr lang="en-US" dirty="0"/>
              <a:t>nums[0]</a:t>
            </a:r>
            <a:r>
              <a:rPr lang="en-US" dirty="0">
                <a:solidFill>
                  <a:schemeClr val="bg1"/>
                </a:solidFill>
              </a:rPr>
              <a:t>,</a:t>
            </a:r>
            <a:r>
              <a:rPr lang="en-US" dirty="0"/>
              <a:t> nums[1]</a:t>
            </a:r>
            <a:r>
              <a:rPr lang="en-US" dirty="0">
                <a:solidFill>
                  <a:schemeClr val="bg1"/>
                </a:solidFill>
              </a:rPr>
              <a:t>,</a:t>
            </a:r>
            <a:r>
              <a:rPr lang="en-US" dirty="0"/>
              <a:t> nums[2] = nums[2]</a:t>
            </a:r>
            <a:r>
              <a:rPr lang="en-US" dirty="0">
                <a:solidFill>
                  <a:schemeClr val="bg1"/>
                </a:solidFill>
              </a:rPr>
              <a:t>,</a:t>
            </a:r>
            <a:r>
              <a:rPr lang="en-US" dirty="0"/>
              <a:t> nums[0]</a:t>
            </a:r>
            <a:r>
              <a:rPr lang="en-US" dirty="0">
                <a:solidFill>
                  <a:schemeClr val="bg1"/>
                </a:solidFill>
              </a:rPr>
              <a:t>,</a:t>
            </a:r>
            <a:r>
              <a:rPr lang="en-US" dirty="0"/>
              <a:t> nums[1]</a:t>
            </a:r>
          </a:p>
          <a:p>
            <a:pPr>
              <a:lnSpc>
                <a:spcPct val="100000"/>
              </a:lnSpc>
              <a:spcBef>
                <a:spcPts val="600"/>
              </a:spcBef>
              <a:spcAft>
                <a:spcPts val="600"/>
              </a:spcAft>
            </a:pPr>
            <a:r>
              <a:rPr lang="en-US" i="1" dirty="0">
                <a:solidFill>
                  <a:schemeClr val="accent2"/>
                </a:solidFill>
              </a:rPr>
              <a:t># 1 swaps with 3</a:t>
            </a:r>
          </a:p>
          <a:p>
            <a:pPr>
              <a:lnSpc>
                <a:spcPct val="100000"/>
              </a:lnSpc>
              <a:spcBef>
                <a:spcPts val="600"/>
              </a:spcBef>
              <a:spcAft>
                <a:spcPts val="600"/>
              </a:spcAft>
            </a:pPr>
            <a:r>
              <a:rPr lang="en-US" i="1" dirty="0">
                <a:solidFill>
                  <a:schemeClr val="accent2"/>
                </a:solidFill>
              </a:rPr>
              <a:t># 2 swaps with 1</a:t>
            </a:r>
          </a:p>
          <a:p>
            <a:pPr>
              <a:lnSpc>
                <a:spcPct val="100000"/>
              </a:lnSpc>
              <a:spcBef>
                <a:spcPts val="600"/>
              </a:spcBef>
              <a:spcAft>
                <a:spcPts val="600"/>
              </a:spcAft>
            </a:pPr>
            <a:r>
              <a:rPr lang="en-US" i="1" dirty="0">
                <a:solidFill>
                  <a:schemeClr val="accent2"/>
                </a:solidFill>
              </a:rPr>
              <a:t># 3 swaps with 2</a:t>
            </a:r>
          </a:p>
        </p:txBody>
      </p:sp>
      <p:sp>
        <p:nvSpPr>
          <p:cNvPr id="5" name="Text Placeholder 4"/>
          <p:cNvSpPr>
            <a:spLocks noGrp="1"/>
          </p:cNvSpPr>
          <p:nvPr>
            <p:ph type="body" sz="quarter" idx="10"/>
          </p:nvPr>
        </p:nvSpPr>
        <p:spPr/>
        <p:txBody>
          <a:bodyPr/>
          <a:lstStyle/>
          <a:p>
            <a:pPr marL="457200" indent="-457200">
              <a:buFont typeface="Wingdings" panose="05000000000000000000" pitchFamily="2" charset="2"/>
              <a:buChar char="§"/>
            </a:pPr>
            <a:r>
              <a:rPr lang="en-US" dirty="0"/>
              <a:t>You can use the following syntax to swap two or more list </a:t>
            </a:r>
            <a:br>
              <a:rPr lang="en-US" dirty="0"/>
            </a:br>
            <a:r>
              <a:rPr lang="en-US" dirty="0"/>
              <a:t>elements</a:t>
            </a:r>
          </a:p>
          <a:p>
            <a:endParaRPr lang="en-US" dirty="0"/>
          </a:p>
          <a:p>
            <a:endParaRPr lang="en-US" dirty="0"/>
          </a:p>
          <a:p>
            <a:endParaRPr lang="en-US" dirty="0"/>
          </a:p>
          <a:p>
            <a:endParaRPr lang="en-US" dirty="0"/>
          </a:p>
          <a:p>
            <a:pPr marL="457200" indent="-457200">
              <a:buFont typeface="Wingdings" panose="05000000000000000000" pitchFamily="2" charset="2"/>
              <a:buChar char="§"/>
            </a:pPr>
            <a:r>
              <a:rPr lang="en-US" dirty="0"/>
              <a:t>The </a:t>
            </a:r>
            <a:r>
              <a:rPr lang="en-US" b="1" dirty="0">
                <a:solidFill>
                  <a:schemeClr val="bg1"/>
                </a:solidFill>
              </a:rPr>
              <a:t>first</a:t>
            </a:r>
            <a:r>
              <a:rPr lang="en-US" dirty="0"/>
              <a:t> element on the </a:t>
            </a:r>
            <a:r>
              <a:rPr lang="en-US" b="1" dirty="0">
                <a:solidFill>
                  <a:schemeClr val="bg1"/>
                </a:solidFill>
              </a:rPr>
              <a:t>left</a:t>
            </a:r>
            <a:r>
              <a:rPr lang="en-US" dirty="0"/>
              <a:t> swaps with the </a:t>
            </a:r>
            <a:r>
              <a:rPr lang="en-US" b="1" dirty="0">
                <a:solidFill>
                  <a:schemeClr val="bg1"/>
                </a:solidFill>
              </a:rPr>
              <a:t>first</a:t>
            </a:r>
            <a:r>
              <a:rPr lang="en-US" dirty="0"/>
              <a:t> on the </a:t>
            </a:r>
            <a:r>
              <a:rPr lang="en-US" b="1" dirty="0">
                <a:solidFill>
                  <a:schemeClr val="bg1"/>
                </a:solidFill>
              </a:rPr>
              <a:t>right</a:t>
            </a:r>
            <a:r>
              <a:rPr lang="en-US" dirty="0"/>
              <a:t> </a:t>
            </a:r>
            <a:br>
              <a:rPr lang="en-US" dirty="0"/>
            </a:br>
            <a:r>
              <a:rPr lang="en-US" dirty="0"/>
              <a:t>and so on</a:t>
            </a:r>
          </a:p>
        </p:txBody>
      </p:sp>
      <p:sp>
        <p:nvSpPr>
          <p:cNvPr id="4" name="Title 3"/>
          <p:cNvSpPr>
            <a:spLocks noGrp="1"/>
          </p:cNvSpPr>
          <p:nvPr>
            <p:ph type="title"/>
          </p:nvPr>
        </p:nvSpPr>
        <p:spPr/>
        <p:txBody>
          <a:bodyPr/>
          <a:lstStyle/>
          <a:p>
            <a:r>
              <a:rPr lang="en-US" dirty="0"/>
              <a:t>Swapping List Elements</a:t>
            </a:r>
          </a:p>
        </p:txBody>
      </p:sp>
      <p:sp>
        <p:nvSpPr>
          <p:cNvPr id="7" name="Slide Number">
            <a:extLst>
              <a:ext uri="{FF2B5EF4-FFF2-40B4-BE49-F238E27FC236}">
                <a16:creationId xmlns:a16="http://schemas.microsoft.com/office/drawing/2014/main" xmlns="" id="{5DBE79F3-8032-4EE1-92FB-7DD6F0BA75C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445</a:t>
            </a:fld>
            <a:endParaRPr lang="en-US" dirty="0"/>
          </a:p>
        </p:txBody>
      </p:sp>
    </p:spTree>
    <p:extLst>
      <p:ext uri="{BB962C8B-B14F-4D97-AF65-F5344CB8AC3E}">
        <p14:creationId xmlns:p14="http://schemas.microsoft.com/office/powerpoint/2010/main" val="3867872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786000" y="2034000"/>
            <a:ext cx="6854199" cy="2211989"/>
          </a:xfrm>
        </p:spPr>
        <p:txBody>
          <a:bodyPr/>
          <a:lstStyle/>
          <a:p>
            <a:pPr>
              <a:lnSpc>
                <a:spcPct val="100000"/>
              </a:lnSpc>
              <a:spcBef>
                <a:spcPts val="600"/>
              </a:spcBef>
              <a:spcAft>
                <a:spcPts val="600"/>
              </a:spcAft>
            </a:pPr>
            <a:r>
              <a:rPr lang="en-US" dirty="0"/>
              <a:t>nums_list_1 = [1, 2, 3]</a:t>
            </a:r>
          </a:p>
          <a:p>
            <a:pPr>
              <a:lnSpc>
                <a:spcPct val="100000"/>
              </a:lnSpc>
              <a:spcBef>
                <a:spcPts val="600"/>
              </a:spcBef>
              <a:spcAft>
                <a:spcPts val="600"/>
              </a:spcAft>
            </a:pPr>
            <a:r>
              <a:rPr lang="en-US" dirty="0"/>
              <a:t>nums_list_2 = [4, 5, 6]</a:t>
            </a:r>
          </a:p>
          <a:p>
            <a:pPr>
              <a:lnSpc>
                <a:spcPct val="100000"/>
              </a:lnSpc>
              <a:spcBef>
                <a:spcPts val="600"/>
              </a:spcBef>
              <a:spcAft>
                <a:spcPts val="600"/>
              </a:spcAft>
            </a:pPr>
            <a:r>
              <a:rPr lang="en-US" dirty="0"/>
              <a:t>final_list = nums_list_1 </a:t>
            </a:r>
            <a:r>
              <a:rPr lang="en-US" dirty="0">
                <a:solidFill>
                  <a:schemeClr val="bg1"/>
                </a:solidFill>
              </a:rPr>
              <a:t>+</a:t>
            </a:r>
            <a:r>
              <a:rPr lang="en-US" dirty="0"/>
              <a:t> nums_list_2</a:t>
            </a:r>
          </a:p>
          <a:p>
            <a:pPr>
              <a:lnSpc>
                <a:spcPct val="100000"/>
              </a:lnSpc>
              <a:spcBef>
                <a:spcPts val="600"/>
              </a:spcBef>
              <a:spcAft>
                <a:spcPts val="600"/>
              </a:spcAft>
            </a:pPr>
            <a:r>
              <a:rPr lang="en-US" dirty="0"/>
              <a:t>print(final_list) </a:t>
            </a:r>
            <a:r>
              <a:rPr lang="en-US" i="1" dirty="0">
                <a:solidFill>
                  <a:schemeClr val="accent2"/>
                </a:solidFill>
              </a:rPr>
              <a:t># [1, 2, 3, 4, 5, 6]</a:t>
            </a:r>
          </a:p>
        </p:txBody>
      </p:sp>
      <p:sp>
        <p:nvSpPr>
          <p:cNvPr id="5" name="Text Placeholder 4"/>
          <p:cNvSpPr>
            <a:spLocks noGrp="1"/>
          </p:cNvSpPr>
          <p:nvPr>
            <p:ph type="body" sz="quarter" idx="10"/>
          </p:nvPr>
        </p:nvSpPr>
        <p:spPr/>
        <p:txBody>
          <a:bodyPr/>
          <a:lstStyle/>
          <a:p>
            <a:pPr marL="457200" indent="-457200">
              <a:buFont typeface="Wingdings" panose="05000000000000000000" pitchFamily="2" charset="2"/>
              <a:buChar char="§"/>
            </a:pPr>
            <a:r>
              <a:rPr lang="en-US" dirty="0"/>
              <a:t>You can use the "</a:t>
            </a:r>
            <a:r>
              <a:rPr lang="en-US" b="1" dirty="0">
                <a:solidFill>
                  <a:schemeClr val="bg1"/>
                </a:solidFill>
                <a:latin typeface="Consolas" panose="020B0609020204030204" pitchFamily="49" charset="0"/>
              </a:rPr>
              <a:t>+</a:t>
            </a:r>
            <a:r>
              <a:rPr lang="en-US" dirty="0"/>
              <a:t>" operator to join two lists</a:t>
            </a:r>
          </a:p>
          <a:p>
            <a:endParaRPr lang="en-US" dirty="0"/>
          </a:p>
          <a:p>
            <a:endParaRPr lang="en-US" dirty="0"/>
          </a:p>
          <a:p>
            <a:endParaRPr lang="en-US" dirty="0"/>
          </a:p>
          <a:p>
            <a:endParaRPr lang="en-US" dirty="0"/>
          </a:p>
          <a:p>
            <a:pPr marL="457200" indent="-457200">
              <a:buFont typeface="Wingdings" panose="05000000000000000000" pitchFamily="2" charset="2"/>
              <a:buChar char="§"/>
            </a:pPr>
            <a:r>
              <a:rPr lang="en-US" dirty="0"/>
              <a:t>Always the second list is added at the end of the first</a:t>
            </a:r>
          </a:p>
        </p:txBody>
      </p:sp>
      <p:sp>
        <p:nvSpPr>
          <p:cNvPr id="4" name="Title 3"/>
          <p:cNvSpPr>
            <a:spLocks noGrp="1"/>
          </p:cNvSpPr>
          <p:nvPr>
            <p:ph type="title"/>
          </p:nvPr>
        </p:nvSpPr>
        <p:spPr/>
        <p:txBody>
          <a:bodyPr/>
          <a:lstStyle/>
          <a:p>
            <a:r>
              <a:rPr lang="en-US" dirty="0"/>
              <a:t>Concatenating Lists</a:t>
            </a:r>
          </a:p>
        </p:txBody>
      </p:sp>
      <p:sp>
        <p:nvSpPr>
          <p:cNvPr id="7" name="Slide Number">
            <a:extLst>
              <a:ext uri="{FF2B5EF4-FFF2-40B4-BE49-F238E27FC236}">
                <a16:creationId xmlns:a16="http://schemas.microsoft.com/office/drawing/2014/main" xmlns="" id="{D0F526D5-6FAA-4C46-85AF-DDFD2BFE131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446</a:t>
            </a:fld>
            <a:endParaRPr lang="en-US" dirty="0"/>
          </a:p>
        </p:txBody>
      </p:sp>
    </p:spTree>
    <p:extLst>
      <p:ext uri="{BB962C8B-B14F-4D97-AF65-F5344CB8AC3E}">
        <p14:creationId xmlns:p14="http://schemas.microsoft.com/office/powerpoint/2010/main" val="4209767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41000" y="2394000"/>
            <a:ext cx="9947150" cy="1172217"/>
          </a:xfrm>
        </p:spPr>
        <p:txBody>
          <a:bodyPr/>
          <a:lstStyle/>
          <a:p>
            <a:pPr>
              <a:lnSpc>
                <a:spcPct val="100000"/>
              </a:lnSpc>
              <a:spcBef>
                <a:spcPts val="600"/>
              </a:spcBef>
              <a:spcAft>
                <a:spcPts val="600"/>
              </a:spcAft>
            </a:pPr>
            <a:r>
              <a:rPr lang="en-US" sz="2600" dirty="0"/>
              <a:t>numbers = [1, 2, 2, 3, 1, 4, 5, 4]</a:t>
            </a:r>
          </a:p>
          <a:p>
            <a:pPr>
              <a:lnSpc>
                <a:spcPct val="100000"/>
              </a:lnSpc>
              <a:spcBef>
                <a:spcPts val="600"/>
              </a:spcBef>
              <a:spcAft>
                <a:spcPts val="600"/>
              </a:spcAft>
            </a:pPr>
            <a:r>
              <a:rPr lang="en-US" sz="2600" dirty="0"/>
              <a:t>unique_numbers = list(set(numbers)) </a:t>
            </a:r>
            <a:r>
              <a:rPr lang="en-US" sz="2600" i="1" dirty="0">
                <a:solidFill>
                  <a:schemeClr val="accent2"/>
                </a:solidFill>
              </a:rPr>
              <a:t># [1, 2, 3, 4, 5]</a:t>
            </a:r>
          </a:p>
        </p:txBody>
      </p:sp>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You can use the </a:t>
            </a:r>
            <a:r>
              <a:rPr lang="en-US" b="1" dirty="0">
                <a:solidFill>
                  <a:schemeClr val="bg1"/>
                </a:solidFill>
                <a:latin typeface="Consolas" panose="020B0609020204030204" pitchFamily="49" charset="0"/>
              </a:rPr>
              <a:t>set()</a:t>
            </a:r>
            <a:r>
              <a:rPr lang="en-US" b="1" dirty="0"/>
              <a:t> </a:t>
            </a:r>
            <a:r>
              <a:rPr lang="en-US" dirty="0"/>
              <a:t>method to extract only the unique </a:t>
            </a:r>
            <a:br>
              <a:rPr lang="en-US" dirty="0"/>
            </a:br>
            <a:r>
              <a:rPr lang="en-US" dirty="0"/>
              <a:t>elements from a list</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The </a:t>
            </a:r>
            <a:r>
              <a:rPr lang="en-US" b="1" dirty="0">
                <a:solidFill>
                  <a:schemeClr val="bg1"/>
                </a:solidFill>
                <a:latin typeface="Consolas" panose="020B0609020204030204" pitchFamily="49" charset="0"/>
              </a:rPr>
              <a:t>set()</a:t>
            </a:r>
            <a:r>
              <a:rPr lang="en-US" b="1" dirty="0"/>
              <a:t> </a:t>
            </a:r>
            <a:r>
              <a:rPr lang="en-US" dirty="0"/>
              <a:t>method returns a </a:t>
            </a:r>
            <a:r>
              <a:rPr lang="en-US" b="1" dirty="0">
                <a:solidFill>
                  <a:schemeClr val="bg1"/>
                </a:solidFill>
              </a:rPr>
              <a:t>set</a:t>
            </a:r>
            <a:r>
              <a:rPr lang="en-US" dirty="0"/>
              <a:t> with the unique values</a:t>
            </a:r>
          </a:p>
          <a:p>
            <a:pPr marL="457200" indent="-457200">
              <a:buFont typeface="Wingdings" panose="05000000000000000000" pitchFamily="2" charset="2"/>
              <a:buChar char="§"/>
            </a:pPr>
            <a:r>
              <a:rPr lang="en-US" dirty="0"/>
              <a:t>You will learn more about </a:t>
            </a:r>
            <a:r>
              <a:rPr lang="en-US" b="1" dirty="0">
                <a:solidFill>
                  <a:schemeClr val="bg1"/>
                </a:solidFill>
              </a:rPr>
              <a:t>sets</a:t>
            </a:r>
            <a:r>
              <a:rPr lang="en-US" dirty="0"/>
              <a:t> in the advanced </a:t>
            </a:r>
            <a:br>
              <a:rPr lang="en-US" dirty="0"/>
            </a:br>
            <a:r>
              <a:rPr lang="en-US" dirty="0"/>
              <a:t>python module</a:t>
            </a:r>
          </a:p>
        </p:txBody>
      </p:sp>
      <p:sp>
        <p:nvSpPr>
          <p:cNvPr id="4" name="Title 3"/>
          <p:cNvSpPr>
            <a:spLocks noGrp="1"/>
          </p:cNvSpPr>
          <p:nvPr>
            <p:ph type="title"/>
          </p:nvPr>
        </p:nvSpPr>
        <p:spPr/>
        <p:txBody>
          <a:bodyPr/>
          <a:lstStyle/>
          <a:p>
            <a:r>
              <a:rPr lang="en-US" dirty="0"/>
              <a:t>The Set Method</a:t>
            </a:r>
          </a:p>
        </p:txBody>
      </p:sp>
      <p:sp>
        <p:nvSpPr>
          <p:cNvPr id="5" name="Slide Number">
            <a:extLst>
              <a:ext uri="{FF2B5EF4-FFF2-40B4-BE49-F238E27FC236}">
                <a16:creationId xmlns:a16="http://schemas.microsoft.com/office/drawing/2014/main" xmlns="" id="{9CCEABF3-D7CE-4F0C-BEC2-A8B90D87760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447</a:t>
            </a:fld>
            <a:endParaRPr lang="en-US" dirty="0"/>
          </a:p>
        </p:txBody>
      </p:sp>
    </p:spTree>
    <p:extLst>
      <p:ext uri="{BB962C8B-B14F-4D97-AF65-F5344CB8AC3E}">
        <p14:creationId xmlns:p14="http://schemas.microsoft.com/office/powerpoint/2010/main" val="2050303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EC850D8D-B775-4D85-946D-35E3FA1CA480}"/>
              </a:ext>
            </a:extLst>
          </p:cNvPr>
          <p:cNvSpPr/>
          <p:nvPr/>
        </p:nvSpPr>
        <p:spPr bwMode="auto">
          <a:xfrm>
            <a:off x="4267201" y="807603"/>
            <a:ext cx="3657600" cy="3657600"/>
          </a:xfrm>
          <a:prstGeom prst="ellipse">
            <a:avLst/>
          </a:prstGeom>
          <a:solidFill>
            <a:schemeClr val="bg2">
              <a:alpha val="50000"/>
            </a:schemeClr>
          </a:solidFill>
          <a:ln w="19050">
            <a:solidFill>
              <a:schemeClr val="bg2">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xmlns="" id="{B65655BF-DE44-4349-870E-18F0459986D3}"/>
              </a:ext>
            </a:extLst>
          </p:cNvPr>
          <p:cNvSpPr>
            <a:spLocks noGrp="1"/>
          </p:cNvSpPr>
          <p:nvPr>
            <p:ph type="title" sz="quarter" idx="10"/>
          </p:nvPr>
        </p:nvSpPr>
        <p:spPr/>
        <p:txBody>
          <a:bodyPr/>
          <a:lstStyle/>
          <a:p>
            <a:r>
              <a:rPr lang="en-US" dirty="0"/>
              <a:t>Live Exercises</a:t>
            </a:r>
          </a:p>
        </p:txBody>
      </p:sp>
      <p:pic>
        <p:nvPicPr>
          <p:cNvPr id="4" name="Picture 3">
            <a:extLst>
              <a:ext uri="{FF2B5EF4-FFF2-40B4-BE49-F238E27FC236}">
                <a16:creationId xmlns:a16="http://schemas.microsoft.com/office/drawing/2014/main" xmlns="" id="{91164FCD-7800-435E-869A-D8FA4DBBE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267201" y="629976"/>
            <a:ext cx="3124201" cy="3835227"/>
          </a:xfrm>
          <a:prstGeom prst="rect">
            <a:avLst/>
          </a:prstGeom>
        </p:spPr>
      </p:pic>
    </p:spTree>
    <p:extLst>
      <p:ext uri="{BB962C8B-B14F-4D97-AF65-F5344CB8AC3E}">
        <p14:creationId xmlns:p14="http://schemas.microsoft.com/office/powerpoint/2010/main" val="373701143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xmlns="" id="{B3541D77-9DF8-40AD-A29B-6DAA6FBEE825}"/>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449</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89644" y="1336681"/>
            <a:ext cx="8632995" cy="5300339"/>
            <a:chOff x="471000" y="1508785"/>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1000" y="1508785"/>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58463" y="3277415"/>
            <a:ext cx="2882677" cy="3119781"/>
          </a:xfrm>
          <a:prstGeom prst="rect">
            <a:avLst/>
          </a:prstGeom>
        </p:spPr>
      </p:pic>
      <p:sp>
        <p:nvSpPr>
          <p:cNvPr id="15" name="Content Placeholder 4">
            <a:extLst>
              <a:ext uri="{FF2B5EF4-FFF2-40B4-BE49-F238E27FC236}">
                <a16:creationId xmlns:a16="http://schemas.microsoft.com/office/drawing/2014/main" xmlns="" id="{373AC257-A0F4-4265-8C0F-3CB5C237A93D}"/>
              </a:ext>
            </a:extLst>
          </p:cNvPr>
          <p:cNvSpPr txBox="1">
            <a:spLocks/>
          </p:cNvSpPr>
          <p:nvPr/>
        </p:nvSpPr>
        <p:spPr>
          <a:xfrm>
            <a:off x="699285" y="1679513"/>
            <a:ext cx="8125652" cy="524532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endParaRPr lang="en-US" sz="2800" dirty="0">
              <a:solidFill>
                <a:schemeClr val="bg2"/>
              </a:solidFill>
              <a:latin typeface="Malgun Gothic (Body)"/>
            </a:endParaRPr>
          </a:p>
        </p:txBody>
      </p:sp>
      <p:sp>
        <p:nvSpPr>
          <p:cNvPr id="16" name="Content Placeholder 4">
            <a:extLst>
              <a:ext uri="{FF2B5EF4-FFF2-40B4-BE49-F238E27FC236}">
                <a16:creationId xmlns:a16="http://schemas.microsoft.com/office/drawing/2014/main" xmlns="" id="{373AC257-A0F4-4265-8C0F-3CB5C237A93D}"/>
              </a:ext>
            </a:extLst>
          </p:cNvPr>
          <p:cNvSpPr txBox="1">
            <a:spLocks/>
          </p:cNvSpPr>
          <p:nvPr/>
        </p:nvSpPr>
        <p:spPr>
          <a:xfrm>
            <a:off x="682522" y="1596445"/>
            <a:ext cx="8017251" cy="5245321"/>
          </a:xfrm>
          <a:prstGeom prst="rect">
            <a:avLst/>
          </a:prstGeom>
        </p:spPr>
        <p:txBody>
          <a:bodyPr vert="horz" lIns="108000" tIns="36000" rIns="108000" bIns="36000" rtlCol="0" anchor="t">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6565" indent="-456565">
              <a:lnSpc>
                <a:spcPct val="130000"/>
              </a:lnSpc>
            </a:pPr>
            <a:r>
              <a:rPr lang="en-US" sz="3400" dirty="0">
                <a:solidFill>
                  <a:schemeClr val="bg2"/>
                </a:solidFill>
                <a:latin typeface="+mj-lt"/>
              </a:rPr>
              <a:t>We learned:</a:t>
            </a:r>
            <a:endParaRPr lang="bg-BG" sz="3400" dirty="0"/>
          </a:p>
          <a:p>
            <a:pPr marL="989965" lvl="1" indent="-380365">
              <a:lnSpc>
                <a:spcPct val="130000"/>
              </a:lnSpc>
            </a:pPr>
            <a:r>
              <a:rPr lang="en-US" sz="3200" dirty="0">
                <a:solidFill>
                  <a:schemeClr val="bg2"/>
                </a:solidFill>
                <a:latin typeface="+mj-lt"/>
              </a:rPr>
              <a:t>Some additional methods that can be </a:t>
            </a:r>
            <a:br>
              <a:rPr lang="en-US" sz="3200" dirty="0">
                <a:solidFill>
                  <a:schemeClr val="bg2"/>
                </a:solidFill>
                <a:latin typeface="+mj-lt"/>
              </a:rPr>
            </a:br>
            <a:r>
              <a:rPr lang="en-US" sz="3200" dirty="0">
                <a:solidFill>
                  <a:schemeClr val="bg2"/>
                </a:solidFill>
                <a:latin typeface="+mj-lt"/>
              </a:rPr>
              <a:t>used with lists</a:t>
            </a:r>
            <a:endParaRPr lang="en-US" sz="3200" dirty="0">
              <a:solidFill>
                <a:schemeClr val="bg2"/>
              </a:solidFill>
              <a:latin typeface="+mj-lt"/>
              <a:cs typeface="Calibri"/>
            </a:endParaRPr>
          </a:p>
          <a:p>
            <a:pPr marL="989965" lvl="1" indent="-380365">
              <a:lnSpc>
                <a:spcPct val="130000"/>
              </a:lnSpc>
            </a:pPr>
            <a:r>
              <a:rPr lang="en-US" sz="3200" dirty="0">
                <a:solidFill>
                  <a:schemeClr val="bg2"/>
                </a:solidFill>
              </a:rPr>
              <a:t>Some basic </a:t>
            </a:r>
            <a:r>
              <a:rPr lang="en-US" sz="3200" b="1" dirty="0">
                <a:solidFill>
                  <a:schemeClr val="bg1">
                    <a:lumMod val="60000"/>
                    <a:lumOff val="40000"/>
                  </a:schemeClr>
                </a:solidFill>
              </a:rPr>
              <a:t>lambda</a:t>
            </a:r>
            <a:r>
              <a:rPr lang="en-US" sz="3200" dirty="0">
                <a:solidFill>
                  <a:schemeClr val="bg1"/>
                </a:solidFill>
              </a:rPr>
              <a:t> </a:t>
            </a:r>
            <a:r>
              <a:rPr lang="en-US" sz="3200" dirty="0">
                <a:solidFill>
                  <a:schemeClr val="bg2"/>
                </a:solidFill>
              </a:rPr>
              <a:t>functionality</a:t>
            </a:r>
            <a:endParaRPr lang="en-US" sz="3200" dirty="0">
              <a:solidFill>
                <a:schemeClr val="bg2"/>
              </a:solidFill>
              <a:latin typeface="+mj-lt"/>
              <a:cs typeface="Calibri"/>
            </a:endParaRPr>
          </a:p>
          <a:p>
            <a:pPr marL="989965" lvl="1" indent="-380365">
              <a:lnSpc>
                <a:spcPct val="130000"/>
              </a:lnSpc>
            </a:pPr>
            <a:r>
              <a:rPr lang="en-US" sz="3200" dirty="0">
                <a:solidFill>
                  <a:schemeClr val="bg2"/>
                </a:solidFill>
                <a:latin typeface="+mj-lt"/>
              </a:rPr>
              <a:t>How to swap list elements</a:t>
            </a:r>
            <a:endParaRPr lang="en-US" sz="3200" dirty="0">
              <a:solidFill>
                <a:schemeClr val="bg2"/>
              </a:solidFill>
              <a:latin typeface="+mj-lt"/>
              <a:cs typeface="Calibri"/>
            </a:endParaRPr>
          </a:p>
        </p:txBody>
      </p:sp>
      <p:sp>
        <p:nvSpPr>
          <p:cNvPr id="2" name="Правоъгълник 1"/>
          <p:cNvSpPr/>
          <p:nvPr/>
        </p:nvSpPr>
        <p:spPr>
          <a:xfrm>
            <a:off x="279572" y="1679513"/>
            <a:ext cx="9733007" cy="1077218"/>
          </a:xfrm>
          <a:prstGeom prst="rect">
            <a:avLst/>
          </a:prstGeom>
        </p:spPr>
        <p:txBody>
          <a:bodyPr wrap="square">
            <a:spAutoFit/>
          </a:bodyPr>
          <a:lstStyle/>
          <a:p>
            <a:pPr marL="342900" lvl="1" indent="-342900">
              <a:buFont typeface="Wingdings" pitchFamily="2" charset="2"/>
              <a:buChar char="§"/>
            </a:pPr>
            <a:endParaRPr lang="en-US" sz="3200" dirty="0">
              <a:solidFill>
                <a:schemeClr val="bg2"/>
              </a:solidFill>
            </a:endParaRPr>
          </a:p>
          <a:p>
            <a:pPr marL="342900" indent="-342900">
              <a:buFont typeface="Wingdings" pitchFamily="2" charset="2"/>
              <a:buChar char="§"/>
            </a:pPr>
            <a:endParaRPr lang="ko-KR" altLang="en-US" sz="3200" dirty="0">
              <a:solidFill>
                <a:schemeClr val="bg2"/>
              </a:solidFill>
            </a:endParaRPr>
          </a:p>
        </p:txBody>
      </p:sp>
    </p:spTree>
    <p:extLst>
      <p:ext uri="{BB962C8B-B14F-4D97-AF65-F5344CB8AC3E}">
        <p14:creationId xmlns:p14="http://schemas.microsoft.com/office/powerpoint/2010/main" val="18400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AA970BB-A8E1-4981-AEF9-56E0D4D81052}"/>
              </a:ext>
            </a:extLst>
          </p:cNvPr>
          <p:cNvSpPr>
            <a:spLocks noGrp="1"/>
          </p:cNvSpPr>
          <p:nvPr>
            <p:ph type="title" sz="quarter" idx="10"/>
          </p:nvPr>
        </p:nvSpPr>
        <p:spPr/>
        <p:txBody>
          <a:bodyPr/>
          <a:lstStyle/>
          <a:p>
            <a:r>
              <a:rPr lang="en-US"/>
              <a:t>The Team</a:t>
            </a:r>
          </a:p>
        </p:txBody>
      </p:sp>
      <p:pic>
        <p:nvPicPr>
          <p:cNvPr id="7" name="Picture 6">
            <a:extLst>
              <a:ext uri="{FF2B5EF4-FFF2-40B4-BE49-F238E27FC236}">
                <a16:creationId xmlns:a16="http://schemas.microsoft.com/office/drawing/2014/main" xmlns="" id="{339D8692-CA7F-467D-B3BA-6F205A487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66800"/>
            <a:ext cx="1822172" cy="3123724"/>
          </a:xfrm>
          <a:prstGeom prst="rect">
            <a:avLst/>
          </a:prstGeom>
        </p:spPr>
      </p:pic>
    </p:spTree>
    <p:extLst>
      <p:ext uri="{BB962C8B-B14F-4D97-AF65-F5344CB8AC3E}">
        <p14:creationId xmlns:p14="http://schemas.microsoft.com/office/powerpoint/2010/main" val="35620487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43792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B21AFF53-DEBD-4A42-A913-74EB6DD9552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451</a:t>
            </a:fld>
            <a:endParaRPr lang="en-US" dirty="0"/>
          </a:p>
        </p:txBody>
      </p:sp>
    </p:spTree>
    <p:extLst>
      <p:ext uri="{BB962C8B-B14F-4D97-AF65-F5344CB8AC3E}">
        <p14:creationId xmlns:p14="http://schemas.microsoft.com/office/powerpoint/2010/main" val="41711684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75D7A6E0-5833-423D-A546-D562244B847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452</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21365396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A004DC04-DA2A-41C0-8578-4B8D2F08EA7D}"/>
              </a:ext>
            </a:extLst>
          </p:cNvPr>
          <p:cNvSpPr>
            <a:spLocks noGrp="1"/>
          </p:cNvSpPr>
          <p:nvPr>
            <p:ph type="subTitle" idx="1"/>
          </p:nvPr>
        </p:nvSpPr>
        <p:spPr>
          <a:xfrm>
            <a:off x="554182" y="1426306"/>
            <a:ext cx="11083636" cy="742694"/>
          </a:xfrm>
        </p:spPr>
        <p:txBody>
          <a:bodyPr/>
          <a:lstStyle/>
          <a:p>
            <a:r>
              <a:rPr lang="en-US" dirty="0">
                <a:solidFill>
                  <a:srgbClr val="234465"/>
                </a:solidFill>
              </a:rPr>
              <a:t>Bits, Numerals Systems and Bitwise Operations</a:t>
            </a:r>
          </a:p>
        </p:txBody>
      </p:sp>
      <p:sp>
        <p:nvSpPr>
          <p:cNvPr id="2" name="Title 1">
            <a:extLst>
              <a:ext uri="{FF2B5EF4-FFF2-40B4-BE49-F238E27FC236}">
                <a16:creationId xmlns:a16="http://schemas.microsoft.com/office/drawing/2014/main" xmlns="" id="{37F91798-9AD5-4209-8887-958029548481}"/>
              </a:ext>
            </a:extLst>
          </p:cNvPr>
          <p:cNvSpPr>
            <a:spLocks noGrp="1"/>
          </p:cNvSpPr>
          <p:nvPr>
            <p:ph type="title"/>
          </p:nvPr>
        </p:nvSpPr>
        <p:spPr>
          <a:xfrm>
            <a:off x="554182" y="389676"/>
            <a:ext cx="11083636" cy="970919"/>
          </a:xfrm>
        </p:spPr>
        <p:txBody>
          <a:bodyPr/>
          <a:lstStyle/>
          <a:p>
            <a:r>
              <a:rPr lang="en-US" dirty="0"/>
              <a:t>Bits and Bitwise Operations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a:hlinkClick r:id="rId3"/>
              </a:rPr>
              <a:t>https://softuni.bg</a:t>
            </a:r>
            <a:endParaRPr lang="en-US" dirty="0"/>
          </a:p>
        </p:txBody>
      </p:sp>
      <p:sp>
        <p:nvSpPr>
          <p:cNvPr id="9" name="Text Placeholder 8">
            <a:extLst>
              <a:ext uri="{FF2B5EF4-FFF2-40B4-BE49-F238E27FC236}">
                <a16:creationId xmlns:a16="http://schemas.microsoft.com/office/drawing/2014/main" xmlns=""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xmlns="" id="{F585BC4C-0F13-4FD4-8F23-99FD46618370}"/>
              </a:ext>
            </a:extLst>
          </p:cNvPr>
          <p:cNvSpPr>
            <a:spLocks noGrp="1"/>
          </p:cNvSpPr>
          <p:nvPr>
            <p:ph type="body" sz="quarter" idx="20"/>
          </p:nvPr>
        </p:nvSpPr>
        <p:spPr/>
        <p:txBody>
          <a:bodyPr/>
          <a:lstStyle/>
          <a:p>
            <a:r>
              <a:rPr lang="en-US" dirty="0"/>
              <a:t>Technical Trainers</a:t>
            </a:r>
          </a:p>
        </p:txBody>
      </p:sp>
      <p:pic>
        <p:nvPicPr>
          <p:cNvPr id="8" name="Picture 7"/>
          <p:cNvPicPr>
            <a:picLocks noChangeAspect="1"/>
          </p:cNvPicPr>
          <p:nvPr/>
        </p:nvPicPr>
        <p:blipFill>
          <a:blip r:embed="rId4"/>
          <a:stretch>
            <a:fillRect/>
          </a:stretch>
        </p:blipFill>
        <p:spPr>
          <a:xfrm>
            <a:off x="653813" y="2574000"/>
            <a:ext cx="2014615" cy="2010681"/>
          </a:xfrm>
          <a:prstGeom prst="rect">
            <a:avLst/>
          </a:prstGeom>
        </p:spPr>
      </p:pic>
      <p:pic>
        <p:nvPicPr>
          <p:cNvPr id="4" name="Picture 3">
            <a:extLst>
              <a:ext uri="{FF2B5EF4-FFF2-40B4-BE49-F238E27FC236}">
                <a16:creationId xmlns:a16="http://schemas.microsoft.com/office/drawing/2014/main" xmlns="" id="{8478C744-22E0-416C-8B42-C7AAB5D284E9}"/>
              </a:ext>
            </a:extLst>
          </p:cNvPr>
          <p:cNvPicPr>
            <a:picLocks noChangeAspect="1"/>
          </p:cNvPicPr>
          <p:nvPr/>
        </p:nvPicPr>
        <p:blipFill>
          <a:blip r:embed="rId5"/>
          <a:stretch>
            <a:fillRect/>
          </a:stretch>
        </p:blipFill>
        <p:spPr>
          <a:xfrm>
            <a:off x="3070553" y="2756546"/>
            <a:ext cx="5690279" cy="1662454"/>
          </a:xfrm>
          <a:prstGeom prst="roundRect">
            <a:avLst>
              <a:gd name="adj" fmla="val 6021"/>
            </a:avLst>
          </a:prstGeom>
          <a:ln w="19050">
            <a:solidFill>
              <a:schemeClr val="bg2">
                <a:lumMod val="95000"/>
              </a:schemeClr>
            </a:solidFill>
          </a:ln>
        </p:spPr>
      </p:pic>
    </p:spTree>
    <p:extLst>
      <p:ext uri="{BB962C8B-B14F-4D97-AF65-F5344CB8AC3E}">
        <p14:creationId xmlns:p14="http://schemas.microsoft.com/office/powerpoint/2010/main" val="20660740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D44E0F45-B13A-47DD-B539-1D5676226E5B}"/>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454</a:t>
            </a:fld>
            <a:endParaRPr lang="en-US" noProof="0" dirty="0"/>
          </a:p>
        </p:txBody>
      </p:sp>
      <p:sp>
        <p:nvSpPr>
          <p:cNvPr id="444419" name="Rectangle 3"/>
          <p:cNvSpPr>
            <a:spLocks noGrp="1" noChangeArrowheads="1"/>
          </p:cNvSpPr>
          <p:nvPr>
            <p:ph type="body" sz="quarter" idx="10"/>
          </p:nvPr>
        </p:nvSpPr>
        <p:spPr/>
        <p:txBody>
          <a:bodyPr/>
          <a:lstStyle/>
          <a:p>
            <a:pPr marL="514350" indent="-514350">
              <a:buFont typeface="+mj-lt"/>
              <a:buAutoNum type="arabicPeriod"/>
            </a:pPr>
            <a:r>
              <a:rPr lang="en-GB" dirty="0"/>
              <a:t>What is a </a:t>
            </a:r>
            <a:r>
              <a:rPr lang="en-GB" b="1" dirty="0"/>
              <a:t>Bit</a:t>
            </a:r>
            <a:r>
              <a:rPr lang="en-GB" dirty="0"/>
              <a:t>, </a:t>
            </a:r>
            <a:r>
              <a:rPr lang="en-GB" b="1" dirty="0"/>
              <a:t>Byte</a:t>
            </a:r>
            <a:r>
              <a:rPr lang="en-GB" dirty="0"/>
              <a:t>, </a:t>
            </a:r>
            <a:r>
              <a:rPr lang="en-GB" b="1" dirty="0"/>
              <a:t>KB</a:t>
            </a:r>
            <a:r>
              <a:rPr lang="en-GB" dirty="0"/>
              <a:t>, </a:t>
            </a:r>
            <a:r>
              <a:rPr lang="en-GB" b="1" dirty="0"/>
              <a:t>MB</a:t>
            </a:r>
            <a:r>
              <a:rPr lang="en-GB" dirty="0"/>
              <a:t>?</a:t>
            </a:r>
          </a:p>
          <a:p>
            <a:pPr marL="514350" indent="-514350">
              <a:buFont typeface="+mj-lt"/>
              <a:buAutoNum type="arabicPeriod"/>
            </a:pPr>
            <a:r>
              <a:rPr lang="en-GB" b="1" dirty="0"/>
              <a:t>Numerals Systems</a:t>
            </a:r>
          </a:p>
          <a:p>
            <a:pPr lvl="1"/>
            <a:r>
              <a:rPr lang="en-GB" dirty="0"/>
              <a:t>Decimal, Binary, Hexadecimal</a:t>
            </a:r>
          </a:p>
          <a:p>
            <a:pPr lvl="1"/>
            <a:r>
              <a:rPr lang="en-GB" dirty="0"/>
              <a:t>Conversion between Numeral Systems</a:t>
            </a:r>
            <a:endParaRPr lang="bg-BG" dirty="0"/>
          </a:p>
          <a:p>
            <a:pPr marL="514350" indent="-514350">
              <a:buFont typeface="+mj-lt"/>
              <a:buAutoNum type="arabicPeriod"/>
            </a:pPr>
            <a:r>
              <a:rPr lang="en-GB" b="1" dirty="0"/>
              <a:t>Representation of Data </a:t>
            </a:r>
            <a:r>
              <a:rPr lang="en-GB" dirty="0"/>
              <a:t>in </a:t>
            </a:r>
            <a:r>
              <a:rPr lang="en-US" dirty="0"/>
              <a:t>Computer </a:t>
            </a:r>
            <a:r>
              <a:rPr lang="en-GB" dirty="0"/>
              <a:t>Memory</a:t>
            </a:r>
          </a:p>
          <a:p>
            <a:pPr lvl="1"/>
            <a:r>
              <a:rPr lang="en-GB" dirty="0"/>
              <a:t>Representing Integers, Real Numbers and Text</a:t>
            </a:r>
          </a:p>
          <a:p>
            <a:pPr marL="514350" indent="-514350">
              <a:buFont typeface="+mj-lt"/>
              <a:buAutoNum type="arabicPeriod"/>
            </a:pPr>
            <a:r>
              <a:rPr lang="en-GB" b="1" dirty="0"/>
              <a:t>Bitwise Operations</a:t>
            </a:r>
            <a:r>
              <a:rPr lang="bg-BG" dirty="0"/>
              <a:t>: </a:t>
            </a:r>
            <a:r>
              <a:rPr lang="en-US" b="1" dirty="0"/>
              <a:t>&amp;</a:t>
            </a:r>
            <a:r>
              <a:rPr lang="en-US" dirty="0"/>
              <a:t>, </a:t>
            </a:r>
            <a:r>
              <a:rPr lang="en-US" b="1" dirty="0"/>
              <a:t>I</a:t>
            </a:r>
            <a:r>
              <a:rPr lang="en-US" dirty="0"/>
              <a:t>, </a:t>
            </a:r>
            <a:r>
              <a:rPr lang="en-US" b="1" dirty="0"/>
              <a:t>^</a:t>
            </a:r>
            <a:r>
              <a:rPr lang="en-US" dirty="0"/>
              <a:t>, </a:t>
            </a:r>
            <a:r>
              <a:rPr lang="en-US" b="1" dirty="0"/>
              <a:t>~</a:t>
            </a:r>
          </a:p>
          <a:p>
            <a:pPr lvl="1"/>
            <a:r>
              <a:rPr lang="en-GB" dirty="0"/>
              <a:t>Reading / Writing Bits from Integers</a:t>
            </a:r>
            <a:endParaRPr lang="en-US" b="1" dirty="0"/>
          </a:p>
        </p:txBody>
      </p:sp>
      <p:sp>
        <p:nvSpPr>
          <p:cNvPr id="444418" name="Rectangle 2"/>
          <p:cNvSpPr>
            <a:spLocks noGrp="1" noChangeArrowheads="1"/>
          </p:cNvSpPr>
          <p:nvPr>
            <p:ph type="title"/>
          </p:nvPr>
        </p:nvSpPr>
        <p:spPr/>
        <p:txBody>
          <a:bodyPr/>
          <a:lstStyle/>
          <a:p>
            <a:r>
              <a:rPr lang="en-US" dirty="0"/>
              <a:t>Table of Contents</a:t>
            </a:r>
            <a:endParaRPr lang="bg-BG" dirty="0"/>
          </a:p>
        </p:txBody>
      </p:sp>
      <p:pic>
        <p:nvPicPr>
          <p:cNvPr id="11" name="Picture 10">
            <a:extLst>
              <a:ext uri="{FF2B5EF4-FFF2-40B4-BE49-F238E27FC236}">
                <a16:creationId xmlns:a16="http://schemas.microsoft.com/office/drawing/2014/main" xmlns="" id="{632F03A2-F902-4F3A-BE4B-54E9AB1E11E2}"/>
              </a:ext>
            </a:extLst>
          </p:cNvPr>
          <p:cNvPicPr>
            <a:picLocks noChangeAspect="1"/>
          </p:cNvPicPr>
          <p:nvPr/>
        </p:nvPicPr>
        <p:blipFill>
          <a:blip r:embed="rId3"/>
          <a:stretch>
            <a:fillRect/>
          </a:stretch>
        </p:blipFill>
        <p:spPr>
          <a:xfrm>
            <a:off x="6465832" y="1439754"/>
            <a:ext cx="5379440" cy="1571640"/>
          </a:xfrm>
          <a:prstGeom prst="roundRect">
            <a:avLst>
              <a:gd name="adj" fmla="val 6021"/>
            </a:avLst>
          </a:prstGeom>
          <a:ln>
            <a:solidFill>
              <a:schemeClr val="bg2">
                <a:lumMod val="95000"/>
              </a:schemeClr>
            </a:solidFill>
          </a:ln>
        </p:spPr>
      </p:pic>
    </p:spTree>
    <p:extLst>
      <p:ext uri="{BB962C8B-B14F-4D97-AF65-F5344CB8AC3E}">
        <p14:creationId xmlns:p14="http://schemas.microsoft.com/office/powerpoint/2010/main" val="21571940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44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441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lstStyle/>
          <a:p>
            <a:r>
              <a:rPr lang="en-US" dirty="0"/>
              <a:t>Have a Question?</a:t>
            </a:r>
          </a:p>
        </p:txBody>
      </p:sp>
      <p:sp>
        <p:nvSpPr>
          <p:cNvPr id="8" name="Slide Number">
            <a:extLst>
              <a:ext uri="{FF2B5EF4-FFF2-40B4-BE49-F238E27FC236}">
                <a16:creationId xmlns:a16="http://schemas.microsoft.com/office/drawing/2014/main" xmlns=""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455</a:t>
            </a:fld>
            <a:endParaRPr lang="en-US" noProof="0" dirty="0"/>
          </a:p>
        </p:txBody>
      </p:sp>
    </p:spTree>
    <p:extLst>
      <p:ext uri="{BB962C8B-B14F-4D97-AF65-F5344CB8AC3E}">
        <p14:creationId xmlns:p14="http://schemas.microsoft.com/office/powerpoint/2010/main" val="224136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xmlns="" id="{7D7FEDBA-B28C-4670-B0BF-3B4A907D4FF6}"/>
              </a:ext>
            </a:extLst>
          </p:cNvPr>
          <p:cNvSpPr txBox="1">
            <a:spLocks/>
          </p:cNvSpPr>
          <p:nvPr/>
        </p:nvSpPr>
        <p:spPr>
          <a:xfrm>
            <a:off x="4573665" y="1624419"/>
            <a:ext cx="3044670" cy="1981200"/>
          </a:xfrm>
          <a:prstGeom prst="rect">
            <a:avLst/>
          </a:prstGeom>
        </p:spPr>
        <p:txBody>
          <a:bodyPr vert="horz" lIns="108000" tIns="36000" rIns="108000" bIns="36000" rtlCol="0" anchor="ctr">
            <a:no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13800" dirty="0">
                <a:solidFill>
                  <a:schemeClr val="bg2"/>
                </a:solidFill>
              </a:rPr>
              <a:t>0|1</a:t>
            </a:r>
          </a:p>
        </p:txBody>
      </p:sp>
      <p:sp>
        <p:nvSpPr>
          <p:cNvPr id="5" name="Title 4">
            <a:extLst>
              <a:ext uri="{FF2B5EF4-FFF2-40B4-BE49-F238E27FC236}">
                <a16:creationId xmlns:a16="http://schemas.microsoft.com/office/drawing/2014/main" xmlns="" id="{0167AE9F-5313-4901-9E2D-7CA2B9330158}"/>
              </a:ext>
            </a:extLst>
          </p:cNvPr>
          <p:cNvSpPr>
            <a:spLocks noGrp="1"/>
          </p:cNvSpPr>
          <p:nvPr>
            <p:ph type="title" sz="quarter" idx="10"/>
          </p:nvPr>
        </p:nvSpPr>
        <p:spPr/>
        <p:txBody>
          <a:bodyPr/>
          <a:lstStyle/>
          <a:p>
            <a:r>
              <a:rPr lang="en-US" dirty="0"/>
              <a:t>Bits</a:t>
            </a:r>
          </a:p>
        </p:txBody>
      </p:sp>
      <p:sp>
        <p:nvSpPr>
          <p:cNvPr id="7" name="Subtitle 6">
            <a:extLst>
              <a:ext uri="{FF2B5EF4-FFF2-40B4-BE49-F238E27FC236}">
                <a16:creationId xmlns:a16="http://schemas.microsoft.com/office/drawing/2014/main" xmlns="" id="{97FA9B3A-D970-4BCF-B3E0-3E00661E0B35}"/>
              </a:ext>
            </a:extLst>
          </p:cNvPr>
          <p:cNvSpPr>
            <a:spLocks noGrp="1"/>
          </p:cNvSpPr>
          <p:nvPr>
            <p:ph type="subTitle" sz="quarter" idx="11"/>
          </p:nvPr>
        </p:nvSpPr>
        <p:spPr/>
        <p:txBody>
          <a:bodyPr/>
          <a:lstStyle/>
          <a:p>
            <a:r>
              <a:rPr lang="en-US"/>
              <a:t>What is a Bit?</a:t>
            </a:r>
          </a:p>
        </p:txBody>
      </p:sp>
    </p:spTree>
    <p:extLst>
      <p:ext uri="{BB962C8B-B14F-4D97-AF65-F5344CB8AC3E}">
        <p14:creationId xmlns:p14="http://schemas.microsoft.com/office/powerpoint/2010/main" val="4708542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F196E73A-BF12-4759-8ECB-C8AB02B5677C}"/>
              </a:ext>
            </a:extLst>
          </p:cNvPr>
          <p:cNvSpPr>
            <a:spLocks noGrp="1"/>
          </p:cNvSpPr>
          <p:nvPr>
            <p:ph type="body" sz="quarter" idx="10"/>
          </p:nvPr>
        </p:nvSpPr>
        <p:spPr>
          <a:xfrm>
            <a:off x="2131766" y="1032411"/>
            <a:ext cx="9814234" cy="5546589"/>
          </a:xfrm>
        </p:spPr>
        <p:txBody>
          <a:bodyPr>
            <a:normAutofit/>
          </a:bodyPr>
          <a:lstStyle/>
          <a:p>
            <a:r>
              <a:rPr lang="en-GB" b="1" dirty="0"/>
              <a:t>Bit </a:t>
            </a:r>
            <a:r>
              <a:rPr lang="en-GB" dirty="0"/>
              <a:t>== the smallest </a:t>
            </a:r>
            <a:r>
              <a:rPr lang="en-GB" b="1" dirty="0">
                <a:solidFill>
                  <a:schemeClr val="bg1"/>
                </a:solidFill>
              </a:rPr>
              <a:t>unit of data used in computing</a:t>
            </a:r>
          </a:p>
          <a:p>
            <a:pPr lvl="1"/>
            <a:r>
              <a:rPr lang="en-GB" dirty="0"/>
              <a:t>Takes only one of </a:t>
            </a:r>
            <a:r>
              <a:rPr lang="en-GB" b="1" dirty="0">
                <a:solidFill>
                  <a:schemeClr val="bg1"/>
                </a:solidFill>
              </a:rPr>
              <a:t>two values</a:t>
            </a:r>
            <a:r>
              <a:rPr lang="en-GB" dirty="0"/>
              <a:t>: either a </a:t>
            </a:r>
            <a:r>
              <a:rPr lang="en-GB" b="1" dirty="0">
                <a:solidFill>
                  <a:schemeClr val="bg1"/>
                </a:solidFill>
              </a:rPr>
              <a:t>0</a:t>
            </a:r>
            <a:r>
              <a:rPr lang="en-GB" dirty="0"/>
              <a:t> or </a:t>
            </a:r>
            <a:r>
              <a:rPr lang="en-GB" b="1" dirty="0">
                <a:solidFill>
                  <a:schemeClr val="bg1"/>
                </a:solidFill>
              </a:rPr>
              <a:t>1</a:t>
            </a:r>
          </a:p>
          <a:p>
            <a:r>
              <a:rPr lang="en-GB" b="1" dirty="0"/>
              <a:t>1 bit </a:t>
            </a:r>
            <a:r>
              <a:rPr lang="en-GB" dirty="0"/>
              <a:t>can store anything with </a:t>
            </a:r>
            <a:r>
              <a:rPr lang="en-GB" b="1" dirty="0">
                <a:solidFill>
                  <a:schemeClr val="bg1"/>
                </a:solidFill>
              </a:rPr>
              <a:t>two separate states</a:t>
            </a:r>
            <a:endParaRPr lang="en-GB" dirty="0"/>
          </a:p>
          <a:p>
            <a:pPr lvl="1"/>
            <a:r>
              <a:rPr lang="en-GB" dirty="0"/>
              <a:t>Logical values (true / false)</a:t>
            </a:r>
          </a:p>
          <a:p>
            <a:pPr lvl="1"/>
            <a:r>
              <a:rPr lang="en-GB" dirty="0"/>
              <a:t>Algebraic signs (+ / -)</a:t>
            </a:r>
          </a:p>
          <a:p>
            <a:pPr lvl="1"/>
            <a:r>
              <a:rPr lang="en-GB" dirty="0"/>
              <a:t>Activation states (on / off)</a:t>
            </a:r>
          </a:p>
          <a:p>
            <a:r>
              <a:rPr lang="en-GB" dirty="0"/>
              <a:t>Bits are organized in computer memory in sequences of </a:t>
            </a:r>
            <a:r>
              <a:rPr lang="en-GB" b="1" dirty="0"/>
              <a:t>8 bits</a:t>
            </a:r>
            <a:r>
              <a:rPr lang="en-GB" dirty="0"/>
              <a:t>, called </a:t>
            </a:r>
            <a:r>
              <a:rPr lang="en-GB" b="1" dirty="0"/>
              <a:t>bytes</a:t>
            </a:r>
            <a:r>
              <a:rPr lang="en-GB" dirty="0"/>
              <a:t> (</a:t>
            </a:r>
            <a:r>
              <a:rPr lang="en-GB" b="1" dirty="0"/>
              <a:t>octets</a:t>
            </a:r>
            <a:r>
              <a:rPr lang="en-GB" dirty="0"/>
              <a:t>)</a:t>
            </a:r>
          </a:p>
        </p:txBody>
      </p:sp>
      <p:sp>
        <p:nvSpPr>
          <p:cNvPr id="8" name="Title 7">
            <a:extLst>
              <a:ext uri="{FF2B5EF4-FFF2-40B4-BE49-F238E27FC236}">
                <a16:creationId xmlns:a16="http://schemas.microsoft.com/office/drawing/2014/main" xmlns="" id="{0F1EA7D5-266F-4569-958D-11B1E5DD216B}"/>
              </a:ext>
            </a:extLst>
          </p:cNvPr>
          <p:cNvSpPr>
            <a:spLocks noGrp="1"/>
          </p:cNvSpPr>
          <p:nvPr>
            <p:ph type="title"/>
          </p:nvPr>
        </p:nvSpPr>
        <p:spPr/>
        <p:txBody>
          <a:bodyPr/>
          <a:lstStyle/>
          <a:p>
            <a:r>
              <a:rPr lang="en-GB" dirty="0"/>
              <a:t>Bit</a:t>
            </a:r>
          </a:p>
        </p:txBody>
      </p:sp>
      <p:sp>
        <p:nvSpPr>
          <p:cNvPr id="6" name="Slide Number">
            <a:extLst>
              <a:ext uri="{FF2B5EF4-FFF2-40B4-BE49-F238E27FC236}">
                <a16:creationId xmlns:a16="http://schemas.microsoft.com/office/drawing/2014/main" xmlns="" id="{19E29E50-F648-4707-BA1F-3BAE968244C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457</a:t>
            </a:fld>
            <a:endParaRPr lang="en-US" dirty="0"/>
          </a:p>
        </p:txBody>
      </p:sp>
    </p:spTree>
    <p:extLst>
      <p:ext uri="{BB962C8B-B14F-4D97-AF65-F5344CB8AC3E}">
        <p14:creationId xmlns:p14="http://schemas.microsoft.com/office/powerpoint/2010/main" val="1615393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21A7FA-8813-4B13-8C97-946ED6775B2B}"/>
              </a:ext>
            </a:extLst>
          </p:cNvPr>
          <p:cNvSpPr>
            <a:spLocks noGrp="1"/>
          </p:cNvSpPr>
          <p:nvPr>
            <p:ph type="body" sz="quarter" idx="10"/>
          </p:nvPr>
        </p:nvSpPr>
        <p:spPr>
          <a:xfrm>
            <a:off x="2046000" y="1121143"/>
            <a:ext cx="9945000" cy="5546589"/>
          </a:xfrm>
        </p:spPr>
        <p:txBody>
          <a:bodyPr>
            <a:normAutofit/>
          </a:bodyPr>
          <a:lstStyle/>
          <a:p>
            <a:r>
              <a:rPr lang="en-US" sz="3300" b="1" dirty="0"/>
              <a:t>Bit</a:t>
            </a:r>
            <a:r>
              <a:rPr lang="en-US" sz="3300" dirty="0"/>
              <a:t> – single </a:t>
            </a:r>
            <a:r>
              <a:rPr lang="en-US" sz="3300" b="1" dirty="0"/>
              <a:t>0</a:t>
            </a:r>
            <a:r>
              <a:rPr lang="en-US" sz="3300" dirty="0"/>
              <a:t> or </a:t>
            </a:r>
            <a:r>
              <a:rPr lang="en-US" sz="3300" b="1" dirty="0"/>
              <a:t>1</a:t>
            </a:r>
            <a:r>
              <a:rPr lang="en-US" sz="3300" dirty="0"/>
              <a:t>, representing a bit of data</a:t>
            </a:r>
          </a:p>
          <a:p>
            <a:r>
              <a:rPr lang="en-US" sz="3300" b="1" dirty="0"/>
              <a:t>Byte</a:t>
            </a:r>
            <a:r>
              <a:rPr lang="en-US" sz="3300" dirty="0"/>
              <a:t> (</a:t>
            </a:r>
            <a:r>
              <a:rPr lang="en-US" sz="3300" b="1" dirty="0"/>
              <a:t>octet</a:t>
            </a:r>
            <a:r>
              <a:rPr lang="en-US" sz="3300" dirty="0"/>
              <a:t>) == </a:t>
            </a:r>
            <a:r>
              <a:rPr lang="en-US" sz="3300" b="1" dirty="0"/>
              <a:t>8 bits</a:t>
            </a:r>
            <a:r>
              <a:rPr lang="en-US" sz="3300" dirty="0"/>
              <a:t> == the smallest addressable unit in the computer memory</a:t>
            </a:r>
          </a:p>
          <a:p>
            <a:r>
              <a:rPr lang="en-US" sz="3300" b="1" dirty="0"/>
              <a:t>KB</a:t>
            </a:r>
            <a:r>
              <a:rPr lang="en-US" sz="3300" dirty="0"/>
              <a:t> (kilobyte) == </a:t>
            </a:r>
            <a:r>
              <a:rPr lang="en-US" sz="3300" b="1" dirty="0"/>
              <a:t>1024 bytes</a:t>
            </a:r>
            <a:r>
              <a:rPr lang="en-US" sz="3300" dirty="0"/>
              <a:t> (sometimes 1000 bytes)</a:t>
            </a:r>
          </a:p>
          <a:p>
            <a:r>
              <a:rPr lang="en-US" sz="3300" b="1" dirty="0"/>
              <a:t>MB</a:t>
            </a:r>
            <a:r>
              <a:rPr lang="en-US" sz="3300" dirty="0"/>
              <a:t> (megabyte) == </a:t>
            </a:r>
            <a:r>
              <a:rPr lang="en-US" sz="3300" b="1" dirty="0"/>
              <a:t>1024 KB</a:t>
            </a:r>
            <a:r>
              <a:rPr lang="en-US" sz="3300" dirty="0"/>
              <a:t> == </a:t>
            </a:r>
            <a:r>
              <a:rPr lang="en-US" sz="3300" b="1" dirty="0"/>
              <a:t>1048576 bytes</a:t>
            </a:r>
          </a:p>
          <a:p>
            <a:r>
              <a:rPr lang="en-US" sz="3300" b="1" dirty="0"/>
              <a:t>GB</a:t>
            </a:r>
            <a:r>
              <a:rPr lang="en-US" sz="3300" dirty="0"/>
              <a:t> (gigabyte) == </a:t>
            </a:r>
            <a:r>
              <a:rPr lang="en-US" sz="3300" b="1" dirty="0"/>
              <a:t>1024 MB</a:t>
            </a:r>
            <a:r>
              <a:rPr lang="en-US" sz="3300" dirty="0"/>
              <a:t> == </a:t>
            </a:r>
            <a:r>
              <a:rPr lang="en-US" sz="3300" b="1" dirty="0"/>
              <a:t>1073741824 bytes</a:t>
            </a:r>
          </a:p>
          <a:p>
            <a:r>
              <a:rPr lang="en-US" sz="3300" b="1" dirty="0"/>
              <a:t>TB</a:t>
            </a:r>
            <a:r>
              <a:rPr lang="en-US" sz="3300" dirty="0"/>
              <a:t> (terabyte) == </a:t>
            </a:r>
            <a:r>
              <a:rPr lang="en-US" sz="3300" b="1" dirty="0"/>
              <a:t>1024 GB</a:t>
            </a:r>
            <a:r>
              <a:rPr lang="en-US" sz="3300" dirty="0"/>
              <a:t> == </a:t>
            </a:r>
            <a:r>
              <a:rPr lang="en-US" sz="3300" b="1" dirty="0"/>
              <a:t>1099511627776 bytes</a:t>
            </a:r>
          </a:p>
          <a:p>
            <a:r>
              <a:rPr lang="en-US" sz="3300" b="1" dirty="0"/>
              <a:t>PB</a:t>
            </a:r>
            <a:r>
              <a:rPr lang="en-US" sz="3300" dirty="0"/>
              <a:t> (petabyte) == </a:t>
            </a:r>
            <a:r>
              <a:rPr lang="en-US" sz="3300" b="1" dirty="0"/>
              <a:t>1024 TB</a:t>
            </a:r>
            <a:r>
              <a:rPr lang="en-US" sz="3300" dirty="0"/>
              <a:t> == </a:t>
            </a:r>
            <a:r>
              <a:rPr lang="en-US" sz="3300" b="1" dirty="0"/>
              <a:t>1125899906842624 bytes</a:t>
            </a:r>
          </a:p>
        </p:txBody>
      </p:sp>
      <p:sp>
        <p:nvSpPr>
          <p:cNvPr id="4" name="Title 3">
            <a:extLst>
              <a:ext uri="{FF2B5EF4-FFF2-40B4-BE49-F238E27FC236}">
                <a16:creationId xmlns:a16="http://schemas.microsoft.com/office/drawing/2014/main" xmlns="" id="{DC4B86C5-F931-41E7-B0A8-B38BFF4D0EDB}"/>
              </a:ext>
            </a:extLst>
          </p:cNvPr>
          <p:cNvSpPr>
            <a:spLocks noGrp="1"/>
          </p:cNvSpPr>
          <p:nvPr>
            <p:ph type="title"/>
          </p:nvPr>
        </p:nvSpPr>
        <p:spPr/>
        <p:txBody>
          <a:bodyPr/>
          <a:lstStyle/>
          <a:p>
            <a:r>
              <a:rPr lang="en-US" dirty="0"/>
              <a:t>Bit, Byte, KB, MB, GB, TB, PB</a:t>
            </a:r>
          </a:p>
        </p:txBody>
      </p:sp>
      <p:sp>
        <p:nvSpPr>
          <p:cNvPr id="5" name="Slide Number">
            <a:extLst>
              <a:ext uri="{FF2B5EF4-FFF2-40B4-BE49-F238E27FC236}">
                <a16:creationId xmlns:a16="http://schemas.microsoft.com/office/drawing/2014/main" xmlns="" id="{701C5118-A132-4E0B-80EC-C76D74E636E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458</a:t>
            </a:fld>
            <a:endParaRPr lang="en-US" dirty="0"/>
          </a:p>
        </p:txBody>
      </p:sp>
    </p:spTree>
    <p:extLst>
      <p:ext uri="{BB962C8B-B14F-4D97-AF65-F5344CB8AC3E}">
        <p14:creationId xmlns:p14="http://schemas.microsoft.com/office/powerpoint/2010/main" val="12665030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5E4B81D2-4896-47AB-B18A-DCF9D464AE58}"/>
              </a:ext>
            </a:extLst>
          </p:cNvPr>
          <p:cNvSpPr txBox="1">
            <a:spLocks/>
          </p:cNvSpPr>
          <p:nvPr/>
        </p:nvSpPr>
        <p:spPr>
          <a:xfrm>
            <a:off x="5119720" y="1125986"/>
            <a:ext cx="1952559" cy="3098143"/>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80000"/>
              </a:lnSpc>
            </a:pPr>
            <a:r>
              <a:rPr lang="en-US" sz="7200" dirty="0">
                <a:solidFill>
                  <a:schemeClr val="bg2"/>
                </a:solidFill>
              </a:rPr>
              <a:t>5</a:t>
            </a:r>
          </a:p>
          <a:p>
            <a:pPr>
              <a:lnSpc>
                <a:spcPct val="80000"/>
              </a:lnSpc>
            </a:pPr>
            <a:r>
              <a:rPr lang="en-US" sz="7200" dirty="0">
                <a:solidFill>
                  <a:schemeClr val="bg2"/>
                </a:solidFill>
              </a:rPr>
              <a:t>101</a:t>
            </a:r>
            <a:r>
              <a:rPr lang="en-US" sz="7200" baseline="-25000" dirty="0">
                <a:solidFill>
                  <a:schemeClr val="bg2"/>
                </a:solidFill>
              </a:rPr>
              <a:t>b</a:t>
            </a:r>
          </a:p>
          <a:p>
            <a:pPr>
              <a:lnSpc>
                <a:spcPct val="80000"/>
              </a:lnSpc>
            </a:pPr>
            <a:r>
              <a:rPr lang="en-US" sz="7200" dirty="0">
                <a:solidFill>
                  <a:schemeClr val="bg2"/>
                </a:solidFill>
              </a:rPr>
              <a:t>0x8</a:t>
            </a:r>
          </a:p>
        </p:txBody>
      </p:sp>
      <p:sp>
        <p:nvSpPr>
          <p:cNvPr id="5" name="Title 4">
            <a:extLst>
              <a:ext uri="{FF2B5EF4-FFF2-40B4-BE49-F238E27FC236}">
                <a16:creationId xmlns:a16="http://schemas.microsoft.com/office/drawing/2014/main" xmlns="" id="{EB3B27C8-E1E7-460A-A5ED-764E257240E5}"/>
              </a:ext>
            </a:extLst>
          </p:cNvPr>
          <p:cNvSpPr>
            <a:spLocks noGrp="1"/>
          </p:cNvSpPr>
          <p:nvPr>
            <p:ph type="title" sz="quarter" idx="10"/>
          </p:nvPr>
        </p:nvSpPr>
        <p:spPr/>
        <p:txBody>
          <a:bodyPr/>
          <a:lstStyle/>
          <a:p>
            <a:r>
              <a:rPr lang="en-US"/>
              <a:t>Numerals Systems</a:t>
            </a:r>
          </a:p>
        </p:txBody>
      </p:sp>
      <p:sp>
        <p:nvSpPr>
          <p:cNvPr id="7" name="Subtitle 6">
            <a:extLst>
              <a:ext uri="{FF2B5EF4-FFF2-40B4-BE49-F238E27FC236}">
                <a16:creationId xmlns:a16="http://schemas.microsoft.com/office/drawing/2014/main" xmlns="" id="{11F77829-5DDB-4B3E-9A70-71C3210AFF52}"/>
              </a:ext>
            </a:extLst>
          </p:cNvPr>
          <p:cNvSpPr>
            <a:spLocks noGrp="1"/>
          </p:cNvSpPr>
          <p:nvPr>
            <p:ph type="subTitle" sz="quarter" idx="11"/>
          </p:nvPr>
        </p:nvSpPr>
        <p:spPr/>
        <p:txBody>
          <a:bodyPr/>
          <a:lstStyle/>
          <a:p>
            <a:r>
              <a:rPr lang="en-US"/>
              <a:t>Decimal, Binary and Hexadecimal</a:t>
            </a:r>
          </a:p>
        </p:txBody>
      </p:sp>
    </p:spTree>
    <p:extLst>
      <p:ext uri="{BB962C8B-B14F-4D97-AF65-F5344CB8AC3E}">
        <p14:creationId xmlns:p14="http://schemas.microsoft.com/office/powerpoint/2010/main" val="42675474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887FCE60-E079-4329-90A8-C8783EF6B1E2}"/>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a:t>
            </a:fld>
            <a:endParaRPr lang="en-US" noProof="0" dirty="0"/>
          </a:p>
        </p:txBody>
      </p:sp>
      <p:sp>
        <p:nvSpPr>
          <p:cNvPr id="2" name="Text Placeholder 1"/>
          <p:cNvSpPr>
            <a:spLocks noGrp="1"/>
          </p:cNvSpPr>
          <p:nvPr>
            <p:ph type="body" sz="quarter" idx="10"/>
          </p:nvPr>
        </p:nvSpPr>
        <p:spPr/>
        <p:txBody>
          <a:bodyPr/>
          <a:lstStyle/>
          <a:p>
            <a:pPr marL="609494" lvl="2" indent="-304747">
              <a:lnSpc>
                <a:spcPct val="100000"/>
              </a:lnSpc>
              <a:buClr>
                <a:schemeClr val="tx1"/>
              </a:buClr>
              <a:buSzPct val="100000"/>
            </a:pPr>
            <a:r>
              <a:rPr lang="en-GB" dirty="0"/>
              <a:t>Python web developer at IQVIA</a:t>
            </a:r>
          </a:p>
          <a:p>
            <a:pPr marL="609494" lvl="2" indent="-304747">
              <a:lnSpc>
                <a:spcPct val="100000"/>
              </a:lnSpc>
              <a:buClr>
                <a:schemeClr val="tx1"/>
              </a:buClr>
              <a:buSzPct val="100000"/>
            </a:pPr>
            <a:r>
              <a:rPr lang="en-GB" dirty="0"/>
              <a:t>Full stack freelance developer </a:t>
            </a:r>
            <a:endParaRPr lang="bg-BG" dirty="0"/>
          </a:p>
          <a:p>
            <a:pPr marL="609494" lvl="2" indent="-304747">
              <a:lnSpc>
                <a:spcPct val="100000"/>
              </a:lnSpc>
              <a:buClr>
                <a:schemeClr val="tx1"/>
              </a:buClr>
              <a:buSzPct val="100000"/>
            </a:pPr>
            <a:r>
              <a:rPr lang="en-US" dirty="0"/>
              <a:t>Python, Django, C#, Angular,</a:t>
            </a:r>
            <a:r>
              <a:rPr lang="bg-BG" dirty="0"/>
              <a:t> </a:t>
            </a:r>
            <a:r>
              <a:rPr lang="en-US" dirty="0"/>
              <a:t>HTML,</a:t>
            </a:r>
          </a:p>
          <a:p>
            <a:pPr marL="304747" lvl="2" indent="0">
              <a:lnSpc>
                <a:spcPct val="100000"/>
              </a:lnSpc>
              <a:buClr>
                <a:schemeClr val="tx1"/>
              </a:buClr>
              <a:buSzPct val="100000"/>
              <a:buNone/>
            </a:pPr>
            <a:r>
              <a:rPr lang="en-US" dirty="0"/>
              <a:t>CSS, jQuery, Flask</a:t>
            </a:r>
            <a:endParaRPr lang="bg-BG" dirty="0"/>
          </a:p>
        </p:txBody>
      </p:sp>
      <p:sp>
        <p:nvSpPr>
          <p:cNvPr id="3" name="Title 2"/>
          <p:cNvSpPr>
            <a:spLocks noGrp="1"/>
          </p:cNvSpPr>
          <p:nvPr>
            <p:ph type="title"/>
          </p:nvPr>
        </p:nvSpPr>
        <p:spPr/>
        <p:txBody>
          <a:bodyPr/>
          <a:lstStyle/>
          <a:p>
            <a:r>
              <a:rPr lang="en-US" dirty="0"/>
              <a:t>Ines Ivanova</a:t>
            </a:r>
            <a:endParaRPr lang="bg-BG" dirty="0"/>
          </a:p>
        </p:txBody>
      </p:sp>
      <p:pic>
        <p:nvPicPr>
          <p:cNvPr id="7" name="Picture 6">
            <a:extLst>
              <a:ext uri="{FF2B5EF4-FFF2-40B4-BE49-F238E27FC236}">
                <a16:creationId xmlns:a16="http://schemas.microsoft.com/office/drawing/2014/main" xmlns="" id="{CF07DC44-1711-45A5-8AC2-2C2AD98FF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1000" y="1539000"/>
            <a:ext cx="3792588" cy="2528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20582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5EEA0E93-D567-4D6A-B8C1-DAE86E423D9C}"/>
              </a:ext>
            </a:extLst>
          </p:cNvPr>
          <p:cNvSpPr>
            <a:spLocks noGrp="1"/>
          </p:cNvSpPr>
          <p:nvPr>
            <p:ph type="body" sz="quarter" idx="10"/>
          </p:nvPr>
        </p:nvSpPr>
        <p:spPr>
          <a:xfrm>
            <a:off x="2176766" y="983405"/>
            <a:ext cx="9769234" cy="5595596"/>
          </a:xfrm>
        </p:spPr>
        <p:txBody>
          <a:bodyPr/>
          <a:lstStyle/>
          <a:p>
            <a:r>
              <a:rPr lang="en-GB" b="1" dirty="0"/>
              <a:t>Numeral system</a:t>
            </a:r>
            <a:r>
              <a:rPr lang="en-GB" dirty="0"/>
              <a:t> == system for </a:t>
            </a:r>
            <a:r>
              <a:rPr lang="en-GB" b="1" dirty="0">
                <a:solidFill>
                  <a:schemeClr val="bg1"/>
                </a:solidFill>
              </a:rPr>
              <a:t>representing numbers</a:t>
            </a:r>
            <a:r>
              <a:rPr lang="en-GB" dirty="0"/>
              <a:t> in written form using sequence of </a:t>
            </a:r>
            <a:r>
              <a:rPr lang="en-GB" b="1" dirty="0">
                <a:solidFill>
                  <a:schemeClr val="bg1"/>
                </a:solidFill>
              </a:rPr>
              <a:t>digits</a:t>
            </a:r>
          </a:p>
          <a:p>
            <a:r>
              <a:rPr lang="en-GB" b="1" dirty="0"/>
              <a:t>Positional numeral systems </a:t>
            </a:r>
            <a:r>
              <a:rPr lang="en-GB" dirty="0"/>
              <a:t>== the value of each digit depends on its position</a:t>
            </a:r>
            <a:endParaRPr lang="en-GB" b="1" dirty="0">
              <a:solidFill>
                <a:schemeClr val="bg1"/>
              </a:solidFill>
            </a:endParaRPr>
          </a:p>
          <a:p>
            <a:pPr lvl="1"/>
            <a:r>
              <a:rPr lang="en-GB" dirty="0"/>
              <a:t>These numeral systems has a </a:t>
            </a:r>
            <a:r>
              <a:rPr lang="en-GB" b="1" dirty="0">
                <a:solidFill>
                  <a:schemeClr val="bg1"/>
                </a:solidFill>
              </a:rPr>
              <a:t>base</a:t>
            </a:r>
            <a:r>
              <a:rPr lang="en-GB" dirty="0"/>
              <a:t> (e.g. 2, 10, 16)</a:t>
            </a:r>
          </a:p>
          <a:p>
            <a:endParaRPr lang="en-GB" dirty="0"/>
          </a:p>
          <a:p>
            <a:endParaRPr lang="en-GB" dirty="0"/>
          </a:p>
          <a:p>
            <a:endParaRPr lang="en-GB" dirty="0"/>
          </a:p>
          <a:p>
            <a:endParaRPr lang="en-GB" dirty="0"/>
          </a:p>
        </p:txBody>
      </p:sp>
      <p:sp>
        <p:nvSpPr>
          <p:cNvPr id="10" name="Title 9">
            <a:extLst>
              <a:ext uri="{FF2B5EF4-FFF2-40B4-BE49-F238E27FC236}">
                <a16:creationId xmlns:a16="http://schemas.microsoft.com/office/drawing/2014/main" xmlns="" id="{D16095C0-08D0-410F-9841-287C5FB6B003}"/>
              </a:ext>
            </a:extLst>
          </p:cNvPr>
          <p:cNvSpPr>
            <a:spLocks noGrp="1"/>
          </p:cNvSpPr>
          <p:nvPr>
            <p:ph type="title"/>
          </p:nvPr>
        </p:nvSpPr>
        <p:spPr/>
        <p:txBody>
          <a:bodyPr/>
          <a:lstStyle/>
          <a:p>
            <a:r>
              <a:rPr lang="en-GB" dirty="0"/>
              <a:t>Numeral Systems</a:t>
            </a:r>
          </a:p>
        </p:txBody>
      </p:sp>
      <p:graphicFrame>
        <p:nvGraphicFramePr>
          <p:cNvPr id="23" name="Group 134">
            <a:extLst>
              <a:ext uri="{FF2B5EF4-FFF2-40B4-BE49-F238E27FC236}">
                <a16:creationId xmlns:a16="http://schemas.microsoft.com/office/drawing/2014/main" xmlns="" id="{E50445BA-04E6-466D-8277-5C6AF793D8D7}"/>
              </a:ext>
            </a:extLst>
          </p:cNvPr>
          <p:cNvGraphicFramePr>
            <a:graphicFrameLocks/>
          </p:cNvGraphicFramePr>
          <p:nvPr>
            <p:extLst>
              <p:ext uri="{D42A27DB-BD31-4B8C-83A1-F6EECF244321}">
                <p14:modId xmlns:p14="http://schemas.microsoft.com/office/powerpoint/2010/main" val="993893075"/>
              </p:ext>
            </p:extLst>
          </p:nvPr>
        </p:nvGraphicFramePr>
        <p:xfrm>
          <a:off x="3370664" y="4176488"/>
          <a:ext cx="6031542" cy="2392680"/>
        </p:xfrm>
        <a:graphic>
          <a:graphicData uri="http://schemas.openxmlformats.org/drawingml/2006/table">
            <a:tbl>
              <a:tblPr/>
              <a:tblGrid>
                <a:gridCol w="1977727">
                  <a:extLst>
                    <a:ext uri="{9D8B030D-6E8A-4147-A177-3AD203B41FA5}">
                      <a16:colId xmlns:a16="http://schemas.microsoft.com/office/drawing/2014/main" xmlns="" val="20000"/>
                    </a:ext>
                  </a:extLst>
                </a:gridCol>
                <a:gridCol w="1796752">
                  <a:extLst>
                    <a:ext uri="{9D8B030D-6E8A-4147-A177-3AD203B41FA5}">
                      <a16:colId xmlns:a16="http://schemas.microsoft.com/office/drawing/2014/main" xmlns="" val="20001"/>
                    </a:ext>
                  </a:extLst>
                </a:gridCol>
                <a:gridCol w="2257063">
                  <a:extLst>
                    <a:ext uri="{9D8B030D-6E8A-4147-A177-3AD203B41FA5}">
                      <a16:colId xmlns:a16="http://schemas.microsoft.com/office/drawing/2014/main" xmlns="" val="1111510105"/>
                    </a:ext>
                  </a:extLst>
                </a:gridCol>
              </a:tblGrid>
              <a:tr h="592432">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Decimal</a:t>
                      </a:r>
                      <a:br>
                        <a:rPr kumimoji="1" lang="en-US" sz="2800" b="1" i="0" u="none" strike="noStrike" kern="1200" cap="none" normalizeH="0" baseline="0" dirty="0">
                          <a:ln>
                            <a:noFill/>
                          </a:ln>
                          <a:solidFill>
                            <a:schemeClr val="tx1"/>
                          </a:solidFill>
                          <a:effectLst/>
                          <a:latin typeface="+mn-lt"/>
                          <a:ea typeface="+mn-ea"/>
                          <a:cs typeface="+mn-cs"/>
                        </a:rPr>
                      </a:br>
                      <a:r>
                        <a:rPr kumimoji="1" lang="en-US" sz="2800" b="1" i="0" u="none" strike="noStrike" kern="1200" cap="none" normalizeH="0" baseline="0" dirty="0">
                          <a:ln>
                            <a:noFill/>
                          </a:ln>
                          <a:solidFill>
                            <a:schemeClr val="tx1"/>
                          </a:solidFill>
                          <a:effectLst/>
                          <a:latin typeface="+mn-lt"/>
                          <a:ea typeface="+mn-ea"/>
                          <a:cs typeface="+mn-cs"/>
                        </a:rPr>
                        <a:t>(base = 10)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Binary</a:t>
                      </a:r>
                      <a:br>
                        <a:rPr kumimoji="1" lang="en-US" sz="2800" b="1" i="0" u="none" strike="noStrike" kern="1200" cap="none" normalizeH="0" baseline="0" dirty="0">
                          <a:ln>
                            <a:noFill/>
                          </a:ln>
                          <a:solidFill>
                            <a:schemeClr val="tx1"/>
                          </a:solidFill>
                          <a:effectLst/>
                          <a:latin typeface="+mn-lt"/>
                          <a:ea typeface="+mn-ea"/>
                          <a:cs typeface="+mn-cs"/>
                        </a:rPr>
                      </a:br>
                      <a:r>
                        <a:rPr kumimoji="1" lang="en-US" sz="2800" b="1" i="0" u="none" strike="noStrike" kern="1200" cap="none" normalizeH="0" baseline="0" dirty="0">
                          <a:ln>
                            <a:noFill/>
                          </a:ln>
                          <a:solidFill>
                            <a:schemeClr val="tx1"/>
                          </a:solidFill>
                          <a:effectLst/>
                          <a:latin typeface="+mn-lt"/>
                          <a:ea typeface="+mn-ea"/>
                          <a:cs typeface="+mn-cs"/>
                        </a:rPr>
                        <a:t>(base = 2)</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Hexadecimal</a:t>
                      </a:r>
                      <a:br>
                        <a:rPr kumimoji="1" lang="en-US" sz="2800" b="1" i="0" u="none" strike="noStrike" kern="1200" cap="none" normalizeH="0" baseline="0" dirty="0">
                          <a:ln>
                            <a:noFill/>
                          </a:ln>
                          <a:solidFill>
                            <a:schemeClr val="tx1"/>
                          </a:solidFill>
                          <a:effectLst/>
                          <a:latin typeface="+mn-lt"/>
                          <a:ea typeface="+mn-ea"/>
                          <a:cs typeface="+mn-cs"/>
                        </a:rPr>
                      </a:br>
                      <a:r>
                        <a:rPr kumimoji="1" lang="en-US" sz="2800" b="1" i="0" u="none" strike="noStrike" kern="1200" cap="none" normalizeH="0" baseline="0" dirty="0">
                          <a:ln>
                            <a:noFill/>
                          </a:ln>
                          <a:solidFill>
                            <a:schemeClr val="tx1"/>
                          </a:solidFill>
                          <a:effectLst/>
                          <a:latin typeface="+mn-lt"/>
                          <a:ea typeface="+mn-ea"/>
                          <a:cs typeface="+mn-cs"/>
                        </a:rPr>
                        <a:t>(base = 16)</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490538">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30</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111110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90538">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45</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101101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21951378"/>
                  </a:ext>
                </a:extLst>
              </a:tr>
              <a:tr h="490538">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60</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111100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3C</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69024181"/>
                  </a:ext>
                </a:extLst>
              </a:tr>
            </a:tbl>
          </a:graphicData>
        </a:graphic>
      </p:graphicFrame>
      <p:sp>
        <p:nvSpPr>
          <p:cNvPr id="7" name="Slide Number">
            <a:extLst>
              <a:ext uri="{FF2B5EF4-FFF2-40B4-BE49-F238E27FC236}">
                <a16:creationId xmlns:a16="http://schemas.microsoft.com/office/drawing/2014/main" xmlns="" id="{6B32AB0F-2808-4D3E-8432-FDE35B61C32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460</a:t>
            </a:fld>
            <a:endParaRPr lang="en-US" dirty="0"/>
          </a:p>
        </p:txBody>
      </p:sp>
    </p:spTree>
    <p:extLst>
      <p:ext uri="{BB962C8B-B14F-4D97-AF65-F5344CB8AC3E}">
        <p14:creationId xmlns:p14="http://schemas.microsoft.com/office/powerpoint/2010/main" val="1979563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8294EBE-27E2-4C18-98BD-B75B4C7B21BE}"/>
              </a:ext>
            </a:extLst>
          </p:cNvPr>
          <p:cNvSpPr>
            <a:spLocks noGrp="1"/>
          </p:cNvSpPr>
          <p:nvPr>
            <p:ph type="title"/>
          </p:nvPr>
        </p:nvSpPr>
        <p:spPr/>
        <p:txBody>
          <a:bodyPr/>
          <a:lstStyle/>
          <a:p>
            <a:r>
              <a:rPr lang="en-GB" dirty="0"/>
              <a:t>Decimal Numbers</a:t>
            </a:r>
          </a:p>
        </p:txBody>
      </p:sp>
      <p:sp>
        <p:nvSpPr>
          <p:cNvPr id="7" name="Text Placeholder 6">
            <a:extLst>
              <a:ext uri="{FF2B5EF4-FFF2-40B4-BE49-F238E27FC236}">
                <a16:creationId xmlns:a16="http://schemas.microsoft.com/office/drawing/2014/main" xmlns="" id="{5A3CB93A-7F2B-48B5-9D3B-86682F8C51AD}"/>
              </a:ext>
            </a:extLst>
          </p:cNvPr>
          <p:cNvSpPr>
            <a:spLocks noGrp="1"/>
          </p:cNvSpPr>
          <p:nvPr>
            <p:ph type="body" sz="quarter" idx="10"/>
          </p:nvPr>
        </p:nvSpPr>
        <p:spPr>
          <a:xfrm>
            <a:off x="1673561" y="1121143"/>
            <a:ext cx="10321675" cy="5636107"/>
          </a:xfrm>
        </p:spPr>
        <p:txBody>
          <a:bodyPr>
            <a:normAutofit lnSpcReduction="10000"/>
          </a:bodyPr>
          <a:lstStyle/>
          <a:p>
            <a:pPr>
              <a:buClr>
                <a:schemeClr val="tx1"/>
              </a:buClr>
            </a:pPr>
            <a:r>
              <a:rPr lang="en-GB" dirty="0"/>
              <a:t>Decimal numbers (</a:t>
            </a:r>
            <a:r>
              <a:rPr lang="en-GB" b="1" dirty="0">
                <a:solidFill>
                  <a:schemeClr val="bg1"/>
                </a:solidFill>
              </a:rPr>
              <a:t>base 10</a:t>
            </a:r>
            <a:r>
              <a:rPr lang="en-GB" dirty="0"/>
              <a:t>)</a:t>
            </a:r>
          </a:p>
          <a:p>
            <a:pPr lvl="1">
              <a:buClr>
                <a:schemeClr val="tx1"/>
              </a:buClr>
            </a:pPr>
            <a:r>
              <a:rPr lang="en-GB" dirty="0"/>
              <a:t>Represented using 10 </a:t>
            </a:r>
            <a:r>
              <a:rPr lang="en-GB" b="1" dirty="0"/>
              <a:t>digits</a:t>
            </a:r>
            <a:r>
              <a:rPr lang="en-GB" dirty="0"/>
              <a:t>:</a:t>
            </a:r>
          </a:p>
          <a:p>
            <a:pPr lvl="2">
              <a:buClr>
                <a:schemeClr val="tx1"/>
              </a:buClr>
            </a:pPr>
            <a:r>
              <a:rPr lang="en-GB" b="1" dirty="0">
                <a:solidFill>
                  <a:schemeClr val="bg1"/>
                </a:solidFill>
              </a:rPr>
              <a:t>0</a:t>
            </a:r>
            <a:r>
              <a:rPr lang="en-GB" dirty="0"/>
              <a:t>,</a:t>
            </a:r>
            <a:r>
              <a:rPr lang="en-GB" b="1" dirty="0">
                <a:solidFill>
                  <a:schemeClr val="bg1"/>
                </a:solidFill>
              </a:rPr>
              <a:t> 1</a:t>
            </a:r>
            <a:r>
              <a:rPr lang="en-GB" dirty="0"/>
              <a:t>,</a:t>
            </a:r>
            <a:r>
              <a:rPr lang="en-GB" b="1" dirty="0">
                <a:solidFill>
                  <a:schemeClr val="bg1"/>
                </a:solidFill>
              </a:rPr>
              <a:t> 2</a:t>
            </a:r>
            <a:r>
              <a:rPr lang="en-GB" dirty="0"/>
              <a:t>,</a:t>
            </a:r>
            <a:r>
              <a:rPr lang="en-GB" b="1" dirty="0">
                <a:solidFill>
                  <a:schemeClr val="bg1"/>
                </a:solidFill>
              </a:rPr>
              <a:t> 3</a:t>
            </a:r>
            <a:r>
              <a:rPr lang="en-GB" dirty="0"/>
              <a:t>,</a:t>
            </a:r>
            <a:r>
              <a:rPr lang="en-GB" b="1" dirty="0">
                <a:solidFill>
                  <a:schemeClr val="bg1"/>
                </a:solidFill>
              </a:rPr>
              <a:t> 4</a:t>
            </a:r>
            <a:r>
              <a:rPr lang="en-GB" dirty="0"/>
              <a:t>,</a:t>
            </a:r>
            <a:r>
              <a:rPr lang="en-GB" b="1" dirty="0">
                <a:solidFill>
                  <a:schemeClr val="bg1"/>
                </a:solidFill>
              </a:rPr>
              <a:t> 5</a:t>
            </a:r>
            <a:r>
              <a:rPr lang="en-GB" dirty="0"/>
              <a:t>,</a:t>
            </a:r>
            <a:r>
              <a:rPr lang="en-GB" b="1" dirty="0">
                <a:solidFill>
                  <a:schemeClr val="bg1"/>
                </a:solidFill>
              </a:rPr>
              <a:t> 6</a:t>
            </a:r>
            <a:r>
              <a:rPr lang="en-GB" dirty="0"/>
              <a:t>,</a:t>
            </a:r>
            <a:r>
              <a:rPr lang="en-GB" b="1" dirty="0">
                <a:solidFill>
                  <a:schemeClr val="bg1"/>
                </a:solidFill>
              </a:rPr>
              <a:t> 7</a:t>
            </a:r>
            <a:r>
              <a:rPr lang="en-GB" dirty="0"/>
              <a:t>,</a:t>
            </a:r>
            <a:r>
              <a:rPr lang="en-GB" b="1" dirty="0">
                <a:solidFill>
                  <a:schemeClr val="bg1"/>
                </a:solidFill>
              </a:rPr>
              <a:t> 8</a:t>
            </a:r>
            <a:r>
              <a:rPr lang="en-GB" dirty="0"/>
              <a:t>, </a:t>
            </a:r>
            <a:r>
              <a:rPr lang="en-GB" b="1" dirty="0">
                <a:solidFill>
                  <a:schemeClr val="bg1"/>
                </a:solidFill>
              </a:rPr>
              <a:t>9</a:t>
            </a:r>
          </a:p>
          <a:p>
            <a:pPr lvl="1">
              <a:buClr>
                <a:schemeClr val="tx1"/>
              </a:buClr>
            </a:pPr>
            <a:r>
              <a:rPr lang="en-GB" dirty="0"/>
              <a:t>Each position represents a </a:t>
            </a:r>
            <a:r>
              <a:rPr lang="en-GB" b="1" dirty="0">
                <a:solidFill>
                  <a:schemeClr val="bg1"/>
                </a:solidFill>
              </a:rPr>
              <a:t>power of 10</a:t>
            </a:r>
          </a:p>
          <a:p>
            <a:pPr lvl="1">
              <a:buClr>
                <a:schemeClr val="tx1"/>
              </a:buClr>
            </a:pPr>
            <a:endParaRPr lang="en-GB" dirty="0"/>
          </a:p>
          <a:p>
            <a:pPr lvl="1">
              <a:buClr>
                <a:schemeClr val="tx1"/>
              </a:buClr>
            </a:pPr>
            <a:endParaRPr lang="en-GB" dirty="0"/>
          </a:p>
          <a:p>
            <a:pPr lvl="1">
              <a:buClr>
                <a:schemeClr val="tx1"/>
              </a:buClr>
            </a:pPr>
            <a:endParaRPr lang="en-GB" dirty="0"/>
          </a:p>
          <a:p>
            <a:pPr lvl="1">
              <a:spcBef>
                <a:spcPts val="2400"/>
              </a:spcBef>
              <a:buClr>
                <a:schemeClr val="tx1"/>
              </a:buClr>
            </a:pPr>
            <a:r>
              <a:rPr lang="en-US" dirty="0"/>
              <a:t>A decimal number </a:t>
            </a:r>
            <a:r>
              <a:rPr lang="en-US" b="1" dirty="0"/>
              <a:t>d</a:t>
            </a:r>
            <a:r>
              <a:rPr lang="en-US" b="1" baseline="-25000" dirty="0"/>
              <a:t>n-1</a:t>
            </a:r>
            <a:r>
              <a:rPr lang="en-US" b="1" dirty="0"/>
              <a:t>d</a:t>
            </a:r>
            <a:r>
              <a:rPr lang="en-US" b="1" baseline="-25000" dirty="0"/>
              <a:t>n-2</a:t>
            </a:r>
            <a:r>
              <a:rPr lang="en-US" b="1" dirty="0"/>
              <a:t>…d</a:t>
            </a:r>
            <a:r>
              <a:rPr lang="en-US" b="1" baseline="-25000" dirty="0"/>
              <a:t>1</a:t>
            </a:r>
            <a:r>
              <a:rPr lang="en-US" b="1" dirty="0"/>
              <a:t>d</a:t>
            </a:r>
            <a:r>
              <a:rPr lang="en-US" b="1" baseline="-25000" dirty="0"/>
              <a:t>0</a:t>
            </a:r>
            <a:r>
              <a:rPr lang="en-US" b="1" dirty="0"/>
              <a:t> </a:t>
            </a:r>
            <a:r>
              <a:rPr lang="en-US" dirty="0"/>
              <a:t>=</a:t>
            </a:r>
            <a:br>
              <a:rPr lang="en-US" dirty="0"/>
            </a:br>
            <a:r>
              <a:rPr lang="en-US" b="1" dirty="0"/>
              <a:t>d</a:t>
            </a:r>
            <a:r>
              <a:rPr lang="en-US" b="1" baseline="-25000" dirty="0"/>
              <a:t>0</a:t>
            </a:r>
            <a:r>
              <a:rPr lang="en-US" dirty="0"/>
              <a:t>*10</a:t>
            </a:r>
            <a:r>
              <a:rPr lang="en-GB" sz="3200" baseline="30000" dirty="0"/>
              <a:t>0</a:t>
            </a:r>
            <a:r>
              <a:rPr lang="en-US" dirty="0"/>
              <a:t> + </a:t>
            </a:r>
            <a:r>
              <a:rPr lang="en-US" b="1" dirty="0"/>
              <a:t>d</a:t>
            </a:r>
            <a:r>
              <a:rPr lang="en-US" b="1" baseline="-25000" dirty="0"/>
              <a:t>1</a:t>
            </a:r>
            <a:r>
              <a:rPr lang="en-US" dirty="0"/>
              <a:t>*10</a:t>
            </a:r>
            <a:r>
              <a:rPr lang="en-GB" sz="3200" baseline="30000" dirty="0"/>
              <a:t>1</a:t>
            </a:r>
            <a:r>
              <a:rPr lang="en-US" dirty="0"/>
              <a:t> + </a:t>
            </a:r>
            <a:r>
              <a:rPr lang="en-US" b="1" dirty="0"/>
              <a:t>d</a:t>
            </a:r>
            <a:r>
              <a:rPr lang="en-US" b="1" baseline="-25000" dirty="0"/>
              <a:t>2</a:t>
            </a:r>
            <a:r>
              <a:rPr lang="en-US" dirty="0"/>
              <a:t>*10</a:t>
            </a:r>
            <a:r>
              <a:rPr lang="en-GB" sz="3200" baseline="30000" dirty="0"/>
              <a:t>2</a:t>
            </a:r>
            <a:r>
              <a:rPr lang="en-US" dirty="0"/>
              <a:t> + … + </a:t>
            </a:r>
            <a:r>
              <a:rPr lang="en-US" b="1" dirty="0"/>
              <a:t>d</a:t>
            </a:r>
            <a:r>
              <a:rPr lang="en-US" b="1" baseline="-25000" dirty="0"/>
              <a:t>n-1</a:t>
            </a:r>
            <a:r>
              <a:rPr lang="en-US" dirty="0"/>
              <a:t>*10</a:t>
            </a:r>
            <a:r>
              <a:rPr lang="en-GB" sz="3200" baseline="30000" dirty="0"/>
              <a:t>n-1</a:t>
            </a:r>
            <a:endParaRPr lang="en-GB" dirty="0"/>
          </a:p>
        </p:txBody>
      </p:sp>
      <p:sp>
        <p:nvSpPr>
          <p:cNvPr id="8" name="Text Placeholder 7">
            <a:extLst>
              <a:ext uri="{FF2B5EF4-FFF2-40B4-BE49-F238E27FC236}">
                <a16:creationId xmlns:a16="http://schemas.microsoft.com/office/drawing/2014/main" xmlns="" id="{D9E50C2D-B46F-4B78-9121-2BF22FD86BC5}"/>
              </a:ext>
            </a:extLst>
          </p:cNvPr>
          <p:cNvSpPr txBox="1">
            <a:spLocks/>
          </p:cNvSpPr>
          <p:nvPr/>
        </p:nvSpPr>
        <p:spPr>
          <a:xfrm>
            <a:off x="2648808" y="3654000"/>
            <a:ext cx="6237192" cy="19108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3000" dirty="0">
                <a:solidFill>
                  <a:schemeClr val="bg1">
                    <a:lumMod val="75000"/>
                  </a:schemeClr>
                </a:solidFill>
              </a:rPr>
              <a:t>401</a:t>
            </a:r>
            <a:r>
              <a:rPr lang="en-GB" sz="3000" dirty="0">
                <a:solidFill>
                  <a:schemeClr val="tx1"/>
                </a:solidFill>
              </a:rPr>
              <a:t> = </a:t>
            </a:r>
            <a:r>
              <a:rPr lang="en-GB" sz="3000" dirty="0">
                <a:solidFill>
                  <a:schemeClr val="bg1">
                    <a:lumMod val="75000"/>
                  </a:schemeClr>
                </a:solidFill>
              </a:rPr>
              <a:t>4</a:t>
            </a:r>
            <a:r>
              <a:rPr lang="en-GB" sz="3000" dirty="0">
                <a:solidFill>
                  <a:schemeClr val="tx1"/>
                </a:solidFill>
              </a:rPr>
              <a:t>*10</a:t>
            </a:r>
            <a:r>
              <a:rPr lang="en-GB" sz="3000" baseline="30000" dirty="0">
                <a:solidFill>
                  <a:schemeClr val="tx1"/>
                </a:solidFill>
              </a:rPr>
              <a:t>2</a:t>
            </a:r>
            <a:r>
              <a:rPr lang="en-GB" sz="3000" dirty="0">
                <a:solidFill>
                  <a:schemeClr val="tx1"/>
                </a:solidFill>
              </a:rPr>
              <a:t> + </a:t>
            </a:r>
            <a:r>
              <a:rPr lang="en-GB" sz="3000" dirty="0">
                <a:solidFill>
                  <a:schemeClr val="bg1">
                    <a:lumMod val="75000"/>
                  </a:schemeClr>
                </a:solidFill>
              </a:rPr>
              <a:t>0</a:t>
            </a:r>
            <a:r>
              <a:rPr lang="en-GB" sz="3000" dirty="0">
                <a:solidFill>
                  <a:schemeClr val="tx1"/>
                </a:solidFill>
              </a:rPr>
              <a:t>*10</a:t>
            </a:r>
            <a:r>
              <a:rPr lang="en-GB" sz="3000" baseline="30000" dirty="0">
                <a:solidFill>
                  <a:schemeClr val="tx1"/>
                </a:solidFill>
              </a:rPr>
              <a:t>1</a:t>
            </a:r>
            <a:r>
              <a:rPr lang="en-GB" sz="3000" dirty="0">
                <a:solidFill>
                  <a:schemeClr val="tx1"/>
                </a:solidFill>
              </a:rPr>
              <a:t> + </a:t>
            </a:r>
            <a:r>
              <a:rPr lang="en-GB" sz="3000" dirty="0">
                <a:solidFill>
                  <a:schemeClr val="bg1">
                    <a:lumMod val="75000"/>
                  </a:schemeClr>
                </a:solidFill>
              </a:rPr>
              <a:t>1</a:t>
            </a:r>
            <a:r>
              <a:rPr lang="en-GB" sz="3000" dirty="0">
                <a:solidFill>
                  <a:schemeClr val="tx1"/>
                </a:solidFill>
              </a:rPr>
              <a:t>*10</a:t>
            </a:r>
            <a:r>
              <a:rPr lang="en-GB" sz="3000" baseline="30000" dirty="0">
                <a:solidFill>
                  <a:schemeClr val="tx1"/>
                </a:solidFill>
              </a:rPr>
              <a:t>0</a:t>
            </a:r>
            <a:r>
              <a:rPr lang="en-GB" sz="3000" dirty="0">
                <a:solidFill>
                  <a:schemeClr val="tx1"/>
                </a:solidFill>
              </a:rPr>
              <a:t> =</a:t>
            </a:r>
          </a:p>
          <a:p>
            <a:r>
              <a:rPr lang="en-GB" sz="3000" i="1" baseline="-25000" dirty="0">
                <a:solidFill>
                  <a:schemeClr val="tx1"/>
                </a:solidFill>
              </a:rPr>
              <a:t>      </a:t>
            </a:r>
            <a:r>
              <a:rPr lang="en-GB" sz="3000" dirty="0">
                <a:solidFill>
                  <a:schemeClr val="tx1"/>
                </a:solidFill>
              </a:rPr>
              <a:t>= </a:t>
            </a:r>
            <a:r>
              <a:rPr lang="en-GB" sz="3000" dirty="0">
                <a:solidFill>
                  <a:schemeClr val="bg1">
                    <a:lumMod val="75000"/>
                  </a:schemeClr>
                </a:solidFill>
              </a:rPr>
              <a:t>4</a:t>
            </a:r>
            <a:r>
              <a:rPr lang="en-GB" sz="3000" dirty="0">
                <a:solidFill>
                  <a:schemeClr val="tx1"/>
                </a:solidFill>
              </a:rPr>
              <a:t>*100 + </a:t>
            </a:r>
            <a:r>
              <a:rPr lang="en-GB" sz="3000" dirty="0">
                <a:solidFill>
                  <a:schemeClr val="bg1">
                    <a:lumMod val="75000"/>
                  </a:schemeClr>
                </a:solidFill>
              </a:rPr>
              <a:t>0</a:t>
            </a:r>
            <a:r>
              <a:rPr lang="en-GB" sz="3000" dirty="0">
                <a:solidFill>
                  <a:schemeClr val="tx1"/>
                </a:solidFill>
              </a:rPr>
              <a:t>*10 + </a:t>
            </a:r>
            <a:r>
              <a:rPr lang="en-GB" sz="3000" dirty="0">
                <a:solidFill>
                  <a:schemeClr val="bg1">
                    <a:lumMod val="75000"/>
                  </a:schemeClr>
                </a:solidFill>
              </a:rPr>
              <a:t>1</a:t>
            </a:r>
            <a:r>
              <a:rPr lang="en-GB" sz="3000" dirty="0">
                <a:solidFill>
                  <a:schemeClr val="tx1"/>
                </a:solidFill>
              </a:rPr>
              <a:t>*1 =</a:t>
            </a:r>
          </a:p>
          <a:p>
            <a:r>
              <a:rPr lang="en-GB" sz="3000" dirty="0">
                <a:solidFill>
                  <a:schemeClr val="tx1"/>
                </a:solidFill>
              </a:rPr>
              <a:t>    = 400 + 0 + 1 = 401</a:t>
            </a:r>
          </a:p>
        </p:txBody>
      </p:sp>
      <p:sp>
        <p:nvSpPr>
          <p:cNvPr id="10" name="Slide Number">
            <a:extLst>
              <a:ext uri="{FF2B5EF4-FFF2-40B4-BE49-F238E27FC236}">
                <a16:creationId xmlns:a16="http://schemas.microsoft.com/office/drawing/2014/main" xmlns="" id="{6318DD8B-16D7-4761-A181-7FA3EDF80BB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461</a:t>
            </a:fld>
            <a:endParaRPr lang="en-US" dirty="0"/>
          </a:p>
        </p:txBody>
      </p:sp>
    </p:spTree>
    <p:extLst>
      <p:ext uri="{BB962C8B-B14F-4D97-AF65-F5344CB8AC3E}">
        <p14:creationId xmlns:p14="http://schemas.microsoft.com/office/powerpoint/2010/main" val="3861067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2C3CC6-F837-467C-BCC4-37E8654A9837}"/>
              </a:ext>
            </a:extLst>
          </p:cNvPr>
          <p:cNvSpPr>
            <a:spLocks noGrp="1"/>
          </p:cNvSpPr>
          <p:nvPr>
            <p:ph type="title"/>
          </p:nvPr>
        </p:nvSpPr>
        <p:spPr/>
        <p:txBody>
          <a:bodyPr/>
          <a:lstStyle/>
          <a:p>
            <a:r>
              <a:rPr lang="en-GB" dirty="0"/>
              <a:t>Binary Numbers</a:t>
            </a:r>
          </a:p>
        </p:txBody>
      </p:sp>
      <p:sp>
        <p:nvSpPr>
          <p:cNvPr id="5" name="Text Placeholder 4">
            <a:extLst>
              <a:ext uri="{FF2B5EF4-FFF2-40B4-BE49-F238E27FC236}">
                <a16:creationId xmlns:a16="http://schemas.microsoft.com/office/drawing/2014/main" xmlns="" id="{4E291A11-D26C-4E5C-9D2D-1A9AC3944F19}"/>
              </a:ext>
            </a:extLst>
          </p:cNvPr>
          <p:cNvSpPr>
            <a:spLocks noGrp="1"/>
          </p:cNvSpPr>
          <p:nvPr>
            <p:ph type="body" sz="quarter" idx="10"/>
          </p:nvPr>
        </p:nvSpPr>
        <p:spPr/>
        <p:txBody>
          <a:bodyPr/>
          <a:lstStyle/>
          <a:p>
            <a:r>
              <a:rPr lang="en-GB" dirty="0"/>
              <a:t>The </a:t>
            </a:r>
            <a:r>
              <a:rPr lang="en-GB" b="1" dirty="0">
                <a:solidFill>
                  <a:schemeClr val="bg1"/>
                </a:solidFill>
              </a:rPr>
              <a:t>binary system </a:t>
            </a:r>
            <a:r>
              <a:rPr lang="en-GB" dirty="0"/>
              <a:t>is used in computer systems</a:t>
            </a:r>
          </a:p>
          <a:p>
            <a:r>
              <a:rPr lang="en-GB" dirty="0"/>
              <a:t>Binary numbers (</a:t>
            </a:r>
            <a:r>
              <a:rPr lang="en-GB" b="1" dirty="0">
                <a:solidFill>
                  <a:schemeClr val="bg1"/>
                </a:solidFill>
              </a:rPr>
              <a:t>base 2</a:t>
            </a:r>
            <a:r>
              <a:rPr lang="en-GB" dirty="0"/>
              <a:t>)</a:t>
            </a:r>
          </a:p>
          <a:p>
            <a:pPr lvl="1"/>
            <a:r>
              <a:rPr lang="en-GB" dirty="0"/>
              <a:t>Represented by </a:t>
            </a:r>
            <a:r>
              <a:rPr lang="en-GB" b="1" dirty="0">
                <a:solidFill>
                  <a:schemeClr val="bg1"/>
                </a:solidFill>
              </a:rPr>
              <a:t>sequence of 0</a:t>
            </a:r>
            <a:r>
              <a:rPr lang="en-GB" dirty="0"/>
              <a:t> or </a:t>
            </a:r>
            <a:r>
              <a:rPr lang="en-GB" b="1" dirty="0">
                <a:solidFill>
                  <a:schemeClr val="bg1"/>
                </a:solidFill>
              </a:rPr>
              <a:t>1</a:t>
            </a:r>
          </a:p>
          <a:p>
            <a:pPr lvl="1"/>
            <a:endParaRPr lang="en-GB" dirty="0"/>
          </a:p>
          <a:p>
            <a:pPr lvl="1"/>
            <a:r>
              <a:rPr lang="en-GB" dirty="0"/>
              <a:t>Each position represents a </a:t>
            </a:r>
            <a:r>
              <a:rPr lang="en-GB" b="1" dirty="0">
                <a:solidFill>
                  <a:schemeClr val="bg1"/>
                </a:solidFill>
              </a:rPr>
              <a:t>power of 2</a:t>
            </a:r>
            <a:endParaRPr lang="en-GB" dirty="0"/>
          </a:p>
        </p:txBody>
      </p:sp>
      <p:sp>
        <p:nvSpPr>
          <p:cNvPr id="6" name="Text Placeholder 7">
            <a:extLst>
              <a:ext uri="{FF2B5EF4-FFF2-40B4-BE49-F238E27FC236}">
                <a16:creationId xmlns:a16="http://schemas.microsoft.com/office/drawing/2014/main" xmlns="" id="{C4C96A55-2412-4B5B-9B36-31D1B44F6A8A}"/>
              </a:ext>
            </a:extLst>
          </p:cNvPr>
          <p:cNvSpPr txBox="1">
            <a:spLocks/>
          </p:cNvSpPr>
          <p:nvPr/>
        </p:nvSpPr>
        <p:spPr>
          <a:xfrm>
            <a:off x="2625203" y="3181879"/>
            <a:ext cx="7045461"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400" dirty="0">
                <a:solidFill>
                  <a:schemeClr val="tx1"/>
                </a:solidFill>
              </a:rPr>
              <a:t>5 == 101</a:t>
            </a:r>
            <a:r>
              <a:rPr lang="en-GB" sz="2400" baseline="-25000" dirty="0">
                <a:solidFill>
                  <a:schemeClr val="tx1"/>
                </a:solidFill>
              </a:rPr>
              <a:t>b</a:t>
            </a:r>
            <a:endParaRPr lang="en-GB" sz="2400" i="1" baseline="-25000" dirty="0">
              <a:solidFill>
                <a:schemeClr val="accent2"/>
              </a:solidFill>
            </a:endParaRPr>
          </a:p>
        </p:txBody>
      </p:sp>
      <p:sp>
        <p:nvSpPr>
          <p:cNvPr id="7" name="Text Placeholder 7">
            <a:extLst>
              <a:ext uri="{FF2B5EF4-FFF2-40B4-BE49-F238E27FC236}">
                <a16:creationId xmlns:a16="http://schemas.microsoft.com/office/drawing/2014/main" xmlns="" id="{8BCDED1A-5358-446D-9A0E-41047834D09D}"/>
              </a:ext>
            </a:extLst>
          </p:cNvPr>
          <p:cNvSpPr txBox="1">
            <a:spLocks/>
          </p:cNvSpPr>
          <p:nvPr/>
        </p:nvSpPr>
        <p:spPr>
          <a:xfrm>
            <a:off x="2625203" y="4542834"/>
            <a:ext cx="7045461"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400" dirty="0">
                <a:solidFill>
                  <a:schemeClr val="bg1">
                    <a:lumMod val="75000"/>
                  </a:schemeClr>
                </a:solidFill>
              </a:rPr>
              <a:t>101</a:t>
            </a:r>
            <a:r>
              <a:rPr lang="en-GB" sz="2400" baseline="-25000" dirty="0">
                <a:solidFill>
                  <a:schemeClr val="tx1"/>
                </a:solidFill>
              </a:rPr>
              <a:t>b</a:t>
            </a:r>
            <a:r>
              <a:rPr lang="en-GB" sz="2400" dirty="0">
                <a:solidFill>
                  <a:schemeClr val="tx1"/>
                </a:solidFill>
              </a:rPr>
              <a:t> = </a:t>
            </a:r>
            <a:r>
              <a:rPr lang="en-GB" sz="2400" dirty="0">
                <a:solidFill>
                  <a:schemeClr val="bg1">
                    <a:lumMod val="75000"/>
                  </a:schemeClr>
                </a:solidFill>
                <a:highlight>
                  <a:srgbClr val="C0C0C0"/>
                </a:highlight>
              </a:rPr>
              <a:t>1</a:t>
            </a:r>
            <a:r>
              <a:rPr lang="en-GB" sz="2400" dirty="0">
                <a:solidFill>
                  <a:schemeClr val="tx1"/>
                </a:solidFill>
              </a:rPr>
              <a:t>*2</a:t>
            </a:r>
            <a:r>
              <a:rPr lang="en-GB" sz="2400" baseline="30000" dirty="0">
                <a:solidFill>
                  <a:schemeClr val="tx1"/>
                </a:solidFill>
              </a:rPr>
              <a:t>2</a:t>
            </a:r>
            <a:r>
              <a:rPr lang="en-GB" sz="2400" dirty="0">
                <a:solidFill>
                  <a:schemeClr val="tx1"/>
                </a:solidFill>
              </a:rPr>
              <a:t> + </a:t>
            </a:r>
            <a:r>
              <a:rPr lang="en-GB" sz="2400" dirty="0">
                <a:solidFill>
                  <a:schemeClr val="bg1">
                    <a:lumMod val="75000"/>
                  </a:schemeClr>
                </a:solidFill>
                <a:highlight>
                  <a:srgbClr val="C0C0C0"/>
                </a:highlight>
              </a:rPr>
              <a:t>0</a:t>
            </a:r>
            <a:r>
              <a:rPr lang="en-GB" sz="2400" dirty="0">
                <a:solidFill>
                  <a:schemeClr val="tx1"/>
                </a:solidFill>
              </a:rPr>
              <a:t>*2</a:t>
            </a:r>
            <a:r>
              <a:rPr lang="en-GB" sz="2400" baseline="30000" dirty="0">
                <a:solidFill>
                  <a:schemeClr val="tx1"/>
                </a:solidFill>
              </a:rPr>
              <a:t>1</a:t>
            </a:r>
            <a:r>
              <a:rPr lang="en-GB" sz="2400" dirty="0">
                <a:solidFill>
                  <a:schemeClr val="tx1"/>
                </a:solidFill>
              </a:rPr>
              <a:t> + </a:t>
            </a:r>
            <a:r>
              <a:rPr lang="en-GB" sz="2400" dirty="0">
                <a:solidFill>
                  <a:schemeClr val="bg1">
                    <a:lumMod val="75000"/>
                  </a:schemeClr>
                </a:solidFill>
                <a:highlight>
                  <a:srgbClr val="C0C0C0"/>
                </a:highlight>
              </a:rPr>
              <a:t>1</a:t>
            </a:r>
            <a:r>
              <a:rPr lang="en-GB" sz="2400" dirty="0">
                <a:solidFill>
                  <a:schemeClr val="tx1"/>
                </a:solidFill>
              </a:rPr>
              <a:t>*2</a:t>
            </a:r>
            <a:r>
              <a:rPr lang="en-GB" sz="2400" baseline="30000" dirty="0">
                <a:solidFill>
                  <a:schemeClr val="tx1"/>
                </a:solidFill>
              </a:rPr>
              <a:t>0</a:t>
            </a:r>
            <a:r>
              <a:rPr lang="en-GB" sz="2400" dirty="0">
                <a:solidFill>
                  <a:schemeClr val="tx1"/>
                </a:solidFill>
              </a:rPr>
              <a:t> = 4 + 0 + 1 = 5</a:t>
            </a:r>
            <a:endParaRPr lang="en-GB" sz="2400" i="1" dirty="0">
              <a:solidFill>
                <a:schemeClr val="accent2"/>
              </a:solidFill>
            </a:endParaRPr>
          </a:p>
        </p:txBody>
      </p:sp>
      <p:sp>
        <p:nvSpPr>
          <p:cNvPr id="9" name="Slide Number">
            <a:extLst>
              <a:ext uri="{FF2B5EF4-FFF2-40B4-BE49-F238E27FC236}">
                <a16:creationId xmlns:a16="http://schemas.microsoft.com/office/drawing/2014/main" xmlns="" id="{D8AFCA3B-B257-49A0-AD26-600227516BC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462</a:t>
            </a:fld>
            <a:endParaRPr lang="en-US" dirty="0"/>
          </a:p>
        </p:txBody>
      </p:sp>
      <p:sp>
        <p:nvSpPr>
          <p:cNvPr id="8" name="Text Placeholder 7">
            <a:extLst>
              <a:ext uri="{FF2B5EF4-FFF2-40B4-BE49-F238E27FC236}">
                <a16:creationId xmlns:a16="http://schemas.microsoft.com/office/drawing/2014/main" xmlns="" id="{75C62360-F69A-45AC-A58F-0D1456E67644}"/>
              </a:ext>
            </a:extLst>
          </p:cNvPr>
          <p:cNvSpPr txBox="1">
            <a:spLocks/>
          </p:cNvSpPr>
          <p:nvPr/>
        </p:nvSpPr>
        <p:spPr>
          <a:xfrm>
            <a:off x="2625203" y="5405047"/>
            <a:ext cx="7045461" cy="95677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400" dirty="0">
                <a:solidFill>
                  <a:schemeClr val="bg1">
                    <a:lumMod val="75000"/>
                  </a:schemeClr>
                </a:solidFill>
              </a:rPr>
              <a:t>1010</a:t>
            </a:r>
            <a:r>
              <a:rPr lang="en-GB" sz="2400" baseline="-25000" dirty="0">
                <a:solidFill>
                  <a:schemeClr val="tx1"/>
                </a:solidFill>
              </a:rPr>
              <a:t>b</a:t>
            </a:r>
            <a:r>
              <a:rPr lang="en-GB" sz="2400" dirty="0">
                <a:solidFill>
                  <a:schemeClr val="tx1"/>
                </a:solidFill>
              </a:rPr>
              <a:t> = </a:t>
            </a:r>
            <a:r>
              <a:rPr lang="en-GB" sz="2400" dirty="0">
                <a:solidFill>
                  <a:schemeClr val="bg1">
                    <a:lumMod val="75000"/>
                  </a:schemeClr>
                </a:solidFill>
                <a:highlight>
                  <a:srgbClr val="C0C0C0"/>
                </a:highlight>
              </a:rPr>
              <a:t>1</a:t>
            </a:r>
            <a:r>
              <a:rPr lang="en-GB" sz="2400" dirty="0">
                <a:solidFill>
                  <a:schemeClr val="tx1"/>
                </a:solidFill>
              </a:rPr>
              <a:t>*2</a:t>
            </a:r>
            <a:r>
              <a:rPr lang="en-GB" sz="2400" baseline="30000" dirty="0">
                <a:solidFill>
                  <a:schemeClr val="tx1"/>
                </a:solidFill>
              </a:rPr>
              <a:t>3</a:t>
            </a:r>
            <a:r>
              <a:rPr lang="en-GB" sz="2400" dirty="0">
                <a:solidFill>
                  <a:schemeClr val="tx1"/>
                </a:solidFill>
              </a:rPr>
              <a:t> + </a:t>
            </a:r>
            <a:r>
              <a:rPr lang="en-GB" sz="2400" dirty="0">
                <a:solidFill>
                  <a:schemeClr val="bg1">
                    <a:lumMod val="75000"/>
                  </a:schemeClr>
                </a:solidFill>
                <a:highlight>
                  <a:srgbClr val="C0C0C0"/>
                </a:highlight>
              </a:rPr>
              <a:t>0</a:t>
            </a:r>
            <a:r>
              <a:rPr lang="en-GB" sz="2400" dirty="0">
                <a:solidFill>
                  <a:schemeClr val="tx1"/>
                </a:solidFill>
              </a:rPr>
              <a:t>*2</a:t>
            </a:r>
            <a:r>
              <a:rPr lang="en-GB" sz="2400" baseline="30000" dirty="0">
                <a:solidFill>
                  <a:schemeClr val="tx1"/>
                </a:solidFill>
              </a:rPr>
              <a:t>2</a:t>
            </a:r>
            <a:r>
              <a:rPr lang="en-GB" sz="2400" dirty="0">
                <a:solidFill>
                  <a:schemeClr val="tx1"/>
                </a:solidFill>
              </a:rPr>
              <a:t> + </a:t>
            </a:r>
            <a:r>
              <a:rPr lang="en-GB" sz="2400" dirty="0">
                <a:solidFill>
                  <a:schemeClr val="bg1">
                    <a:lumMod val="75000"/>
                  </a:schemeClr>
                </a:solidFill>
                <a:highlight>
                  <a:srgbClr val="C0C0C0"/>
                </a:highlight>
              </a:rPr>
              <a:t>1</a:t>
            </a:r>
            <a:r>
              <a:rPr lang="en-GB" sz="2400" dirty="0">
                <a:solidFill>
                  <a:schemeClr val="tx1"/>
                </a:solidFill>
              </a:rPr>
              <a:t>*2</a:t>
            </a:r>
            <a:r>
              <a:rPr lang="en-GB" sz="2400" baseline="30000" dirty="0">
                <a:solidFill>
                  <a:schemeClr val="tx1"/>
                </a:solidFill>
              </a:rPr>
              <a:t>1</a:t>
            </a:r>
            <a:r>
              <a:rPr lang="en-GB" sz="2400" dirty="0">
                <a:solidFill>
                  <a:schemeClr val="tx1"/>
                </a:solidFill>
              </a:rPr>
              <a:t> + </a:t>
            </a:r>
            <a:r>
              <a:rPr lang="en-GB" sz="2400" dirty="0">
                <a:solidFill>
                  <a:schemeClr val="bg1">
                    <a:lumMod val="75000"/>
                  </a:schemeClr>
                </a:solidFill>
                <a:highlight>
                  <a:srgbClr val="C0C0C0"/>
                </a:highlight>
              </a:rPr>
              <a:t>0</a:t>
            </a:r>
            <a:r>
              <a:rPr lang="en-GB" sz="2400" dirty="0">
                <a:solidFill>
                  <a:schemeClr val="tx1"/>
                </a:solidFill>
              </a:rPr>
              <a:t>*2</a:t>
            </a:r>
            <a:r>
              <a:rPr lang="en-GB" sz="2400" baseline="30000" dirty="0">
                <a:solidFill>
                  <a:schemeClr val="tx1"/>
                </a:solidFill>
              </a:rPr>
              <a:t>0</a:t>
            </a:r>
            <a:r>
              <a:rPr lang="en-GB" sz="2400" dirty="0">
                <a:solidFill>
                  <a:schemeClr val="tx1"/>
                </a:solidFill>
              </a:rPr>
              <a:t> =</a:t>
            </a:r>
            <a:br>
              <a:rPr lang="en-GB" sz="2400" dirty="0">
                <a:solidFill>
                  <a:schemeClr val="tx1"/>
                </a:solidFill>
              </a:rPr>
            </a:br>
            <a:r>
              <a:rPr lang="en-GB" sz="2400" dirty="0">
                <a:solidFill>
                  <a:schemeClr val="tx1"/>
                </a:solidFill>
              </a:rPr>
              <a:t>        8 + 0 + 2 + 0 = 10</a:t>
            </a:r>
            <a:endParaRPr lang="en-GB" sz="2400" i="1" dirty="0">
              <a:solidFill>
                <a:schemeClr val="accent2"/>
              </a:solidFill>
            </a:endParaRPr>
          </a:p>
        </p:txBody>
      </p:sp>
    </p:spTree>
    <p:extLst>
      <p:ext uri="{BB962C8B-B14F-4D97-AF65-F5344CB8AC3E}">
        <p14:creationId xmlns:p14="http://schemas.microsoft.com/office/powerpoint/2010/main" val="277674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CB17D6-58FA-4CAB-B550-44B21B51C01D}"/>
              </a:ext>
            </a:extLst>
          </p:cNvPr>
          <p:cNvSpPr>
            <a:spLocks noGrp="1"/>
          </p:cNvSpPr>
          <p:nvPr>
            <p:ph type="title"/>
          </p:nvPr>
        </p:nvSpPr>
        <p:spPr/>
        <p:txBody>
          <a:bodyPr/>
          <a:lstStyle/>
          <a:p>
            <a:r>
              <a:rPr lang="en-GB" dirty="0"/>
              <a:t>Binary and Decimal Conversion</a:t>
            </a:r>
          </a:p>
        </p:txBody>
      </p:sp>
      <p:sp>
        <p:nvSpPr>
          <p:cNvPr id="3" name="Text Placeholder 2">
            <a:extLst>
              <a:ext uri="{FF2B5EF4-FFF2-40B4-BE49-F238E27FC236}">
                <a16:creationId xmlns:a16="http://schemas.microsoft.com/office/drawing/2014/main" xmlns="" id="{0903C6BE-7F62-4F4A-B99B-7E28F3BEF91E}"/>
              </a:ext>
            </a:extLst>
          </p:cNvPr>
          <p:cNvSpPr>
            <a:spLocks noGrp="1"/>
          </p:cNvSpPr>
          <p:nvPr>
            <p:ph type="body" sz="quarter" idx="10"/>
          </p:nvPr>
        </p:nvSpPr>
        <p:spPr>
          <a:xfrm>
            <a:off x="190402" y="1195931"/>
            <a:ext cx="5905598" cy="4957073"/>
          </a:xfrm>
        </p:spPr>
        <p:txBody>
          <a:bodyPr/>
          <a:lstStyle/>
          <a:p>
            <a:r>
              <a:rPr lang="en-GB" b="1" dirty="0"/>
              <a:t>Binary to decimal</a:t>
            </a:r>
          </a:p>
          <a:p>
            <a:pPr lvl="1"/>
            <a:r>
              <a:rPr lang="en-GB" dirty="0"/>
              <a:t>Multiply each digit to its magnitude (power of 2)</a:t>
            </a:r>
          </a:p>
        </p:txBody>
      </p:sp>
      <p:sp>
        <p:nvSpPr>
          <p:cNvPr id="4" name="Text Placeholder 3">
            <a:extLst>
              <a:ext uri="{FF2B5EF4-FFF2-40B4-BE49-F238E27FC236}">
                <a16:creationId xmlns:a16="http://schemas.microsoft.com/office/drawing/2014/main" xmlns="" id="{B3A6B552-0ED5-40DA-B660-03BB9700381C}"/>
              </a:ext>
            </a:extLst>
          </p:cNvPr>
          <p:cNvSpPr>
            <a:spLocks noGrp="1"/>
          </p:cNvSpPr>
          <p:nvPr>
            <p:ph type="body" sz="quarter" idx="11"/>
          </p:nvPr>
        </p:nvSpPr>
        <p:spPr>
          <a:xfrm>
            <a:off x="6096000" y="1195931"/>
            <a:ext cx="5657031" cy="4957073"/>
          </a:xfrm>
        </p:spPr>
        <p:txBody>
          <a:bodyPr/>
          <a:lstStyle/>
          <a:p>
            <a:r>
              <a:rPr lang="en-GB" b="1" dirty="0"/>
              <a:t>Decimal to binary</a:t>
            </a:r>
          </a:p>
          <a:p>
            <a:pPr lvl="1"/>
            <a:r>
              <a:rPr lang="en-GB" dirty="0"/>
              <a:t>Divide to the base (2) until 0 is reached and take the reminders in reversed order </a:t>
            </a:r>
          </a:p>
        </p:txBody>
      </p:sp>
      <p:sp>
        <p:nvSpPr>
          <p:cNvPr id="6" name="Text Placeholder 7">
            <a:extLst>
              <a:ext uri="{FF2B5EF4-FFF2-40B4-BE49-F238E27FC236}">
                <a16:creationId xmlns:a16="http://schemas.microsoft.com/office/drawing/2014/main" xmlns="" id="{5AF7CA16-BE52-4230-B1E4-E0151C083A1A}"/>
              </a:ext>
            </a:extLst>
          </p:cNvPr>
          <p:cNvSpPr txBox="1">
            <a:spLocks/>
          </p:cNvSpPr>
          <p:nvPr/>
        </p:nvSpPr>
        <p:spPr>
          <a:xfrm>
            <a:off x="586938" y="3375009"/>
            <a:ext cx="5014062" cy="20339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bg1">
                    <a:lumMod val="75000"/>
                  </a:schemeClr>
                </a:solidFill>
              </a:rPr>
              <a:t>1011</a:t>
            </a:r>
            <a:r>
              <a:rPr lang="en-GB" sz="2200" baseline="-25000" dirty="0">
                <a:solidFill>
                  <a:schemeClr val="tx1"/>
                </a:solidFill>
              </a:rPr>
              <a:t>b  </a:t>
            </a:r>
            <a:r>
              <a:rPr lang="en-GB" sz="2200" dirty="0">
                <a:solidFill>
                  <a:schemeClr val="tx1"/>
                </a:solidFill>
              </a:rPr>
              <a:t>= </a:t>
            </a:r>
            <a:r>
              <a:rPr lang="en-GB" sz="2200" dirty="0">
                <a:solidFill>
                  <a:schemeClr val="bg1">
                    <a:lumMod val="75000"/>
                  </a:schemeClr>
                </a:solidFill>
                <a:highlight>
                  <a:srgbClr val="C0C0C0"/>
                </a:highlight>
              </a:rPr>
              <a:t>1</a:t>
            </a:r>
            <a:r>
              <a:rPr lang="en-GB" sz="2200" dirty="0">
                <a:solidFill>
                  <a:schemeClr val="tx1"/>
                </a:solidFill>
              </a:rPr>
              <a:t>*2</a:t>
            </a:r>
            <a:r>
              <a:rPr lang="en-GB" sz="2200" baseline="30000" dirty="0">
                <a:solidFill>
                  <a:schemeClr val="tx1"/>
                </a:solidFill>
              </a:rPr>
              <a:t>3</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0</a:t>
            </a:r>
            <a:r>
              <a:rPr lang="en-GB" sz="2200" dirty="0">
                <a:solidFill>
                  <a:schemeClr val="tx1"/>
                </a:solidFill>
              </a:rPr>
              <a:t>*2</a:t>
            </a:r>
            <a:r>
              <a:rPr lang="en-GB" sz="2200" baseline="30000" dirty="0">
                <a:solidFill>
                  <a:schemeClr val="tx1"/>
                </a:solidFill>
              </a:rPr>
              <a:t>2</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1</a:t>
            </a:r>
            <a:r>
              <a:rPr lang="en-GB" sz="2200" dirty="0">
                <a:solidFill>
                  <a:schemeClr val="tx1"/>
                </a:solidFill>
              </a:rPr>
              <a:t>*2</a:t>
            </a:r>
            <a:r>
              <a:rPr lang="en-GB" sz="2200" baseline="30000" dirty="0">
                <a:solidFill>
                  <a:schemeClr val="tx1"/>
                </a:solidFill>
              </a:rPr>
              <a:t>1</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1</a:t>
            </a:r>
            <a:r>
              <a:rPr lang="en-GB" sz="2200" dirty="0">
                <a:solidFill>
                  <a:schemeClr val="tx1"/>
                </a:solidFill>
              </a:rPr>
              <a:t>*2</a:t>
            </a:r>
            <a:r>
              <a:rPr lang="en-GB" sz="2200" baseline="30000" dirty="0">
                <a:solidFill>
                  <a:schemeClr val="tx1"/>
                </a:solidFill>
              </a:rPr>
              <a:t>0</a:t>
            </a:r>
            <a:r>
              <a:rPr lang="en-GB" sz="2200" dirty="0">
                <a:solidFill>
                  <a:schemeClr val="tx1"/>
                </a:solidFill>
              </a:rPr>
              <a:t> =</a:t>
            </a:r>
          </a:p>
          <a:p>
            <a:r>
              <a:rPr lang="en-GB" sz="2200" dirty="0">
                <a:solidFill>
                  <a:schemeClr val="tx1"/>
                </a:solidFill>
              </a:rPr>
              <a:t>      = </a:t>
            </a:r>
            <a:r>
              <a:rPr lang="en-GB" sz="2200" dirty="0">
                <a:solidFill>
                  <a:schemeClr val="bg1">
                    <a:lumMod val="75000"/>
                  </a:schemeClr>
                </a:solidFill>
                <a:highlight>
                  <a:srgbClr val="C0C0C0"/>
                </a:highlight>
              </a:rPr>
              <a:t>1</a:t>
            </a:r>
            <a:r>
              <a:rPr lang="en-GB" sz="2200" dirty="0">
                <a:solidFill>
                  <a:schemeClr val="tx1"/>
                </a:solidFill>
              </a:rPr>
              <a:t>*8</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0</a:t>
            </a:r>
            <a:r>
              <a:rPr lang="en-GB" sz="2200" dirty="0">
                <a:solidFill>
                  <a:schemeClr val="tx1"/>
                </a:solidFill>
              </a:rPr>
              <a:t>*4</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1</a:t>
            </a:r>
            <a:r>
              <a:rPr lang="en-GB" sz="2200" dirty="0">
                <a:solidFill>
                  <a:schemeClr val="tx1"/>
                </a:solidFill>
              </a:rPr>
              <a:t>*2</a:t>
            </a:r>
            <a:r>
              <a:rPr lang="en-GB" sz="2200" dirty="0">
                <a:solidFill>
                  <a:schemeClr val="tx1"/>
                </a:solidFill>
                <a:latin typeface="+mn-lt"/>
              </a:rPr>
              <a:t> </a:t>
            </a:r>
            <a:r>
              <a:rPr lang="en-GB" sz="2200" dirty="0">
                <a:solidFill>
                  <a:schemeClr val="tx1"/>
                </a:solidFill>
              </a:rPr>
              <a:t>+</a:t>
            </a:r>
            <a:r>
              <a:rPr lang="en-GB" sz="2200" dirty="0">
                <a:solidFill>
                  <a:schemeClr val="tx1"/>
                </a:solidFill>
                <a:latin typeface="+mn-lt"/>
              </a:rPr>
              <a:t> </a:t>
            </a:r>
            <a:r>
              <a:rPr lang="en-GB" sz="2200" dirty="0">
                <a:solidFill>
                  <a:schemeClr val="bg1">
                    <a:lumMod val="75000"/>
                  </a:schemeClr>
                </a:solidFill>
                <a:highlight>
                  <a:srgbClr val="C0C0C0"/>
                </a:highlight>
              </a:rPr>
              <a:t>1</a:t>
            </a:r>
            <a:r>
              <a:rPr lang="en-GB" sz="2200" dirty="0">
                <a:solidFill>
                  <a:schemeClr val="tx1"/>
                </a:solidFill>
              </a:rPr>
              <a:t>*1 = </a:t>
            </a:r>
          </a:p>
          <a:p>
            <a:r>
              <a:rPr lang="en-GB" sz="2200" dirty="0">
                <a:solidFill>
                  <a:schemeClr val="tx1"/>
                </a:solidFill>
              </a:rPr>
              <a:t>      = 8 + 0 + 2 + 1 =</a:t>
            </a:r>
          </a:p>
          <a:p>
            <a:r>
              <a:rPr lang="en-GB" sz="2200" dirty="0">
                <a:solidFill>
                  <a:schemeClr val="tx1"/>
                </a:solidFill>
              </a:rPr>
              <a:t>      = 11</a:t>
            </a:r>
          </a:p>
        </p:txBody>
      </p:sp>
      <p:sp>
        <p:nvSpPr>
          <p:cNvPr id="7" name="Text Placeholder 7">
            <a:extLst>
              <a:ext uri="{FF2B5EF4-FFF2-40B4-BE49-F238E27FC236}">
                <a16:creationId xmlns:a16="http://schemas.microsoft.com/office/drawing/2014/main" xmlns="" id="{91BC2F3D-7B6C-484D-AD93-8F965CCFE96C}"/>
              </a:ext>
            </a:extLst>
          </p:cNvPr>
          <p:cNvSpPr txBox="1">
            <a:spLocks/>
          </p:cNvSpPr>
          <p:nvPr/>
        </p:nvSpPr>
        <p:spPr>
          <a:xfrm>
            <a:off x="7059561" y="3682785"/>
            <a:ext cx="4545501" cy="211606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200"/>
              </a:spcBef>
              <a:spcAft>
                <a:spcPts val="200"/>
              </a:spcAft>
            </a:pPr>
            <a:r>
              <a:rPr lang="en-GB" sz="2200" dirty="0">
                <a:solidFill>
                  <a:schemeClr val="tx1"/>
                </a:solidFill>
              </a:rPr>
              <a:t>11 / 2 = 5 (</a:t>
            </a:r>
            <a:r>
              <a:rPr lang="en-GB" sz="2200" dirty="0">
                <a:solidFill>
                  <a:schemeClr val="bg1">
                    <a:lumMod val="75000"/>
                  </a:schemeClr>
                </a:solidFill>
                <a:highlight>
                  <a:srgbClr val="C0C0C0"/>
                </a:highlight>
              </a:rPr>
              <a:t>1</a:t>
            </a:r>
            <a:r>
              <a:rPr lang="en-GB" sz="2200" dirty="0">
                <a:solidFill>
                  <a:schemeClr val="tx1"/>
                </a:solidFill>
              </a:rPr>
              <a:t>) </a:t>
            </a:r>
            <a:r>
              <a:rPr lang="en-GB" sz="2200" dirty="0">
                <a:solidFill>
                  <a:schemeClr val="accent2">
                    <a:lumMod val="75000"/>
                  </a:schemeClr>
                </a:solidFill>
                <a:latin typeface="+mn-lt"/>
              </a:rPr>
              <a:t>// last digit</a:t>
            </a:r>
          </a:p>
          <a:p>
            <a:pPr>
              <a:spcBef>
                <a:spcPts val="200"/>
              </a:spcBef>
              <a:spcAft>
                <a:spcPts val="200"/>
              </a:spcAft>
            </a:pPr>
            <a:r>
              <a:rPr lang="en-GB" sz="2200" dirty="0">
                <a:solidFill>
                  <a:schemeClr val="tx1"/>
                </a:solidFill>
              </a:rPr>
              <a:t>5 / 2 = 2 (</a:t>
            </a:r>
            <a:r>
              <a:rPr lang="en-GB" sz="2200" dirty="0">
                <a:solidFill>
                  <a:schemeClr val="bg1">
                    <a:lumMod val="75000"/>
                  </a:schemeClr>
                </a:solidFill>
                <a:highlight>
                  <a:srgbClr val="C0C0C0"/>
                </a:highlight>
              </a:rPr>
              <a:t>1</a:t>
            </a:r>
            <a:r>
              <a:rPr lang="en-GB" sz="2200" dirty="0">
                <a:solidFill>
                  <a:schemeClr val="tx1"/>
                </a:solidFill>
              </a:rPr>
              <a:t>)  </a:t>
            </a:r>
            <a:r>
              <a:rPr lang="en-GB" sz="2200" dirty="0">
                <a:solidFill>
                  <a:schemeClr val="accent2">
                    <a:lumMod val="75000"/>
                  </a:schemeClr>
                </a:solidFill>
                <a:latin typeface="+mn-lt"/>
              </a:rPr>
              <a:t>// previous digit</a:t>
            </a:r>
            <a:endParaRPr lang="en-GB" sz="2200" dirty="0">
              <a:solidFill>
                <a:schemeClr val="tx1"/>
              </a:solidFill>
              <a:latin typeface="+mn-lt"/>
            </a:endParaRPr>
          </a:p>
          <a:p>
            <a:pPr>
              <a:spcBef>
                <a:spcPts val="200"/>
              </a:spcBef>
              <a:spcAft>
                <a:spcPts val="200"/>
              </a:spcAft>
            </a:pPr>
            <a:r>
              <a:rPr lang="en-GB" sz="2200" dirty="0">
                <a:solidFill>
                  <a:schemeClr val="tx1"/>
                </a:solidFill>
              </a:rPr>
              <a:t>2 / 2 = 1 (</a:t>
            </a:r>
            <a:r>
              <a:rPr lang="en-GB" sz="2200" dirty="0">
                <a:solidFill>
                  <a:schemeClr val="bg1">
                    <a:lumMod val="75000"/>
                  </a:schemeClr>
                </a:solidFill>
                <a:highlight>
                  <a:srgbClr val="C0C0C0"/>
                </a:highlight>
              </a:rPr>
              <a:t>0</a:t>
            </a:r>
            <a:r>
              <a:rPr lang="en-GB" sz="2200" dirty="0">
                <a:solidFill>
                  <a:schemeClr val="tx1"/>
                </a:solidFill>
              </a:rPr>
              <a:t>)  </a:t>
            </a:r>
            <a:r>
              <a:rPr lang="en-GB" sz="2200" dirty="0">
                <a:solidFill>
                  <a:schemeClr val="accent2">
                    <a:lumMod val="75000"/>
                  </a:schemeClr>
                </a:solidFill>
                <a:latin typeface="+mn-lt"/>
              </a:rPr>
              <a:t>// previous digit</a:t>
            </a:r>
            <a:endParaRPr lang="en-GB" sz="2200" dirty="0">
              <a:solidFill>
                <a:schemeClr val="tx1"/>
              </a:solidFill>
              <a:latin typeface="+mn-lt"/>
            </a:endParaRPr>
          </a:p>
          <a:p>
            <a:pPr>
              <a:spcBef>
                <a:spcPts val="200"/>
              </a:spcBef>
              <a:spcAft>
                <a:spcPts val="200"/>
              </a:spcAft>
            </a:pPr>
            <a:r>
              <a:rPr lang="en-GB" sz="2200" dirty="0">
                <a:solidFill>
                  <a:schemeClr val="tx1"/>
                </a:solidFill>
              </a:rPr>
              <a:t>1 / 2 = 0 (</a:t>
            </a:r>
            <a:r>
              <a:rPr lang="en-GB" sz="2200" dirty="0">
                <a:solidFill>
                  <a:schemeClr val="bg1">
                    <a:lumMod val="75000"/>
                  </a:schemeClr>
                </a:solidFill>
                <a:highlight>
                  <a:srgbClr val="C0C0C0"/>
                </a:highlight>
              </a:rPr>
              <a:t>1</a:t>
            </a:r>
            <a:r>
              <a:rPr lang="en-GB" sz="2200" dirty="0">
                <a:solidFill>
                  <a:schemeClr val="tx1"/>
                </a:solidFill>
              </a:rPr>
              <a:t>)  </a:t>
            </a:r>
            <a:r>
              <a:rPr lang="en-GB" sz="2200" dirty="0">
                <a:solidFill>
                  <a:schemeClr val="accent2">
                    <a:lumMod val="75000"/>
                  </a:schemeClr>
                </a:solidFill>
                <a:latin typeface="+mn-lt"/>
              </a:rPr>
              <a:t>// fist digit</a:t>
            </a:r>
          </a:p>
          <a:p>
            <a:pPr>
              <a:spcBef>
                <a:spcPts val="200"/>
              </a:spcBef>
              <a:spcAft>
                <a:spcPts val="200"/>
              </a:spcAft>
            </a:pPr>
            <a:r>
              <a:rPr lang="en-GB" sz="2200" dirty="0">
                <a:solidFill>
                  <a:schemeClr val="tx1"/>
                </a:solidFill>
              </a:rPr>
              <a:t>Result: </a:t>
            </a:r>
            <a:r>
              <a:rPr lang="en-GB" sz="2200" dirty="0">
                <a:solidFill>
                  <a:schemeClr val="bg1">
                    <a:lumMod val="75000"/>
                  </a:schemeClr>
                </a:solidFill>
              </a:rPr>
              <a:t>1011</a:t>
            </a:r>
            <a:endParaRPr lang="en-GB" sz="2200" dirty="0">
              <a:solidFill>
                <a:schemeClr val="tx1"/>
              </a:solidFill>
            </a:endParaRPr>
          </a:p>
        </p:txBody>
      </p:sp>
      <p:sp>
        <p:nvSpPr>
          <p:cNvPr id="9" name="Slide Number">
            <a:extLst>
              <a:ext uri="{FF2B5EF4-FFF2-40B4-BE49-F238E27FC236}">
                <a16:creationId xmlns:a16="http://schemas.microsoft.com/office/drawing/2014/main" xmlns="" id="{2F942FE0-C621-458A-9BE4-9E3A141BB2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463</a:t>
            </a:fld>
            <a:endParaRPr lang="en-US" dirty="0"/>
          </a:p>
        </p:txBody>
      </p:sp>
    </p:spTree>
    <p:extLst>
      <p:ext uri="{BB962C8B-B14F-4D97-AF65-F5344CB8AC3E}">
        <p14:creationId xmlns:p14="http://schemas.microsoft.com/office/powerpoint/2010/main" val="628625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94F20F0-7822-4CAE-8135-A1F265202248}"/>
              </a:ext>
            </a:extLst>
          </p:cNvPr>
          <p:cNvSpPr>
            <a:spLocks noGrp="1"/>
          </p:cNvSpPr>
          <p:nvPr>
            <p:ph type="body" sz="quarter" idx="10"/>
          </p:nvPr>
        </p:nvSpPr>
        <p:spPr>
          <a:xfrm>
            <a:off x="190402" y="1196125"/>
            <a:ext cx="11755598" cy="5528766"/>
          </a:xfrm>
        </p:spPr>
        <p:txBody>
          <a:bodyPr/>
          <a:lstStyle/>
          <a:p>
            <a:r>
              <a:rPr lang="en-US" dirty="0"/>
              <a:t>You are given a positive integer </a:t>
            </a:r>
            <a:r>
              <a:rPr lang="en-US" b="1" dirty="0">
                <a:solidFill>
                  <a:schemeClr val="bg1"/>
                </a:solidFill>
              </a:rPr>
              <a:t>n</a:t>
            </a:r>
            <a:r>
              <a:rPr lang="en-US" dirty="0"/>
              <a:t> and a binary digit </a:t>
            </a:r>
            <a:r>
              <a:rPr lang="en-US" b="1" dirty="0">
                <a:solidFill>
                  <a:schemeClr val="bg1"/>
                </a:solidFill>
              </a:rPr>
              <a:t>b</a:t>
            </a:r>
            <a:r>
              <a:rPr lang="en-US" dirty="0"/>
              <a:t> (0 or 1)</a:t>
            </a:r>
          </a:p>
          <a:p>
            <a:r>
              <a:rPr lang="en-US" dirty="0"/>
              <a:t>Write a program that finds the count of </a:t>
            </a:r>
            <a:r>
              <a:rPr lang="en-US" b="1" dirty="0">
                <a:solidFill>
                  <a:schemeClr val="bg1"/>
                </a:solidFill>
              </a:rPr>
              <a:t>b</a:t>
            </a:r>
            <a:r>
              <a:rPr lang="bg-BG" b="1" dirty="0">
                <a:solidFill>
                  <a:schemeClr val="bg1"/>
                </a:solidFill>
              </a:rPr>
              <a:t> </a:t>
            </a:r>
            <a:r>
              <a:rPr lang="en-GB" dirty="0"/>
              <a:t>digits </a:t>
            </a:r>
            <a:r>
              <a:rPr lang="en-US" dirty="0"/>
              <a:t>in the binary representation of </a:t>
            </a:r>
            <a:r>
              <a:rPr lang="en-US" b="1" dirty="0">
                <a:solidFill>
                  <a:schemeClr val="bg1"/>
                </a:solidFill>
              </a:rPr>
              <a:t>n</a:t>
            </a:r>
            <a:endParaRPr lang="en-GB" b="1" dirty="0">
              <a:solidFill>
                <a:schemeClr val="bg1"/>
              </a:solidFill>
            </a:endParaRPr>
          </a:p>
          <a:p>
            <a:endParaRPr lang="en-GB" dirty="0"/>
          </a:p>
        </p:txBody>
      </p:sp>
      <p:sp>
        <p:nvSpPr>
          <p:cNvPr id="3" name="Title 2">
            <a:extLst>
              <a:ext uri="{FF2B5EF4-FFF2-40B4-BE49-F238E27FC236}">
                <a16:creationId xmlns:a16="http://schemas.microsoft.com/office/drawing/2014/main" xmlns="" id="{27AD983E-68E9-458E-B0DA-0446EE65350C}"/>
              </a:ext>
            </a:extLst>
          </p:cNvPr>
          <p:cNvSpPr>
            <a:spLocks noGrp="1"/>
          </p:cNvSpPr>
          <p:nvPr>
            <p:ph type="title"/>
          </p:nvPr>
        </p:nvSpPr>
        <p:spPr/>
        <p:txBody>
          <a:bodyPr/>
          <a:lstStyle/>
          <a:p>
            <a:r>
              <a:rPr lang="en-GB" dirty="0"/>
              <a:t>Problem: Binary Digits Count</a:t>
            </a:r>
          </a:p>
        </p:txBody>
      </p:sp>
      <p:grpSp>
        <p:nvGrpSpPr>
          <p:cNvPr id="4" name="Group 3">
            <a:extLst>
              <a:ext uri="{FF2B5EF4-FFF2-40B4-BE49-F238E27FC236}">
                <a16:creationId xmlns:a16="http://schemas.microsoft.com/office/drawing/2014/main" xmlns="" id="{BF4FDB8A-EEDE-43C7-9ED8-FA7FCB221D13}"/>
              </a:ext>
            </a:extLst>
          </p:cNvPr>
          <p:cNvGrpSpPr/>
          <p:nvPr/>
        </p:nvGrpSpPr>
        <p:grpSpPr>
          <a:xfrm>
            <a:off x="873975" y="3339000"/>
            <a:ext cx="2001261" cy="1233772"/>
            <a:chOff x="873975" y="3339000"/>
            <a:chExt cx="2001261" cy="1233772"/>
          </a:xfrm>
        </p:grpSpPr>
        <p:sp>
          <p:nvSpPr>
            <p:cNvPr id="5" name="Text Placeholder 7">
              <a:extLst>
                <a:ext uri="{FF2B5EF4-FFF2-40B4-BE49-F238E27FC236}">
                  <a16:creationId xmlns:a16="http://schemas.microsoft.com/office/drawing/2014/main" xmlns="" id="{D9EFBB6F-EBDE-4766-9E5D-2E5ED1BBDDE3}"/>
                </a:ext>
              </a:extLst>
            </p:cNvPr>
            <p:cNvSpPr txBox="1">
              <a:spLocks/>
            </p:cNvSpPr>
            <p:nvPr/>
          </p:nvSpPr>
          <p:spPr>
            <a:xfrm>
              <a:off x="873975" y="3339000"/>
              <a:ext cx="725119"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20</a:t>
              </a:r>
            </a:p>
            <a:p>
              <a:r>
                <a:rPr lang="en-GB" sz="2800" dirty="0">
                  <a:solidFill>
                    <a:schemeClr val="tx1"/>
                  </a:solidFill>
                </a:rPr>
                <a:t>0</a:t>
              </a:r>
            </a:p>
          </p:txBody>
        </p:sp>
        <p:sp>
          <p:nvSpPr>
            <p:cNvPr id="6" name="Arrow: Right 5">
              <a:extLst>
                <a:ext uri="{FF2B5EF4-FFF2-40B4-BE49-F238E27FC236}">
                  <a16:creationId xmlns:a16="http://schemas.microsoft.com/office/drawing/2014/main" xmlns="" id="{89B84341-1E52-4C14-AED0-3490DEA6CA52}"/>
                </a:ext>
              </a:extLst>
            </p:cNvPr>
            <p:cNvSpPr/>
            <p:nvPr/>
          </p:nvSpPr>
          <p:spPr bwMode="auto">
            <a:xfrm>
              <a:off x="1775526" y="3804966"/>
              <a:ext cx="461639" cy="301841"/>
            </a:xfrm>
            <a:prstGeom prst="rightArrow">
              <a:avLst/>
            </a:prstGeom>
            <a:solidFill>
              <a:schemeClr val="tx1">
                <a:alpha val="80000"/>
              </a:schemeClr>
            </a:solidFill>
            <a:ln w="1905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7" name="Text Placeholder 7">
              <a:extLst>
                <a:ext uri="{FF2B5EF4-FFF2-40B4-BE49-F238E27FC236}">
                  <a16:creationId xmlns:a16="http://schemas.microsoft.com/office/drawing/2014/main" xmlns="" id="{AC6A23C1-9B3D-478A-99F9-8972B41AAD47}"/>
                </a:ext>
              </a:extLst>
            </p:cNvPr>
            <p:cNvSpPr txBox="1">
              <a:spLocks/>
            </p:cNvSpPr>
            <p:nvPr/>
          </p:nvSpPr>
          <p:spPr>
            <a:xfrm>
              <a:off x="2413597" y="3631388"/>
              <a:ext cx="461639"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3</a:t>
              </a:r>
            </a:p>
          </p:txBody>
        </p:sp>
      </p:grpSp>
      <p:grpSp>
        <p:nvGrpSpPr>
          <p:cNvPr id="17" name="Group 16">
            <a:extLst>
              <a:ext uri="{FF2B5EF4-FFF2-40B4-BE49-F238E27FC236}">
                <a16:creationId xmlns:a16="http://schemas.microsoft.com/office/drawing/2014/main" xmlns="" id="{E56EF56B-D805-49FE-B042-BFC014856E14}"/>
              </a:ext>
            </a:extLst>
          </p:cNvPr>
          <p:cNvGrpSpPr/>
          <p:nvPr/>
        </p:nvGrpSpPr>
        <p:grpSpPr>
          <a:xfrm>
            <a:off x="3689739" y="3339000"/>
            <a:ext cx="2001261" cy="1233772"/>
            <a:chOff x="3689739" y="3339000"/>
            <a:chExt cx="2001261" cy="1233772"/>
          </a:xfrm>
        </p:grpSpPr>
        <p:sp>
          <p:nvSpPr>
            <p:cNvPr id="8" name="Text Placeholder 7">
              <a:extLst>
                <a:ext uri="{FF2B5EF4-FFF2-40B4-BE49-F238E27FC236}">
                  <a16:creationId xmlns:a16="http://schemas.microsoft.com/office/drawing/2014/main" xmlns="" id="{A8161C42-63A4-477E-9D8E-C272551D27A2}"/>
                </a:ext>
              </a:extLst>
            </p:cNvPr>
            <p:cNvSpPr txBox="1">
              <a:spLocks/>
            </p:cNvSpPr>
            <p:nvPr/>
          </p:nvSpPr>
          <p:spPr>
            <a:xfrm>
              <a:off x="3689739" y="3339000"/>
              <a:ext cx="725119"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15</a:t>
              </a:r>
            </a:p>
            <a:p>
              <a:r>
                <a:rPr lang="en-GB" sz="2800" dirty="0">
                  <a:solidFill>
                    <a:schemeClr val="tx1"/>
                  </a:solidFill>
                </a:rPr>
                <a:t>1</a:t>
              </a:r>
            </a:p>
          </p:txBody>
        </p:sp>
        <p:sp>
          <p:nvSpPr>
            <p:cNvPr id="9" name="Arrow: Right 8">
              <a:extLst>
                <a:ext uri="{FF2B5EF4-FFF2-40B4-BE49-F238E27FC236}">
                  <a16:creationId xmlns:a16="http://schemas.microsoft.com/office/drawing/2014/main" xmlns="" id="{D32B9D3D-A60D-44EC-BC89-B2294054BF17}"/>
                </a:ext>
              </a:extLst>
            </p:cNvPr>
            <p:cNvSpPr/>
            <p:nvPr/>
          </p:nvSpPr>
          <p:spPr bwMode="auto">
            <a:xfrm>
              <a:off x="4591290" y="3804966"/>
              <a:ext cx="461639" cy="301841"/>
            </a:xfrm>
            <a:prstGeom prst="rightArrow">
              <a:avLst/>
            </a:prstGeom>
            <a:solidFill>
              <a:schemeClr val="tx1">
                <a:alpha val="80000"/>
              </a:schemeClr>
            </a:solidFill>
            <a:ln w="1905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0" name="Text Placeholder 7">
              <a:extLst>
                <a:ext uri="{FF2B5EF4-FFF2-40B4-BE49-F238E27FC236}">
                  <a16:creationId xmlns:a16="http://schemas.microsoft.com/office/drawing/2014/main" xmlns="" id="{30A5581D-D827-47A2-B4C7-241CABD709B0}"/>
                </a:ext>
              </a:extLst>
            </p:cNvPr>
            <p:cNvSpPr txBox="1">
              <a:spLocks/>
            </p:cNvSpPr>
            <p:nvPr/>
          </p:nvSpPr>
          <p:spPr>
            <a:xfrm>
              <a:off x="5229361" y="3631388"/>
              <a:ext cx="461639"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4</a:t>
              </a:r>
            </a:p>
          </p:txBody>
        </p:sp>
      </p:grpSp>
      <p:grpSp>
        <p:nvGrpSpPr>
          <p:cNvPr id="20" name="Group 19">
            <a:extLst>
              <a:ext uri="{FF2B5EF4-FFF2-40B4-BE49-F238E27FC236}">
                <a16:creationId xmlns:a16="http://schemas.microsoft.com/office/drawing/2014/main" xmlns="" id="{FB2A8224-10CD-4E14-89BC-7E828AF56D2C}"/>
              </a:ext>
            </a:extLst>
          </p:cNvPr>
          <p:cNvGrpSpPr/>
          <p:nvPr/>
        </p:nvGrpSpPr>
        <p:grpSpPr>
          <a:xfrm>
            <a:off x="873975" y="4954202"/>
            <a:ext cx="2001261" cy="1233772"/>
            <a:chOff x="873975" y="4954202"/>
            <a:chExt cx="2001261" cy="1233772"/>
          </a:xfrm>
        </p:grpSpPr>
        <p:sp>
          <p:nvSpPr>
            <p:cNvPr id="11" name="Text Placeholder 7">
              <a:extLst>
                <a:ext uri="{FF2B5EF4-FFF2-40B4-BE49-F238E27FC236}">
                  <a16:creationId xmlns:a16="http://schemas.microsoft.com/office/drawing/2014/main" xmlns="" id="{00E5FD2E-88EC-4592-8DFC-8CB814B06058}"/>
                </a:ext>
              </a:extLst>
            </p:cNvPr>
            <p:cNvSpPr txBox="1">
              <a:spLocks/>
            </p:cNvSpPr>
            <p:nvPr/>
          </p:nvSpPr>
          <p:spPr>
            <a:xfrm>
              <a:off x="873975" y="4954202"/>
              <a:ext cx="725119"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10</a:t>
              </a:r>
            </a:p>
            <a:p>
              <a:r>
                <a:rPr lang="en-GB" sz="2800" dirty="0">
                  <a:solidFill>
                    <a:schemeClr val="tx1"/>
                  </a:solidFill>
                </a:rPr>
                <a:t>0</a:t>
              </a:r>
            </a:p>
          </p:txBody>
        </p:sp>
        <p:sp>
          <p:nvSpPr>
            <p:cNvPr id="12" name="Arrow: Right 11">
              <a:extLst>
                <a:ext uri="{FF2B5EF4-FFF2-40B4-BE49-F238E27FC236}">
                  <a16:creationId xmlns:a16="http://schemas.microsoft.com/office/drawing/2014/main" xmlns="" id="{58A6E715-E40C-4BA0-B4D2-C9A8EBB477C1}"/>
                </a:ext>
              </a:extLst>
            </p:cNvPr>
            <p:cNvSpPr/>
            <p:nvPr/>
          </p:nvSpPr>
          <p:spPr bwMode="auto">
            <a:xfrm>
              <a:off x="1775526" y="5420168"/>
              <a:ext cx="461639" cy="301841"/>
            </a:xfrm>
            <a:prstGeom prst="rightArrow">
              <a:avLst/>
            </a:prstGeom>
            <a:solidFill>
              <a:schemeClr val="tx1">
                <a:alpha val="80000"/>
              </a:schemeClr>
            </a:solidFill>
            <a:ln w="1905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3" name="Text Placeholder 7">
              <a:extLst>
                <a:ext uri="{FF2B5EF4-FFF2-40B4-BE49-F238E27FC236}">
                  <a16:creationId xmlns:a16="http://schemas.microsoft.com/office/drawing/2014/main" xmlns="" id="{140D5DB5-8AD9-46D7-846D-78E7C9DD9841}"/>
                </a:ext>
              </a:extLst>
            </p:cNvPr>
            <p:cNvSpPr txBox="1">
              <a:spLocks/>
            </p:cNvSpPr>
            <p:nvPr/>
          </p:nvSpPr>
          <p:spPr>
            <a:xfrm>
              <a:off x="2413597" y="5246590"/>
              <a:ext cx="461639"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2</a:t>
              </a:r>
            </a:p>
          </p:txBody>
        </p:sp>
      </p:grpSp>
      <p:grpSp>
        <p:nvGrpSpPr>
          <p:cNvPr id="22" name="Group 21">
            <a:extLst>
              <a:ext uri="{FF2B5EF4-FFF2-40B4-BE49-F238E27FC236}">
                <a16:creationId xmlns:a16="http://schemas.microsoft.com/office/drawing/2014/main" xmlns="" id="{E42BE29B-83E0-4692-8F54-EC357AF92007}"/>
              </a:ext>
            </a:extLst>
          </p:cNvPr>
          <p:cNvGrpSpPr/>
          <p:nvPr/>
        </p:nvGrpSpPr>
        <p:grpSpPr>
          <a:xfrm>
            <a:off x="3689739" y="4954202"/>
            <a:ext cx="2001261" cy="1233772"/>
            <a:chOff x="3689739" y="4954202"/>
            <a:chExt cx="2001261" cy="1233772"/>
          </a:xfrm>
        </p:grpSpPr>
        <p:sp>
          <p:nvSpPr>
            <p:cNvPr id="14" name="Text Placeholder 7">
              <a:extLst>
                <a:ext uri="{FF2B5EF4-FFF2-40B4-BE49-F238E27FC236}">
                  <a16:creationId xmlns:a16="http://schemas.microsoft.com/office/drawing/2014/main" xmlns="" id="{E30BB295-E9ED-4A0E-9325-B928336ABD71}"/>
                </a:ext>
              </a:extLst>
            </p:cNvPr>
            <p:cNvSpPr txBox="1">
              <a:spLocks/>
            </p:cNvSpPr>
            <p:nvPr/>
          </p:nvSpPr>
          <p:spPr>
            <a:xfrm>
              <a:off x="3689739" y="4954202"/>
              <a:ext cx="725119" cy="123377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bg-BG" sz="2800" dirty="0">
                  <a:solidFill>
                    <a:schemeClr val="tx1"/>
                  </a:solidFill>
                </a:rPr>
                <a:t>23</a:t>
              </a:r>
            </a:p>
            <a:p>
              <a:r>
                <a:rPr lang="bg-BG" sz="2800" dirty="0">
                  <a:solidFill>
                    <a:schemeClr val="tx1"/>
                  </a:solidFill>
                </a:rPr>
                <a:t>1</a:t>
              </a:r>
              <a:endParaRPr lang="en-GB" sz="2800" dirty="0">
                <a:solidFill>
                  <a:schemeClr val="tx1"/>
                </a:solidFill>
              </a:endParaRPr>
            </a:p>
          </p:txBody>
        </p:sp>
        <p:sp>
          <p:nvSpPr>
            <p:cNvPr id="15" name="Arrow: Right 14">
              <a:extLst>
                <a:ext uri="{FF2B5EF4-FFF2-40B4-BE49-F238E27FC236}">
                  <a16:creationId xmlns:a16="http://schemas.microsoft.com/office/drawing/2014/main" xmlns="" id="{1D2FCD8A-4C8C-4248-819E-F18A5FDDA220}"/>
                </a:ext>
              </a:extLst>
            </p:cNvPr>
            <p:cNvSpPr/>
            <p:nvPr/>
          </p:nvSpPr>
          <p:spPr bwMode="auto">
            <a:xfrm>
              <a:off x="4591290" y="5420168"/>
              <a:ext cx="461639" cy="301841"/>
            </a:xfrm>
            <a:prstGeom prst="rightArrow">
              <a:avLst/>
            </a:prstGeom>
            <a:solidFill>
              <a:schemeClr val="tx1">
                <a:alpha val="80000"/>
              </a:schemeClr>
            </a:solidFill>
            <a:ln w="19050">
              <a:solidFill>
                <a:schemeClr val="tx1"/>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6" name="Text Placeholder 7">
              <a:extLst>
                <a:ext uri="{FF2B5EF4-FFF2-40B4-BE49-F238E27FC236}">
                  <a16:creationId xmlns:a16="http://schemas.microsoft.com/office/drawing/2014/main" xmlns="" id="{EBD907BF-B5B8-4BFC-92F3-5397CAB0F075}"/>
                </a:ext>
              </a:extLst>
            </p:cNvPr>
            <p:cNvSpPr txBox="1">
              <a:spLocks/>
            </p:cNvSpPr>
            <p:nvPr/>
          </p:nvSpPr>
          <p:spPr>
            <a:xfrm>
              <a:off x="5229361" y="5246590"/>
              <a:ext cx="461639"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800" dirty="0">
                  <a:solidFill>
                    <a:schemeClr val="tx1"/>
                  </a:solidFill>
                </a:rPr>
                <a:t>4</a:t>
              </a:r>
            </a:p>
          </p:txBody>
        </p:sp>
      </p:grpSp>
      <p:sp>
        <p:nvSpPr>
          <p:cNvPr id="18" name="Rectangle 17">
            <a:extLst>
              <a:ext uri="{FF2B5EF4-FFF2-40B4-BE49-F238E27FC236}">
                <a16:creationId xmlns:a16="http://schemas.microsoft.com/office/drawing/2014/main" xmlns="" id="{E2A096A0-9876-4C69-8CC2-AE386407DA48}"/>
              </a:ext>
            </a:extLst>
          </p:cNvPr>
          <p:cNvSpPr/>
          <p:nvPr/>
        </p:nvSpPr>
        <p:spPr>
          <a:xfrm rot="21047074">
            <a:off x="7822646" y="3166786"/>
            <a:ext cx="1263487" cy="2646878"/>
          </a:xfrm>
          <a:prstGeom prst="rect">
            <a:avLst/>
          </a:prstGeom>
          <a:noFill/>
        </p:spPr>
        <p:txBody>
          <a:bodyPr wrap="none" lIns="91440" tIns="45720" rIns="91440" bIns="45720">
            <a:spAutoFit/>
          </a:bodyPr>
          <a:lstStyle/>
          <a:p>
            <a:pPr algn="ctr"/>
            <a:r>
              <a:rPr lang="en-US" sz="16600" b="1" cap="none" spc="0" dirty="0">
                <a:ln w="0"/>
              </a:rPr>
              <a:t>0</a:t>
            </a:r>
          </a:p>
        </p:txBody>
      </p:sp>
      <p:sp>
        <p:nvSpPr>
          <p:cNvPr id="19" name="Rectangle 18">
            <a:extLst>
              <a:ext uri="{FF2B5EF4-FFF2-40B4-BE49-F238E27FC236}">
                <a16:creationId xmlns:a16="http://schemas.microsoft.com/office/drawing/2014/main" xmlns="" id="{651C44B6-1C92-4A80-9181-ABDBCAF36FEB}"/>
              </a:ext>
            </a:extLst>
          </p:cNvPr>
          <p:cNvSpPr/>
          <p:nvPr/>
        </p:nvSpPr>
        <p:spPr>
          <a:xfrm rot="21047074">
            <a:off x="9192162" y="3704770"/>
            <a:ext cx="1263486" cy="2646878"/>
          </a:xfrm>
          <a:prstGeom prst="rect">
            <a:avLst/>
          </a:prstGeom>
          <a:noFill/>
        </p:spPr>
        <p:txBody>
          <a:bodyPr wrap="none" lIns="91440" tIns="45720" rIns="91440" bIns="45720">
            <a:spAutoFit/>
          </a:bodyPr>
          <a:lstStyle/>
          <a:p>
            <a:pPr algn="ctr"/>
            <a:r>
              <a:rPr lang="en-US" sz="16600" b="1" cap="none" spc="0" dirty="0">
                <a:ln w="0"/>
              </a:rPr>
              <a:t>1</a:t>
            </a:r>
          </a:p>
        </p:txBody>
      </p:sp>
      <p:sp>
        <p:nvSpPr>
          <p:cNvPr id="21" name="Slide Number">
            <a:extLst>
              <a:ext uri="{FF2B5EF4-FFF2-40B4-BE49-F238E27FC236}">
                <a16:creationId xmlns:a16="http://schemas.microsoft.com/office/drawing/2014/main" xmlns="" id="{653AA1F9-6D8C-4A9F-84D2-AB5243AD340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464</a:t>
            </a:fld>
            <a:endParaRPr lang="en-US" noProof="0" dirty="0"/>
          </a:p>
        </p:txBody>
      </p:sp>
    </p:spTree>
    <p:extLst>
      <p:ext uri="{BB962C8B-B14F-4D97-AF65-F5344CB8AC3E}">
        <p14:creationId xmlns:p14="http://schemas.microsoft.com/office/powerpoint/2010/main" val="3053494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37EA5D8-0D49-46AC-ABB6-D5E5CCBB3E9C}"/>
              </a:ext>
            </a:extLst>
          </p:cNvPr>
          <p:cNvSpPr>
            <a:spLocks noGrp="1"/>
          </p:cNvSpPr>
          <p:nvPr>
            <p:ph type="body" sz="quarter" idx="10"/>
          </p:nvPr>
        </p:nvSpPr>
        <p:spPr/>
        <p:txBody>
          <a:bodyPr/>
          <a:lstStyle/>
          <a:p>
            <a:pPr marL="514350" indent="-514350">
              <a:buFont typeface="+mj-lt"/>
              <a:buAutoNum type="arabicPeriod"/>
            </a:pPr>
            <a:r>
              <a:rPr lang="en-GB" b="1" dirty="0"/>
              <a:t>Read the input </a:t>
            </a:r>
            <a:r>
              <a:rPr lang="en-GB" dirty="0"/>
              <a:t>from the user: </a:t>
            </a:r>
            <a:r>
              <a:rPr lang="en-GB" b="1" dirty="0">
                <a:solidFill>
                  <a:schemeClr val="bg1"/>
                </a:solidFill>
              </a:rPr>
              <a:t>n</a:t>
            </a:r>
            <a:r>
              <a:rPr lang="en-GB" dirty="0"/>
              <a:t> and </a:t>
            </a:r>
            <a:r>
              <a:rPr lang="en-GB" b="1" dirty="0">
                <a:solidFill>
                  <a:schemeClr val="bg1"/>
                </a:solidFill>
              </a:rPr>
              <a:t>b</a:t>
            </a:r>
          </a:p>
          <a:p>
            <a:pPr marL="514350" indent="-514350">
              <a:buFont typeface="+mj-lt"/>
              <a:buAutoNum type="arabicPeriod"/>
            </a:pPr>
            <a:r>
              <a:rPr lang="en-GB" b="1" dirty="0"/>
              <a:t>Convert the input to binary </a:t>
            </a:r>
            <a:r>
              <a:rPr lang="en-GB" dirty="0"/>
              <a:t>system</a:t>
            </a:r>
            <a:br>
              <a:rPr lang="en-GB" dirty="0"/>
            </a:br>
            <a:r>
              <a:rPr lang="en-GB" dirty="0"/>
              <a:t>(collect the reminders of division by 2)</a:t>
            </a:r>
          </a:p>
          <a:p>
            <a:pPr marL="514350" indent="-514350">
              <a:buFont typeface="+mj-lt"/>
              <a:buAutoNum type="arabicPeriod"/>
            </a:pPr>
            <a:r>
              <a:rPr lang="en-GB" b="1" dirty="0"/>
              <a:t>Count the digits </a:t>
            </a:r>
            <a:r>
              <a:rPr lang="en-GB" b="1" dirty="0">
                <a:solidFill>
                  <a:schemeClr val="bg1"/>
                </a:solidFill>
              </a:rPr>
              <a:t>b</a:t>
            </a:r>
            <a:r>
              <a:rPr lang="en-GB" dirty="0"/>
              <a:t> in the reminders of </a:t>
            </a:r>
            <a:r>
              <a:rPr lang="en-GB" b="1" dirty="0">
                <a:solidFill>
                  <a:schemeClr val="bg1"/>
                </a:solidFill>
              </a:rPr>
              <a:t>n</a:t>
            </a:r>
          </a:p>
          <a:p>
            <a:pPr marL="514350" indent="-514350">
              <a:buFont typeface="+mj-lt"/>
              <a:buAutoNum type="arabicPeriod"/>
            </a:pPr>
            <a:r>
              <a:rPr lang="en-GB" dirty="0"/>
              <a:t>Print the </a:t>
            </a:r>
            <a:r>
              <a:rPr lang="en-GB" b="1" dirty="0"/>
              <a:t>count</a:t>
            </a:r>
          </a:p>
          <a:p>
            <a:endParaRPr lang="en-GB" dirty="0"/>
          </a:p>
          <a:p>
            <a:r>
              <a:rPr lang="en-GB" dirty="0"/>
              <a:t>Another solution is to use </a:t>
            </a:r>
            <a:r>
              <a:rPr lang="en-GB" b="1" dirty="0"/>
              <a:t>bitwise operations</a:t>
            </a:r>
            <a:r>
              <a:rPr lang="en-GB" dirty="0"/>
              <a:t/>
            </a:r>
            <a:br>
              <a:rPr lang="en-GB" dirty="0"/>
            </a:br>
            <a:r>
              <a:rPr lang="en-GB" dirty="0"/>
              <a:t>(think how later)</a:t>
            </a:r>
          </a:p>
        </p:txBody>
      </p:sp>
      <p:sp>
        <p:nvSpPr>
          <p:cNvPr id="3" name="Title 2">
            <a:extLst>
              <a:ext uri="{FF2B5EF4-FFF2-40B4-BE49-F238E27FC236}">
                <a16:creationId xmlns:a16="http://schemas.microsoft.com/office/drawing/2014/main" xmlns="" id="{333EA058-9384-45D6-A9FB-64E0F5339F92}"/>
              </a:ext>
            </a:extLst>
          </p:cNvPr>
          <p:cNvSpPr>
            <a:spLocks noGrp="1"/>
          </p:cNvSpPr>
          <p:nvPr>
            <p:ph type="title"/>
          </p:nvPr>
        </p:nvSpPr>
        <p:spPr/>
        <p:txBody>
          <a:bodyPr/>
          <a:lstStyle/>
          <a:p>
            <a:r>
              <a:rPr lang="en-GB" dirty="0"/>
              <a:t>Solution: Binary Digits Count</a:t>
            </a:r>
          </a:p>
        </p:txBody>
      </p:sp>
      <p:sp>
        <p:nvSpPr>
          <p:cNvPr id="6" name="Slide Number">
            <a:extLst>
              <a:ext uri="{FF2B5EF4-FFF2-40B4-BE49-F238E27FC236}">
                <a16:creationId xmlns:a16="http://schemas.microsoft.com/office/drawing/2014/main" xmlns="" id="{15104630-17C1-4290-A8BE-ADE36486997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465</a:t>
            </a:fld>
            <a:endParaRPr lang="en-US" noProof="0" dirty="0"/>
          </a:p>
        </p:txBody>
      </p:sp>
    </p:spTree>
    <p:extLst>
      <p:ext uri="{BB962C8B-B14F-4D97-AF65-F5344CB8AC3E}">
        <p14:creationId xmlns:p14="http://schemas.microsoft.com/office/powerpoint/2010/main" val="3239151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F261BD3-1185-4DEA-8602-07A81E4803AA}"/>
              </a:ext>
            </a:extLst>
          </p:cNvPr>
          <p:cNvSpPr>
            <a:spLocks noGrp="1"/>
          </p:cNvSpPr>
          <p:nvPr>
            <p:ph type="title"/>
          </p:nvPr>
        </p:nvSpPr>
        <p:spPr/>
        <p:txBody>
          <a:bodyPr>
            <a:normAutofit/>
          </a:bodyPr>
          <a:lstStyle/>
          <a:p>
            <a:r>
              <a:rPr lang="en-GB" dirty="0"/>
              <a:t>Hexadecimal Numbers</a:t>
            </a:r>
          </a:p>
        </p:txBody>
      </p:sp>
      <p:sp>
        <p:nvSpPr>
          <p:cNvPr id="6" name="Text Placeholder 5">
            <a:extLst>
              <a:ext uri="{FF2B5EF4-FFF2-40B4-BE49-F238E27FC236}">
                <a16:creationId xmlns:a16="http://schemas.microsoft.com/office/drawing/2014/main" xmlns="" id="{F2F17A40-A9C6-46D4-B4AD-FE67A961B952}"/>
              </a:ext>
            </a:extLst>
          </p:cNvPr>
          <p:cNvSpPr>
            <a:spLocks noGrp="1"/>
          </p:cNvSpPr>
          <p:nvPr>
            <p:ph type="body" sz="quarter" idx="10"/>
          </p:nvPr>
        </p:nvSpPr>
        <p:spPr>
          <a:xfrm>
            <a:off x="1939325" y="1044000"/>
            <a:ext cx="9421675" cy="5636107"/>
          </a:xfrm>
        </p:spPr>
        <p:txBody>
          <a:bodyPr/>
          <a:lstStyle/>
          <a:p>
            <a:pPr>
              <a:buClr>
                <a:schemeClr val="tx1"/>
              </a:buClr>
            </a:pPr>
            <a:r>
              <a:rPr lang="en-GB" dirty="0"/>
              <a:t>Hexadecimal numbers (</a:t>
            </a:r>
            <a:r>
              <a:rPr lang="en-GB" b="1" dirty="0">
                <a:solidFill>
                  <a:schemeClr val="bg1"/>
                </a:solidFill>
              </a:rPr>
              <a:t>base 16</a:t>
            </a:r>
            <a:r>
              <a:rPr lang="en-GB" dirty="0"/>
              <a:t>)</a:t>
            </a:r>
          </a:p>
          <a:p>
            <a:pPr lvl="1">
              <a:buClr>
                <a:schemeClr val="tx1"/>
              </a:buClr>
            </a:pPr>
            <a:r>
              <a:rPr lang="en-GB" dirty="0"/>
              <a:t>Represented using </a:t>
            </a:r>
            <a:r>
              <a:rPr lang="en-GB" b="1" dirty="0">
                <a:solidFill>
                  <a:schemeClr val="bg1"/>
                </a:solidFill>
              </a:rPr>
              <a:t>16 literals</a:t>
            </a:r>
            <a:r>
              <a:rPr lang="en-GB" dirty="0"/>
              <a:t> (hex digits)</a:t>
            </a:r>
            <a:endParaRPr lang="en-GB" b="1" dirty="0">
              <a:solidFill>
                <a:schemeClr val="bg1"/>
              </a:solidFill>
            </a:endParaRPr>
          </a:p>
          <a:p>
            <a:pPr lvl="2">
              <a:buClr>
                <a:schemeClr val="tx1"/>
              </a:buClr>
            </a:pPr>
            <a:r>
              <a:rPr lang="en-GB" b="1" dirty="0">
                <a:solidFill>
                  <a:schemeClr val="bg1"/>
                </a:solidFill>
              </a:rPr>
              <a:t>0</a:t>
            </a:r>
            <a:r>
              <a:rPr lang="en-GB" dirty="0"/>
              <a:t>,</a:t>
            </a:r>
            <a:r>
              <a:rPr lang="en-GB" b="1" dirty="0">
                <a:solidFill>
                  <a:schemeClr val="bg1"/>
                </a:solidFill>
              </a:rPr>
              <a:t> 1</a:t>
            </a:r>
            <a:r>
              <a:rPr lang="en-GB" dirty="0"/>
              <a:t>,</a:t>
            </a:r>
            <a:r>
              <a:rPr lang="en-GB" b="1" dirty="0">
                <a:solidFill>
                  <a:schemeClr val="bg1"/>
                </a:solidFill>
              </a:rPr>
              <a:t> 2</a:t>
            </a:r>
            <a:r>
              <a:rPr lang="en-GB" dirty="0"/>
              <a:t>,</a:t>
            </a:r>
            <a:r>
              <a:rPr lang="en-GB" b="1" dirty="0">
                <a:solidFill>
                  <a:schemeClr val="bg1"/>
                </a:solidFill>
              </a:rPr>
              <a:t> 3</a:t>
            </a:r>
            <a:r>
              <a:rPr lang="en-GB" dirty="0"/>
              <a:t>,</a:t>
            </a:r>
            <a:r>
              <a:rPr lang="en-GB" b="1" dirty="0">
                <a:solidFill>
                  <a:schemeClr val="bg1"/>
                </a:solidFill>
              </a:rPr>
              <a:t> 4</a:t>
            </a:r>
            <a:r>
              <a:rPr lang="en-GB" dirty="0"/>
              <a:t>,</a:t>
            </a:r>
            <a:r>
              <a:rPr lang="en-GB" b="1" dirty="0">
                <a:solidFill>
                  <a:schemeClr val="bg1"/>
                </a:solidFill>
              </a:rPr>
              <a:t> 5</a:t>
            </a:r>
            <a:r>
              <a:rPr lang="en-GB" dirty="0"/>
              <a:t>,</a:t>
            </a:r>
            <a:r>
              <a:rPr lang="en-GB" b="1" dirty="0">
                <a:solidFill>
                  <a:schemeClr val="bg1"/>
                </a:solidFill>
              </a:rPr>
              <a:t> 6</a:t>
            </a:r>
            <a:r>
              <a:rPr lang="en-GB" dirty="0"/>
              <a:t>,</a:t>
            </a:r>
            <a:r>
              <a:rPr lang="en-GB" b="1" dirty="0">
                <a:solidFill>
                  <a:schemeClr val="bg1"/>
                </a:solidFill>
              </a:rPr>
              <a:t> 7</a:t>
            </a:r>
            <a:r>
              <a:rPr lang="en-GB" dirty="0"/>
              <a:t>,</a:t>
            </a:r>
            <a:r>
              <a:rPr lang="en-GB" b="1" dirty="0">
                <a:solidFill>
                  <a:schemeClr val="bg1"/>
                </a:solidFill>
              </a:rPr>
              <a:t> 8</a:t>
            </a:r>
            <a:r>
              <a:rPr lang="en-GB" dirty="0"/>
              <a:t>,</a:t>
            </a:r>
            <a:r>
              <a:rPr lang="en-GB" b="1" dirty="0">
                <a:solidFill>
                  <a:schemeClr val="bg1"/>
                </a:solidFill>
              </a:rPr>
              <a:t> 9</a:t>
            </a:r>
            <a:r>
              <a:rPr lang="en-GB" dirty="0"/>
              <a:t>,</a:t>
            </a:r>
            <a:r>
              <a:rPr lang="en-GB" b="1" dirty="0">
                <a:solidFill>
                  <a:schemeClr val="bg1"/>
                </a:solidFill>
              </a:rPr>
              <a:t> A</a:t>
            </a:r>
            <a:r>
              <a:rPr lang="en-GB" dirty="0"/>
              <a:t>,</a:t>
            </a:r>
            <a:r>
              <a:rPr lang="en-GB" b="1" dirty="0">
                <a:solidFill>
                  <a:schemeClr val="bg1"/>
                </a:solidFill>
              </a:rPr>
              <a:t> B</a:t>
            </a:r>
            <a:r>
              <a:rPr lang="en-GB" dirty="0"/>
              <a:t>,</a:t>
            </a:r>
            <a:r>
              <a:rPr lang="en-GB" b="1" dirty="0">
                <a:solidFill>
                  <a:schemeClr val="bg1"/>
                </a:solidFill>
              </a:rPr>
              <a:t> C</a:t>
            </a:r>
            <a:r>
              <a:rPr lang="en-GB" dirty="0"/>
              <a:t>,</a:t>
            </a:r>
            <a:r>
              <a:rPr lang="en-GB" b="1" dirty="0">
                <a:solidFill>
                  <a:schemeClr val="bg1"/>
                </a:solidFill>
              </a:rPr>
              <a:t> D</a:t>
            </a:r>
            <a:r>
              <a:rPr lang="en-GB" dirty="0"/>
              <a:t>,</a:t>
            </a:r>
            <a:r>
              <a:rPr lang="en-GB" b="1" dirty="0">
                <a:solidFill>
                  <a:schemeClr val="bg1"/>
                </a:solidFill>
              </a:rPr>
              <a:t> E </a:t>
            </a:r>
            <a:r>
              <a:rPr lang="en-GB" dirty="0"/>
              <a:t>and</a:t>
            </a:r>
            <a:r>
              <a:rPr lang="en-GB" b="1" dirty="0">
                <a:solidFill>
                  <a:schemeClr val="bg1"/>
                </a:solidFill>
              </a:rPr>
              <a:t> F</a:t>
            </a:r>
          </a:p>
          <a:p>
            <a:pPr>
              <a:buClr>
                <a:schemeClr val="tx1"/>
              </a:buClr>
            </a:pPr>
            <a:r>
              <a:rPr lang="en-GB" dirty="0"/>
              <a:t>Usually </a:t>
            </a:r>
            <a:r>
              <a:rPr lang="en-GB" b="1" dirty="0">
                <a:solidFill>
                  <a:schemeClr val="bg1"/>
                </a:solidFill>
              </a:rPr>
              <a:t>prefixed with 0x </a:t>
            </a:r>
            <a:r>
              <a:rPr lang="en-GB" dirty="0"/>
              <a:t>in computer science</a:t>
            </a:r>
          </a:p>
          <a:p>
            <a:pPr>
              <a:buClr>
                <a:schemeClr val="tx1"/>
              </a:buClr>
            </a:pPr>
            <a:r>
              <a:rPr lang="en-GB" dirty="0"/>
              <a:t>Each position represents a </a:t>
            </a:r>
            <a:r>
              <a:rPr lang="en-GB" b="1" dirty="0">
                <a:solidFill>
                  <a:schemeClr val="bg1"/>
                </a:solidFill>
              </a:rPr>
              <a:t>power of 16</a:t>
            </a:r>
          </a:p>
          <a:p>
            <a:pPr>
              <a:buClr>
                <a:schemeClr val="tx1"/>
              </a:buClr>
            </a:pPr>
            <a:endParaRPr lang="en-GB" dirty="0"/>
          </a:p>
        </p:txBody>
      </p:sp>
      <p:sp>
        <p:nvSpPr>
          <p:cNvPr id="7" name="Text Placeholder 7">
            <a:extLst>
              <a:ext uri="{FF2B5EF4-FFF2-40B4-BE49-F238E27FC236}">
                <a16:creationId xmlns:a16="http://schemas.microsoft.com/office/drawing/2014/main" xmlns="" id="{58CE9218-119E-472E-A856-47FF644E873E}"/>
              </a:ext>
            </a:extLst>
          </p:cNvPr>
          <p:cNvSpPr txBox="1">
            <a:spLocks/>
          </p:cNvSpPr>
          <p:nvPr/>
        </p:nvSpPr>
        <p:spPr>
          <a:xfrm>
            <a:off x="2316000" y="4554000"/>
            <a:ext cx="7594883" cy="172621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600" dirty="0">
                <a:solidFill>
                  <a:schemeClr val="tx1"/>
                </a:solidFill>
              </a:rPr>
              <a:t>0x</a:t>
            </a:r>
            <a:r>
              <a:rPr lang="en-US" sz="2600" dirty="0">
                <a:solidFill>
                  <a:schemeClr val="bg1">
                    <a:lumMod val="75000"/>
                  </a:schemeClr>
                </a:solidFill>
              </a:rPr>
              <a:t>B</a:t>
            </a:r>
            <a:r>
              <a:rPr lang="bg-BG" sz="2600" dirty="0">
                <a:solidFill>
                  <a:schemeClr val="bg1">
                    <a:lumMod val="75000"/>
                  </a:schemeClr>
                </a:solidFill>
              </a:rPr>
              <a:t>7</a:t>
            </a:r>
            <a:r>
              <a:rPr lang="en-US" sz="2600" dirty="0">
                <a:solidFill>
                  <a:schemeClr val="bg1">
                    <a:lumMod val="75000"/>
                  </a:schemeClr>
                </a:solidFill>
              </a:rPr>
              <a:t>F</a:t>
            </a:r>
            <a:r>
              <a:rPr lang="bg-BG" sz="2600" dirty="0">
                <a:solidFill>
                  <a:schemeClr val="bg1">
                    <a:lumMod val="75000"/>
                  </a:schemeClr>
                </a:solidFill>
              </a:rPr>
              <a:t>6</a:t>
            </a:r>
            <a:r>
              <a:rPr lang="en-US" sz="2600" dirty="0">
                <a:solidFill>
                  <a:schemeClr val="bg1">
                    <a:lumMod val="75000"/>
                  </a:schemeClr>
                </a:solidFill>
              </a:rPr>
              <a:t> </a:t>
            </a:r>
            <a:r>
              <a:rPr lang="en-GB" sz="2600" dirty="0">
                <a:solidFill>
                  <a:schemeClr val="tx1"/>
                </a:solidFill>
              </a:rPr>
              <a:t>= </a:t>
            </a:r>
            <a:r>
              <a:rPr lang="en-GB" sz="2600" dirty="0">
                <a:solidFill>
                  <a:schemeClr val="bg1">
                    <a:lumMod val="75000"/>
                  </a:schemeClr>
                </a:solidFill>
                <a:highlight>
                  <a:srgbClr val="C0C0C0"/>
                </a:highlight>
              </a:rPr>
              <a:t>B</a:t>
            </a:r>
            <a:r>
              <a:rPr lang="en-GB" sz="2600" dirty="0">
                <a:solidFill>
                  <a:schemeClr val="tx1"/>
                </a:solidFill>
              </a:rPr>
              <a:t>*16</a:t>
            </a:r>
            <a:r>
              <a:rPr lang="en-GB" sz="2600" baseline="30000" dirty="0">
                <a:solidFill>
                  <a:schemeClr val="tx1"/>
                </a:solidFill>
              </a:rPr>
              <a:t>3</a:t>
            </a:r>
            <a:r>
              <a:rPr lang="en-GB" sz="2600" dirty="0">
                <a:solidFill>
                  <a:schemeClr val="tx1"/>
                </a:solidFill>
              </a:rPr>
              <a:t> + </a:t>
            </a:r>
            <a:r>
              <a:rPr lang="en-GB" sz="2600" dirty="0">
                <a:solidFill>
                  <a:schemeClr val="bg1">
                    <a:lumMod val="75000"/>
                  </a:schemeClr>
                </a:solidFill>
                <a:highlight>
                  <a:srgbClr val="C0C0C0"/>
                </a:highlight>
              </a:rPr>
              <a:t>7</a:t>
            </a:r>
            <a:r>
              <a:rPr lang="en-GB" sz="2600" dirty="0">
                <a:solidFill>
                  <a:schemeClr val="tx1"/>
                </a:solidFill>
              </a:rPr>
              <a:t>*16</a:t>
            </a:r>
            <a:r>
              <a:rPr lang="en-GB" sz="2600" baseline="30000" dirty="0">
                <a:solidFill>
                  <a:schemeClr val="tx1"/>
                </a:solidFill>
              </a:rPr>
              <a:t>2</a:t>
            </a:r>
            <a:r>
              <a:rPr lang="en-GB" sz="2600" dirty="0">
                <a:solidFill>
                  <a:schemeClr val="tx1"/>
                </a:solidFill>
              </a:rPr>
              <a:t> + </a:t>
            </a:r>
            <a:r>
              <a:rPr lang="en-GB" sz="2600" dirty="0">
                <a:solidFill>
                  <a:schemeClr val="bg1">
                    <a:lumMod val="75000"/>
                  </a:schemeClr>
                </a:solidFill>
                <a:highlight>
                  <a:srgbClr val="C0C0C0"/>
                </a:highlight>
              </a:rPr>
              <a:t>F</a:t>
            </a:r>
            <a:r>
              <a:rPr lang="en-GB" sz="2600" dirty="0">
                <a:solidFill>
                  <a:schemeClr val="tx1"/>
                </a:solidFill>
              </a:rPr>
              <a:t>*16</a:t>
            </a:r>
            <a:r>
              <a:rPr lang="en-GB" sz="2600" baseline="30000" dirty="0">
                <a:solidFill>
                  <a:schemeClr val="tx1"/>
                </a:solidFill>
              </a:rPr>
              <a:t>1</a:t>
            </a:r>
            <a:r>
              <a:rPr lang="en-GB" sz="2600" dirty="0">
                <a:solidFill>
                  <a:schemeClr val="tx1"/>
                </a:solidFill>
              </a:rPr>
              <a:t> + </a:t>
            </a:r>
            <a:r>
              <a:rPr lang="en-GB" sz="2600" dirty="0">
                <a:solidFill>
                  <a:schemeClr val="bg1">
                    <a:lumMod val="75000"/>
                  </a:schemeClr>
                </a:solidFill>
                <a:highlight>
                  <a:srgbClr val="C0C0C0"/>
                </a:highlight>
              </a:rPr>
              <a:t>6</a:t>
            </a:r>
            <a:r>
              <a:rPr lang="en-GB" sz="2600" dirty="0">
                <a:solidFill>
                  <a:schemeClr val="tx1"/>
                </a:solidFill>
              </a:rPr>
              <a:t>*16</a:t>
            </a:r>
            <a:r>
              <a:rPr lang="en-GB" sz="2600" baseline="30000" dirty="0">
                <a:solidFill>
                  <a:schemeClr val="tx1"/>
                </a:solidFill>
              </a:rPr>
              <a:t>0  </a:t>
            </a:r>
            <a:r>
              <a:rPr lang="en-GB" sz="2600" dirty="0">
                <a:solidFill>
                  <a:schemeClr val="tx1"/>
                </a:solidFill>
              </a:rPr>
              <a:t>=</a:t>
            </a:r>
          </a:p>
          <a:p>
            <a:r>
              <a:rPr lang="en-GB" sz="2600" i="1" dirty="0">
                <a:solidFill>
                  <a:schemeClr val="tx1"/>
                </a:solidFill>
              </a:rPr>
              <a:t>       </a:t>
            </a:r>
            <a:r>
              <a:rPr lang="en-GB" sz="2600" dirty="0">
                <a:solidFill>
                  <a:schemeClr val="tx1"/>
                </a:solidFill>
              </a:rPr>
              <a:t>= </a:t>
            </a:r>
            <a:r>
              <a:rPr lang="en-GB" sz="2600" dirty="0">
                <a:solidFill>
                  <a:schemeClr val="bg1">
                    <a:lumMod val="75000"/>
                  </a:schemeClr>
                </a:solidFill>
                <a:highlight>
                  <a:srgbClr val="C0C0C0"/>
                </a:highlight>
              </a:rPr>
              <a:t>11</a:t>
            </a:r>
            <a:r>
              <a:rPr lang="en-GB" sz="2600" dirty="0">
                <a:solidFill>
                  <a:schemeClr val="tx1"/>
                </a:solidFill>
              </a:rPr>
              <a:t>*4096 + </a:t>
            </a:r>
            <a:r>
              <a:rPr lang="en-GB" sz="2600" dirty="0">
                <a:solidFill>
                  <a:schemeClr val="bg1">
                    <a:lumMod val="75000"/>
                  </a:schemeClr>
                </a:solidFill>
                <a:highlight>
                  <a:srgbClr val="C0C0C0"/>
                </a:highlight>
              </a:rPr>
              <a:t>7</a:t>
            </a:r>
            <a:r>
              <a:rPr lang="en-GB" sz="2600" dirty="0">
                <a:solidFill>
                  <a:schemeClr val="tx1"/>
                </a:solidFill>
              </a:rPr>
              <a:t>*256 + </a:t>
            </a:r>
            <a:r>
              <a:rPr lang="en-GB" sz="2600" dirty="0">
                <a:solidFill>
                  <a:schemeClr val="bg1">
                    <a:lumMod val="75000"/>
                  </a:schemeClr>
                </a:solidFill>
                <a:highlight>
                  <a:srgbClr val="C0C0C0"/>
                </a:highlight>
              </a:rPr>
              <a:t>15</a:t>
            </a:r>
            <a:r>
              <a:rPr lang="en-GB" sz="2600" dirty="0">
                <a:solidFill>
                  <a:schemeClr val="tx1"/>
                </a:solidFill>
              </a:rPr>
              <a:t>*16 + </a:t>
            </a:r>
            <a:r>
              <a:rPr lang="en-GB" sz="2600" dirty="0">
                <a:solidFill>
                  <a:schemeClr val="bg1">
                    <a:lumMod val="75000"/>
                  </a:schemeClr>
                </a:solidFill>
                <a:highlight>
                  <a:srgbClr val="C0C0C0"/>
                </a:highlight>
              </a:rPr>
              <a:t>6</a:t>
            </a:r>
            <a:r>
              <a:rPr lang="en-GB" sz="2600" dirty="0">
                <a:solidFill>
                  <a:schemeClr val="tx1"/>
                </a:solidFill>
              </a:rPr>
              <a:t>*1 =</a:t>
            </a:r>
          </a:p>
          <a:p>
            <a:r>
              <a:rPr lang="en-GB" sz="2600" dirty="0">
                <a:solidFill>
                  <a:schemeClr val="tx1"/>
                </a:solidFill>
              </a:rPr>
              <a:t>       = 45056 + 1792 + 240 + 6 = 47094</a:t>
            </a:r>
          </a:p>
        </p:txBody>
      </p:sp>
      <p:sp>
        <p:nvSpPr>
          <p:cNvPr id="9" name="Slide Number">
            <a:extLst>
              <a:ext uri="{FF2B5EF4-FFF2-40B4-BE49-F238E27FC236}">
                <a16:creationId xmlns:a16="http://schemas.microsoft.com/office/drawing/2014/main" xmlns="" id="{249BC69D-506C-41CA-8264-819372EC8A5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466</a:t>
            </a:fld>
            <a:endParaRPr lang="en-US" dirty="0"/>
          </a:p>
        </p:txBody>
      </p:sp>
    </p:spTree>
    <p:extLst>
      <p:ext uri="{BB962C8B-B14F-4D97-AF65-F5344CB8AC3E}">
        <p14:creationId xmlns:p14="http://schemas.microsoft.com/office/powerpoint/2010/main" val="13034361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C6ED29D-6E05-4333-8E9D-F0DFF633E4B5}"/>
              </a:ext>
            </a:extLst>
          </p:cNvPr>
          <p:cNvSpPr>
            <a:spLocks noGrp="1"/>
          </p:cNvSpPr>
          <p:nvPr>
            <p:ph type="title"/>
          </p:nvPr>
        </p:nvSpPr>
        <p:spPr/>
        <p:txBody>
          <a:bodyPr/>
          <a:lstStyle/>
          <a:p>
            <a:r>
              <a:rPr lang="en-GB" dirty="0"/>
              <a:t>Hex ↔ Decimal Conversions</a:t>
            </a:r>
          </a:p>
        </p:txBody>
      </p:sp>
      <p:sp>
        <p:nvSpPr>
          <p:cNvPr id="5" name="Text Placeholder 4">
            <a:extLst>
              <a:ext uri="{FF2B5EF4-FFF2-40B4-BE49-F238E27FC236}">
                <a16:creationId xmlns:a16="http://schemas.microsoft.com/office/drawing/2014/main" xmlns="" id="{B4DE3D3E-1A76-454C-AA89-3A605690499F}"/>
              </a:ext>
            </a:extLst>
          </p:cNvPr>
          <p:cNvSpPr>
            <a:spLocks noGrp="1"/>
          </p:cNvSpPr>
          <p:nvPr>
            <p:ph type="body" sz="quarter" idx="10"/>
          </p:nvPr>
        </p:nvSpPr>
        <p:spPr/>
        <p:txBody>
          <a:bodyPr/>
          <a:lstStyle/>
          <a:p>
            <a:r>
              <a:rPr lang="en-GB" b="1" dirty="0"/>
              <a:t>Hexadecimal to decimal</a:t>
            </a:r>
          </a:p>
          <a:p>
            <a:pPr lvl="1"/>
            <a:r>
              <a:rPr lang="en-GB" dirty="0"/>
              <a:t>Multiply each digit to its weight (power of 16)</a:t>
            </a:r>
          </a:p>
          <a:p>
            <a:endParaRPr lang="en-GB" dirty="0"/>
          </a:p>
        </p:txBody>
      </p:sp>
      <p:sp>
        <p:nvSpPr>
          <p:cNvPr id="6" name="Text Placeholder 5">
            <a:extLst>
              <a:ext uri="{FF2B5EF4-FFF2-40B4-BE49-F238E27FC236}">
                <a16:creationId xmlns:a16="http://schemas.microsoft.com/office/drawing/2014/main" xmlns="" id="{D2B45399-B6D8-46D3-9AC4-DF82E1541526}"/>
              </a:ext>
            </a:extLst>
          </p:cNvPr>
          <p:cNvSpPr>
            <a:spLocks noGrp="1"/>
          </p:cNvSpPr>
          <p:nvPr>
            <p:ph type="body" sz="quarter" idx="11"/>
          </p:nvPr>
        </p:nvSpPr>
        <p:spPr>
          <a:xfrm>
            <a:off x="6151598" y="1195931"/>
            <a:ext cx="5849999" cy="4957073"/>
          </a:xfrm>
        </p:spPr>
        <p:txBody>
          <a:bodyPr/>
          <a:lstStyle/>
          <a:p>
            <a:r>
              <a:rPr lang="en-GB" b="1" dirty="0"/>
              <a:t>Decimal to hexadecimal</a:t>
            </a:r>
          </a:p>
          <a:p>
            <a:pPr lvl="1"/>
            <a:r>
              <a:rPr lang="en-GB" dirty="0"/>
              <a:t>Divide by 16 and take the reminders in reversed order</a:t>
            </a:r>
          </a:p>
        </p:txBody>
      </p:sp>
      <p:sp>
        <p:nvSpPr>
          <p:cNvPr id="7" name="Text Placeholder 7">
            <a:extLst>
              <a:ext uri="{FF2B5EF4-FFF2-40B4-BE49-F238E27FC236}">
                <a16:creationId xmlns:a16="http://schemas.microsoft.com/office/drawing/2014/main" xmlns="" id="{56DB0FE2-B991-421F-A167-B25E0B64F400}"/>
              </a:ext>
            </a:extLst>
          </p:cNvPr>
          <p:cNvSpPr txBox="1">
            <a:spLocks/>
          </p:cNvSpPr>
          <p:nvPr/>
        </p:nvSpPr>
        <p:spPr>
          <a:xfrm>
            <a:off x="606000" y="3159000"/>
            <a:ext cx="5218469" cy="20339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tx1"/>
                </a:solidFill>
              </a:rPr>
              <a:t>0x</a:t>
            </a:r>
            <a:r>
              <a:rPr lang="en-GB" sz="2200" dirty="0">
                <a:solidFill>
                  <a:schemeClr val="bg1">
                    <a:lumMod val="75000"/>
                  </a:schemeClr>
                </a:solidFill>
              </a:rPr>
              <a:t>1F4</a:t>
            </a:r>
            <a:r>
              <a:rPr lang="en-GB" sz="2200" dirty="0">
                <a:solidFill>
                  <a:schemeClr val="tx1"/>
                </a:solidFill>
              </a:rPr>
              <a:t> = </a:t>
            </a:r>
            <a:r>
              <a:rPr lang="en-GB" sz="2200" dirty="0">
                <a:solidFill>
                  <a:schemeClr val="bg1">
                    <a:lumMod val="75000"/>
                  </a:schemeClr>
                </a:solidFill>
                <a:highlight>
                  <a:srgbClr val="C0C0C0"/>
                </a:highlight>
              </a:rPr>
              <a:t>1</a:t>
            </a:r>
            <a:r>
              <a:rPr lang="en-GB" sz="2200" dirty="0">
                <a:solidFill>
                  <a:schemeClr val="tx1"/>
                </a:solidFill>
              </a:rPr>
              <a:t>*16</a:t>
            </a:r>
            <a:r>
              <a:rPr lang="en-GB" sz="2200" baseline="30000" dirty="0">
                <a:solidFill>
                  <a:schemeClr val="tx1"/>
                </a:solidFill>
              </a:rPr>
              <a:t>2</a:t>
            </a:r>
            <a:r>
              <a:rPr lang="en-GB" sz="2200" dirty="0">
                <a:solidFill>
                  <a:schemeClr val="tx1"/>
                </a:solidFill>
              </a:rPr>
              <a:t> + </a:t>
            </a:r>
            <a:r>
              <a:rPr lang="en-GB" sz="2200" dirty="0">
                <a:solidFill>
                  <a:schemeClr val="bg1">
                    <a:lumMod val="75000"/>
                  </a:schemeClr>
                </a:solidFill>
                <a:highlight>
                  <a:srgbClr val="C0C0C0"/>
                </a:highlight>
              </a:rPr>
              <a:t>15</a:t>
            </a:r>
            <a:r>
              <a:rPr lang="en-GB" sz="2200" dirty="0">
                <a:solidFill>
                  <a:schemeClr val="tx1"/>
                </a:solidFill>
              </a:rPr>
              <a:t>*16</a:t>
            </a:r>
            <a:r>
              <a:rPr lang="en-GB" sz="2200" baseline="30000" dirty="0">
                <a:solidFill>
                  <a:schemeClr val="tx1"/>
                </a:solidFill>
              </a:rPr>
              <a:t>1</a:t>
            </a:r>
            <a:r>
              <a:rPr lang="en-GB" sz="2200" dirty="0">
                <a:solidFill>
                  <a:schemeClr val="tx1"/>
                </a:solidFill>
              </a:rPr>
              <a:t> + </a:t>
            </a:r>
            <a:r>
              <a:rPr lang="en-GB" sz="2200" dirty="0">
                <a:solidFill>
                  <a:schemeClr val="bg1">
                    <a:lumMod val="75000"/>
                  </a:schemeClr>
                </a:solidFill>
                <a:highlight>
                  <a:srgbClr val="C0C0C0"/>
                </a:highlight>
              </a:rPr>
              <a:t>4</a:t>
            </a:r>
            <a:r>
              <a:rPr lang="en-GB" sz="2200" dirty="0">
                <a:solidFill>
                  <a:schemeClr val="tx1"/>
                </a:solidFill>
              </a:rPr>
              <a:t>*16</a:t>
            </a:r>
            <a:r>
              <a:rPr lang="en-GB" sz="2200" baseline="30000" dirty="0">
                <a:solidFill>
                  <a:schemeClr val="tx1"/>
                </a:solidFill>
              </a:rPr>
              <a:t>0</a:t>
            </a:r>
            <a:r>
              <a:rPr lang="en-GB" sz="2200" dirty="0">
                <a:solidFill>
                  <a:schemeClr val="tx1"/>
                </a:solidFill>
              </a:rPr>
              <a:t> =</a:t>
            </a:r>
          </a:p>
          <a:p>
            <a:r>
              <a:rPr lang="en-GB" sz="2200" dirty="0">
                <a:solidFill>
                  <a:schemeClr val="tx1"/>
                </a:solidFill>
              </a:rPr>
              <a:t>      = </a:t>
            </a:r>
            <a:r>
              <a:rPr lang="en-GB" sz="2200" dirty="0">
                <a:solidFill>
                  <a:schemeClr val="bg1">
                    <a:lumMod val="75000"/>
                  </a:schemeClr>
                </a:solidFill>
                <a:highlight>
                  <a:srgbClr val="C0C0C0"/>
                </a:highlight>
              </a:rPr>
              <a:t>1</a:t>
            </a:r>
            <a:r>
              <a:rPr lang="en-GB" sz="2200" dirty="0">
                <a:solidFill>
                  <a:schemeClr val="tx1"/>
                </a:solidFill>
              </a:rPr>
              <a:t>*256 + </a:t>
            </a:r>
            <a:r>
              <a:rPr lang="en-GB" sz="2200" dirty="0">
                <a:solidFill>
                  <a:schemeClr val="bg1">
                    <a:lumMod val="75000"/>
                  </a:schemeClr>
                </a:solidFill>
                <a:highlight>
                  <a:srgbClr val="C0C0C0"/>
                </a:highlight>
              </a:rPr>
              <a:t>15</a:t>
            </a:r>
            <a:r>
              <a:rPr lang="en-GB" sz="2200" dirty="0">
                <a:solidFill>
                  <a:schemeClr val="tx1"/>
                </a:solidFill>
              </a:rPr>
              <a:t>*16 + </a:t>
            </a:r>
            <a:r>
              <a:rPr lang="en-GB" sz="2200" dirty="0">
                <a:solidFill>
                  <a:schemeClr val="bg1">
                    <a:lumMod val="75000"/>
                  </a:schemeClr>
                </a:solidFill>
                <a:highlight>
                  <a:srgbClr val="C0C0C0"/>
                </a:highlight>
              </a:rPr>
              <a:t>4</a:t>
            </a:r>
            <a:r>
              <a:rPr lang="en-GB" sz="2200" dirty="0">
                <a:solidFill>
                  <a:schemeClr val="tx1"/>
                </a:solidFill>
              </a:rPr>
              <a:t>*1 = </a:t>
            </a:r>
          </a:p>
          <a:p>
            <a:r>
              <a:rPr lang="en-GB" sz="2200" dirty="0">
                <a:solidFill>
                  <a:schemeClr val="tx1"/>
                </a:solidFill>
              </a:rPr>
              <a:t>      = 256 + 240 + 4 = </a:t>
            </a:r>
          </a:p>
          <a:p>
            <a:r>
              <a:rPr lang="en-GB" sz="2200" dirty="0">
                <a:solidFill>
                  <a:schemeClr val="tx1"/>
                </a:solidFill>
              </a:rPr>
              <a:t>      = 500</a:t>
            </a:r>
          </a:p>
        </p:txBody>
      </p:sp>
      <p:sp>
        <p:nvSpPr>
          <p:cNvPr id="8" name="Text Placeholder 7">
            <a:extLst>
              <a:ext uri="{FF2B5EF4-FFF2-40B4-BE49-F238E27FC236}">
                <a16:creationId xmlns:a16="http://schemas.microsoft.com/office/drawing/2014/main" xmlns="" id="{A4F9AED0-3A80-4EC3-9B48-CAB87AFE4A96}"/>
              </a:ext>
            </a:extLst>
          </p:cNvPr>
          <p:cNvSpPr txBox="1">
            <a:spLocks/>
          </p:cNvSpPr>
          <p:nvPr/>
        </p:nvSpPr>
        <p:spPr>
          <a:xfrm>
            <a:off x="7086000" y="3159000"/>
            <a:ext cx="3112329" cy="20339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tx1"/>
                </a:solidFill>
              </a:rPr>
              <a:t>500 / 16 = 31 (</a:t>
            </a:r>
            <a:r>
              <a:rPr lang="en-GB" sz="2200" dirty="0">
                <a:solidFill>
                  <a:schemeClr val="bg1">
                    <a:lumMod val="75000"/>
                  </a:schemeClr>
                </a:solidFill>
                <a:highlight>
                  <a:srgbClr val="C0C0C0"/>
                </a:highlight>
              </a:rPr>
              <a:t>4</a:t>
            </a:r>
            <a:r>
              <a:rPr lang="en-GB" sz="2200" dirty="0">
                <a:solidFill>
                  <a:schemeClr val="tx1"/>
                </a:solidFill>
              </a:rPr>
              <a:t>)</a:t>
            </a:r>
          </a:p>
          <a:p>
            <a:r>
              <a:rPr lang="en-GB" sz="2200" dirty="0">
                <a:solidFill>
                  <a:schemeClr val="tx1"/>
                </a:solidFill>
              </a:rPr>
              <a:t>31 / 16 = 1 (</a:t>
            </a:r>
            <a:r>
              <a:rPr lang="en-GB" sz="2200" dirty="0">
                <a:solidFill>
                  <a:schemeClr val="bg1">
                    <a:lumMod val="75000"/>
                  </a:schemeClr>
                </a:solidFill>
                <a:highlight>
                  <a:srgbClr val="C0C0C0"/>
                </a:highlight>
              </a:rPr>
              <a:t>F</a:t>
            </a:r>
            <a:r>
              <a:rPr lang="en-GB" sz="2200" dirty="0">
                <a:solidFill>
                  <a:schemeClr val="tx1"/>
                </a:solidFill>
              </a:rPr>
              <a:t>)</a:t>
            </a:r>
          </a:p>
          <a:p>
            <a:r>
              <a:rPr lang="en-GB" sz="2200" dirty="0">
                <a:solidFill>
                  <a:schemeClr val="tx1"/>
                </a:solidFill>
              </a:rPr>
              <a:t>1 / 16 = 0 (</a:t>
            </a:r>
            <a:r>
              <a:rPr lang="en-GB" sz="2200" dirty="0">
                <a:solidFill>
                  <a:schemeClr val="bg1">
                    <a:lumMod val="75000"/>
                  </a:schemeClr>
                </a:solidFill>
                <a:highlight>
                  <a:srgbClr val="C0C0C0"/>
                </a:highlight>
              </a:rPr>
              <a:t>1</a:t>
            </a:r>
            <a:r>
              <a:rPr lang="en-GB" sz="2200" dirty="0">
                <a:solidFill>
                  <a:schemeClr val="tx1"/>
                </a:solidFill>
              </a:rPr>
              <a:t>)</a:t>
            </a:r>
          </a:p>
          <a:p>
            <a:r>
              <a:rPr lang="en-GB" sz="2200" dirty="0">
                <a:solidFill>
                  <a:schemeClr val="tx1"/>
                </a:solidFill>
              </a:rPr>
              <a:t>Result: 0x</a:t>
            </a:r>
            <a:r>
              <a:rPr lang="en-GB" sz="2200" dirty="0">
                <a:solidFill>
                  <a:schemeClr val="bg1">
                    <a:lumMod val="75000"/>
                  </a:schemeClr>
                </a:solidFill>
              </a:rPr>
              <a:t>1F4</a:t>
            </a:r>
          </a:p>
        </p:txBody>
      </p:sp>
      <p:sp>
        <p:nvSpPr>
          <p:cNvPr id="10" name="Slide Number">
            <a:extLst>
              <a:ext uri="{FF2B5EF4-FFF2-40B4-BE49-F238E27FC236}">
                <a16:creationId xmlns:a16="http://schemas.microsoft.com/office/drawing/2014/main" xmlns="" id="{CA551C6E-4688-41E5-8297-B97C36D8A15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467</a:t>
            </a:fld>
            <a:endParaRPr lang="en-US" dirty="0"/>
          </a:p>
        </p:txBody>
      </p:sp>
    </p:spTree>
    <p:extLst>
      <p:ext uri="{BB962C8B-B14F-4D97-AF65-F5344CB8AC3E}">
        <p14:creationId xmlns:p14="http://schemas.microsoft.com/office/powerpoint/2010/main" val="21948455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4DE3D3E-1A76-454C-AA89-3A605690499F}"/>
              </a:ext>
            </a:extLst>
          </p:cNvPr>
          <p:cNvSpPr>
            <a:spLocks noGrp="1"/>
          </p:cNvSpPr>
          <p:nvPr>
            <p:ph type="body" sz="quarter" idx="10"/>
          </p:nvPr>
        </p:nvSpPr>
        <p:spPr/>
        <p:txBody>
          <a:bodyPr/>
          <a:lstStyle/>
          <a:p>
            <a:r>
              <a:rPr lang="en-GB" dirty="0"/>
              <a:t>The conversion from </a:t>
            </a:r>
            <a:r>
              <a:rPr lang="en-GB" b="1" dirty="0">
                <a:solidFill>
                  <a:schemeClr val="bg1"/>
                </a:solidFill>
              </a:rPr>
              <a:t>binary</a:t>
            </a:r>
            <a:r>
              <a:rPr lang="en-GB" dirty="0"/>
              <a:t> to </a:t>
            </a:r>
            <a:r>
              <a:rPr lang="en-GB" b="1" dirty="0">
                <a:solidFill>
                  <a:schemeClr val="bg1"/>
                </a:solidFill>
              </a:rPr>
              <a:t>hexadecimal</a:t>
            </a:r>
            <a:r>
              <a:rPr lang="en-GB" dirty="0"/>
              <a:t> </a:t>
            </a:r>
            <a:br>
              <a:rPr lang="en-GB" dirty="0"/>
            </a:br>
            <a:r>
              <a:rPr lang="en-GB" dirty="0"/>
              <a:t>(and back) is straightforward </a:t>
            </a:r>
          </a:p>
          <a:p>
            <a:pPr lvl="1"/>
            <a:r>
              <a:rPr lang="en-GB" dirty="0"/>
              <a:t>Each hex digit corresponds to a </a:t>
            </a:r>
            <a:r>
              <a:rPr lang="en-GB" b="1" dirty="0">
                <a:solidFill>
                  <a:schemeClr val="bg1"/>
                </a:solidFill>
              </a:rPr>
              <a:t>sequence of 4 binary digits</a:t>
            </a:r>
          </a:p>
        </p:txBody>
      </p:sp>
      <p:sp>
        <p:nvSpPr>
          <p:cNvPr id="3" name="Title 2">
            <a:extLst>
              <a:ext uri="{FF2B5EF4-FFF2-40B4-BE49-F238E27FC236}">
                <a16:creationId xmlns:a16="http://schemas.microsoft.com/office/drawing/2014/main" xmlns="" id="{1C6ED29D-6E05-4333-8E9D-F0DFF633E4B5}"/>
              </a:ext>
            </a:extLst>
          </p:cNvPr>
          <p:cNvSpPr>
            <a:spLocks noGrp="1"/>
          </p:cNvSpPr>
          <p:nvPr>
            <p:ph type="title"/>
          </p:nvPr>
        </p:nvSpPr>
        <p:spPr/>
        <p:txBody>
          <a:bodyPr/>
          <a:lstStyle/>
          <a:p>
            <a:r>
              <a:rPr lang="en-GB" dirty="0"/>
              <a:t>Hex ↔ Binary Conversions</a:t>
            </a:r>
          </a:p>
        </p:txBody>
      </p:sp>
      <p:sp>
        <p:nvSpPr>
          <p:cNvPr id="9" name="Text Placeholder 7">
            <a:extLst>
              <a:ext uri="{FF2B5EF4-FFF2-40B4-BE49-F238E27FC236}">
                <a16:creationId xmlns:a16="http://schemas.microsoft.com/office/drawing/2014/main" xmlns="" id="{A3161125-1A81-4F5C-ACD1-0610AABC68D8}"/>
              </a:ext>
            </a:extLst>
          </p:cNvPr>
          <p:cNvSpPr txBox="1">
            <a:spLocks/>
          </p:cNvSpPr>
          <p:nvPr/>
        </p:nvSpPr>
        <p:spPr>
          <a:xfrm>
            <a:off x="606000" y="3155124"/>
            <a:ext cx="5267527" cy="301887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solidFill>
                  <a:schemeClr val="tx1"/>
                </a:solidFill>
              </a:rPr>
              <a:t>A2E3F = 1010 0010 1110 0011 1111</a:t>
            </a:r>
          </a:p>
          <a:p>
            <a:r>
              <a:rPr lang="en-US" sz="2200" dirty="0">
                <a:solidFill>
                  <a:schemeClr val="tx1"/>
                </a:solidFill>
              </a:rPr>
              <a:t>A = 1010</a:t>
            </a:r>
          </a:p>
          <a:p>
            <a:r>
              <a:rPr lang="en-US" sz="2200" dirty="0">
                <a:solidFill>
                  <a:schemeClr val="tx1"/>
                </a:solidFill>
              </a:rPr>
              <a:t>2 = 0010</a:t>
            </a:r>
          </a:p>
          <a:p>
            <a:r>
              <a:rPr lang="en-US" sz="2200" dirty="0">
                <a:solidFill>
                  <a:schemeClr val="tx1"/>
                </a:solidFill>
              </a:rPr>
              <a:t>E = 1110</a:t>
            </a:r>
          </a:p>
          <a:p>
            <a:r>
              <a:rPr lang="en-US" sz="2200" dirty="0">
                <a:solidFill>
                  <a:schemeClr val="tx1"/>
                </a:solidFill>
              </a:rPr>
              <a:t>3 = 0011</a:t>
            </a:r>
          </a:p>
          <a:p>
            <a:r>
              <a:rPr lang="en-US" sz="2200" dirty="0">
                <a:solidFill>
                  <a:schemeClr val="tx1"/>
                </a:solidFill>
              </a:rPr>
              <a:t>F = 1111</a:t>
            </a:r>
          </a:p>
        </p:txBody>
      </p:sp>
      <p:sp>
        <p:nvSpPr>
          <p:cNvPr id="18" name="Text Placeholder 7">
            <a:extLst>
              <a:ext uri="{FF2B5EF4-FFF2-40B4-BE49-F238E27FC236}">
                <a16:creationId xmlns:a16="http://schemas.microsoft.com/office/drawing/2014/main" xmlns="" id="{EBE435EB-2376-4FB9-A3BC-F714D39C4A11}"/>
              </a:ext>
            </a:extLst>
          </p:cNvPr>
          <p:cNvSpPr txBox="1">
            <a:spLocks/>
          </p:cNvSpPr>
          <p:nvPr/>
        </p:nvSpPr>
        <p:spPr>
          <a:xfrm>
            <a:off x="6289125" y="3155124"/>
            <a:ext cx="5254263" cy="301887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solidFill>
                  <a:schemeClr val="tx1"/>
                </a:solidFill>
              </a:rPr>
              <a:t>1010 0010 1110 0011 1111 = A2E3F</a:t>
            </a:r>
          </a:p>
          <a:p>
            <a:r>
              <a:rPr lang="en-US" sz="2200" dirty="0">
                <a:solidFill>
                  <a:schemeClr val="tx1"/>
                </a:solidFill>
              </a:rPr>
              <a:t>1010</a:t>
            </a:r>
            <a:r>
              <a:rPr lang="en-US" sz="2200" baseline="-25000" dirty="0">
                <a:solidFill>
                  <a:schemeClr val="tx1"/>
                </a:solidFill>
              </a:rPr>
              <a:t>b</a:t>
            </a:r>
            <a:r>
              <a:rPr lang="en-US" sz="2200" dirty="0">
                <a:solidFill>
                  <a:schemeClr val="tx1"/>
                </a:solidFill>
              </a:rPr>
              <a:t> = 10</a:t>
            </a:r>
            <a:r>
              <a:rPr lang="en-US" sz="2200" baseline="-25000" dirty="0">
                <a:solidFill>
                  <a:schemeClr val="tx1"/>
                </a:solidFill>
              </a:rPr>
              <a:t>dec</a:t>
            </a:r>
            <a:r>
              <a:rPr lang="en-US" sz="2200" dirty="0">
                <a:solidFill>
                  <a:schemeClr val="tx1"/>
                </a:solidFill>
              </a:rPr>
              <a:t> = </a:t>
            </a:r>
            <a:r>
              <a:rPr lang="en-US" sz="2200" dirty="0">
                <a:solidFill>
                  <a:schemeClr val="bg1"/>
                </a:solidFill>
              </a:rPr>
              <a:t>A</a:t>
            </a:r>
            <a:r>
              <a:rPr lang="en-US" sz="2200" baseline="-25000" dirty="0">
                <a:solidFill>
                  <a:schemeClr val="tx1"/>
                </a:solidFill>
              </a:rPr>
              <a:t>hex</a:t>
            </a:r>
          </a:p>
          <a:p>
            <a:r>
              <a:rPr lang="en-US" sz="2200" dirty="0">
                <a:solidFill>
                  <a:schemeClr val="tx1"/>
                </a:solidFill>
              </a:rPr>
              <a:t>0010</a:t>
            </a:r>
            <a:r>
              <a:rPr lang="en-US" sz="2200" baseline="-25000" dirty="0">
                <a:solidFill>
                  <a:schemeClr val="tx1"/>
                </a:solidFill>
              </a:rPr>
              <a:t>b</a:t>
            </a:r>
            <a:r>
              <a:rPr lang="en-US" sz="2200" dirty="0">
                <a:solidFill>
                  <a:schemeClr val="tx1"/>
                </a:solidFill>
              </a:rPr>
              <a:t> = 2</a:t>
            </a:r>
            <a:r>
              <a:rPr lang="en-US" sz="2200" baseline="-25000" dirty="0">
                <a:solidFill>
                  <a:schemeClr val="tx1"/>
                </a:solidFill>
              </a:rPr>
              <a:t>dec</a:t>
            </a:r>
            <a:r>
              <a:rPr lang="en-US" sz="2200" dirty="0">
                <a:solidFill>
                  <a:schemeClr val="tx1"/>
                </a:solidFill>
              </a:rPr>
              <a:t> = </a:t>
            </a:r>
            <a:r>
              <a:rPr lang="en-US" sz="2200" dirty="0">
                <a:solidFill>
                  <a:schemeClr val="bg1"/>
                </a:solidFill>
              </a:rPr>
              <a:t>2</a:t>
            </a:r>
            <a:r>
              <a:rPr lang="en-US" sz="2200" baseline="-25000" dirty="0">
                <a:solidFill>
                  <a:schemeClr val="tx1"/>
                </a:solidFill>
              </a:rPr>
              <a:t>hex</a:t>
            </a:r>
          </a:p>
          <a:p>
            <a:r>
              <a:rPr lang="en-US" sz="2200" dirty="0">
                <a:solidFill>
                  <a:schemeClr val="tx1"/>
                </a:solidFill>
              </a:rPr>
              <a:t>1110</a:t>
            </a:r>
            <a:r>
              <a:rPr lang="en-US" sz="2200" baseline="-25000" dirty="0">
                <a:solidFill>
                  <a:schemeClr val="tx1"/>
                </a:solidFill>
              </a:rPr>
              <a:t>b</a:t>
            </a:r>
            <a:r>
              <a:rPr lang="en-US" sz="2200" dirty="0">
                <a:solidFill>
                  <a:schemeClr val="tx1"/>
                </a:solidFill>
              </a:rPr>
              <a:t> = 14</a:t>
            </a:r>
            <a:r>
              <a:rPr lang="en-US" sz="2200" baseline="-25000" dirty="0">
                <a:solidFill>
                  <a:schemeClr val="tx1"/>
                </a:solidFill>
              </a:rPr>
              <a:t>dec</a:t>
            </a:r>
            <a:r>
              <a:rPr lang="en-US" sz="2200" dirty="0">
                <a:solidFill>
                  <a:schemeClr val="tx1"/>
                </a:solidFill>
              </a:rPr>
              <a:t> = </a:t>
            </a:r>
            <a:r>
              <a:rPr lang="en-US" sz="2200" dirty="0">
                <a:solidFill>
                  <a:schemeClr val="bg1"/>
                </a:solidFill>
              </a:rPr>
              <a:t>E</a:t>
            </a:r>
            <a:r>
              <a:rPr lang="en-US" sz="2200" baseline="-25000" dirty="0">
                <a:solidFill>
                  <a:schemeClr val="tx1"/>
                </a:solidFill>
              </a:rPr>
              <a:t>hex</a:t>
            </a:r>
          </a:p>
          <a:p>
            <a:r>
              <a:rPr lang="en-US" sz="2200" dirty="0">
                <a:solidFill>
                  <a:schemeClr val="tx1"/>
                </a:solidFill>
              </a:rPr>
              <a:t>0011</a:t>
            </a:r>
            <a:r>
              <a:rPr lang="en-US" sz="2200" baseline="-25000" dirty="0">
                <a:solidFill>
                  <a:schemeClr val="tx1"/>
                </a:solidFill>
              </a:rPr>
              <a:t>b</a:t>
            </a:r>
            <a:r>
              <a:rPr lang="en-US" sz="2200" dirty="0">
                <a:solidFill>
                  <a:schemeClr val="tx1"/>
                </a:solidFill>
              </a:rPr>
              <a:t> = 3</a:t>
            </a:r>
            <a:r>
              <a:rPr lang="en-US" sz="2200" baseline="-25000" dirty="0">
                <a:solidFill>
                  <a:schemeClr val="tx1"/>
                </a:solidFill>
              </a:rPr>
              <a:t>dec</a:t>
            </a:r>
            <a:r>
              <a:rPr lang="en-US" sz="2200" dirty="0">
                <a:solidFill>
                  <a:schemeClr val="tx1"/>
                </a:solidFill>
              </a:rPr>
              <a:t> = </a:t>
            </a:r>
            <a:r>
              <a:rPr lang="en-US" sz="2200" dirty="0">
                <a:solidFill>
                  <a:schemeClr val="bg1"/>
                </a:solidFill>
              </a:rPr>
              <a:t>3</a:t>
            </a:r>
            <a:r>
              <a:rPr lang="en-US" sz="2200" baseline="-25000" dirty="0">
                <a:solidFill>
                  <a:schemeClr val="tx1"/>
                </a:solidFill>
              </a:rPr>
              <a:t>hex</a:t>
            </a:r>
          </a:p>
          <a:p>
            <a:r>
              <a:rPr lang="en-US" sz="2200" dirty="0">
                <a:solidFill>
                  <a:schemeClr val="tx1"/>
                </a:solidFill>
              </a:rPr>
              <a:t>1111</a:t>
            </a:r>
            <a:r>
              <a:rPr lang="en-US" sz="2200" baseline="-25000" dirty="0">
                <a:solidFill>
                  <a:schemeClr val="tx1"/>
                </a:solidFill>
              </a:rPr>
              <a:t>b</a:t>
            </a:r>
            <a:r>
              <a:rPr lang="en-US" sz="2200" dirty="0">
                <a:solidFill>
                  <a:schemeClr val="tx1"/>
                </a:solidFill>
              </a:rPr>
              <a:t> = 15</a:t>
            </a:r>
            <a:r>
              <a:rPr lang="en-US" sz="2200" baseline="-25000" dirty="0">
                <a:solidFill>
                  <a:schemeClr val="tx1"/>
                </a:solidFill>
              </a:rPr>
              <a:t>dec</a:t>
            </a:r>
            <a:r>
              <a:rPr lang="en-US" sz="2200" dirty="0">
                <a:solidFill>
                  <a:schemeClr val="tx1"/>
                </a:solidFill>
              </a:rPr>
              <a:t> = </a:t>
            </a:r>
            <a:r>
              <a:rPr lang="en-US" sz="2200" dirty="0">
                <a:solidFill>
                  <a:schemeClr val="bg1"/>
                </a:solidFill>
              </a:rPr>
              <a:t>F</a:t>
            </a:r>
            <a:r>
              <a:rPr lang="en-US" sz="2200" baseline="-25000" dirty="0">
                <a:solidFill>
                  <a:schemeClr val="tx1"/>
                </a:solidFill>
              </a:rPr>
              <a:t>hex</a:t>
            </a:r>
          </a:p>
        </p:txBody>
      </p:sp>
      <p:sp>
        <p:nvSpPr>
          <p:cNvPr id="8" name="Slide Number">
            <a:extLst>
              <a:ext uri="{FF2B5EF4-FFF2-40B4-BE49-F238E27FC236}">
                <a16:creationId xmlns:a16="http://schemas.microsoft.com/office/drawing/2014/main" xmlns="" id="{C674EDF0-2C6F-425C-A720-5A8342FCA67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468</a:t>
            </a:fld>
            <a:endParaRPr lang="en-US" noProof="0" dirty="0"/>
          </a:p>
        </p:txBody>
      </p:sp>
    </p:spTree>
    <p:extLst>
      <p:ext uri="{BB962C8B-B14F-4D97-AF65-F5344CB8AC3E}">
        <p14:creationId xmlns:p14="http://schemas.microsoft.com/office/powerpoint/2010/main" val="7678002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54DA252-98B8-49D4-A9BC-F33AFE4ECD3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71655" y="1576525"/>
            <a:ext cx="2248690" cy="2248690"/>
          </a:xfrm>
          <a:prstGeom prst="rect">
            <a:avLst/>
          </a:prstGeom>
        </p:spPr>
      </p:pic>
      <p:sp>
        <p:nvSpPr>
          <p:cNvPr id="5" name="Title 4">
            <a:extLst>
              <a:ext uri="{FF2B5EF4-FFF2-40B4-BE49-F238E27FC236}">
                <a16:creationId xmlns:a16="http://schemas.microsoft.com/office/drawing/2014/main" xmlns="" id="{ADA64F1D-97B2-468B-83E4-99F185F73238}"/>
              </a:ext>
            </a:extLst>
          </p:cNvPr>
          <p:cNvSpPr>
            <a:spLocks noGrp="1"/>
          </p:cNvSpPr>
          <p:nvPr>
            <p:ph type="title" sz="quarter" idx="10"/>
          </p:nvPr>
        </p:nvSpPr>
        <p:spPr>
          <a:xfrm>
            <a:off x="615109" y="4666421"/>
            <a:ext cx="10961783" cy="844892"/>
          </a:xfrm>
        </p:spPr>
        <p:txBody>
          <a:bodyPr/>
          <a:lstStyle/>
          <a:p>
            <a:r>
              <a:rPr lang="en-US" dirty="0"/>
              <a:t>Representation of Data</a:t>
            </a:r>
          </a:p>
        </p:txBody>
      </p:sp>
      <p:sp>
        <p:nvSpPr>
          <p:cNvPr id="7" name="Subtitle 6">
            <a:extLst>
              <a:ext uri="{FF2B5EF4-FFF2-40B4-BE49-F238E27FC236}">
                <a16:creationId xmlns:a16="http://schemas.microsoft.com/office/drawing/2014/main" xmlns="" id="{199B03A2-9E4F-471A-8639-743BB30A0107}"/>
              </a:ext>
            </a:extLst>
          </p:cNvPr>
          <p:cNvSpPr>
            <a:spLocks noGrp="1"/>
          </p:cNvSpPr>
          <p:nvPr>
            <p:ph type="subTitle" sz="quarter" idx="11"/>
          </p:nvPr>
        </p:nvSpPr>
        <p:spPr/>
        <p:txBody>
          <a:bodyPr/>
          <a:lstStyle/>
          <a:p>
            <a:r>
              <a:rPr lang="en-US" dirty="0"/>
              <a:t>Integers, Floating-Point Numbers and Text</a:t>
            </a:r>
          </a:p>
        </p:txBody>
      </p:sp>
    </p:spTree>
    <p:extLst>
      <p:ext uri="{BB962C8B-B14F-4D97-AF65-F5344CB8AC3E}">
        <p14:creationId xmlns:p14="http://schemas.microsoft.com/office/powerpoint/2010/main" val="6169609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4329D-9667-45C7-B830-3ED6714EA7DC}"/>
              </a:ext>
            </a:extLst>
          </p:cNvPr>
          <p:cNvSpPr>
            <a:spLocks noGrp="1"/>
          </p:cNvSpPr>
          <p:nvPr>
            <p:ph type="title" sz="quarter" idx="10"/>
          </p:nvPr>
        </p:nvSpPr>
        <p:spPr/>
        <p:txBody>
          <a:bodyPr/>
          <a:lstStyle/>
          <a:p>
            <a:r>
              <a:rPr lang="en-US"/>
              <a:t>Course Organization</a:t>
            </a:r>
          </a:p>
        </p:txBody>
      </p:sp>
      <p:pic>
        <p:nvPicPr>
          <p:cNvPr id="7" name="Picture 6">
            <a:extLst>
              <a:ext uri="{FF2B5EF4-FFF2-40B4-BE49-F238E27FC236}">
                <a16:creationId xmlns:a16="http://schemas.microsoft.com/office/drawing/2014/main" xmlns="" id="{CF18B2E8-FA08-4AD1-ADB4-68B9103E8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406863"/>
            <a:ext cx="2833726" cy="2234499"/>
          </a:xfrm>
          <a:prstGeom prst="rect">
            <a:avLst/>
          </a:prstGeom>
        </p:spPr>
      </p:pic>
    </p:spTree>
    <p:extLst>
      <p:ext uri="{BB962C8B-B14F-4D97-AF65-F5344CB8AC3E}">
        <p14:creationId xmlns:p14="http://schemas.microsoft.com/office/powerpoint/2010/main" val="31321481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C10FE93E-1D46-4E13-A764-190A191494AB}"/>
              </a:ext>
            </a:extLst>
          </p:cNvPr>
          <p:cNvSpPr>
            <a:spLocks noGrp="1"/>
          </p:cNvSpPr>
          <p:nvPr>
            <p:ph type="body" sz="quarter" idx="10"/>
          </p:nvPr>
        </p:nvSpPr>
        <p:spPr>
          <a:xfrm>
            <a:off x="2131766" y="954000"/>
            <a:ext cx="9364234" cy="5682857"/>
          </a:xfrm>
        </p:spPr>
        <p:txBody>
          <a:bodyPr/>
          <a:lstStyle/>
          <a:p>
            <a:pPr>
              <a:lnSpc>
                <a:spcPct val="100000"/>
              </a:lnSpc>
            </a:pPr>
            <a:r>
              <a:rPr lang="en-GB" b="1" dirty="0"/>
              <a:t>Integer numbers </a:t>
            </a:r>
            <a:r>
              <a:rPr lang="en-GB" dirty="0"/>
              <a:t>are sequences of bits</a:t>
            </a:r>
          </a:p>
          <a:p>
            <a:pPr>
              <a:lnSpc>
                <a:spcPct val="100000"/>
              </a:lnSpc>
            </a:pPr>
            <a:r>
              <a:rPr lang="en-GB" dirty="0"/>
              <a:t>Can be </a:t>
            </a:r>
            <a:r>
              <a:rPr lang="en-GB" b="1" dirty="0"/>
              <a:t>signed</a:t>
            </a:r>
            <a:r>
              <a:rPr lang="en-GB" dirty="0"/>
              <a:t> (in most cases) or </a:t>
            </a:r>
            <a:r>
              <a:rPr lang="en-GB" b="1" dirty="0"/>
              <a:t>unsigned</a:t>
            </a:r>
          </a:p>
          <a:p>
            <a:pPr lvl="1">
              <a:lnSpc>
                <a:spcPct val="100000"/>
              </a:lnSpc>
            </a:pPr>
            <a:r>
              <a:rPr lang="en-GB" dirty="0"/>
              <a:t>The </a:t>
            </a:r>
            <a:r>
              <a:rPr lang="en-GB" b="1" dirty="0"/>
              <a:t>sign </a:t>
            </a:r>
            <a:r>
              <a:rPr lang="en-GB" dirty="0"/>
              <a:t>== the </a:t>
            </a:r>
            <a:r>
              <a:rPr lang="en-GB" b="1" dirty="0">
                <a:solidFill>
                  <a:schemeClr val="bg1"/>
                </a:solidFill>
              </a:rPr>
              <a:t>Most Significant Bit</a:t>
            </a:r>
            <a:r>
              <a:rPr lang="en-GB" dirty="0"/>
              <a:t> (</a:t>
            </a:r>
            <a:r>
              <a:rPr lang="en-GB" b="1" dirty="0">
                <a:solidFill>
                  <a:schemeClr val="bg1"/>
                </a:solidFill>
              </a:rPr>
              <a:t>MSB</a:t>
            </a:r>
            <a:r>
              <a:rPr lang="en-GB" dirty="0"/>
              <a:t>)</a:t>
            </a:r>
            <a:endParaRPr lang="en-GB" b="1" dirty="0"/>
          </a:p>
          <a:p>
            <a:pPr lvl="1">
              <a:lnSpc>
                <a:spcPct val="100000"/>
              </a:lnSpc>
            </a:pPr>
            <a:r>
              <a:rPr lang="en-GB" dirty="0"/>
              <a:t>Leading </a:t>
            </a:r>
            <a:r>
              <a:rPr lang="en-GB" b="1" dirty="0">
                <a:solidFill>
                  <a:schemeClr val="bg1"/>
                </a:solidFill>
              </a:rPr>
              <a:t>0</a:t>
            </a:r>
            <a:r>
              <a:rPr lang="en-GB" b="1" dirty="0"/>
              <a:t> </a:t>
            </a:r>
            <a:r>
              <a:rPr lang="en-GB" dirty="0">
                <a:sym typeface="Wingdings" panose="05000000000000000000" pitchFamily="2" charset="2"/>
              </a:rPr>
              <a:t></a:t>
            </a:r>
            <a:r>
              <a:rPr lang="en-GB" dirty="0"/>
              <a:t> </a:t>
            </a:r>
            <a:r>
              <a:rPr lang="en-GB" b="1" dirty="0">
                <a:solidFill>
                  <a:schemeClr val="bg1"/>
                </a:solidFill>
              </a:rPr>
              <a:t>positive number</a:t>
            </a:r>
          </a:p>
          <a:p>
            <a:pPr lvl="1">
              <a:lnSpc>
                <a:spcPct val="100000"/>
              </a:lnSpc>
            </a:pPr>
            <a:r>
              <a:rPr lang="en-GB" dirty="0"/>
              <a:t>Leading </a:t>
            </a:r>
            <a:r>
              <a:rPr lang="en-GB" b="1" dirty="0">
                <a:solidFill>
                  <a:schemeClr val="bg1"/>
                </a:solidFill>
              </a:rPr>
              <a:t>1</a:t>
            </a:r>
            <a:r>
              <a:rPr lang="en-GB" dirty="0"/>
              <a:t> </a:t>
            </a:r>
            <a:r>
              <a:rPr lang="en-GB" dirty="0">
                <a:sym typeface="Wingdings" panose="05000000000000000000" pitchFamily="2" charset="2"/>
              </a:rPr>
              <a:t></a:t>
            </a:r>
            <a:r>
              <a:rPr lang="en-GB" dirty="0"/>
              <a:t> </a:t>
            </a:r>
            <a:r>
              <a:rPr lang="en-GB" b="1" dirty="0">
                <a:solidFill>
                  <a:schemeClr val="bg1"/>
                </a:solidFill>
              </a:rPr>
              <a:t>negative number</a:t>
            </a:r>
          </a:p>
          <a:p>
            <a:pPr>
              <a:lnSpc>
                <a:spcPct val="100000"/>
              </a:lnSpc>
            </a:pPr>
            <a:r>
              <a:rPr lang="en-GB" dirty="0"/>
              <a:t>Example (8-bit signed integers)</a:t>
            </a:r>
          </a:p>
        </p:txBody>
      </p:sp>
      <p:sp>
        <p:nvSpPr>
          <p:cNvPr id="6" name="Title 5">
            <a:extLst>
              <a:ext uri="{FF2B5EF4-FFF2-40B4-BE49-F238E27FC236}">
                <a16:creationId xmlns:a16="http://schemas.microsoft.com/office/drawing/2014/main" xmlns="" id="{2156C198-7406-4F6E-9404-7D9846662D7B}"/>
              </a:ext>
            </a:extLst>
          </p:cNvPr>
          <p:cNvSpPr>
            <a:spLocks noGrp="1"/>
          </p:cNvSpPr>
          <p:nvPr>
            <p:ph type="title"/>
          </p:nvPr>
        </p:nvSpPr>
        <p:spPr>
          <a:xfrm>
            <a:off x="1326000" y="54000"/>
            <a:ext cx="8625520" cy="882654"/>
          </a:xfrm>
        </p:spPr>
        <p:txBody>
          <a:bodyPr/>
          <a:lstStyle/>
          <a:p>
            <a:r>
              <a:rPr lang="en-GB" dirty="0"/>
              <a:t>Representing Integers in Memory</a:t>
            </a:r>
          </a:p>
        </p:txBody>
      </p:sp>
      <p:sp>
        <p:nvSpPr>
          <p:cNvPr id="8" name="Text Placeholder 7">
            <a:extLst>
              <a:ext uri="{FF2B5EF4-FFF2-40B4-BE49-F238E27FC236}">
                <a16:creationId xmlns:a16="http://schemas.microsoft.com/office/drawing/2014/main" xmlns="" id="{B035D377-2DC5-44BF-8C66-BBA4F5F221B5}"/>
              </a:ext>
            </a:extLst>
          </p:cNvPr>
          <p:cNvSpPr txBox="1">
            <a:spLocks/>
          </p:cNvSpPr>
          <p:nvPr/>
        </p:nvSpPr>
        <p:spPr>
          <a:xfrm>
            <a:off x="2650664" y="4949168"/>
            <a:ext cx="5920336" cy="16329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bg1"/>
                </a:solidFill>
                <a:highlight>
                  <a:srgbClr val="000080"/>
                </a:highlight>
              </a:rPr>
              <a:t>0</a:t>
            </a:r>
            <a:r>
              <a:rPr lang="en-GB" dirty="0">
                <a:solidFill>
                  <a:schemeClr val="tx1"/>
                </a:solidFill>
              </a:rPr>
              <a:t>XXXXXXX</a:t>
            </a:r>
            <a:r>
              <a:rPr lang="en-GB" baseline="-25000" dirty="0">
                <a:solidFill>
                  <a:schemeClr val="tx1"/>
                </a:solidFill>
              </a:rPr>
              <a:t>b</a:t>
            </a:r>
            <a:r>
              <a:rPr lang="en-GB" dirty="0">
                <a:solidFill>
                  <a:schemeClr val="tx1"/>
                </a:solidFill>
              </a:rPr>
              <a:t> &gt; 0  </a:t>
            </a:r>
            <a:r>
              <a:rPr lang="en-GB" dirty="0">
                <a:solidFill>
                  <a:schemeClr val="accent2"/>
                </a:solidFill>
              </a:rPr>
              <a:t>// </a:t>
            </a:r>
            <a:r>
              <a:rPr lang="en-GB" dirty="0">
                <a:solidFill>
                  <a:schemeClr val="accent2">
                    <a:lumMod val="50000"/>
                  </a:schemeClr>
                </a:solidFill>
                <a:highlight>
                  <a:srgbClr val="C0C0C0"/>
                </a:highlight>
              </a:rPr>
              <a:t>0</a:t>
            </a:r>
            <a:r>
              <a:rPr lang="en-GB" dirty="0">
                <a:solidFill>
                  <a:schemeClr val="accent2"/>
                </a:solidFill>
              </a:rPr>
              <a:t>0010010</a:t>
            </a:r>
            <a:r>
              <a:rPr lang="en-GB" baseline="-25000" dirty="0">
                <a:solidFill>
                  <a:schemeClr val="accent2"/>
                </a:solidFill>
              </a:rPr>
              <a:t>b</a:t>
            </a:r>
            <a:r>
              <a:rPr lang="en-GB" dirty="0">
                <a:solidFill>
                  <a:schemeClr val="accent2"/>
                </a:solidFill>
              </a:rPr>
              <a:t> = 18</a:t>
            </a:r>
          </a:p>
          <a:p>
            <a:r>
              <a:rPr lang="en-GB" dirty="0">
                <a:solidFill>
                  <a:schemeClr val="bg1"/>
                </a:solidFill>
                <a:highlight>
                  <a:srgbClr val="000080"/>
                </a:highlight>
              </a:rPr>
              <a:t>0</a:t>
            </a:r>
            <a:r>
              <a:rPr lang="en-GB" dirty="0">
                <a:solidFill>
                  <a:schemeClr val="tx1"/>
                </a:solidFill>
              </a:rPr>
              <a:t>0000000</a:t>
            </a:r>
            <a:r>
              <a:rPr lang="en-GB" baseline="-25000" dirty="0">
                <a:solidFill>
                  <a:schemeClr val="tx1"/>
                </a:solidFill>
              </a:rPr>
              <a:t>b</a:t>
            </a:r>
            <a:r>
              <a:rPr lang="en-GB" dirty="0">
                <a:solidFill>
                  <a:schemeClr val="tx1"/>
                </a:solidFill>
              </a:rPr>
              <a:t> = 0 </a:t>
            </a:r>
          </a:p>
          <a:p>
            <a:r>
              <a:rPr lang="en-GB" dirty="0">
                <a:solidFill>
                  <a:schemeClr val="bg1"/>
                </a:solidFill>
                <a:highlight>
                  <a:srgbClr val="000080"/>
                </a:highlight>
              </a:rPr>
              <a:t>1</a:t>
            </a:r>
            <a:r>
              <a:rPr lang="en-GB" dirty="0">
                <a:solidFill>
                  <a:schemeClr val="tx1"/>
                </a:solidFill>
              </a:rPr>
              <a:t>XXXXXXX</a:t>
            </a:r>
            <a:r>
              <a:rPr lang="en-GB" baseline="-25000" dirty="0">
                <a:solidFill>
                  <a:schemeClr val="tx1"/>
                </a:solidFill>
              </a:rPr>
              <a:t>b</a:t>
            </a:r>
            <a:r>
              <a:rPr lang="en-GB" dirty="0">
                <a:solidFill>
                  <a:schemeClr val="tx1"/>
                </a:solidFill>
              </a:rPr>
              <a:t> &lt; 0  </a:t>
            </a:r>
            <a:r>
              <a:rPr lang="en-GB" dirty="0">
                <a:solidFill>
                  <a:schemeClr val="accent2"/>
                </a:solidFill>
              </a:rPr>
              <a:t>// </a:t>
            </a:r>
            <a:r>
              <a:rPr lang="en-GB" dirty="0">
                <a:solidFill>
                  <a:schemeClr val="accent2">
                    <a:lumMod val="50000"/>
                  </a:schemeClr>
                </a:solidFill>
                <a:highlight>
                  <a:srgbClr val="C0C0C0"/>
                </a:highlight>
              </a:rPr>
              <a:t>1</a:t>
            </a:r>
            <a:r>
              <a:rPr lang="en-GB" dirty="0">
                <a:solidFill>
                  <a:schemeClr val="accent2"/>
                </a:solidFill>
              </a:rPr>
              <a:t>0010010</a:t>
            </a:r>
            <a:r>
              <a:rPr lang="en-GB" baseline="-25000" dirty="0">
                <a:solidFill>
                  <a:schemeClr val="accent2"/>
                </a:solidFill>
              </a:rPr>
              <a:t>b</a:t>
            </a:r>
            <a:r>
              <a:rPr lang="en-GB" dirty="0">
                <a:solidFill>
                  <a:schemeClr val="accent2"/>
                </a:solidFill>
              </a:rPr>
              <a:t> = -110</a:t>
            </a:r>
          </a:p>
        </p:txBody>
      </p:sp>
      <p:sp>
        <p:nvSpPr>
          <p:cNvPr id="10" name="Slide Number">
            <a:extLst>
              <a:ext uri="{FF2B5EF4-FFF2-40B4-BE49-F238E27FC236}">
                <a16:creationId xmlns:a16="http://schemas.microsoft.com/office/drawing/2014/main" xmlns="" id="{167761BA-8433-446F-A0A2-C18D928E62D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470</a:t>
            </a:fld>
            <a:endParaRPr lang="en-US" dirty="0"/>
          </a:p>
        </p:txBody>
      </p:sp>
    </p:spTree>
    <p:extLst>
      <p:ext uri="{BB962C8B-B14F-4D97-AF65-F5344CB8AC3E}">
        <p14:creationId xmlns:p14="http://schemas.microsoft.com/office/powerpoint/2010/main" val="37378724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93103B0D-3CA0-4AB9-861C-20F831CA83D3}"/>
              </a:ext>
            </a:extLst>
          </p:cNvPr>
          <p:cNvSpPr>
            <a:spLocks noGrp="1"/>
          </p:cNvSpPr>
          <p:nvPr>
            <p:ph type="body" sz="quarter" idx="10"/>
          </p:nvPr>
        </p:nvSpPr>
        <p:spPr/>
        <p:txBody>
          <a:bodyPr/>
          <a:lstStyle/>
          <a:p>
            <a:r>
              <a:rPr lang="en-GB" b="1" dirty="0"/>
              <a:t>Positive</a:t>
            </a:r>
            <a:r>
              <a:rPr lang="en-GB" dirty="0"/>
              <a:t> </a:t>
            </a:r>
            <a:r>
              <a:rPr lang="en-GB" b="1" dirty="0">
                <a:solidFill>
                  <a:schemeClr val="bg1"/>
                </a:solidFill>
              </a:rPr>
              <a:t>8-bit</a:t>
            </a:r>
            <a:r>
              <a:rPr lang="en-GB" dirty="0"/>
              <a:t> numbers have the format </a:t>
            </a:r>
            <a:r>
              <a:rPr lang="en-GB" b="1" dirty="0">
                <a:solidFill>
                  <a:schemeClr val="bg1"/>
                </a:solidFill>
              </a:rPr>
              <a:t>0XXXXXXX</a:t>
            </a:r>
          </a:p>
          <a:p>
            <a:pPr lvl="1"/>
            <a:r>
              <a:rPr lang="en-GB" dirty="0"/>
              <a:t>The value is the decimal value </a:t>
            </a:r>
            <a:br>
              <a:rPr lang="en-GB" dirty="0"/>
            </a:br>
            <a:r>
              <a:rPr lang="en-GB" dirty="0"/>
              <a:t>of their last </a:t>
            </a:r>
            <a:r>
              <a:rPr lang="en-GB" b="1" dirty="0">
                <a:solidFill>
                  <a:schemeClr val="bg1"/>
                </a:solidFill>
              </a:rPr>
              <a:t>7 bits</a:t>
            </a:r>
            <a:r>
              <a:rPr lang="en-GB" b="1" dirty="0"/>
              <a:t> </a:t>
            </a:r>
            <a:r>
              <a:rPr lang="en-GB" dirty="0"/>
              <a:t>(</a:t>
            </a:r>
            <a:r>
              <a:rPr lang="en-GB" b="1" dirty="0">
                <a:solidFill>
                  <a:schemeClr val="bg1"/>
                </a:solidFill>
              </a:rPr>
              <a:t>XXXXXXX</a:t>
            </a:r>
            <a:r>
              <a:rPr lang="en-GB" dirty="0"/>
              <a:t>)</a:t>
            </a:r>
          </a:p>
          <a:p>
            <a:r>
              <a:rPr lang="en-GB" b="1" dirty="0"/>
              <a:t>Negative</a:t>
            </a:r>
            <a:r>
              <a:rPr lang="en-GB" dirty="0"/>
              <a:t> </a:t>
            </a:r>
            <a:r>
              <a:rPr lang="en-GB" b="1" dirty="0">
                <a:solidFill>
                  <a:schemeClr val="bg1"/>
                </a:solidFill>
              </a:rPr>
              <a:t>8-bit</a:t>
            </a:r>
            <a:r>
              <a:rPr lang="en-GB" dirty="0"/>
              <a:t> numbers have the format </a:t>
            </a:r>
            <a:r>
              <a:rPr lang="en-GB" b="1" dirty="0">
                <a:solidFill>
                  <a:schemeClr val="bg1"/>
                </a:solidFill>
              </a:rPr>
              <a:t>1YYYYYYY</a:t>
            </a:r>
          </a:p>
          <a:p>
            <a:pPr lvl="1"/>
            <a:r>
              <a:rPr lang="en-GB" dirty="0"/>
              <a:t>The value is </a:t>
            </a:r>
            <a:r>
              <a:rPr lang="en-GB" b="1" dirty="0">
                <a:solidFill>
                  <a:schemeClr val="bg1"/>
                </a:solidFill>
              </a:rPr>
              <a:t>-128 </a:t>
            </a:r>
            <a:r>
              <a:rPr lang="en-GB" dirty="0"/>
              <a:t>(</a:t>
            </a:r>
            <a:r>
              <a:rPr lang="en-GB" b="1" dirty="0">
                <a:solidFill>
                  <a:schemeClr val="bg1"/>
                </a:solidFill>
              </a:rPr>
              <a:t>-2</a:t>
            </a:r>
            <a:r>
              <a:rPr lang="en-GB" b="1" baseline="30000" dirty="0">
                <a:solidFill>
                  <a:schemeClr val="bg1"/>
                </a:solidFill>
              </a:rPr>
              <a:t>7</a:t>
            </a:r>
            <a:r>
              <a:rPr lang="en-GB" dirty="0"/>
              <a:t>) </a:t>
            </a:r>
            <a:r>
              <a:rPr lang="en-GB" b="1" dirty="0"/>
              <a:t>+</a:t>
            </a:r>
            <a:r>
              <a:rPr lang="en-GB" dirty="0"/>
              <a:t> the</a:t>
            </a:r>
            <a:br>
              <a:rPr lang="en-GB" dirty="0"/>
            </a:br>
            <a:r>
              <a:rPr lang="en-GB" dirty="0"/>
              <a:t>decimal value of </a:t>
            </a:r>
            <a:r>
              <a:rPr lang="en-GB" b="1" dirty="0">
                <a:solidFill>
                  <a:schemeClr val="bg1"/>
                </a:solidFill>
              </a:rPr>
              <a:t>YYYYYYY</a:t>
            </a:r>
          </a:p>
        </p:txBody>
      </p:sp>
      <p:sp>
        <p:nvSpPr>
          <p:cNvPr id="5" name="Title 4">
            <a:extLst>
              <a:ext uri="{FF2B5EF4-FFF2-40B4-BE49-F238E27FC236}">
                <a16:creationId xmlns:a16="http://schemas.microsoft.com/office/drawing/2014/main" xmlns="" id="{B6E1234F-5105-4246-A986-72EB8D5284B4}"/>
              </a:ext>
            </a:extLst>
          </p:cNvPr>
          <p:cNvSpPr>
            <a:spLocks noGrp="1"/>
          </p:cNvSpPr>
          <p:nvPr>
            <p:ph type="title"/>
          </p:nvPr>
        </p:nvSpPr>
        <p:spPr/>
        <p:txBody>
          <a:bodyPr/>
          <a:lstStyle/>
          <a:p>
            <a:r>
              <a:rPr lang="en-GB" dirty="0"/>
              <a:t>Representation of Signed Integers</a:t>
            </a:r>
          </a:p>
        </p:txBody>
      </p:sp>
      <p:sp>
        <p:nvSpPr>
          <p:cNvPr id="7" name="Text Placeholder 7">
            <a:extLst>
              <a:ext uri="{FF2B5EF4-FFF2-40B4-BE49-F238E27FC236}">
                <a16:creationId xmlns:a16="http://schemas.microsoft.com/office/drawing/2014/main" xmlns="" id="{4AE7690D-15F9-4813-843F-B3D7E679593A}"/>
              </a:ext>
            </a:extLst>
          </p:cNvPr>
          <p:cNvSpPr txBox="1">
            <a:spLocks/>
          </p:cNvSpPr>
          <p:nvPr/>
        </p:nvSpPr>
        <p:spPr>
          <a:xfrm>
            <a:off x="1146000" y="4959000"/>
            <a:ext cx="5713545" cy="151077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tabLst>
                <a:tab pos="1878013" algn="l"/>
              </a:tabLst>
            </a:pPr>
            <a:r>
              <a:rPr lang="en-GB" sz="2800" dirty="0">
                <a:solidFill>
                  <a:schemeClr val="tx1"/>
                </a:solidFill>
              </a:rPr>
              <a:t>10010010</a:t>
            </a:r>
            <a:r>
              <a:rPr lang="en-GB" sz="2800" baseline="-25000" dirty="0">
                <a:solidFill>
                  <a:schemeClr val="tx1"/>
                </a:solidFill>
              </a:rPr>
              <a:t>b</a:t>
            </a:r>
            <a:r>
              <a:rPr lang="en-GB" sz="2800" dirty="0">
                <a:solidFill>
                  <a:schemeClr val="tx1"/>
                </a:solidFill>
              </a:rPr>
              <a:t> = -2</a:t>
            </a:r>
            <a:r>
              <a:rPr lang="en-GB" sz="2800" baseline="30000" dirty="0">
                <a:solidFill>
                  <a:schemeClr val="tx1"/>
                </a:solidFill>
              </a:rPr>
              <a:t>7</a:t>
            </a:r>
            <a:r>
              <a:rPr lang="en-GB" sz="2800" dirty="0">
                <a:solidFill>
                  <a:schemeClr val="tx1"/>
                </a:solidFill>
              </a:rPr>
              <a:t> + 0010010</a:t>
            </a:r>
            <a:r>
              <a:rPr lang="en-GB" sz="2800" baseline="-25000" dirty="0">
                <a:solidFill>
                  <a:schemeClr val="tx1"/>
                </a:solidFill>
              </a:rPr>
              <a:t>b</a:t>
            </a:r>
            <a:r>
              <a:rPr lang="en-GB" sz="2800" dirty="0">
                <a:solidFill>
                  <a:schemeClr val="tx1"/>
                </a:solidFill>
              </a:rPr>
              <a:t> =</a:t>
            </a:r>
            <a:br>
              <a:rPr lang="en-GB" sz="2800" dirty="0">
                <a:solidFill>
                  <a:schemeClr val="tx1"/>
                </a:solidFill>
              </a:rPr>
            </a:br>
            <a:r>
              <a:rPr lang="en-GB" sz="2800" dirty="0">
                <a:solidFill>
                  <a:schemeClr val="tx1"/>
                </a:solidFill>
              </a:rPr>
              <a:t>	= -128 + 18 =</a:t>
            </a:r>
            <a:br>
              <a:rPr lang="en-GB" sz="2800" dirty="0">
                <a:solidFill>
                  <a:schemeClr val="tx1"/>
                </a:solidFill>
              </a:rPr>
            </a:br>
            <a:r>
              <a:rPr lang="en-GB" sz="2800" dirty="0">
                <a:solidFill>
                  <a:schemeClr val="tx1"/>
                </a:solidFill>
              </a:rPr>
              <a:t>	= -110</a:t>
            </a:r>
            <a:endParaRPr lang="en-GB" sz="2800" i="1" dirty="0">
              <a:solidFill>
                <a:schemeClr val="accent2"/>
              </a:solidFill>
            </a:endParaRPr>
          </a:p>
        </p:txBody>
      </p:sp>
      <p:sp>
        <p:nvSpPr>
          <p:cNvPr id="8" name="Text Placeholder 4">
            <a:extLst>
              <a:ext uri="{FF2B5EF4-FFF2-40B4-BE49-F238E27FC236}">
                <a16:creationId xmlns:a16="http://schemas.microsoft.com/office/drawing/2014/main" xmlns="" id="{8D4B1607-8892-4483-B700-30A6A7BBA822}"/>
              </a:ext>
            </a:extLst>
          </p:cNvPr>
          <p:cNvSpPr txBox="1">
            <a:spLocks/>
          </p:cNvSpPr>
          <p:nvPr/>
        </p:nvSpPr>
        <p:spPr>
          <a:xfrm>
            <a:off x="6971491" y="3879000"/>
            <a:ext cx="1797067" cy="1459296"/>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80000"/>
              </a:lnSpc>
            </a:pPr>
            <a:r>
              <a:rPr lang="en-GB" sz="10700" dirty="0"/>
              <a:t>-</a:t>
            </a:r>
            <a:r>
              <a:rPr lang="bg-BG" sz="10700" dirty="0"/>
              <a:t>2</a:t>
            </a:r>
            <a:r>
              <a:rPr lang="bg-BG" sz="10700" baseline="30000" dirty="0"/>
              <a:t>7</a:t>
            </a:r>
            <a:endParaRPr lang="en-US" sz="10700" baseline="30000" dirty="0"/>
          </a:p>
        </p:txBody>
      </p:sp>
      <p:sp>
        <p:nvSpPr>
          <p:cNvPr id="10" name="Slide Number">
            <a:extLst>
              <a:ext uri="{FF2B5EF4-FFF2-40B4-BE49-F238E27FC236}">
                <a16:creationId xmlns:a16="http://schemas.microsoft.com/office/drawing/2014/main" xmlns="" id="{8C711930-DB1A-4F6A-ACD7-104D42E7270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471</a:t>
            </a:fld>
            <a:endParaRPr lang="en-US" noProof="0" dirty="0"/>
          </a:p>
        </p:txBody>
      </p:sp>
    </p:spTree>
    <p:extLst>
      <p:ext uri="{BB962C8B-B14F-4D97-AF65-F5344CB8AC3E}">
        <p14:creationId xmlns:p14="http://schemas.microsoft.com/office/powerpoint/2010/main" val="13207044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50A4A2C4-E4D4-45D3-AF5D-1F8FB1EACB92}"/>
              </a:ext>
            </a:extLst>
          </p:cNvPr>
          <p:cNvSpPr>
            <a:spLocks noGrp="1"/>
          </p:cNvSpPr>
          <p:nvPr>
            <p:ph type="body" sz="quarter" idx="10"/>
          </p:nvPr>
        </p:nvSpPr>
        <p:spPr/>
        <p:txBody>
          <a:bodyPr/>
          <a:lstStyle/>
          <a:p>
            <a:r>
              <a:rPr lang="en-GB" dirty="0"/>
              <a:t>The largest signed 8-bit integer is:</a:t>
            </a:r>
          </a:p>
          <a:p>
            <a:endParaRPr lang="en-GB" dirty="0"/>
          </a:p>
          <a:p>
            <a:r>
              <a:rPr lang="en-GB" dirty="0"/>
              <a:t>The smallest negative 8-bit integer is:</a:t>
            </a:r>
          </a:p>
          <a:p>
            <a:endParaRPr lang="en-GB" dirty="0"/>
          </a:p>
          <a:p>
            <a:r>
              <a:rPr lang="en-GB" dirty="0"/>
              <a:t>The largest signed 32-bit integer is:</a:t>
            </a:r>
          </a:p>
          <a:p>
            <a:endParaRPr lang="en-GB" dirty="0"/>
          </a:p>
          <a:p>
            <a:r>
              <a:rPr lang="en-GB" dirty="0"/>
              <a:t>The smallest negative 32-bit integer is:</a:t>
            </a:r>
          </a:p>
        </p:txBody>
      </p:sp>
      <p:sp>
        <p:nvSpPr>
          <p:cNvPr id="5" name="Title 4">
            <a:extLst>
              <a:ext uri="{FF2B5EF4-FFF2-40B4-BE49-F238E27FC236}">
                <a16:creationId xmlns:a16="http://schemas.microsoft.com/office/drawing/2014/main" xmlns="" id="{88517D70-9068-454F-A143-A55D55244B94}"/>
              </a:ext>
            </a:extLst>
          </p:cNvPr>
          <p:cNvSpPr>
            <a:spLocks noGrp="1"/>
          </p:cNvSpPr>
          <p:nvPr>
            <p:ph type="title"/>
          </p:nvPr>
        </p:nvSpPr>
        <p:spPr/>
        <p:txBody>
          <a:bodyPr/>
          <a:lstStyle/>
          <a:p>
            <a:r>
              <a:rPr lang="en-GB" dirty="0"/>
              <a:t>Largest and Smallest Signed Integers</a:t>
            </a:r>
          </a:p>
        </p:txBody>
      </p:sp>
      <p:sp>
        <p:nvSpPr>
          <p:cNvPr id="7" name="Text Placeholder 7">
            <a:extLst>
              <a:ext uri="{FF2B5EF4-FFF2-40B4-BE49-F238E27FC236}">
                <a16:creationId xmlns:a16="http://schemas.microsoft.com/office/drawing/2014/main" xmlns="" id="{96D0543D-D2C0-4009-BA7F-BF8C9A557460}"/>
              </a:ext>
            </a:extLst>
          </p:cNvPr>
          <p:cNvSpPr txBox="1">
            <a:spLocks/>
          </p:cNvSpPr>
          <p:nvPr/>
        </p:nvSpPr>
        <p:spPr>
          <a:xfrm>
            <a:off x="828941" y="1889475"/>
            <a:ext cx="4515416"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127 </a:t>
            </a:r>
            <a:r>
              <a:rPr lang="bg-BG" dirty="0">
                <a:solidFill>
                  <a:schemeClr val="tx1"/>
                </a:solidFill>
              </a:rPr>
              <a:t>= </a:t>
            </a:r>
            <a:r>
              <a:rPr lang="en-GB" dirty="0">
                <a:solidFill>
                  <a:schemeClr val="tx1"/>
                </a:solidFill>
              </a:rPr>
              <a:t>(2</a:t>
            </a:r>
            <a:r>
              <a:rPr lang="en-GB" baseline="30000" dirty="0">
                <a:solidFill>
                  <a:schemeClr val="tx1"/>
                </a:solidFill>
              </a:rPr>
              <a:t>7</a:t>
            </a:r>
            <a:r>
              <a:rPr lang="en-GB" dirty="0">
                <a:solidFill>
                  <a:schemeClr val="tx1"/>
                </a:solidFill>
              </a:rPr>
              <a:t> – 1) = </a:t>
            </a:r>
            <a:r>
              <a:rPr lang="en-GB" dirty="0">
                <a:solidFill>
                  <a:schemeClr val="bg1"/>
                </a:solidFill>
                <a:highlight>
                  <a:srgbClr val="000080"/>
                </a:highlight>
              </a:rPr>
              <a:t>0</a:t>
            </a:r>
            <a:r>
              <a:rPr lang="en-GB" dirty="0">
                <a:solidFill>
                  <a:schemeClr val="tx1"/>
                </a:solidFill>
              </a:rPr>
              <a:t>1111111</a:t>
            </a:r>
            <a:r>
              <a:rPr lang="en-GB" baseline="-25000" dirty="0">
                <a:solidFill>
                  <a:schemeClr val="tx1"/>
                </a:solidFill>
              </a:rPr>
              <a:t>b</a:t>
            </a:r>
            <a:endParaRPr lang="en-GB" i="1" baseline="-25000" dirty="0">
              <a:solidFill>
                <a:schemeClr val="accent2"/>
              </a:solidFill>
            </a:endParaRPr>
          </a:p>
        </p:txBody>
      </p:sp>
      <p:sp>
        <p:nvSpPr>
          <p:cNvPr id="8" name="Text Placeholder 7">
            <a:extLst>
              <a:ext uri="{FF2B5EF4-FFF2-40B4-BE49-F238E27FC236}">
                <a16:creationId xmlns:a16="http://schemas.microsoft.com/office/drawing/2014/main" xmlns="" id="{64D099FD-577D-4E6C-AD10-DF0897DE4E42}"/>
              </a:ext>
            </a:extLst>
          </p:cNvPr>
          <p:cNvSpPr txBox="1">
            <a:spLocks/>
          </p:cNvSpPr>
          <p:nvPr/>
        </p:nvSpPr>
        <p:spPr>
          <a:xfrm>
            <a:off x="828941" y="3264953"/>
            <a:ext cx="4515416"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-128 </a:t>
            </a:r>
            <a:r>
              <a:rPr lang="bg-BG" dirty="0">
                <a:solidFill>
                  <a:schemeClr val="tx1"/>
                </a:solidFill>
              </a:rPr>
              <a:t>= </a:t>
            </a:r>
            <a:r>
              <a:rPr lang="en-GB" dirty="0">
                <a:solidFill>
                  <a:schemeClr val="tx1"/>
                </a:solidFill>
              </a:rPr>
              <a:t>-(2</a:t>
            </a:r>
            <a:r>
              <a:rPr lang="en-GB" baseline="30000" dirty="0">
                <a:solidFill>
                  <a:schemeClr val="tx1"/>
                </a:solidFill>
              </a:rPr>
              <a:t>7</a:t>
            </a:r>
            <a:r>
              <a:rPr lang="en-GB" dirty="0">
                <a:solidFill>
                  <a:schemeClr val="tx1"/>
                </a:solidFill>
              </a:rPr>
              <a:t>) = </a:t>
            </a:r>
            <a:r>
              <a:rPr lang="en-GB" dirty="0">
                <a:solidFill>
                  <a:schemeClr val="bg1"/>
                </a:solidFill>
                <a:highlight>
                  <a:srgbClr val="000080"/>
                </a:highlight>
              </a:rPr>
              <a:t>1</a:t>
            </a:r>
            <a:r>
              <a:rPr lang="en-GB" dirty="0">
                <a:solidFill>
                  <a:schemeClr val="tx1"/>
                </a:solidFill>
              </a:rPr>
              <a:t>0000000</a:t>
            </a:r>
            <a:r>
              <a:rPr lang="en-GB" baseline="-25000" dirty="0">
                <a:solidFill>
                  <a:schemeClr val="tx1"/>
                </a:solidFill>
              </a:rPr>
              <a:t>b</a:t>
            </a:r>
            <a:endParaRPr lang="en-GB" i="1" baseline="-25000" dirty="0">
              <a:solidFill>
                <a:schemeClr val="accent2"/>
              </a:solidFill>
            </a:endParaRPr>
          </a:p>
        </p:txBody>
      </p:sp>
      <p:sp>
        <p:nvSpPr>
          <p:cNvPr id="9" name="Text Placeholder 7">
            <a:extLst>
              <a:ext uri="{FF2B5EF4-FFF2-40B4-BE49-F238E27FC236}">
                <a16:creationId xmlns:a16="http://schemas.microsoft.com/office/drawing/2014/main" xmlns="" id="{62D1EFFB-B51D-40F1-BD77-10E1005A6EE0}"/>
              </a:ext>
            </a:extLst>
          </p:cNvPr>
          <p:cNvSpPr txBox="1">
            <a:spLocks/>
          </p:cNvSpPr>
          <p:nvPr/>
        </p:nvSpPr>
        <p:spPr>
          <a:xfrm>
            <a:off x="828940" y="4640431"/>
            <a:ext cx="6006865"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2147483647 </a:t>
            </a:r>
            <a:r>
              <a:rPr lang="bg-BG" dirty="0">
                <a:solidFill>
                  <a:schemeClr val="tx1"/>
                </a:solidFill>
              </a:rPr>
              <a:t>= </a:t>
            </a:r>
            <a:r>
              <a:rPr lang="en-GB" dirty="0">
                <a:solidFill>
                  <a:schemeClr val="tx1"/>
                </a:solidFill>
              </a:rPr>
              <a:t>(2</a:t>
            </a:r>
            <a:r>
              <a:rPr lang="en-GB" baseline="30000" dirty="0">
                <a:solidFill>
                  <a:schemeClr val="tx1"/>
                </a:solidFill>
              </a:rPr>
              <a:t>31</a:t>
            </a:r>
            <a:r>
              <a:rPr lang="en-GB" dirty="0">
                <a:solidFill>
                  <a:schemeClr val="tx1"/>
                </a:solidFill>
              </a:rPr>
              <a:t> – 1) = </a:t>
            </a:r>
            <a:r>
              <a:rPr lang="en-GB" dirty="0">
                <a:solidFill>
                  <a:schemeClr val="bg1"/>
                </a:solidFill>
                <a:highlight>
                  <a:srgbClr val="000080"/>
                </a:highlight>
              </a:rPr>
              <a:t>0</a:t>
            </a:r>
            <a:r>
              <a:rPr lang="en-GB" dirty="0">
                <a:solidFill>
                  <a:schemeClr val="tx1"/>
                </a:solidFill>
              </a:rPr>
              <a:t>111…1111</a:t>
            </a:r>
            <a:r>
              <a:rPr lang="en-GB" baseline="-25000" dirty="0">
                <a:solidFill>
                  <a:schemeClr val="tx1"/>
                </a:solidFill>
              </a:rPr>
              <a:t>b</a:t>
            </a:r>
            <a:endParaRPr lang="en-GB" i="1" baseline="-25000" dirty="0">
              <a:solidFill>
                <a:schemeClr val="accent2"/>
              </a:solidFill>
            </a:endParaRPr>
          </a:p>
        </p:txBody>
      </p:sp>
      <p:sp>
        <p:nvSpPr>
          <p:cNvPr id="10" name="Text Placeholder 7">
            <a:extLst>
              <a:ext uri="{FF2B5EF4-FFF2-40B4-BE49-F238E27FC236}">
                <a16:creationId xmlns:a16="http://schemas.microsoft.com/office/drawing/2014/main" xmlns="" id="{89A43F80-6CE0-4A06-A409-66C67539D6A9}"/>
              </a:ext>
            </a:extLst>
          </p:cNvPr>
          <p:cNvSpPr txBox="1">
            <a:spLocks/>
          </p:cNvSpPr>
          <p:nvPr/>
        </p:nvSpPr>
        <p:spPr>
          <a:xfrm>
            <a:off x="828940" y="6015909"/>
            <a:ext cx="6006865" cy="5871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-2147483648 </a:t>
            </a:r>
            <a:r>
              <a:rPr lang="bg-BG" dirty="0">
                <a:solidFill>
                  <a:schemeClr val="tx1"/>
                </a:solidFill>
              </a:rPr>
              <a:t>= </a:t>
            </a:r>
            <a:r>
              <a:rPr lang="en-GB" dirty="0">
                <a:solidFill>
                  <a:schemeClr val="tx1"/>
                </a:solidFill>
              </a:rPr>
              <a:t>-(2</a:t>
            </a:r>
            <a:r>
              <a:rPr lang="en-GB" baseline="30000" dirty="0">
                <a:solidFill>
                  <a:schemeClr val="tx1"/>
                </a:solidFill>
              </a:rPr>
              <a:t>31</a:t>
            </a:r>
            <a:r>
              <a:rPr lang="en-GB" dirty="0">
                <a:solidFill>
                  <a:schemeClr val="tx1"/>
                </a:solidFill>
              </a:rPr>
              <a:t>) = </a:t>
            </a:r>
            <a:r>
              <a:rPr lang="en-GB" dirty="0">
                <a:solidFill>
                  <a:schemeClr val="bg1"/>
                </a:solidFill>
                <a:highlight>
                  <a:srgbClr val="000080"/>
                </a:highlight>
              </a:rPr>
              <a:t>1</a:t>
            </a:r>
            <a:r>
              <a:rPr lang="en-GB" dirty="0">
                <a:solidFill>
                  <a:schemeClr val="tx1"/>
                </a:solidFill>
              </a:rPr>
              <a:t>000…0000</a:t>
            </a:r>
            <a:r>
              <a:rPr lang="en-GB" baseline="-25000" dirty="0">
                <a:solidFill>
                  <a:schemeClr val="tx1"/>
                </a:solidFill>
              </a:rPr>
              <a:t>b</a:t>
            </a:r>
            <a:endParaRPr lang="en-GB" i="1" baseline="-25000" dirty="0">
              <a:solidFill>
                <a:schemeClr val="accent2"/>
              </a:solidFill>
            </a:endParaRPr>
          </a:p>
        </p:txBody>
      </p:sp>
      <p:sp>
        <p:nvSpPr>
          <p:cNvPr id="11" name="Text Placeholder 4">
            <a:extLst>
              <a:ext uri="{FF2B5EF4-FFF2-40B4-BE49-F238E27FC236}">
                <a16:creationId xmlns:a16="http://schemas.microsoft.com/office/drawing/2014/main" xmlns="" id="{D9150B7A-1997-4916-AB01-C6F908ACC888}"/>
              </a:ext>
            </a:extLst>
          </p:cNvPr>
          <p:cNvSpPr txBox="1">
            <a:spLocks/>
          </p:cNvSpPr>
          <p:nvPr/>
        </p:nvSpPr>
        <p:spPr>
          <a:xfrm>
            <a:off x="7497265" y="1269000"/>
            <a:ext cx="2258733" cy="1320477"/>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l">
              <a:lnSpc>
                <a:spcPct val="80000"/>
              </a:lnSpc>
            </a:pPr>
            <a:r>
              <a:rPr lang="bg-BG" sz="9600" dirty="0"/>
              <a:t>2</a:t>
            </a:r>
            <a:r>
              <a:rPr lang="bg-BG" sz="9600" baseline="30000" dirty="0"/>
              <a:t>7</a:t>
            </a:r>
            <a:r>
              <a:rPr lang="en-US" sz="9600" dirty="0"/>
              <a:t>-1</a:t>
            </a:r>
            <a:endParaRPr lang="en-US" sz="9600" baseline="30000" dirty="0"/>
          </a:p>
        </p:txBody>
      </p:sp>
      <p:sp>
        <p:nvSpPr>
          <p:cNvPr id="14" name="Slide Number">
            <a:extLst>
              <a:ext uri="{FF2B5EF4-FFF2-40B4-BE49-F238E27FC236}">
                <a16:creationId xmlns:a16="http://schemas.microsoft.com/office/drawing/2014/main" xmlns="" id="{F6C62E15-C0FD-4E85-814E-F6CA0B480AE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472</a:t>
            </a:fld>
            <a:endParaRPr lang="en-US" noProof="0" dirty="0"/>
          </a:p>
        </p:txBody>
      </p:sp>
      <p:sp>
        <p:nvSpPr>
          <p:cNvPr id="13" name="Text Placeholder 4">
            <a:extLst>
              <a:ext uri="{FF2B5EF4-FFF2-40B4-BE49-F238E27FC236}">
                <a16:creationId xmlns:a16="http://schemas.microsoft.com/office/drawing/2014/main" xmlns="" id="{F1CE42D9-F9C8-4E07-B877-5DDB542EF5AD}"/>
              </a:ext>
            </a:extLst>
          </p:cNvPr>
          <p:cNvSpPr txBox="1">
            <a:spLocks/>
          </p:cNvSpPr>
          <p:nvPr/>
        </p:nvSpPr>
        <p:spPr>
          <a:xfrm>
            <a:off x="7497265" y="2646841"/>
            <a:ext cx="1635164" cy="1320477"/>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l">
              <a:lnSpc>
                <a:spcPct val="80000"/>
              </a:lnSpc>
            </a:pPr>
            <a:r>
              <a:rPr lang="en-US" sz="9600" dirty="0"/>
              <a:t>-</a:t>
            </a:r>
            <a:r>
              <a:rPr lang="bg-BG" sz="9600" dirty="0"/>
              <a:t>2</a:t>
            </a:r>
            <a:r>
              <a:rPr lang="bg-BG" sz="9600" baseline="30000" dirty="0"/>
              <a:t>7</a:t>
            </a:r>
            <a:endParaRPr lang="en-US" sz="9600" baseline="30000" dirty="0"/>
          </a:p>
        </p:txBody>
      </p:sp>
      <p:sp>
        <p:nvSpPr>
          <p:cNvPr id="15" name="Text Placeholder 4">
            <a:extLst>
              <a:ext uri="{FF2B5EF4-FFF2-40B4-BE49-F238E27FC236}">
                <a16:creationId xmlns:a16="http://schemas.microsoft.com/office/drawing/2014/main" xmlns="" id="{C8FCA794-4B53-48AA-85C9-220D0C849900}"/>
              </a:ext>
            </a:extLst>
          </p:cNvPr>
          <p:cNvSpPr txBox="1">
            <a:spLocks/>
          </p:cNvSpPr>
          <p:nvPr/>
        </p:nvSpPr>
        <p:spPr>
          <a:xfrm>
            <a:off x="7497265" y="4024682"/>
            <a:ext cx="2675513" cy="1320477"/>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l">
              <a:lnSpc>
                <a:spcPct val="80000"/>
              </a:lnSpc>
            </a:pPr>
            <a:r>
              <a:rPr lang="bg-BG" sz="9600" dirty="0"/>
              <a:t>2</a:t>
            </a:r>
            <a:r>
              <a:rPr lang="en-US" sz="9600" baseline="30000" dirty="0"/>
              <a:t>31</a:t>
            </a:r>
            <a:r>
              <a:rPr lang="en-US" sz="9600" dirty="0"/>
              <a:t>-1</a:t>
            </a:r>
            <a:endParaRPr lang="en-US" sz="9600" baseline="30000" dirty="0"/>
          </a:p>
        </p:txBody>
      </p:sp>
      <p:sp>
        <p:nvSpPr>
          <p:cNvPr id="16" name="Text Placeholder 4">
            <a:extLst>
              <a:ext uri="{FF2B5EF4-FFF2-40B4-BE49-F238E27FC236}">
                <a16:creationId xmlns:a16="http://schemas.microsoft.com/office/drawing/2014/main" xmlns="" id="{6C6F0266-9085-48AC-AAF5-D290E1F464E2}"/>
              </a:ext>
            </a:extLst>
          </p:cNvPr>
          <p:cNvSpPr txBox="1">
            <a:spLocks/>
          </p:cNvSpPr>
          <p:nvPr/>
        </p:nvSpPr>
        <p:spPr>
          <a:xfrm>
            <a:off x="7497265" y="5402523"/>
            <a:ext cx="2051945" cy="1320477"/>
          </a:xfrm>
          <a:prstGeom prst="rect">
            <a:avLst/>
          </a:prstGeom>
        </p:spPr>
        <p:txBody>
          <a:bodyPr vert="horz" wrap="none" lIns="108000" tIns="72000" rIns="108000" bIns="36000" rtlCol="0" anchor="ctr">
            <a:sp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l">
              <a:lnSpc>
                <a:spcPct val="80000"/>
              </a:lnSpc>
            </a:pPr>
            <a:r>
              <a:rPr lang="en-US" sz="9600" dirty="0"/>
              <a:t>-</a:t>
            </a:r>
            <a:r>
              <a:rPr lang="bg-BG" sz="9600" dirty="0"/>
              <a:t>2</a:t>
            </a:r>
            <a:r>
              <a:rPr lang="en-US" sz="9600" baseline="30000" dirty="0"/>
              <a:t>31</a:t>
            </a:r>
          </a:p>
        </p:txBody>
      </p:sp>
    </p:spTree>
    <p:extLst>
      <p:ext uri="{BB962C8B-B14F-4D97-AF65-F5344CB8AC3E}">
        <p14:creationId xmlns:p14="http://schemas.microsoft.com/office/powerpoint/2010/main" val="31023381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5" grpId="0"/>
      <p:bldP spid="1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BEA277-820D-4D24-90EF-C70FE7F50BD9}"/>
              </a:ext>
            </a:extLst>
          </p:cNvPr>
          <p:cNvSpPr>
            <a:spLocks noGrp="1"/>
          </p:cNvSpPr>
          <p:nvPr>
            <p:ph type="sldNum" sz="quarter" idx="5"/>
          </p:nvPr>
        </p:nvSpPr>
        <p:spPr/>
        <p:txBody>
          <a:bodyPr/>
          <a:lstStyle/>
          <a:p>
            <a:fld id="{2BF067CD-8E6B-4360-9AA8-C5DF2A48A6D1}" type="slidenum">
              <a:rPr lang="en-US" noProof="0" smtClean="0"/>
              <a:pPr/>
              <a:t>473</a:t>
            </a:fld>
            <a:endParaRPr lang="en-US" noProof="0" dirty="0"/>
          </a:p>
        </p:txBody>
      </p:sp>
      <p:sp>
        <p:nvSpPr>
          <p:cNvPr id="4" name="Title 3">
            <a:extLst>
              <a:ext uri="{FF2B5EF4-FFF2-40B4-BE49-F238E27FC236}">
                <a16:creationId xmlns:a16="http://schemas.microsoft.com/office/drawing/2014/main" xmlns="" id="{81CAF176-4836-45C1-976F-9D5C7E048F93}"/>
              </a:ext>
            </a:extLst>
          </p:cNvPr>
          <p:cNvSpPr>
            <a:spLocks noGrp="1"/>
          </p:cNvSpPr>
          <p:nvPr>
            <p:ph type="title"/>
          </p:nvPr>
        </p:nvSpPr>
        <p:spPr/>
        <p:txBody>
          <a:bodyPr/>
          <a:lstStyle/>
          <a:p>
            <a:r>
              <a:rPr lang="en-US" dirty="0"/>
              <a:t>Integers and Their Ranges</a:t>
            </a:r>
            <a:r>
              <a:rPr lang="bg-BG" dirty="0"/>
              <a:t> </a:t>
            </a:r>
            <a:r>
              <a:rPr lang="en-US" dirty="0"/>
              <a:t>in Programming</a:t>
            </a:r>
          </a:p>
        </p:txBody>
      </p:sp>
      <p:graphicFrame>
        <p:nvGraphicFramePr>
          <p:cNvPr id="7" name="Group Table">
            <a:extLst>
              <a:ext uri="{FF2B5EF4-FFF2-40B4-BE49-F238E27FC236}">
                <a16:creationId xmlns:a16="http://schemas.microsoft.com/office/drawing/2014/main" xmlns="" id="{49213B8A-7267-436B-B0C5-F10D7C8C04FC}"/>
              </a:ext>
            </a:extLst>
          </p:cNvPr>
          <p:cNvGraphicFramePr>
            <a:graphicFrameLocks/>
          </p:cNvGraphicFramePr>
          <p:nvPr>
            <p:extLst>
              <p:ext uri="{D42A27DB-BD31-4B8C-83A1-F6EECF244321}">
                <p14:modId xmlns:p14="http://schemas.microsoft.com/office/powerpoint/2010/main" val="3850947323"/>
              </p:ext>
            </p:extLst>
          </p:nvPr>
        </p:nvGraphicFramePr>
        <p:xfrm>
          <a:off x="432485" y="1520645"/>
          <a:ext cx="11327030" cy="4593950"/>
        </p:xfrm>
        <a:graphic>
          <a:graphicData uri="http://schemas.openxmlformats.org/drawingml/2006/table">
            <a:tbl>
              <a:tblPr/>
              <a:tblGrid>
                <a:gridCol w="1523515">
                  <a:extLst>
                    <a:ext uri="{9D8B030D-6E8A-4147-A177-3AD203B41FA5}">
                      <a16:colId xmlns:a16="http://schemas.microsoft.com/office/drawing/2014/main" xmlns="" val="20000"/>
                    </a:ext>
                  </a:extLst>
                </a:gridCol>
                <a:gridCol w="1755000">
                  <a:extLst>
                    <a:ext uri="{9D8B030D-6E8A-4147-A177-3AD203B41FA5}">
                      <a16:colId xmlns:a16="http://schemas.microsoft.com/office/drawing/2014/main" xmlns="" val="20001"/>
                    </a:ext>
                  </a:extLst>
                </a:gridCol>
                <a:gridCol w="5342847">
                  <a:extLst>
                    <a:ext uri="{9D8B030D-6E8A-4147-A177-3AD203B41FA5}">
                      <a16:colId xmlns:a16="http://schemas.microsoft.com/office/drawing/2014/main" xmlns="" val="20002"/>
                    </a:ext>
                  </a:extLst>
                </a:gridCol>
                <a:gridCol w="2705668">
                  <a:extLst>
                    <a:ext uri="{9D8B030D-6E8A-4147-A177-3AD203B41FA5}">
                      <a16:colId xmlns:a16="http://schemas.microsoft.com/office/drawing/2014/main" xmlns="" val="3530933322"/>
                    </a:ext>
                  </a:extLst>
                </a:gridCol>
              </a:tblGrid>
              <a:tr h="75347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3200" b="1" i="0" u="none" strike="noStrike" kern="1200" cap="none" normalizeH="0" baseline="0" dirty="0">
                          <a:ln>
                            <a:noFill/>
                          </a:ln>
                          <a:solidFill>
                            <a:schemeClr val="tx1"/>
                          </a:solidFill>
                          <a:effectLst/>
                          <a:latin typeface="+mn-lt"/>
                          <a:ea typeface="+mn-ea"/>
                          <a:cs typeface="+mn-cs"/>
                        </a:rPr>
                        <a:t>Bits</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1" lang="en-US" sz="3200" b="1" i="0" u="none" strike="noStrike" kern="1200" cap="none" normalizeH="0" baseline="0" dirty="0">
                          <a:ln>
                            <a:noFill/>
                          </a:ln>
                          <a:solidFill>
                            <a:schemeClr val="tx1"/>
                          </a:solidFill>
                          <a:effectLst/>
                          <a:latin typeface="+mn-lt"/>
                          <a:ea typeface="+mn-ea"/>
                          <a:cs typeface="+mn-cs"/>
                        </a:rPr>
                        <a:t>Sign</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3200" b="1" i="0" u="none" strike="noStrike" kern="1200" cap="none" normalizeH="0" baseline="0" dirty="0">
                          <a:ln>
                            <a:noFill/>
                          </a:ln>
                          <a:solidFill>
                            <a:schemeClr val="tx1"/>
                          </a:solidFill>
                          <a:effectLst/>
                          <a:latin typeface="+mn-lt"/>
                          <a:ea typeface="+mn-ea"/>
                          <a:cs typeface="+mn-cs"/>
                        </a:rPr>
                        <a:t>Range</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3200" b="1" i="0" u="none" strike="noStrike" kern="1200" cap="none" normalizeH="0" baseline="0" dirty="0">
                          <a:ln>
                            <a:noFill/>
                          </a:ln>
                          <a:solidFill>
                            <a:schemeClr val="tx1"/>
                          </a:solidFill>
                          <a:effectLst/>
                          <a:latin typeface="+mn-lt"/>
                          <a:ea typeface="+mn-ea"/>
                          <a:cs typeface="+mn-cs"/>
                        </a:rPr>
                        <a:t>Data Types</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0">
                <a:tc>
                  <a:txBody>
                    <a:bodyPr/>
                    <a:lstStyle/>
                    <a:p>
                      <a:pPr marL="282575" marR="0" lvl="0" indent="-282575" algn="ctr"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kumimoji="1" lang="en-US" sz="3000" b="0" i="0" u="none" strike="noStrike" kern="1200" cap="none" normalizeH="0" baseline="0" dirty="0">
                          <a:ln>
                            <a:noFill/>
                          </a:ln>
                          <a:solidFill>
                            <a:schemeClr val="tx1"/>
                          </a:solidFill>
                          <a:effectLst/>
                          <a:latin typeface="+mn-lt"/>
                          <a:ea typeface="+mn-ea"/>
                          <a:cs typeface="+mn-cs"/>
                        </a:rPr>
                        <a:t>8-bit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signed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dirty="0"/>
                        <a:t>-128 … 127</a:t>
                      </a:r>
                      <a:br>
                        <a:rPr lang="en-US" sz="3000" dirty="0"/>
                      </a:br>
                      <a:r>
                        <a:rPr lang="en-US" sz="3000" dirty="0"/>
                        <a:t>(-2</a:t>
                      </a:r>
                      <a:r>
                        <a:rPr lang="en-US" sz="3000" baseline="30000" dirty="0"/>
                        <a:t>7</a:t>
                      </a:r>
                      <a:r>
                        <a:rPr lang="en-US" sz="3000" dirty="0"/>
                        <a:t> … 2</a:t>
                      </a:r>
                      <a:r>
                        <a:rPr lang="en-US" sz="3000" baseline="30000" dirty="0"/>
                        <a:t>7</a:t>
                      </a:r>
                      <a:r>
                        <a:rPr lang="en-US" sz="3000" dirty="0"/>
                        <a:t>-1)</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b="1" noProof="1">
                          <a:latin typeface="Consolas" panose="020B0609020204030204" pitchFamily="49" charset="0"/>
                        </a:rPr>
                        <a:t>sbyte</a:t>
                      </a:r>
                      <a:r>
                        <a:rPr lang="en-US" sz="3000" dirty="0"/>
                        <a:t> in C#, </a:t>
                      </a:r>
                      <a:r>
                        <a:rPr lang="en-US" sz="3000" b="1" kern="1200" dirty="0">
                          <a:solidFill>
                            <a:schemeClr val="tx1"/>
                          </a:solidFill>
                          <a:latin typeface="Consolas" panose="020B0609020204030204" pitchFamily="49" charset="0"/>
                          <a:ea typeface="+mn-ea"/>
                          <a:cs typeface="+mn-cs"/>
                        </a:rPr>
                        <a:t>byte</a:t>
                      </a:r>
                      <a:r>
                        <a:rPr lang="en-US" sz="3000" dirty="0"/>
                        <a:t> in Java</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0">
                <a:tc>
                  <a:txBody>
                    <a:bodyPr/>
                    <a:lstStyle/>
                    <a:p>
                      <a:pPr marL="282575" marR="0" lvl="0" indent="-282575" algn="ctr"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kumimoji="1" lang="en-US" sz="3000" b="0" i="0" u="none" strike="noStrike" kern="1200" cap="none" normalizeH="0" baseline="0" dirty="0">
                          <a:ln>
                            <a:noFill/>
                          </a:ln>
                          <a:solidFill>
                            <a:schemeClr val="tx1"/>
                          </a:solidFill>
                          <a:effectLst/>
                          <a:latin typeface="+mn-lt"/>
                          <a:ea typeface="+mn-ea"/>
                          <a:cs typeface="+mn-cs"/>
                        </a:rPr>
                        <a:t>8-bit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unsigned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dirty="0"/>
                        <a:t>0 … 255</a:t>
                      </a:r>
                      <a:br>
                        <a:rPr lang="en-US" sz="3000" dirty="0"/>
                      </a:br>
                      <a:r>
                        <a:rPr lang="en-US" sz="3000" dirty="0"/>
                        <a:t>(2</a:t>
                      </a:r>
                      <a:r>
                        <a:rPr lang="en-US" sz="3000" baseline="30000" dirty="0"/>
                        <a:t>0</a:t>
                      </a:r>
                      <a:r>
                        <a:rPr lang="en-US" sz="3000" dirty="0"/>
                        <a:t> … 2</a:t>
                      </a:r>
                      <a:r>
                        <a:rPr lang="en-US" sz="3000" baseline="30000" dirty="0"/>
                        <a:t>8</a:t>
                      </a:r>
                      <a:r>
                        <a:rPr lang="en-US" sz="3000" dirty="0"/>
                        <a:t>-1)</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b="1" kern="1200" dirty="0">
                          <a:solidFill>
                            <a:schemeClr val="tx1"/>
                          </a:solidFill>
                          <a:latin typeface="Consolas" panose="020B0609020204030204" pitchFamily="49" charset="0"/>
                          <a:ea typeface="+mn-ea"/>
                          <a:cs typeface="+mn-cs"/>
                        </a:rPr>
                        <a:t>byte</a:t>
                      </a:r>
                      <a:r>
                        <a:rPr lang="en-US" sz="3000" dirty="0"/>
                        <a:t> in C#</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7150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1" lang="en-US" sz="3000" b="0" i="0" u="none" strike="noStrike" kern="1200" cap="none" normalizeH="0" baseline="0" dirty="0">
                          <a:ln>
                            <a:noFill/>
                          </a:ln>
                          <a:solidFill>
                            <a:schemeClr val="tx1"/>
                          </a:solidFill>
                          <a:effectLst/>
                          <a:latin typeface="+mn-lt"/>
                          <a:ea typeface="+mn-ea"/>
                          <a:cs typeface="+mn-cs"/>
                        </a:rPr>
                        <a:t>16-bit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signed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-32768 … 32767</a:t>
                      </a:r>
                      <a:b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br>
                      <a:r>
                        <a:rPr lang="en-US" sz="3000" dirty="0"/>
                        <a:t>(-2</a:t>
                      </a:r>
                      <a:r>
                        <a:rPr lang="en-US" sz="3000" baseline="30000" dirty="0"/>
                        <a:t>15</a:t>
                      </a:r>
                      <a:r>
                        <a:rPr lang="en-US" sz="3000" dirty="0"/>
                        <a:t> … 2</a:t>
                      </a:r>
                      <a:r>
                        <a:rPr lang="en-US" sz="3000" baseline="30000" dirty="0"/>
                        <a:t>15</a:t>
                      </a:r>
                      <a:r>
                        <a:rPr lang="en-US" sz="3000" dirty="0"/>
                        <a:t>-1)</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b="1" kern="1200" noProof="0" dirty="0">
                          <a:solidFill>
                            <a:schemeClr val="tx1"/>
                          </a:solidFill>
                          <a:latin typeface="Consolas" panose="020B0609020204030204" pitchFamily="49" charset="0"/>
                          <a:ea typeface="+mn-ea"/>
                          <a:cs typeface="+mn-cs"/>
                        </a:rPr>
                        <a:t>short</a:t>
                      </a: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 in C#,</a:t>
                      </a:r>
                      <a:b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br>
                      <a:r>
                        <a:rPr lang="en-US" sz="3000" b="1" kern="1200" noProof="0" dirty="0">
                          <a:solidFill>
                            <a:schemeClr val="tx1"/>
                          </a:solidFill>
                          <a:latin typeface="Consolas" panose="020B0609020204030204" pitchFamily="49" charset="0"/>
                          <a:ea typeface="+mn-ea"/>
                          <a:cs typeface="+mn-cs"/>
                        </a:rPr>
                        <a:t>short</a:t>
                      </a: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 in Java</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06493883"/>
                  </a:ext>
                </a:extLst>
              </a:tr>
              <a:tr h="57150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1" lang="en-US" sz="3000" b="0" i="0" u="none" strike="noStrike" kern="1200" cap="none" normalizeH="0" baseline="0" dirty="0">
                          <a:ln>
                            <a:noFill/>
                          </a:ln>
                          <a:solidFill>
                            <a:schemeClr val="tx1"/>
                          </a:solidFill>
                          <a:effectLst/>
                          <a:latin typeface="+mn-lt"/>
                          <a:ea typeface="+mn-ea"/>
                          <a:cs typeface="+mn-cs"/>
                        </a:rPr>
                        <a:t>32-bit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signed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-2,147,483,648 … 2,147,483,647</a:t>
                      </a:r>
                      <a:b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br>
                      <a:r>
                        <a:rPr lang="en-US" sz="3000" dirty="0"/>
                        <a:t>(-2</a:t>
                      </a:r>
                      <a:r>
                        <a:rPr lang="en-US" sz="3000" baseline="30000" dirty="0"/>
                        <a:t>31</a:t>
                      </a:r>
                      <a:r>
                        <a:rPr lang="en-US" sz="3000" dirty="0"/>
                        <a:t> … 2</a:t>
                      </a:r>
                      <a:r>
                        <a:rPr lang="en-US" sz="3000" baseline="30000" dirty="0"/>
                        <a:t>31</a:t>
                      </a:r>
                      <a:r>
                        <a:rPr lang="en-US" sz="3000" dirty="0"/>
                        <a:t>-1)</a:t>
                      </a:r>
                      <a:endPar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3000" b="1" kern="1200" noProof="0" dirty="0">
                          <a:solidFill>
                            <a:schemeClr val="tx1"/>
                          </a:solidFill>
                          <a:latin typeface="Consolas" panose="020B0609020204030204" pitchFamily="49" charset="0"/>
                          <a:ea typeface="+mn-ea"/>
                          <a:cs typeface="+mn-cs"/>
                        </a:rPr>
                        <a:t>int</a:t>
                      </a: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 in C#,</a:t>
                      </a:r>
                      <a:b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br>
                      <a:r>
                        <a:rPr lang="en-US" sz="3000" b="1" kern="1200" noProof="0" dirty="0">
                          <a:solidFill>
                            <a:schemeClr val="tx1"/>
                          </a:solidFill>
                          <a:latin typeface="Consolas" panose="020B0609020204030204" pitchFamily="49" charset="0"/>
                          <a:ea typeface="+mn-ea"/>
                          <a:cs typeface="+mn-cs"/>
                        </a:rPr>
                        <a:t>int</a:t>
                      </a:r>
                      <a:r>
                        <a:rPr kumimoji="0" lang="en-US" sz="3000" b="0" i="0" u="none" strike="noStrike" kern="1200" cap="none" spc="0" normalizeH="0" baseline="0" noProof="0" dirty="0">
                          <a:ln>
                            <a:noFill/>
                          </a:ln>
                          <a:solidFill>
                            <a:schemeClr val="tx2">
                              <a:lumMod val="75000"/>
                            </a:schemeClr>
                          </a:solidFill>
                          <a:effectLst/>
                          <a:uLnTx/>
                          <a:uFillTx/>
                          <a:latin typeface="+mn-lt"/>
                          <a:ea typeface="+mn-ea"/>
                          <a:cs typeface="+mn-cs"/>
                        </a:rPr>
                        <a:t> in Java</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5646436"/>
                  </a:ext>
                </a:extLst>
              </a:tr>
            </a:tbl>
          </a:graphicData>
        </a:graphic>
      </p:graphicFrame>
    </p:spTree>
    <p:extLst>
      <p:ext uri="{BB962C8B-B14F-4D97-AF65-F5344CB8AC3E}">
        <p14:creationId xmlns:p14="http://schemas.microsoft.com/office/powerpoint/2010/main" val="41522523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940ED594-7887-466D-A1CE-C11DF95E86E7}"/>
              </a:ext>
            </a:extLst>
          </p:cNvPr>
          <p:cNvSpPr>
            <a:spLocks noGrp="1"/>
          </p:cNvSpPr>
          <p:nvPr>
            <p:ph type="body" sz="quarter" idx="10"/>
          </p:nvPr>
        </p:nvSpPr>
        <p:spPr>
          <a:xfrm>
            <a:off x="2176766" y="1121143"/>
            <a:ext cx="9814234" cy="5636107"/>
          </a:xfrm>
        </p:spPr>
        <p:txBody>
          <a:bodyPr>
            <a:normAutofit/>
          </a:bodyPr>
          <a:lstStyle/>
          <a:p>
            <a:pPr>
              <a:buClr>
                <a:schemeClr val="tx1"/>
              </a:buClr>
            </a:pPr>
            <a:r>
              <a:rPr lang="en-GB" dirty="0"/>
              <a:t>Computers use the </a:t>
            </a:r>
            <a:r>
              <a:rPr lang="en-GB" b="1" dirty="0"/>
              <a:t>floating-point number</a:t>
            </a:r>
            <a:r>
              <a:rPr lang="en-GB" dirty="0"/>
              <a:t> format, defined by the </a:t>
            </a:r>
            <a:r>
              <a:rPr lang="en-GB" b="1" dirty="0">
                <a:solidFill>
                  <a:schemeClr val="bg1"/>
                </a:solidFill>
              </a:rPr>
              <a:t>IEEE 754 technical standard</a:t>
            </a:r>
            <a:endParaRPr lang="en-GB" dirty="0"/>
          </a:p>
          <a:p>
            <a:pPr>
              <a:buClr>
                <a:schemeClr val="tx1"/>
              </a:buClr>
            </a:pPr>
            <a:r>
              <a:rPr lang="en-GB" dirty="0"/>
              <a:t>The </a:t>
            </a:r>
            <a:r>
              <a:rPr lang="en-GB" b="1" dirty="0"/>
              <a:t>IEEE-754</a:t>
            </a:r>
            <a:r>
              <a:rPr lang="en-GB" dirty="0"/>
              <a:t> standard defines:</a:t>
            </a:r>
          </a:p>
          <a:p>
            <a:pPr lvl="1">
              <a:buClr>
                <a:schemeClr val="tx1"/>
              </a:buClr>
            </a:pPr>
            <a:r>
              <a:rPr lang="en-GB" dirty="0"/>
              <a:t>Arithmetic and exchange formats – representations of the binary and decimal floating-point data</a:t>
            </a:r>
          </a:p>
          <a:p>
            <a:pPr lvl="1">
              <a:buClr>
                <a:schemeClr val="tx1"/>
              </a:buClr>
            </a:pPr>
            <a:r>
              <a:rPr lang="en-GB" dirty="0"/>
              <a:t>Rounding rules for floating-point numbers</a:t>
            </a:r>
          </a:p>
          <a:p>
            <a:pPr lvl="1">
              <a:buClr>
                <a:schemeClr val="tx1"/>
              </a:buClr>
            </a:pPr>
            <a:r>
              <a:rPr lang="en-GB" dirty="0"/>
              <a:t>Operations – arithmetic and other operations</a:t>
            </a:r>
          </a:p>
          <a:p>
            <a:pPr lvl="1">
              <a:buClr>
                <a:schemeClr val="tx1"/>
              </a:buClr>
            </a:pPr>
            <a:r>
              <a:rPr lang="en-GB" dirty="0"/>
              <a:t>Special numbers – such as </a:t>
            </a:r>
            <a:r>
              <a:rPr lang="en-GB" b="1" dirty="0"/>
              <a:t>infinity</a:t>
            </a:r>
            <a:r>
              <a:rPr lang="en-GB" dirty="0"/>
              <a:t> and </a:t>
            </a:r>
            <a:r>
              <a:rPr lang="en-GB" b="1" noProof="1"/>
              <a:t>NaN</a:t>
            </a:r>
          </a:p>
        </p:txBody>
      </p:sp>
      <p:sp>
        <p:nvSpPr>
          <p:cNvPr id="7" name="Title 6">
            <a:extLst>
              <a:ext uri="{FF2B5EF4-FFF2-40B4-BE49-F238E27FC236}">
                <a16:creationId xmlns:a16="http://schemas.microsoft.com/office/drawing/2014/main" xmlns="" id="{16A9B1FB-62C8-4659-88FE-DD6D191CD0E8}"/>
              </a:ext>
            </a:extLst>
          </p:cNvPr>
          <p:cNvSpPr>
            <a:spLocks noGrp="1"/>
          </p:cNvSpPr>
          <p:nvPr>
            <p:ph type="title"/>
          </p:nvPr>
        </p:nvSpPr>
        <p:spPr/>
        <p:txBody>
          <a:bodyPr/>
          <a:lstStyle/>
          <a:p>
            <a:r>
              <a:rPr lang="en-GB" dirty="0"/>
              <a:t>Representing Real Numbers</a:t>
            </a:r>
          </a:p>
        </p:txBody>
      </p:sp>
      <p:sp>
        <p:nvSpPr>
          <p:cNvPr id="6" name="Slide Number">
            <a:extLst>
              <a:ext uri="{FF2B5EF4-FFF2-40B4-BE49-F238E27FC236}">
                <a16:creationId xmlns:a16="http://schemas.microsoft.com/office/drawing/2014/main" xmlns="" id="{E7100E2C-35DD-46A2-A223-D5D3024A307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474</a:t>
            </a:fld>
            <a:endParaRPr lang="en-US" dirty="0"/>
          </a:p>
        </p:txBody>
      </p:sp>
    </p:spTree>
    <p:extLst>
      <p:ext uri="{BB962C8B-B14F-4D97-AF65-F5344CB8AC3E}">
        <p14:creationId xmlns:p14="http://schemas.microsoft.com/office/powerpoint/2010/main" val="4202838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xmlns="" id="{3AB1183B-1C2F-4B6C-B95B-15932B324D10}"/>
              </a:ext>
            </a:extLst>
          </p:cNvPr>
          <p:cNvSpPr>
            <a:spLocks noGrp="1"/>
          </p:cNvSpPr>
          <p:nvPr>
            <p:ph type="body" sz="quarter" idx="10"/>
          </p:nvPr>
        </p:nvSpPr>
        <p:spPr/>
        <p:txBody>
          <a:bodyPr>
            <a:normAutofit/>
          </a:bodyPr>
          <a:lstStyle/>
          <a:p>
            <a:pPr>
              <a:lnSpc>
                <a:spcPct val="90000"/>
              </a:lnSpc>
            </a:pPr>
            <a:r>
              <a:rPr lang="en-GB" sz="3400" dirty="0"/>
              <a:t>Floating-point numbers are stored as sequence of bits:</a:t>
            </a:r>
            <a:br>
              <a:rPr lang="en-GB" sz="3400" dirty="0"/>
            </a:br>
            <a:r>
              <a:rPr lang="en-GB" sz="3400" b="1" dirty="0">
                <a:solidFill>
                  <a:schemeClr val="bg1"/>
                </a:solidFill>
              </a:rPr>
              <a:t>sign bit</a:t>
            </a:r>
            <a:r>
              <a:rPr lang="en-GB" sz="3400" dirty="0"/>
              <a:t>, </a:t>
            </a:r>
            <a:r>
              <a:rPr lang="en-GB" sz="3400" b="1" dirty="0">
                <a:solidFill>
                  <a:schemeClr val="bg1"/>
                </a:solidFill>
              </a:rPr>
              <a:t>exponent</a:t>
            </a:r>
            <a:r>
              <a:rPr lang="en-GB" sz="3400" dirty="0"/>
              <a:t> and </a:t>
            </a:r>
            <a:r>
              <a:rPr lang="en-GB" sz="3400" b="1" dirty="0">
                <a:solidFill>
                  <a:schemeClr val="bg1"/>
                </a:solidFill>
              </a:rPr>
              <a:t>mantissa</a:t>
            </a:r>
          </a:p>
          <a:p>
            <a:pPr>
              <a:lnSpc>
                <a:spcPct val="90000"/>
              </a:lnSpc>
            </a:pPr>
            <a:endParaRPr lang="en-GB" sz="3400" dirty="0"/>
          </a:p>
          <a:p>
            <a:pPr>
              <a:lnSpc>
                <a:spcPct val="90000"/>
              </a:lnSpc>
              <a:spcBef>
                <a:spcPts val="2400"/>
              </a:spcBef>
            </a:pPr>
            <a:endParaRPr lang="en-GB" sz="3400" dirty="0"/>
          </a:p>
          <a:p>
            <a:pPr>
              <a:lnSpc>
                <a:spcPct val="90000"/>
              </a:lnSpc>
              <a:spcBef>
                <a:spcPts val="2400"/>
              </a:spcBef>
            </a:pPr>
            <a:endParaRPr lang="en-GB" sz="3400" dirty="0"/>
          </a:p>
          <a:p>
            <a:pPr>
              <a:lnSpc>
                <a:spcPct val="90000"/>
              </a:lnSpc>
              <a:spcBef>
                <a:spcPts val="2400"/>
              </a:spcBef>
            </a:pPr>
            <a:r>
              <a:rPr lang="en-GB" sz="3400" dirty="0"/>
              <a:t>Note: </a:t>
            </a:r>
            <a:r>
              <a:rPr lang="en-GB" sz="3400" b="1" dirty="0">
                <a:solidFill>
                  <a:schemeClr val="bg1"/>
                </a:solidFill>
              </a:rPr>
              <a:t>errors in calculations </a:t>
            </a:r>
            <a:r>
              <a:rPr lang="en-GB" sz="3400" dirty="0"/>
              <a:t>and </a:t>
            </a:r>
            <a:r>
              <a:rPr lang="en-GB" sz="3400" b="1" dirty="0">
                <a:solidFill>
                  <a:schemeClr val="bg1"/>
                </a:solidFill>
              </a:rPr>
              <a:t>precision</a:t>
            </a:r>
            <a:r>
              <a:rPr lang="en-GB" sz="3400" dirty="0"/>
              <a:t> may occur</a:t>
            </a:r>
            <a:endParaRPr lang="en-GB" sz="3400" b="1" dirty="0">
              <a:solidFill>
                <a:schemeClr val="bg1"/>
              </a:solidFill>
            </a:endParaRPr>
          </a:p>
          <a:p>
            <a:pPr lvl="1">
              <a:lnSpc>
                <a:spcPct val="90000"/>
              </a:lnSpc>
            </a:pPr>
            <a:r>
              <a:rPr lang="en-GB" sz="3200" dirty="0"/>
              <a:t>Some numbers (e.g. </a:t>
            </a:r>
            <a:r>
              <a:rPr lang="en-GB" sz="3200" b="1" dirty="0"/>
              <a:t>0.3</a:t>
            </a:r>
            <a:r>
              <a:rPr lang="en-GB" sz="3200" dirty="0"/>
              <a:t>) cannot be represented in the above format without rounding (as a sum of negative powers of 2)</a:t>
            </a:r>
          </a:p>
        </p:txBody>
      </p:sp>
      <p:sp>
        <p:nvSpPr>
          <p:cNvPr id="18" name="Title 17">
            <a:extLst>
              <a:ext uri="{FF2B5EF4-FFF2-40B4-BE49-F238E27FC236}">
                <a16:creationId xmlns:a16="http://schemas.microsoft.com/office/drawing/2014/main" xmlns="" id="{5012E7B7-F901-4E15-A3C3-EB181D6FB680}"/>
              </a:ext>
            </a:extLst>
          </p:cNvPr>
          <p:cNvSpPr>
            <a:spLocks noGrp="1"/>
          </p:cNvSpPr>
          <p:nvPr>
            <p:ph type="title"/>
          </p:nvPr>
        </p:nvSpPr>
        <p:spPr/>
        <p:txBody>
          <a:bodyPr>
            <a:normAutofit/>
          </a:bodyPr>
          <a:lstStyle/>
          <a:p>
            <a:r>
              <a:rPr lang="en-GB" dirty="0"/>
              <a:t>Storing Floating-Point Numbers</a:t>
            </a:r>
          </a:p>
        </p:txBody>
      </p:sp>
      <p:sp>
        <p:nvSpPr>
          <p:cNvPr id="21" name="Rectangle 20">
            <a:extLst>
              <a:ext uri="{FF2B5EF4-FFF2-40B4-BE49-F238E27FC236}">
                <a16:creationId xmlns:a16="http://schemas.microsoft.com/office/drawing/2014/main" xmlns="" id="{5D793FEB-A96F-462D-8195-6910D57A4AB5}"/>
              </a:ext>
            </a:extLst>
          </p:cNvPr>
          <p:cNvSpPr/>
          <p:nvPr/>
        </p:nvSpPr>
        <p:spPr>
          <a:xfrm>
            <a:off x="1326270" y="3196961"/>
            <a:ext cx="8109912" cy="646331"/>
          </a:xfrm>
          <a:prstGeom prst="rect">
            <a:avLst/>
          </a:prstGeom>
          <a:noFill/>
        </p:spPr>
        <p:txBody>
          <a:bodyPr wrap="none" lIns="91440" tIns="45720" rIns="91440" bIns="45720">
            <a:spAutoFit/>
          </a:bodyPr>
          <a:lstStyle/>
          <a:p>
            <a:pPr algn="ctr"/>
            <a:r>
              <a:rPr lang="en-US" sz="3600" b="1" cap="none" spc="0" dirty="0">
                <a:ln w="0"/>
              </a:rPr>
              <a:t>1 10000011 01010010100000000000000</a:t>
            </a:r>
          </a:p>
        </p:txBody>
      </p:sp>
      <p:sp>
        <p:nvSpPr>
          <p:cNvPr id="22" name="Right Brace 21">
            <a:extLst>
              <a:ext uri="{FF2B5EF4-FFF2-40B4-BE49-F238E27FC236}">
                <a16:creationId xmlns:a16="http://schemas.microsoft.com/office/drawing/2014/main" xmlns="" id="{2E7063F2-D51A-448A-92C5-55D46BF6F8B5}"/>
              </a:ext>
            </a:extLst>
          </p:cNvPr>
          <p:cNvSpPr/>
          <p:nvPr/>
        </p:nvSpPr>
        <p:spPr>
          <a:xfrm rot="5400000">
            <a:off x="6320104" y="1414884"/>
            <a:ext cx="398730" cy="5183060"/>
          </a:xfrm>
          <a:prstGeom prst="rightBrace">
            <a:avLst>
              <a:gd name="adj1" fmla="val 8333"/>
              <a:gd name="adj2" fmla="val 49428"/>
            </a:avLst>
          </a:prstGeom>
          <a:ln>
            <a:solidFill>
              <a:schemeClr val="tx1"/>
            </a:solidFill>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xmlns="" id="{AF9B3DCE-87DC-4619-B38D-D631C5614072}"/>
              </a:ext>
            </a:extLst>
          </p:cNvPr>
          <p:cNvSpPr/>
          <p:nvPr/>
        </p:nvSpPr>
        <p:spPr>
          <a:xfrm>
            <a:off x="5649269" y="4053377"/>
            <a:ext cx="1734194" cy="584775"/>
          </a:xfrm>
          <a:prstGeom prst="rect">
            <a:avLst/>
          </a:prstGeom>
          <a:noFill/>
        </p:spPr>
        <p:txBody>
          <a:bodyPr wrap="none" lIns="91440" tIns="45720" rIns="91440" bIns="45720">
            <a:spAutoFit/>
          </a:bodyPr>
          <a:lstStyle/>
          <a:p>
            <a:pPr algn="ctr"/>
            <a:r>
              <a:rPr lang="en-US" sz="3200" b="1" cap="none" spc="0" dirty="0">
                <a:ln w="0"/>
              </a:rPr>
              <a:t>Mantissa</a:t>
            </a:r>
          </a:p>
        </p:txBody>
      </p:sp>
      <p:sp>
        <p:nvSpPr>
          <p:cNvPr id="27" name="Rectangle 26">
            <a:extLst>
              <a:ext uri="{FF2B5EF4-FFF2-40B4-BE49-F238E27FC236}">
                <a16:creationId xmlns:a16="http://schemas.microsoft.com/office/drawing/2014/main" xmlns="" id="{6E4E486C-F7E5-4FD7-9E4D-0E1CD2F118D8}"/>
              </a:ext>
            </a:extLst>
          </p:cNvPr>
          <p:cNvSpPr/>
          <p:nvPr/>
        </p:nvSpPr>
        <p:spPr>
          <a:xfrm>
            <a:off x="2125057" y="4102775"/>
            <a:ext cx="1799916" cy="584775"/>
          </a:xfrm>
          <a:prstGeom prst="rect">
            <a:avLst/>
          </a:prstGeom>
          <a:noFill/>
        </p:spPr>
        <p:txBody>
          <a:bodyPr wrap="none" lIns="91440" tIns="45720" rIns="91440" bIns="45720">
            <a:spAutoFit/>
          </a:bodyPr>
          <a:lstStyle/>
          <a:p>
            <a:pPr algn="ctr"/>
            <a:r>
              <a:rPr lang="en-US" sz="3200" b="1" cap="none" spc="0" dirty="0">
                <a:ln w="0"/>
              </a:rPr>
              <a:t>Exponent</a:t>
            </a:r>
          </a:p>
        </p:txBody>
      </p:sp>
      <p:sp>
        <p:nvSpPr>
          <p:cNvPr id="28" name="Right Brace 27">
            <a:extLst>
              <a:ext uri="{FF2B5EF4-FFF2-40B4-BE49-F238E27FC236}">
                <a16:creationId xmlns:a16="http://schemas.microsoft.com/office/drawing/2014/main" xmlns="" id="{8DACFA01-90DC-4C54-8AE6-C86C254DD97C}"/>
              </a:ext>
            </a:extLst>
          </p:cNvPr>
          <p:cNvSpPr/>
          <p:nvPr/>
        </p:nvSpPr>
        <p:spPr>
          <a:xfrm rot="5400000">
            <a:off x="2632779" y="3160385"/>
            <a:ext cx="402912" cy="1696239"/>
          </a:xfrm>
          <a:prstGeom prst="rightBrace">
            <a:avLst>
              <a:gd name="adj1" fmla="val 8333"/>
              <a:gd name="adj2" fmla="val 49428"/>
            </a:avLst>
          </a:prstGeom>
          <a:ln>
            <a:solidFill>
              <a:schemeClr val="tx1"/>
            </a:solidFill>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dirty="0">
              <a:ln w="0"/>
              <a:effectLst>
                <a:outerShdw blurRad="38100" dist="19050" dir="2700000" algn="tl" rotWithShape="0">
                  <a:schemeClr val="dk1">
                    <a:alpha val="40000"/>
                  </a:schemeClr>
                </a:outerShdw>
              </a:effectLst>
            </a:endParaRPr>
          </a:p>
        </p:txBody>
      </p:sp>
      <p:sp>
        <p:nvSpPr>
          <p:cNvPr id="29" name="Right Brace 28">
            <a:extLst>
              <a:ext uri="{FF2B5EF4-FFF2-40B4-BE49-F238E27FC236}">
                <a16:creationId xmlns:a16="http://schemas.microsoft.com/office/drawing/2014/main" xmlns="" id="{4FD7BAF5-37A7-4A66-88A2-EF04D8448B4F}"/>
              </a:ext>
            </a:extLst>
          </p:cNvPr>
          <p:cNvSpPr/>
          <p:nvPr/>
        </p:nvSpPr>
        <p:spPr>
          <a:xfrm rot="5400000">
            <a:off x="1498604" y="3924148"/>
            <a:ext cx="410253" cy="140766"/>
          </a:xfrm>
          <a:prstGeom prst="rightBrace">
            <a:avLst>
              <a:gd name="adj1" fmla="val 8333"/>
              <a:gd name="adj2" fmla="val 49428"/>
            </a:avLst>
          </a:prstGeom>
          <a:ln>
            <a:solidFill>
              <a:schemeClr val="tx1"/>
            </a:solidFill>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dirty="0">
              <a:ln w="0"/>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xmlns="" id="{56DA2AC0-555F-4AEC-9AE9-9CB208B27C13}"/>
              </a:ext>
            </a:extLst>
          </p:cNvPr>
          <p:cNvSpPr/>
          <p:nvPr/>
        </p:nvSpPr>
        <p:spPr>
          <a:xfrm>
            <a:off x="1255908" y="4089904"/>
            <a:ext cx="893193" cy="584775"/>
          </a:xfrm>
          <a:prstGeom prst="rect">
            <a:avLst/>
          </a:prstGeom>
          <a:noFill/>
        </p:spPr>
        <p:txBody>
          <a:bodyPr wrap="none" lIns="91440" tIns="45720" rIns="91440" bIns="45720">
            <a:spAutoFit/>
          </a:bodyPr>
          <a:lstStyle/>
          <a:p>
            <a:pPr algn="ctr"/>
            <a:r>
              <a:rPr lang="en-US" sz="3200" b="1" cap="none" spc="0" dirty="0">
                <a:ln w="0"/>
              </a:rPr>
              <a:t>Sign</a:t>
            </a:r>
          </a:p>
        </p:txBody>
      </p:sp>
      <p:sp>
        <p:nvSpPr>
          <p:cNvPr id="25" name="Right Brace 24">
            <a:extLst>
              <a:ext uri="{FF2B5EF4-FFF2-40B4-BE49-F238E27FC236}">
                <a16:creationId xmlns:a16="http://schemas.microsoft.com/office/drawing/2014/main" xmlns="" id="{B34741F9-FC1E-46D6-A089-F35FD0448B1A}"/>
              </a:ext>
            </a:extLst>
          </p:cNvPr>
          <p:cNvSpPr/>
          <p:nvPr/>
        </p:nvSpPr>
        <p:spPr>
          <a:xfrm rot="5400000" flipH="1">
            <a:off x="5232971" y="-678352"/>
            <a:ext cx="331642" cy="7452234"/>
          </a:xfrm>
          <a:prstGeom prst="rightBrace">
            <a:avLst>
              <a:gd name="adj1" fmla="val 8333"/>
              <a:gd name="adj2" fmla="val 49428"/>
            </a:avLst>
          </a:prstGeom>
          <a:ln>
            <a:solidFill>
              <a:schemeClr val="tx1"/>
            </a:solidFill>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dirty="0">
              <a:ln w="0"/>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xmlns="" id="{F929E44A-C8F1-4524-9082-E2781227CA0D}"/>
              </a:ext>
            </a:extLst>
          </p:cNvPr>
          <p:cNvSpPr/>
          <p:nvPr/>
        </p:nvSpPr>
        <p:spPr>
          <a:xfrm>
            <a:off x="4754346" y="2259000"/>
            <a:ext cx="1332417" cy="584775"/>
          </a:xfrm>
          <a:prstGeom prst="rect">
            <a:avLst/>
          </a:prstGeom>
          <a:noFill/>
        </p:spPr>
        <p:txBody>
          <a:bodyPr wrap="none" lIns="91440" tIns="45720" rIns="91440" bIns="45720">
            <a:spAutoFit/>
          </a:bodyPr>
          <a:lstStyle/>
          <a:p>
            <a:pPr algn="ctr"/>
            <a:r>
              <a:rPr lang="en-US" sz="3200" b="1" cap="none" spc="0" dirty="0">
                <a:ln w="0"/>
              </a:rPr>
              <a:t>32 Bits</a:t>
            </a:r>
          </a:p>
        </p:txBody>
      </p:sp>
      <p:sp>
        <p:nvSpPr>
          <p:cNvPr id="15" name="Slide Number">
            <a:extLst>
              <a:ext uri="{FF2B5EF4-FFF2-40B4-BE49-F238E27FC236}">
                <a16:creationId xmlns:a16="http://schemas.microsoft.com/office/drawing/2014/main" xmlns="" id="{439B6099-C1A0-4E15-A8CA-B6411A34DD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475</a:t>
            </a:fld>
            <a:endParaRPr lang="en-US" noProof="0" dirty="0"/>
          </a:p>
        </p:txBody>
      </p:sp>
      <p:sp>
        <p:nvSpPr>
          <p:cNvPr id="2" name="Rectangle 1">
            <a:extLst>
              <a:ext uri="{FF2B5EF4-FFF2-40B4-BE49-F238E27FC236}">
                <a16:creationId xmlns:a16="http://schemas.microsoft.com/office/drawing/2014/main" xmlns="" id="{88A8E710-7A21-4BD3-9FD5-BA94F27B49E2}"/>
              </a:ext>
            </a:extLst>
          </p:cNvPr>
          <p:cNvSpPr/>
          <p:nvPr/>
        </p:nvSpPr>
        <p:spPr>
          <a:xfrm>
            <a:off x="7192971" y="1946820"/>
            <a:ext cx="4486421" cy="646331"/>
          </a:xfrm>
          <a:prstGeom prst="rect">
            <a:avLst/>
          </a:prstGeom>
        </p:spPr>
        <p:txBody>
          <a:bodyPr wrap="none">
            <a:spAutoFit/>
          </a:bodyPr>
          <a:lstStyle/>
          <a:p>
            <a:r>
              <a:rPr lang="en-US" sz="2000" dirty="0"/>
              <a:t>Play with the </a:t>
            </a:r>
            <a:r>
              <a:rPr lang="en-US" sz="2000" b="1" dirty="0"/>
              <a:t>IEEE-754 converter online</a:t>
            </a:r>
            <a:r>
              <a:rPr lang="en-US" sz="2000" dirty="0"/>
              <a:t>:</a:t>
            </a:r>
            <a:br>
              <a:rPr lang="en-US" sz="2000" dirty="0"/>
            </a:br>
            <a:r>
              <a:rPr lang="en-US" sz="1600" dirty="0">
                <a:hlinkClick r:id="rId3"/>
              </a:rPr>
              <a:t>https://h-schmidt.net/FloatConverter/IEEE754.html</a:t>
            </a:r>
            <a:endParaRPr lang="en-US" sz="1600" dirty="0"/>
          </a:p>
        </p:txBody>
      </p:sp>
      <p:sp>
        <p:nvSpPr>
          <p:cNvPr id="3" name="Rectangle 2">
            <a:extLst>
              <a:ext uri="{FF2B5EF4-FFF2-40B4-BE49-F238E27FC236}">
                <a16:creationId xmlns:a16="http://schemas.microsoft.com/office/drawing/2014/main" xmlns="" id="{FEF4F49B-0BDE-470F-BC91-1E83DD8CE37B}"/>
              </a:ext>
            </a:extLst>
          </p:cNvPr>
          <p:cNvSpPr/>
          <p:nvPr/>
        </p:nvSpPr>
        <p:spPr>
          <a:xfrm>
            <a:off x="9361832" y="3188760"/>
            <a:ext cx="2291012" cy="615553"/>
          </a:xfrm>
          <a:prstGeom prst="rect">
            <a:avLst/>
          </a:prstGeom>
        </p:spPr>
        <p:txBody>
          <a:bodyPr wrap="none">
            <a:spAutoFit/>
          </a:bodyPr>
          <a:lstStyle/>
          <a:p>
            <a:r>
              <a:rPr lang="en-US" sz="3400" b="1" dirty="0"/>
              <a:t>≈ -21.15625</a:t>
            </a:r>
          </a:p>
        </p:txBody>
      </p:sp>
    </p:spTree>
    <p:extLst>
      <p:ext uri="{BB962C8B-B14F-4D97-AF65-F5344CB8AC3E}">
        <p14:creationId xmlns:p14="http://schemas.microsoft.com/office/powerpoint/2010/main" val="12072649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7" grpId="0"/>
      <p:bldP spid="28" grpId="0" animBg="1"/>
      <p:bldP spid="29" grpId="0" animBg="1"/>
      <p:bldP spid="30" grpId="0"/>
      <p:bldP spid="25" grpId="0" animBg="1"/>
      <p:bldP spid="26" grpId="0"/>
      <p:bldP spid="2" grpId="0"/>
      <p:bldP spid="3"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779BB98-48BD-406A-A415-A2096BDB912C}"/>
              </a:ext>
            </a:extLst>
          </p:cNvPr>
          <p:cNvSpPr>
            <a:spLocks noGrp="1"/>
          </p:cNvSpPr>
          <p:nvPr>
            <p:ph type="body" sz="quarter" idx="10"/>
          </p:nvPr>
        </p:nvSpPr>
        <p:spPr>
          <a:xfrm>
            <a:off x="2131766" y="983405"/>
            <a:ext cx="9904234" cy="5684328"/>
          </a:xfrm>
        </p:spPr>
        <p:txBody>
          <a:bodyPr>
            <a:normAutofit/>
          </a:bodyPr>
          <a:lstStyle/>
          <a:p>
            <a:r>
              <a:rPr lang="en-GB" dirty="0"/>
              <a:t>Computers represent </a:t>
            </a:r>
            <a:r>
              <a:rPr lang="en-GB" b="1" dirty="0"/>
              <a:t>text characters</a:t>
            </a:r>
            <a:r>
              <a:rPr lang="en-GB" dirty="0"/>
              <a:t> as unsigned integer numbers (i.e. as sequence of bits)</a:t>
            </a:r>
          </a:p>
          <a:p>
            <a:pPr lvl="1"/>
            <a:r>
              <a:rPr lang="en-GB" dirty="0"/>
              <a:t>Letters, digits, punctuation chars, etc.</a:t>
            </a:r>
          </a:p>
          <a:p>
            <a:pPr>
              <a:spcBef>
                <a:spcPts val="1200"/>
              </a:spcBef>
            </a:pPr>
            <a:r>
              <a:rPr lang="en-GB" dirty="0"/>
              <a:t>The </a:t>
            </a:r>
            <a:r>
              <a:rPr lang="en-GB" b="1" dirty="0">
                <a:solidFill>
                  <a:schemeClr val="bg1"/>
                </a:solidFill>
              </a:rPr>
              <a:t>ASCII</a:t>
            </a:r>
            <a:r>
              <a:rPr lang="en-GB" dirty="0"/>
              <a:t> standard represent chars as </a:t>
            </a:r>
            <a:r>
              <a:rPr lang="en-GB" b="1" dirty="0">
                <a:solidFill>
                  <a:schemeClr val="bg1"/>
                </a:solidFill>
              </a:rPr>
              <a:t>8-bit integers</a:t>
            </a:r>
          </a:p>
          <a:p>
            <a:pPr lvl="1"/>
            <a:r>
              <a:rPr lang="en-US" dirty="0"/>
              <a:t>Defines the </a:t>
            </a:r>
            <a:r>
              <a:rPr lang="en-US" b="1" dirty="0"/>
              <a:t>ASCII code </a:t>
            </a:r>
            <a:r>
              <a:rPr lang="en-US" dirty="0"/>
              <a:t>for 127 chars, e.g.</a:t>
            </a:r>
          </a:p>
        </p:txBody>
      </p:sp>
      <p:sp>
        <p:nvSpPr>
          <p:cNvPr id="3" name="Title 2">
            <a:extLst>
              <a:ext uri="{FF2B5EF4-FFF2-40B4-BE49-F238E27FC236}">
                <a16:creationId xmlns:a16="http://schemas.microsoft.com/office/drawing/2014/main" xmlns="" id="{D5E5B46F-2F8E-495E-A58C-99284B776130}"/>
              </a:ext>
            </a:extLst>
          </p:cNvPr>
          <p:cNvSpPr>
            <a:spLocks noGrp="1"/>
          </p:cNvSpPr>
          <p:nvPr>
            <p:ph type="title"/>
          </p:nvPr>
        </p:nvSpPr>
        <p:spPr/>
        <p:txBody>
          <a:bodyPr/>
          <a:lstStyle/>
          <a:p>
            <a:r>
              <a:rPr lang="en-GB" dirty="0"/>
              <a:t>Representing Text</a:t>
            </a:r>
          </a:p>
        </p:txBody>
      </p:sp>
      <p:graphicFrame>
        <p:nvGraphicFramePr>
          <p:cNvPr id="5" name="Group 134">
            <a:extLst>
              <a:ext uri="{FF2B5EF4-FFF2-40B4-BE49-F238E27FC236}">
                <a16:creationId xmlns:a16="http://schemas.microsoft.com/office/drawing/2014/main" xmlns="" id="{D5F54C4B-EEC2-4E2C-93EE-E085BF91B361}"/>
              </a:ext>
            </a:extLst>
          </p:cNvPr>
          <p:cNvGraphicFramePr>
            <a:graphicFrameLocks/>
          </p:cNvGraphicFramePr>
          <p:nvPr>
            <p:extLst>
              <p:ext uri="{D42A27DB-BD31-4B8C-83A1-F6EECF244321}">
                <p14:modId xmlns:p14="http://schemas.microsoft.com/office/powerpoint/2010/main" val="405417096"/>
              </p:ext>
            </p:extLst>
          </p:nvPr>
        </p:nvGraphicFramePr>
        <p:xfrm>
          <a:off x="3159656" y="4406096"/>
          <a:ext cx="5226446" cy="2082904"/>
        </p:xfrm>
        <a:graphic>
          <a:graphicData uri="http://schemas.openxmlformats.org/drawingml/2006/table">
            <a:tbl>
              <a:tblPr/>
              <a:tblGrid>
                <a:gridCol w="2182515">
                  <a:extLst>
                    <a:ext uri="{9D8B030D-6E8A-4147-A177-3AD203B41FA5}">
                      <a16:colId xmlns:a16="http://schemas.microsoft.com/office/drawing/2014/main" xmlns="" val="20000"/>
                    </a:ext>
                  </a:extLst>
                </a:gridCol>
                <a:gridCol w="918865">
                  <a:extLst>
                    <a:ext uri="{9D8B030D-6E8A-4147-A177-3AD203B41FA5}">
                      <a16:colId xmlns:a16="http://schemas.microsoft.com/office/drawing/2014/main" xmlns="" val="20001"/>
                    </a:ext>
                  </a:extLst>
                </a:gridCol>
                <a:gridCol w="1076027">
                  <a:extLst>
                    <a:ext uri="{9D8B030D-6E8A-4147-A177-3AD203B41FA5}">
                      <a16:colId xmlns:a16="http://schemas.microsoft.com/office/drawing/2014/main" xmlns="" val="1700306574"/>
                    </a:ext>
                  </a:extLst>
                </a:gridCol>
                <a:gridCol w="1049039">
                  <a:extLst>
                    <a:ext uri="{9D8B030D-6E8A-4147-A177-3AD203B41FA5}">
                      <a16:colId xmlns:a16="http://schemas.microsoft.com/office/drawing/2014/main" xmlns="" val="1111510105"/>
                    </a:ext>
                  </a:extLst>
                </a:gridCol>
              </a:tblGrid>
              <a:tr h="592432">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Binary</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Dec</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Hex</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Char</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490538">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0b01000001</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65</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0x41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A</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48412">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0b01000010</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66</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0x42</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B</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21951378"/>
                  </a:ext>
                </a:extLst>
              </a:tr>
              <a:tr h="248412">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0b0</a:t>
                      </a:r>
                      <a:r>
                        <a:rPr lang="bg-BG" sz="2800" b="0" kern="1200" noProof="0" dirty="0">
                          <a:solidFill>
                            <a:schemeClr val="tx1"/>
                          </a:solidFill>
                          <a:effectLst/>
                          <a:latin typeface="+mn-lt"/>
                          <a:ea typeface="+mn-ea"/>
                          <a:cs typeface="+mn-cs"/>
                        </a:rPr>
                        <a:t>0101011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43</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0x2B</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98148300"/>
                  </a:ext>
                </a:extLst>
              </a:tr>
            </a:tbl>
          </a:graphicData>
        </a:graphic>
      </p:graphicFrame>
      <p:sp>
        <p:nvSpPr>
          <p:cNvPr id="6" name="Text Placeholder 4">
            <a:extLst>
              <a:ext uri="{FF2B5EF4-FFF2-40B4-BE49-F238E27FC236}">
                <a16:creationId xmlns:a16="http://schemas.microsoft.com/office/drawing/2014/main" xmlns="" id="{73B0B123-8E5A-4118-AB14-6517331C9FCE}"/>
              </a:ext>
            </a:extLst>
          </p:cNvPr>
          <p:cNvSpPr txBox="1">
            <a:spLocks/>
          </p:cNvSpPr>
          <p:nvPr/>
        </p:nvSpPr>
        <p:spPr>
          <a:xfrm rot="266141">
            <a:off x="9922477" y="1584000"/>
            <a:ext cx="1718636" cy="1353186"/>
          </a:xfrm>
          <a:prstGeom prst="rect">
            <a:avLst/>
          </a:prstGeom>
        </p:spPr>
        <p:txBody>
          <a:bodyPr vert="horz" lIns="108000" tIns="36000" rIns="108000" bIns="36000" rtlCol="0" anchor="ctr">
            <a:no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11500" dirty="0"/>
              <a:t>A</a:t>
            </a:r>
          </a:p>
        </p:txBody>
      </p:sp>
      <p:sp>
        <p:nvSpPr>
          <p:cNvPr id="8" name="Slide Number">
            <a:extLst>
              <a:ext uri="{FF2B5EF4-FFF2-40B4-BE49-F238E27FC236}">
                <a16:creationId xmlns:a16="http://schemas.microsoft.com/office/drawing/2014/main" xmlns="" id="{D83B45F9-4A78-45BE-AAC0-2A35E06B326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476</a:t>
            </a:fld>
            <a:endParaRPr lang="en-US" dirty="0"/>
          </a:p>
        </p:txBody>
      </p:sp>
    </p:spTree>
    <p:extLst>
      <p:ext uri="{BB962C8B-B14F-4D97-AF65-F5344CB8AC3E}">
        <p14:creationId xmlns:p14="http://schemas.microsoft.com/office/powerpoint/2010/main" val="1108271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779BB98-48BD-406A-A415-A2096BDB912C}"/>
              </a:ext>
            </a:extLst>
          </p:cNvPr>
          <p:cNvSpPr>
            <a:spLocks noGrp="1"/>
          </p:cNvSpPr>
          <p:nvPr>
            <p:ph type="body" sz="quarter" idx="10"/>
          </p:nvPr>
        </p:nvSpPr>
        <p:spPr>
          <a:xfrm>
            <a:off x="2131766" y="983404"/>
            <a:ext cx="9904234" cy="5773845"/>
          </a:xfrm>
        </p:spPr>
        <p:txBody>
          <a:bodyPr>
            <a:normAutofit lnSpcReduction="10000"/>
          </a:bodyPr>
          <a:lstStyle/>
          <a:p>
            <a:pPr>
              <a:lnSpc>
                <a:spcPct val="110000"/>
              </a:lnSpc>
            </a:pPr>
            <a:r>
              <a:rPr lang="en-GB" dirty="0"/>
              <a:t>The </a:t>
            </a:r>
            <a:r>
              <a:rPr lang="en-GB" b="1" dirty="0">
                <a:solidFill>
                  <a:schemeClr val="bg1"/>
                </a:solidFill>
              </a:rPr>
              <a:t>Unicode</a:t>
            </a:r>
            <a:r>
              <a:rPr lang="en-GB" dirty="0"/>
              <a:t> standard represents 100,000+ text characters as </a:t>
            </a:r>
            <a:r>
              <a:rPr lang="en-GB" b="1" dirty="0">
                <a:solidFill>
                  <a:schemeClr val="bg1"/>
                </a:solidFill>
              </a:rPr>
              <a:t>16-bit integers</a:t>
            </a:r>
            <a:r>
              <a:rPr lang="en-US" dirty="0"/>
              <a:t> (see </a:t>
            </a:r>
            <a:r>
              <a:rPr lang="en-US" dirty="0">
                <a:hlinkClick r:id="rId3"/>
              </a:rPr>
              <a:t>unicode.org</a:t>
            </a:r>
            <a:r>
              <a:rPr lang="en-US" dirty="0"/>
              <a:t>)</a:t>
            </a:r>
            <a:endParaRPr lang="en-GB" b="1" dirty="0">
              <a:solidFill>
                <a:schemeClr val="bg1"/>
              </a:solidFill>
            </a:endParaRPr>
          </a:p>
          <a:p>
            <a:pPr lvl="1">
              <a:lnSpc>
                <a:spcPct val="110000"/>
              </a:lnSpc>
            </a:pPr>
            <a:r>
              <a:rPr lang="en-GB" dirty="0"/>
              <a:t>Supports many alphabets, e.g. Latin, Cyrillic, Arabic</a:t>
            </a:r>
          </a:p>
          <a:p>
            <a:pPr lvl="1">
              <a:lnSpc>
                <a:spcPct val="110000"/>
              </a:lnSpc>
            </a:pPr>
            <a:endParaRPr lang="en-GB" dirty="0"/>
          </a:p>
          <a:p>
            <a:pPr lvl="1">
              <a:lnSpc>
                <a:spcPct val="110000"/>
              </a:lnSpc>
            </a:pPr>
            <a:endParaRPr lang="en-GB" dirty="0"/>
          </a:p>
          <a:p>
            <a:pPr lvl="1">
              <a:lnSpc>
                <a:spcPct val="110000"/>
              </a:lnSpc>
            </a:pPr>
            <a:endParaRPr lang="en-GB" dirty="0"/>
          </a:p>
          <a:p>
            <a:pPr lvl="1">
              <a:lnSpc>
                <a:spcPct val="110000"/>
              </a:lnSpc>
            </a:pPr>
            <a:endParaRPr lang="en-GB" dirty="0"/>
          </a:p>
          <a:p>
            <a:pPr lvl="1">
              <a:lnSpc>
                <a:spcPct val="110000"/>
              </a:lnSpc>
              <a:spcBef>
                <a:spcPts val="1200"/>
              </a:spcBef>
            </a:pPr>
            <a:r>
              <a:rPr lang="en-GB" b="1" dirty="0"/>
              <a:t>UTF-16</a:t>
            </a:r>
            <a:r>
              <a:rPr lang="en-GB" dirty="0"/>
              <a:t> uses 2 bytes (16 bits) for each char</a:t>
            </a:r>
          </a:p>
          <a:p>
            <a:pPr lvl="1">
              <a:lnSpc>
                <a:spcPct val="110000"/>
              </a:lnSpc>
            </a:pPr>
            <a:r>
              <a:rPr lang="en-GB" b="1" dirty="0"/>
              <a:t>UTF-8</a:t>
            </a:r>
            <a:r>
              <a:rPr lang="en-GB" dirty="0"/>
              <a:t> uses 1, 2, 3 or 4 bytes for each char</a:t>
            </a:r>
          </a:p>
        </p:txBody>
      </p:sp>
      <p:sp>
        <p:nvSpPr>
          <p:cNvPr id="3" name="Title 2">
            <a:extLst>
              <a:ext uri="{FF2B5EF4-FFF2-40B4-BE49-F238E27FC236}">
                <a16:creationId xmlns:a16="http://schemas.microsoft.com/office/drawing/2014/main" xmlns="" id="{D5E5B46F-2F8E-495E-A58C-99284B776130}"/>
              </a:ext>
            </a:extLst>
          </p:cNvPr>
          <p:cNvSpPr>
            <a:spLocks noGrp="1"/>
          </p:cNvSpPr>
          <p:nvPr>
            <p:ph type="title"/>
          </p:nvPr>
        </p:nvSpPr>
        <p:spPr/>
        <p:txBody>
          <a:bodyPr/>
          <a:lstStyle/>
          <a:p>
            <a:r>
              <a:rPr lang="en-GB" dirty="0"/>
              <a:t>Representing </a:t>
            </a:r>
            <a:r>
              <a:rPr lang="en-US" dirty="0"/>
              <a:t>Unicode </a:t>
            </a:r>
            <a:r>
              <a:rPr lang="en-GB" dirty="0"/>
              <a:t>Text</a:t>
            </a:r>
          </a:p>
        </p:txBody>
      </p:sp>
      <p:sp>
        <p:nvSpPr>
          <p:cNvPr id="8" name="Slide Number">
            <a:extLst>
              <a:ext uri="{FF2B5EF4-FFF2-40B4-BE49-F238E27FC236}">
                <a16:creationId xmlns:a16="http://schemas.microsoft.com/office/drawing/2014/main" xmlns="" id="{D83B45F9-4A78-45BE-AAC0-2A35E06B326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477</a:t>
            </a:fld>
            <a:endParaRPr lang="en-US" dirty="0"/>
          </a:p>
        </p:txBody>
      </p:sp>
      <p:graphicFrame>
        <p:nvGraphicFramePr>
          <p:cNvPr id="7" name="Group 134">
            <a:extLst>
              <a:ext uri="{FF2B5EF4-FFF2-40B4-BE49-F238E27FC236}">
                <a16:creationId xmlns:a16="http://schemas.microsoft.com/office/drawing/2014/main" xmlns="" id="{D5C31591-E09D-46A8-86ED-FFCEE0A1EF49}"/>
              </a:ext>
            </a:extLst>
          </p:cNvPr>
          <p:cNvGraphicFramePr>
            <a:graphicFrameLocks/>
          </p:cNvGraphicFramePr>
          <p:nvPr>
            <p:extLst>
              <p:ext uri="{D42A27DB-BD31-4B8C-83A1-F6EECF244321}">
                <p14:modId xmlns:p14="http://schemas.microsoft.com/office/powerpoint/2010/main" val="3706694107"/>
              </p:ext>
            </p:extLst>
          </p:nvPr>
        </p:nvGraphicFramePr>
        <p:xfrm>
          <a:off x="3088309" y="2828496"/>
          <a:ext cx="7222187" cy="2535936"/>
        </p:xfrm>
        <a:graphic>
          <a:graphicData uri="http://schemas.openxmlformats.org/drawingml/2006/table">
            <a:tbl>
              <a:tblPr/>
              <a:tblGrid>
                <a:gridCol w="1558627">
                  <a:extLst>
                    <a:ext uri="{9D8B030D-6E8A-4147-A177-3AD203B41FA5}">
                      <a16:colId xmlns:a16="http://schemas.microsoft.com/office/drawing/2014/main" xmlns="" val="20001"/>
                    </a:ext>
                  </a:extLst>
                </a:gridCol>
                <a:gridCol w="1601490">
                  <a:extLst>
                    <a:ext uri="{9D8B030D-6E8A-4147-A177-3AD203B41FA5}">
                      <a16:colId xmlns:a16="http://schemas.microsoft.com/office/drawing/2014/main" xmlns="" val="1700306574"/>
                    </a:ext>
                  </a:extLst>
                </a:gridCol>
                <a:gridCol w="1049039">
                  <a:extLst>
                    <a:ext uri="{9D8B030D-6E8A-4147-A177-3AD203B41FA5}">
                      <a16:colId xmlns:a16="http://schemas.microsoft.com/office/drawing/2014/main" xmlns="" val="1111510105"/>
                    </a:ext>
                  </a:extLst>
                </a:gridCol>
                <a:gridCol w="3013031">
                  <a:extLst>
                    <a:ext uri="{9D8B030D-6E8A-4147-A177-3AD203B41FA5}">
                      <a16:colId xmlns:a16="http://schemas.microsoft.com/office/drawing/2014/main" xmlns="" val="3354006609"/>
                    </a:ext>
                  </a:extLst>
                </a:gridCol>
              </a:tblGrid>
              <a:tr h="371581">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Decimal</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Hex</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Char</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Explanation</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37158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65</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0x0041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A</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Latin "A"</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158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1097</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0x0449</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bg-BG" sz="2800" b="0" kern="1200" noProof="0" dirty="0">
                          <a:solidFill>
                            <a:schemeClr val="tx1"/>
                          </a:solidFill>
                          <a:effectLst/>
                          <a:latin typeface="+mn-lt"/>
                          <a:ea typeface="+mn-ea"/>
                          <a:cs typeface="+mn-cs"/>
                        </a:rPr>
                        <a:t>щ</a:t>
                      </a:r>
                      <a:endParaRPr lang="en-US" sz="2800" b="0" kern="1200" noProof="0" dirty="0">
                        <a:solidFill>
                          <a:schemeClr val="tx1"/>
                        </a:solidFill>
                        <a:effectLst/>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Cyrillic letter "</a:t>
                      </a:r>
                      <a:r>
                        <a:rPr lang="en-US" sz="2800" b="0" kern="1200" noProof="1">
                          <a:solidFill>
                            <a:schemeClr val="tx1"/>
                          </a:solidFill>
                          <a:effectLst/>
                          <a:latin typeface="+mn-lt"/>
                          <a:ea typeface="+mn-ea"/>
                          <a:cs typeface="+mn-cs"/>
                        </a:rPr>
                        <a:t>Sht</a:t>
                      </a:r>
                      <a:r>
                        <a:rPr lang="en-US" sz="2800" b="0" kern="1200" noProof="0" dirty="0">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21951378"/>
                  </a:ext>
                </a:extLst>
              </a:tr>
              <a:tr h="37158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1576</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0x0628</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algn="ctr" fontAlgn="t"/>
                      <a:r>
                        <a:rPr lang="ar-AE" sz="2800" b="0" i="0" kern="1200" dirty="0">
                          <a:solidFill>
                            <a:schemeClr val="tx1"/>
                          </a:solidFill>
                          <a:effectLst/>
                          <a:latin typeface="+mn-lt"/>
                          <a:ea typeface="+mn-ea"/>
                          <a:cs typeface="+mn-cs"/>
                        </a:rPr>
                        <a:t>ب </a:t>
                      </a:r>
                      <a:endParaRPr lang="ar-AE" sz="2800" dirty="0">
                        <a:effectLst/>
                      </a:endParaRPr>
                    </a:p>
                  </a:txBody>
                  <a:tcPr marL="60960" marR="60960" marT="60960" marB="60960">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algn="ctr" fontAlgn="t"/>
                      <a:r>
                        <a:rPr lang="en-US" sz="2800" dirty="0">
                          <a:effectLst/>
                        </a:rPr>
                        <a:t>Arabic letter "</a:t>
                      </a:r>
                      <a:r>
                        <a:rPr lang="en-US" sz="2800" noProof="1">
                          <a:effectLst/>
                        </a:rPr>
                        <a:t>Beh</a:t>
                      </a:r>
                      <a:r>
                        <a:rPr lang="en-US" sz="2800" dirty="0">
                          <a:effectLst/>
                        </a:rPr>
                        <a:t>"</a:t>
                      </a:r>
                      <a:endParaRPr lang="ar-AE" sz="2800" dirty="0">
                        <a:effectLst/>
                      </a:endParaRPr>
                    </a:p>
                  </a:txBody>
                  <a:tcPr marL="60960" marR="60960" marT="60960" marB="60960">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98148300"/>
                  </a:ext>
                </a:extLst>
              </a:tr>
              <a:tr h="37158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127928</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0x1F3B8</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Emoji "Guitar"</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8022247"/>
                  </a:ext>
                </a:extLst>
              </a:tr>
            </a:tbl>
          </a:graphicData>
        </a:graphic>
      </p:graphicFrame>
    </p:spTree>
    <p:extLst>
      <p:ext uri="{BB962C8B-B14F-4D97-AF65-F5344CB8AC3E}">
        <p14:creationId xmlns:p14="http://schemas.microsoft.com/office/powerpoint/2010/main" val="32043766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6E87DDAE-0C2C-494D-9CA8-B4B833E52876}"/>
              </a:ext>
            </a:extLst>
          </p:cNvPr>
          <p:cNvSpPr>
            <a:spLocks noGrp="1"/>
          </p:cNvSpPr>
          <p:nvPr>
            <p:ph type="body" sz="quarter" idx="10"/>
          </p:nvPr>
        </p:nvSpPr>
        <p:spPr/>
        <p:txBody>
          <a:bodyPr>
            <a:normAutofit fontScale="92500" lnSpcReduction="10000"/>
          </a:bodyPr>
          <a:lstStyle/>
          <a:p>
            <a:pPr>
              <a:lnSpc>
                <a:spcPct val="110000"/>
              </a:lnSpc>
              <a:buClr>
                <a:schemeClr val="tx1"/>
              </a:buClr>
            </a:pPr>
            <a:r>
              <a:rPr lang="en-GB" b="1" dirty="0">
                <a:solidFill>
                  <a:schemeClr val="bg1"/>
                </a:solidFill>
              </a:rPr>
              <a:t>Strings</a:t>
            </a:r>
            <a:r>
              <a:rPr lang="en-GB" dirty="0"/>
              <a:t> represent </a:t>
            </a:r>
            <a:r>
              <a:rPr lang="en-GB" b="1" dirty="0"/>
              <a:t>text data </a:t>
            </a:r>
            <a:r>
              <a:rPr lang="en-GB" dirty="0"/>
              <a:t>in programming</a:t>
            </a:r>
          </a:p>
          <a:p>
            <a:pPr lvl="1">
              <a:lnSpc>
                <a:spcPct val="110000"/>
              </a:lnSpc>
              <a:buClr>
                <a:schemeClr val="tx1"/>
              </a:buClr>
            </a:pPr>
            <a:r>
              <a:rPr lang="en-GB" b="1" dirty="0">
                <a:solidFill>
                  <a:schemeClr val="bg1"/>
                </a:solidFill>
              </a:rPr>
              <a:t>Strings</a:t>
            </a:r>
            <a:r>
              <a:rPr lang="en-GB" dirty="0"/>
              <a:t> are </a:t>
            </a:r>
            <a:r>
              <a:rPr lang="en-GB" b="1" dirty="0">
                <a:solidFill>
                  <a:schemeClr val="bg1"/>
                </a:solidFill>
              </a:rPr>
              <a:t>arrays of characters</a:t>
            </a:r>
            <a:r>
              <a:rPr lang="en-GB" dirty="0"/>
              <a:t>, typically represented like this:</a:t>
            </a:r>
            <a:endParaRPr lang="en-GB" b="1" dirty="0">
              <a:solidFill>
                <a:schemeClr val="bg1"/>
              </a:solidFill>
            </a:endParaRPr>
          </a:p>
          <a:p>
            <a:pPr lvl="1">
              <a:lnSpc>
                <a:spcPct val="110000"/>
              </a:lnSpc>
              <a:buClr>
                <a:schemeClr val="tx1"/>
              </a:buClr>
            </a:pPr>
            <a:endParaRPr lang="en-GB" dirty="0"/>
          </a:p>
          <a:p>
            <a:pPr lvl="1">
              <a:lnSpc>
                <a:spcPct val="110000"/>
              </a:lnSpc>
              <a:buClr>
                <a:schemeClr val="tx1"/>
              </a:buClr>
            </a:pPr>
            <a:endParaRPr lang="en-GB" dirty="0"/>
          </a:p>
          <a:p>
            <a:pPr lvl="1">
              <a:lnSpc>
                <a:spcPct val="110000"/>
              </a:lnSpc>
              <a:spcBef>
                <a:spcPts val="1800"/>
              </a:spcBef>
              <a:buClr>
                <a:schemeClr val="tx1"/>
              </a:buClr>
            </a:pPr>
            <a:r>
              <a:rPr lang="en-GB" dirty="0"/>
              <a:t>The string can have its </a:t>
            </a:r>
            <a:r>
              <a:rPr lang="en-GB" b="1" dirty="0"/>
              <a:t>size as prefix </a:t>
            </a:r>
            <a:r>
              <a:rPr lang="en-GB" dirty="0"/>
              <a:t>(used in most languages)</a:t>
            </a:r>
            <a:br>
              <a:rPr lang="en-GB" dirty="0"/>
            </a:br>
            <a:r>
              <a:rPr lang="en-GB" dirty="0"/>
              <a:t>or can end with </a:t>
            </a:r>
            <a:r>
              <a:rPr lang="en-GB" b="1" dirty="0"/>
              <a:t>\0</a:t>
            </a:r>
            <a:r>
              <a:rPr lang="en-GB" dirty="0"/>
              <a:t> (null-terminated string – used in C)</a:t>
            </a:r>
          </a:p>
          <a:p>
            <a:pPr lvl="1">
              <a:lnSpc>
                <a:spcPct val="110000"/>
              </a:lnSpc>
              <a:buClr>
                <a:schemeClr val="tx1"/>
              </a:buClr>
            </a:pPr>
            <a:r>
              <a:rPr lang="en-GB" dirty="0"/>
              <a:t>Characters in the string can be:</a:t>
            </a:r>
          </a:p>
          <a:p>
            <a:pPr lvl="2">
              <a:lnSpc>
                <a:spcPct val="110000"/>
              </a:lnSpc>
              <a:buClr>
                <a:schemeClr val="tx1"/>
              </a:buClr>
            </a:pPr>
            <a:r>
              <a:rPr lang="en-GB" b="1" dirty="0"/>
              <a:t>16-bit</a:t>
            </a:r>
            <a:r>
              <a:rPr lang="en-GB" dirty="0"/>
              <a:t> (</a:t>
            </a:r>
            <a:r>
              <a:rPr lang="en-GB" b="1" dirty="0"/>
              <a:t>UTF-16</a:t>
            </a:r>
            <a:r>
              <a:rPr lang="en-GB" dirty="0"/>
              <a:t>) – default in C#, Java, JS, Python</a:t>
            </a:r>
          </a:p>
          <a:p>
            <a:pPr lvl="2">
              <a:lnSpc>
                <a:spcPct val="110000"/>
              </a:lnSpc>
              <a:buClr>
                <a:schemeClr val="tx1"/>
              </a:buClr>
            </a:pPr>
            <a:r>
              <a:rPr lang="en-GB" b="1" dirty="0"/>
              <a:t>8-bit</a:t>
            </a:r>
            <a:r>
              <a:rPr lang="en-GB" dirty="0"/>
              <a:t> (</a:t>
            </a:r>
            <a:r>
              <a:rPr lang="en-GB" b="1" dirty="0"/>
              <a:t>ASCII</a:t>
            </a:r>
            <a:r>
              <a:rPr lang="en-GB" dirty="0"/>
              <a:t> / windows-1251) – default in C, C++</a:t>
            </a:r>
          </a:p>
        </p:txBody>
      </p:sp>
      <p:sp>
        <p:nvSpPr>
          <p:cNvPr id="5" name="Title 4">
            <a:extLst>
              <a:ext uri="{FF2B5EF4-FFF2-40B4-BE49-F238E27FC236}">
                <a16:creationId xmlns:a16="http://schemas.microsoft.com/office/drawing/2014/main" xmlns="" id="{57D783F4-F63C-4C65-BD6F-7445E2A5B62A}"/>
              </a:ext>
            </a:extLst>
          </p:cNvPr>
          <p:cNvSpPr>
            <a:spLocks noGrp="1"/>
          </p:cNvSpPr>
          <p:nvPr>
            <p:ph type="title"/>
          </p:nvPr>
        </p:nvSpPr>
        <p:spPr/>
        <p:txBody>
          <a:bodyPr/>
          <a:lstStyle/>
          <a:p>
            <a:r>
              <a:rPr lang="en-GB" dirty="0"/>
              <a:t>Sequences of Characters</a:t>
            </a:r>
          </a:p>
        </p:txBody>
      </p:sp>
      <p:sp>
        <p:nvSpPr>
          <p:cNvPr id="22" name="Slide Number">
            <a:extLst>
              <a:ext uri="{FF2B5EF4-FFF2-40B4-BE49-F238E27FC236}">
                <a16:creationId xmlns:a16="http://schemas.microsoft.com/office/drawing/2014/main" xmlns="" id="{2E67D375-BFB2-41C2-B548-2C055539B4B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478</a:t>
            </a:fld>
            <a:endParaRPr lang="en-US" noProof="0" dirty="0"/>
          </a:p>
        </p:txBody>
      </p:sp>
      <p:grpSp>
        <p:nvGrpSpPr>
          <p:cNvPr id="2" name="Group 1">
            <a:extLst>
              <a:ext uri="{FF2B5EF4-FFF2-40B4-BE49-F238E27FC236}">
                <a16:creationId xmlns:a16="http://schemas.microsoft.com/office/drawing/2014/main" xmlns="" id="{9F01AA17-5761-4C82-A004-44EE7F7A0809}"/>
              </a:ext>
            </a:extLst>
          </p:cNvPr>
          <p:cNvGrpSpPr/>
          <p:nvPr/>
        </p:nvGrpSpPr>
        <p:grpSpPr>
          <a:xfrm>
            <a:off x="1146000" y="2315375"/>
            <a:ext cx="7956009" cy="1428625"/>
            <a:chOff x="1465160" y="2492424"/>
            <a:chExt cx="7956009" cy="1428625"/>
          </a:xfrm>
        </p:grpSpPr>
        <p:sp>
          <p:nvSpPr>
            <p:cNvPr id="10" name="Rectangle 9">
              <a:extLst>
                <a:ext uri="{FF2B5EF4-FFF2-40B4-BE49-F238E27FC236}">
                  <a16:creationId xmlns:a16="http://schemas.microsoft.com/office/drawing/2014/main" xmlns="" id="{E81873C6-2431-4C57-A866-007FE8DF3F65}"/>
                </a:ext>
              </a:extLst>
            </p:cNvPr>
            <p:cNvSpPr/>
            <p:nvPr/>
          </p:nvSpPr>
          <p:spPr bwMode="auto">
            <a:xfrm>
              <a:off x="1507931" y="3093258"/>
              <a:ext cx="650742" cy="650742"/>
            </a:xfrm>
            <a:prstGeom prst="rect">
              <a:avLst/>
            </a:prstGeom>
            <a:solidFill>
              <a:schemeClr val="accent1">
                <a:lumMod val="50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5</a:t>
              </a:r>
            </a:p>
          </p:txBody>
        </p:sp>
        <p:sp>
          <p:nvSpPr>
            <p:cNvPr id="15" name="TextBox 14">
              <a:extLst>
                <a:ext uri="{FF2B5EF4-FFF2-40B4-BE49-F238E27FC236}">
                  <a16:creationId xmlns:a16="http://schemas.microsoft.com/office/drawing/2014/main" xmlns="" id="{9C650857-AEEC-42A9-8668-3D7849586C80}"/>
                </a:ext>
              </a:extLst>
            </p:cNvPr>
            <p:cNvSpPr txBox="1"/>
            <p:nvPr/>
          </p:nvSpPr>
          <p:spPr>
            <a:xfrm>
              <a:off x="1465160" y="2492424"/>
              <a:ext cx="739653"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noProof="1"/>
                <a:t>len</a:t>
              </a:r>
            </a:p>
          </p:txBody>
        </p:sp>
        <p:sp>
          <p:nvSpPr>
            <p:cNvPr id="34" name="Rectangle 33">
              <a:extLst>
                <a:ext uri="{FF2B5EF4-FFF2-40B4-BE49-F238E27FC236}">
                  <a16:creationId xmlns:a16="http://schemas.microsoft.com/office/drawing/2014/main" xmlns="" id="{7B2D7AB8-7A8C-44C6-A011-313CC8D04565}"/>
                </a:ext>
              </a:extLst>
            </p:cNvPr>
            <p:cNvSpPr/>
            <p:nvPr/>
          </p:nvSpPr>
          <p:spPr bwMode="auto">
            <a:xfrm>
              <a:off x="2158673" y="30932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H</a:t>
              </a:r>
            </a:p>
          </p:txBody>
        </p:sp>
        <p:sp>
          <p:nvSpPr>
            <p:cNvPr id="35" name="Rectangle 34">
              <a:extLst>
                <a:ext uri="{FF2B5EF4-FFF2-40B4-BE49-F238E27FC236}">
                  <a16:creationId xmlns:a16="http://schemas.microsoft.com/office/drawing/2014/main" xmlns="" id="{5BDD193B-AC0D-4EC0-8E41-8DA74E3DBF5C}"/>
                </a:ext>
              </a:extLst>
            </p:cNvPr>
            <p:cNvSpPr/>
            <p:nvPr/>
          </p:nvSpPr>
          <p:spPr bwMode="auto">
            <a:xfrm>
              <a:off x="2809415" y="30932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a:t>
              </a:r>
              <a:endParaRPr lang="en-US" sz="2800" b="1" dirty="0">
                <a:solidFill>
                  <a:srgbClr val="FFFFFF"/>
                </a:solidFill>
                <a:effectLst>
                  <a:outerShdw blurRad="38100" dist="38100" dir="2700000" algn="tl">
                    <a:srgbClr val="000000">
                      <a:alpha val="43137"/>
                    </a:srgbClr>
                  </a:outerShdw>
                </a:effectLst>
              </a:endParaRPr>
            </a:p>
          </p:txBody>
        </p:sp>
        <p:sp>
          <p:nvSpPr>
            <p:cNvPr id="36" name="Rectangle 35">
              <a:extLst>
                <a:ext uri="{FF2B5EF4-FFF2-40B4-BE49-F238E27FC236}">
                  <a16:creationId xmlns:a16="http://schemas.microsoft.com/office/drawing/2014/main" xmlns="" id="{9C8CDFC8-DE68-4603-8E22-2EE391DF7DD2}"/>
                </a:ext>
              </a:extLst>
            </p:cNvPr>
            <p:cNvSpPr/>
            <p:nvPr/>
          </p:nvSpPr>
          <p:spPr bwMode="auto">
            <a:xfrm>
              <a:off x="3460158" y="30932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l</a:t>
              </a:r>
              <a:endParaRPr lang="en-US" sz="2800" b="1" dirty="0">
                <a:solidFill>
                  <a:srgbClr val="FFFFFF"/>
                </a:solidFill>
                <a:effectLst>
                  <a:outerShdw blurRad="38100" dist="38100" dir="2700000" algn="tl">
                    <a:srgbClr val="000000">
                      <a:alpha val="43137"/>
                    </a:srgbClr>
                  </a:outerShdw>
                </a:effectLst>
              </a:endParaRPr>
            </a:p>
          </p:txBody>
        </p:sp>
        <p:sp>
          <p:nvSpPr>
            <p:cNvPr id="37" name="Rectangle 36">
              <a:extLst>
                <a:ext uri="{FF2B5EF4-FFF2-40B4-BE49-F238E27FC236}">
                  <a16:creationId xmlns:a16="http://schemas.microsoft.com/office/drawing/2014/main" xmlns="" id="{4CE703F2-3BC5-4AF8-9478-AD4BA8FD0B29}"/>
                </a:ext>
              </a:extLst>
            </p:cNvPr>
            <p:cNvSpPr/>
            <p:nvPr/>
          </p:nvSpPr>
          <p:spPr bwMode="auto">
            <a:xfrm>
              <a:off x="4110900" y="30932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l</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xmlns="" id="{B70CF4EE-637B-4B46-A13D-E0376F23FA26}"/>
                </a:ext>
              </a:extLst>
            </p:cNvPr>
            <p:cNvSpPr/>
            <p:nvPr/>
          </p:nvSpPr>
          <p:spPr bwMode="auto">
            <a:xfrm>
              <a:off x="4761643" y="30932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o</a:t>
              </a:r>
              <a:endParaRPr lang="en-US" sz="2800" b="1" dirty="0">
                <a:solidFill>
                  <a:srgbClr val="FFFFFF"/>
                </a:solidFill>
                <a:effectLst>
                  <a:outerShdw blurRad="38100" dist="38100" dir="2700000" algn="tl">
                    <a:srgbClr val="000000">
                      <a:alpha val="43137"/>
                    </a:srgbClr>
                  </a:outerShdw>
                </a:effectLst>
              </a:endParaRPr>
            </a:p>
          </p:txBody>
        </p:sp>
        <p:sp>
          <p:nvSpPr>
            <p:cNvPr id="39" name="TextBox 38">
              <a:extLst>
                <a:ext uri="{FF2B5EF4-FFF2-40B4-BE49-F238E27FC236}">
                  <a16:creationId xmlns:a16="http://schemas.microsoft.com/office/drawing/2014/main" xmlns="" id="{06452F83-BE37-403D-B935-DD62034BE53E}"/>
                </a:ext>
              </a:extLst>
            </p:cNvPr>
            <p:cNvSpPr txBox="1"/>
            <p:nvPr/>
          </p:nvSpPr>
          <p:spPr>
            <a:xfrm>
              <a:off x="2284646" y="2492424"/>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GB" sz="2800" dirty="0"/>
                <a:t>0</a:t>
              </a:r>
              <a:endParaRPr lang="en-US" sz="2800" dirty="0"/>
            </a:p>
          </p:txBody>
        </p:sp>
        <p:sp>
          <p:nvSpPr>
            <p:cNvPr id="40" name="TextBox 39">
              <a:extLst>
                <a:ext uri="{FF2B5EF4-FFF2-40B4-BE49-F238E27FC236}">
                  <a16:creationId xmlns:a16="http://schemas.microsoft.com/office/drawing/2014/main" xmlns="" id="{854550B0-2B00-48F1-AA51-B75DCBE7572F}"/>
                </a:ext>
              </a:extLst>
            </p:cNvPr>
            <p:cNvSpPr txBox="1"/>
            <p:nvPr/>
          </p:nvSpPr>
          <p:spPr>
            <a:xfrm>
              <a:off x="2935389" y="2492424"/>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GB" sz="2800" dirty="0"/>
                <a:t>1</a:t>
              </a:r>
              <a:endParaRPr lang="en-US" sz="2800" dirty="0"/>
            </a:p>
          </p:txBody>
        </p:sp>
        <p:sp>
          <p:nvSpPr>
            <p:cNvPr id="41" name="TextBox 40">
              <a:extLst>
                <a:ext uri="{FF2B5EF4-FFF2-40B4-BE49-F238E27FC236}">
                  <a16:creationId xmlns:a16="http://schemas.microsoft.com/office/drawing/2014/main" xmlns="" id="{D6A5D79C-D78E-4C47-AF8F-696E2EDBDE4D}"/>
                </a:ext>
              </a:extLst>
            </p:cNvPr>
            <p:cNvSpPr txBox="1"/>
            <p:nvPr/>
          </p:nvSpPr>
          <p:spPr>
            <a:xfrm>
              <a:off x="3586131" y="2492424"/>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GB" sz="2800" dirty="0"/>
                <a:t>2</a:t>
              </a:r>
              <a:endParaRPr lang="en-US" sz="2800" dirty="0"/>
            </a:p>
          </p:txBody>
        </p:sp>
        <p:sp>
          <p:nvSpPr>
            <p:cNvPr id="42" name="TextBox 41">
              <a:extLst>
                <a:ext uri="{FF2B5EF4-FFF2-40B4-BE49-F238E27FC236}">
                  <a16:creationId xmlns:a16="http://schemas.microsoft.com/office/drawing/2014/main" xmlns="" id="{331B47E0-642A-4E80-88D6-1ABE3AF2BAB4}"/>
                </a:ext>
              </a:extLst>
            </p:cNvPr>
            <p:cNvSpPr txBox="1"/>
            <p:nvPr/>
          </p:nvSpPr>
          <p:spPr>
            <a:xfrm>
              <a:off x="4236874" y="2492424"/>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GB" sz="2800" dirty="0"/>
                <a:t>3</a:t>
              </a:r>
              <a:endParaRPr lang="en-US" sz="2800" dirty="0"/>
            </a:p>
          </p:txBody>
        </p:sp>
        <p:sp>
          <p:nvSpPr>
            <p:cNvPr id="43" name="TextBox 42">
              <a:extLst>
                <a:ext uri="{FF2B5EF4-FFF2-40B4-BE49-F238E27FC236}">
                  <a16:creationId xmlns:a16="http://schemas.microsoft.com/office/drawing/2014/main" xmlns="" id="{2BB0DBB9-7F83-499A-8346-5B5FA59A89FC}"/>
                </a:ext>
              </a:extLst>
            </p:cNvPr>
            <p:cNvSpPr txBox="1"/>
            <p:nvPr/>
          </p:nvSpPr>
          <p:spPr>
            <a:xfrm>
              <a:off x="4885633" y="2492424"/>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GB" sz="2800" dirty="0"/>
                <a:t>4</a:t>
              </a:r>
              <a:endParaRPr lang="en-US" sz="2800" dirty="0"/>
            </a:p>
          </p:txBody>
        </p:sp>
        <p:sp>
          <p:nvSpPr>
            <p:cNvPr id="44" name="TextBox 43">
              <a:extLst>
                <a:ext uri="{FF2B5EF4-FFF2-40B4-BE49-F238E27FC236}">
                  <a16:creationId xmlns:a16="http://schemas.microsoft.com/office/drawing/2014/main" xmlns="" id="{E6E58AE3-C116-4724-AE8E-425F21D2A388}"/>
                </a:ext>
              </a:extLst>
            </p:cNvPr>
            <p:cNvSpPr txBox="1"/>
            <p:nvPr/>
          </p:nvSpPr>
          <p:spPr>
            <a:xfrm>
              <a:off x="5524561" y="2876880"/>
              <a:ext cx="3896608" cy="104416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600" noProof="1"/>
                <a:t>Takes </a:t>
              </a:r>
              <a:r>
                <a:rPr lang="en-US" sz="2600" b="1" noProof="1"/>
                <a:t>14 bytes</a:t>
              </a:r>
              <a:r>
                <a:rPr lang="en-US" sz="2600" noProof="1"/>
                <a:t> in memory:</a:t>
              </a:r>
              <a:br>
                <a:rPr lang="en-US" sz="2600" noProof="1"/>
              </a:br>
              <a:r>
                <a:rPr lang="en-US" sz="2400" noProof="1"/>
                <a:t>4 bytes (length) + 5 * 2 bytes</a:t>
              </a:r>
            </a:p>
          </p:txBody>
        </p:sp>
      </p:grpSp>
    </p:spTree>
    <p:extLst>
      <p:ext uri="{BB962C8B-B14F-4D97-AF65-F5344CB8AC3E}">
        <p14:creationId xmlns:p14="http://schemas.microsoft.com/office/powerpoint/2010/main" val="10923265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xmlns="" id="{26EE1152-1FA6-4C64-A859-A2B7021613B9}"/>
              </a:ext>
            </a:extLst>
          </p:cNvPr>
          <p:cNvSpPr txBox="1">
            <a:spLocks/>
          </p:cNvSpPr>
          <p:nvPr/>
        </p:nvSpPr>
        <p:spPr>
          <a:xfrm>
            <a:off x="4621237" y="1541888"/>
            <a:ext cx="3044670" cy="1981200"/>
          </a:xfrm>
          <a:prstGeom prst="rect">
            <a:avLst/>
          </a:prstGeom>
        </p:spPr>
        <p:txBody>
          <a:bodyPr vert="horz" lIns="108000" tIns="36000" rIns="108000" bIns="36000" rtlCol="0" anchor="ctr">
            <a:noAutofit/>
          </a:bodyPr>
          <a:lstStyle>
            <a:lvl1pPr marL="0" indent="0" algn="ctr" defTabSz="1218438" rtl="0" eaLnBrk="1" latinLnBrk="1" hangingPunct="1">
              <a:lnSpc>
                <a:spcPct val="105000"/>
              </a:lnSpc>
              <a:spcBef>
                <a:spcPts val="600"/>
              </a:spcBef>
              <a:spcAft>
                <a:spcPts val="600"/>
              </a:spcAft>
              <a:buFont typeface="Wingdings" panose="05000000000000000000" pitchFamily="2" charset="2"/>
              <a:buNone/>
              <a:defRPr sz="3998" b="1" kern="1200" baseline="0">
                <a:solidFill>
                  <a:schemeClr val="tx1"/>
                </a:solidFill>
                <a:latin typeface="+mn-lt"/>
                <a:ea typeface="+mn-ea"/>
                <a:cs typeface="Arial" pitchFamily="34"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19900" dirty="0">
                <a:solidFill>
                  <a:schemeClr val="bg2"/>
                </a:solidFill>
              </a:rPr>
              <a:t>&gt;&gt;</a:t>
            </a:r>
          </a:p>
        </p:txBody>
      </p:sp>
      <p:sp>
        <p:nvSpPr>
          <p:cNvPr id="5" name="Title 4">
            <a:extLst>
              <a:ext uri="{FF2B5EF4-FFF2-40B4-BE49-F238E27FC236}">
                <a16:creationId xmlns:a16="http://schemas.microsoft.com/office/drawing/2014/main" xmlns="" id="{F6EAC25B-EDBD-44F3-8837-48931AC63A04}"/>
              </a:ext>
            </a:extLst>
          </p:cNvPr>
          <p:cNvSpPr>
            <a:spLocks noGrp="1"/>
          </p:cNvSpPr>
          <p:nvPr>
            <p:ph type="title" sz="quarter" idx="10"/>
          </p:nvPr>
        </p:nvSpPr>
        <p:spPr/>
        <p:txBody>
          <a:bodyPr/>
          <a:lstStyle/>
          <a:p>
            <a:r>
              <a:rPr lang="en-US"/>
              <a:t>Bitwise Operations</a:t>
            </a:r>
          </a:p>
        </p:txBody>
      </p:sp>
      <p:sp>
        <p:nvSpPr>
          <p:cNvPr id="8" name="Subtitle 7">
            <a:extLst>
              <a:ext uri="{FF2B5EF4-FFF2-40B4-BE49-F238E27FC236}">
                <a16:creationId xmlns:a16="http://schemas.microsoft.com/office/drawing/2014/main" xmlns="" id="{13C64FC4-B898-46ED-9802-303F76EE5536}"/>
              </a:ext>
            </a:extLst>
          </p:cNvPr>
          <p:cNvSpPr>
            <a:spLocks noGrp="1"/>
          </p:cNvSpPr>
          <p:nvPr>
            <p:ph type="subTitle" sz="quarter" idx="11"/>
          </p:nvPr>
        </p:nvSpPr>
        <p:spPr/>
        <p:txBody>
          <a:bodyPr/>
          <a:lstStyle/>
          <a:p>
            <a:r>
              <a:rPr lang="en-US"/>
              <a:t>Bitwise Operators and Bit Shifts</a:t>
            </a:r>
          </a:p>
        </p:txBody>
      </p:sp>
    </p:spTree>
    <p:extLst>
      <p:ext uri="{BB962C8B-B14F-4D97-AF65-F5344CB8AC3E}">
        <p14:creationId xmlns:p14="http://schemas.microsoft.com/office/powerpoint/2010/main" val="2896555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a:extLst>
              <a:ext uri="{FF2B5EF4-FFF2-40B4-BE49-F238E27FC236}">
                <a16:creationId xmlns:a16="http://schemas.microsoft.com/office/drawing/2014/main" xmlns="" id="{E09F0EE8-F31A-4D40-9535-320B3B8E4B5C}"/>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a:t>
            </a:fld>
            <a:endParaRPr lang="en-US" noProof="0" dirty="0"/>
          </a:p>
        </p:txBody>
      </p:sp>
      <p:sp>
        <p:nvSpPr>
          <p:cNvPr id="30" name="Title 29"/>
          <p:cNvSpPr>
            <a:spLocks noGrp="1"/>
          </p:cNvSpPr>
          <p:nvPr>
            <p:ph type="title"/>
          </p:nvPr>
        </p:nvSpPr>
        <p:spPr/>
        <p:txBody>
          <a:bodyPr>
            <a:normAutofit/>
          </a:bodyPr>
          <a:lstStyle/>
          <a:p>
            <a:r>
              <a:rPr lang="en-US" dirty="0"/>
              <a:t>Python Fundamentals</a:t>
            </a:r>
            <a:r>
              <a:rPr lang="bg-BG" dirty="0"/>
              <a:t> </a:t>
            </a:r>
            <a:r>
              <a:rPr lang="en-US" dirty="0"/>
              <a:t>Module</a:t>
            </a:r>
          </a:p>
        </p:txBody>
      </p:sp>
      <p:grpSp>
        <p:nvGrpSpPr>
          <p:cNvPr id="3" name="Group 2"/>
          <p:cNvGrpSpPr/>
          <p:nvPr/>
        </p:nvGrpSpPr>
        <p:grpSpPr>
          <a:xfrm>
            <a:off x="396902" y="1990563"/>
            <a:ext cx="11337898" cy="532600"/>
            <a:chOff x="395314" y="1838163"/>
            <a:chExt cx="9280498" cy="532600"/>
          </a:xfrm>
        </p:grpSpPr>
        <p:cxnSp>
          <p:nvCxnSpPr>
            <p:cNvPr id="71" name="Straight Connector 70"/>
            <p:cNvCxnSpPr/>
            <p:nvPr/>
          </p:nvCxnSpPr>
          <p:spPr>
            <a:xfrm>
              <a:off x="395314" y="2097141"/>
              <a:ext cx="9280498" cy="0"/>
            </a:xfrm>
            <a:prstGeom prst="line">
              <a:avLst/>
            </a:prstGeom>
            <a:ln w="28575">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72" name="Straight Connector 71"/>
            <p:cNvCxnSpPr/>
            <p:nvPr/>
          </p:nvCxnSpPr>
          <p:spPr>
            <a:xfrm>
              <a:off x="511822" y="1838163"/>
              <a:ext cx="0" cy="517957"/>
            </a:xfrm>
            <a:prstGeom prst="line">
              <a:avLst/>
            </a:prstGeom>
            <a:ln w="28575">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74" name="Straight Connector 73"/>
            <p:cNvCxnSpPr/>
            <p:nvPr/>
          </p:nvCxnSpPr>
          <p:spPr>
            <a:xfrm>
              <a:off x="5622647" y="1852806"/>
              <a:ext cx="0" cy="517957"/>
            </a:xfrm>
            <a:prstGeom prst="line">
              <a:avLst/>
            </a:prstGeom>
            <a:ln w="28575">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77" name="Straight Connector 76"/>
            <p:cNvCxnSpPr/>
            <p:nvPr/>
          </p:nvCxnSpPr>
          <p:spPr>
            <a:xfrm>
              <a:off x="881278" y="1971313"/>
              <a:ext cx="0" cy="258978"/>
            </a:xfrm>
            <a:prstGeom prst="line">
              <a:avLst/>
            </a:prstGeom>
            <a:ln w="6350">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35" name="Straight Connector 34"/>
            <p:cNvCxnSpPr/>
            <p:nvPr/>
          </p:nvCxnSpPr>
          <p:spPr>
            <a:xfrm>
              <a:off x="9580156" y="1852806"/>
              <a:ext cx="0" cy="517957"/>
            </a:xfrm>
            <a:prstGeom prst="line">
              <a:avLst/>
            </a:prstGeom>
            <a:ln w="28575">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37" name="Straight Connector 36"/>
            <p:cNvCxnSpPr>
              <a:cxnSpLocks/>
            </p:cNvCxnSpPr>
            <p:nvPr/>
          </p:nvCxnSpPr>
          <p:spPr>
            <a:xfrm>
              <a:off x="6806673" y="1981200"/>
              <a:ext cx="0" cy="258978"/>
            </a:xfrm>
            <a:prstGeom prst="line">
              <a:avLst/>
            </a:prstGeom>
            <a:ln w="6350">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cxnSp>
          <p:nvCxnSpPr>
            <p:cNvPr id="33" name="Straight Connector 32"/>
            <p:cNvCxnSpPr/>
            <p:nvPr/>
          </p:nvCxnSpPr>
          <p:spPr>
            <a:xfrm>
              <a:off x="3189064" y="1985956"/>
              <a:ext cx="0" cy="258978"/>
            </a:xfrm>
            <a:prstGeom prst="line">
              <a:avLst/>
            </a:prstGeom>
            <a:ln w="6350">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grpSp>
      <p:sp>
        <p:nvSpPr>
          <p:cNvPr id="4" name="TextBox 3"/>
          <p:cNvSpPr txBox="1"/>
          <p:nvPr/>
        </p:nvSpPr>
        <p:spPr>
          <a:xfrm>
            <a:off x="577207" y="1494769"/>
            <a:ext cx="1470274" cy="400110"/>
          </a:xfrm>
          <a:prstGeom prst="rect">
            <a:avLst/>
          </a:prstGeom>
          <a:noFill/>
        </p:spPr>
        <p:txBody>
          <a:bodyPr wrap="none" rtlCol="0" anchor="t">
            <a:spAutoFit/>
          </a:bodyPr>
          <a:lstStyle/>
          <a:p>
            <a:r>
              <a:rPr lang="bg-BG" sz="2000" b="1" dirty="0"/>
              <a:t>11</a:t>
            </a:r>
            <a:r>
              <a:rPr lang="en-US" sz="2000" b="1" dirty="0"/>
              <a:t>-Jan-2021</a:t>
            </a:r>
            <a:endParaRPr lang="bg-BG" sz="2000" b="1" dirty="0">
              <a:cs typeface="Calibri"/>
            </a:endParaRPr>
          </a:p>
        </p:txBody>
      </p:sp>
      <p:sp>
        <p:nvSpPr>
          <p:cNvPr id="50" name="TextBox 49"/>
          <p:cNvSpPr txBox="1"/>
          <p:nvPr/>
        </p:nvSpPr>
        <p:spPr>
          <a:xfrm>
            <a:off x="10109253" y="1502420"/>
            <a:ext cx="1505540" cy="400110"/>
          </a:xfrm>
          <a:prstGeom prst="rect">
            <a:avLst/>
          </a:prstGeom>
          <a:noFill/>
        </p:spPr>
        <p:txBody>
          <a:bodyPr wrap="none" rtlCol="0" anchor="t">
            <a:spAutoFit/>
          </a:bodyPr>
          <a:lstStyle/>
          <a:p>
            <a:r>
              <a:rPr lang="en-US" sz="2000" b="1" dirty="0"/>
              <a:t>09-Apr-2021</a:t>
            </a:r>
          </a:p>
        </p:txBody>
      </p:sp>
      <p:cxnSp>
        <p:nvCxnSpPr>
          <p:cNvPr id="43" name="Straight Connector 42">
            <a:extLst>
              <a:ext uri="{FF2B5EF4-FFF2-40B4-BE49-F238E27FC236}">
                <a16:creationId xmlns:a16="http://schemas.microsoft.com/office/drawing/2014/main" xmlns="" id="{C34FB44A-DBCC-4C07-81FF-696D35B2EA6B}"/>
              </a:ext>
            </a:extLst>
          </p:cNvPr>
          <p:cNvCxnSpPr>
            <a:cxnSpLocks/>
          </p:cNvCxnSpPr>
          <p:nvPr/>
        </p:nvCxnSpPr>
        <p:spPr>
          <a:xfrm>
            <a:off x="10210800" y="2120052"/>
            <a:ext cx="0" cy="258978"/>
          </a:xfrm>
          <a:prstGeom prst="line">
            <a:avLst/>
          </a:prstGeom>
          <a:ln w="6350">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xmlns="" id="{9E457939-1894-404F-8183-80FA38B6E6DF}"/>
              </a:ext>
            </a:extLst>
          </p:cNvPr>
          <p:cNvSpPr/>
          <p:nvPr/>
        </p:nvSpPr>
        <p:spPr bwMode="auto">
          <a:xfrm>
            <a:off x="762008" y="2876044"/>
            <a:ext cx="5714986" cy="304961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rgbClr val="FFFFFF"/>
                </a:solidFill>
                <a:effectLst>
                  <a:outerShdw blurRad="38100" dist="38100" dir="2700000" algn="tl">
                    <a:srgbClr val="000000">
                      <a:alpha val="43137"/>
                    </a:srgbClr>
                  </a:outerShdw>
                </a:effectLst>
              </a:rPr>
              <a:t>Python Fundamentals</a:t>
            </a:r>
          </a:p>
          <a:p>
            <a:pPr algn="ctr"/>
            <a:endParaRPr lang="en-GB" sz="2000" b="1" dirty="0">
              <a:solidFill>
                <a:srgbClr val="FFFFFF"/>
              </a:solidFill>
              <a:effectLst>
                <a:outerShdw blurRad="38100" dist="38100" dir="2700000" algn="tl">
                  <a:srgbClr val="000000">
                    <a:alpha val="43137"/>
                  </a:srgbClr>
                </a:outerShdw>
              </a:effectLst>
            </a:endParaRPr>
          </a:p>
          <a:p>
            <a:pPr algn="ctr"/>
            <a:r>
              <a:rPr lang="en-GB" sz="2000" b="1" dirty="0">
                <a:solidFill>
                  <a:srgbClr val="FFFFFF"/>
                </a:solidFill>
                <a:effectLst>
                  <a:outerShdw blurRad="38100" dist="38100" dir="2700000" algn="tl">
                    <a:srgbClr val="000000">
                      <a:alpha val="43137"/>
                    </a:srgbClr>
                  </a:outerShdw>
                </a:effectLst>
              </a:rPr>
              <a:t> 12 weeks * 3 times / week</a:t>
            </a:r>
          </a:p>
          <a:p>
            <a:pPr algn="ctr"/>
            <a:r>
              <a:rPr lang="en-GB" sz="2000" b="1" dirty="0">
                <a:solidFill>
                  <a:srgbClr val="FFFFFF"/>
                </a:solidFill>
                <a:effectLst>
                  <a:outerShdw blurRad="38100" dist="38100" dir="2700000" algn="tl">
                    <a:srgbClr val="000000">
                      <a:alpha val="43137"/>
                    </a:srgbClr>
                  </a:outerShdw>
                </a:effectLst>
              </a:rPr>
              <a:t>1</a:t>
            </a:r>
            <a:r>
              <a:rPr lang="bg-BG" sz="2000" b="1" dirty="0">
                <a:solidFill>
                  <a:srgbClr val="FFFFFF"/>
                </a:solidFill>
                <a:effectLst>
                  <a:outerShdw blurRad="38100" dist="38100" dir="2700000" algn="tl">
                    <a:srgbClr val="000000">
                      <a:alpha val="43137"/>
                    </a:srgbClr>
                  </a:outerShdw>
                </a:effectLst>
              </a:rPr>
              <a:t>2</a:t>
            </a:r>
            <a:r>
              <a:rPr lang="en-GB" sz="2000" b="1" dirty="0">
                <a:solidFill>
                  <a:srgbClr val="FFFFFF"/>
                </a:solidFill>
                <a:effectLst>
                  <a:outerShdw blurRad="38100" dist="38100" dir="2700000" algn="tl">
                    <a:srgbClr val="000000">
                      <a:alpha val="43137"/>
                    </a:srgbClr>
                  </a:outerShdw>
                </a:effectLst>
              </a:rPr>
              <a:t> credits</a:t>
            </a:r>
          </a:p>
          <a:p>
            <a:pPr algn="ctr"/>
            <a:endParaRPr lang="en-GB" sz="2000" b="1" dirty="0">
              <a:solidFill>
                <a:srgbClr val="FFFFFF"/>
              </a:solidFill>
              <a:effectLst>
                <a:outerShdw blurRad="38100" dist="38100" dir="2700000" algn="tl">
                  <a:srgbClr val="000000">
                    <a:alpha val="43137"/>
                  </a:srgbClr>
                </a:outerShdw>
              </a:effectLst>
            </a:endParaRPr>
          </a:p>
          <a:p>
            <a:pPr algn="ctr"/>
            <a:r>
              <a:rPr lang="en-US" sz="2000" b="1" dirty="0">
                <a:solidFill>
                  <a:srgbClr val="FFFFFF"/>
                </a:solidFill>
                <a:effectLst>
                  <a:outerShdw blurRad="38100" dist="38100" dir="2700000" algn="tl">
                    <a:srgbClr val="000000">
                      <a:alpha val="43137"/>
                    </a:srgbClr>
                  </a:outerShdw>
                </a:effectLst>
              </a:rPr>
              <a:t>Start: 11-Jan-2021</a:t>
            </a:r>
          </a:p>
          <a:p>
            <a:pPr algn="ctr"/>
            <a:r>
              <a:rPr lang="en-US" sz="2000" b="1" dirty="0">
                <a:solidFill>
                  <a:srgbClr val="FFFFFF"/>
                </a:solidFill>
                <a:effectLst>
                  <a:outerShdw blurRad="38100" dist="38100" dir="2700000" algn="tl">
                    <a:srgbClr val="000000">
                      <a:alpha val="43137"/>
                    </a:srgbClr>
                  </a:outerShdw>
                </a:effectLst>
              </a:rPr>
              <a:t>Mid Exam: 27-Feb-2021</a:t>
            </a:r>
          </a:p>
          <a:p>
            <a:pPr algn="ctr"/>
            <a:r>
              <a:rPr lang="en-US" sz="2000" b="1" dirty="0">
                <a:solidFill>
                  <a:srgbClr val="FFFFFF"/>
                </a:solidFill>
                <a:effectLst>
                  <a:outerShdw blurRad="38100" dist="38100" dir="2700000" algn="tl">
                    <a:srgbClr val="000000">
                      <a:alpha val="43137"/>
                    </a:srgbClr>
                  </a:outerShdw>
                </a:effectLst>
              </a:rPr>
              <a:t>Theoretical Exam: 03-Apr-2021</a:t>
            </a:r>
          </a:p>
          <a:p>
            <a:pPr algn="ctr"/>
            <a:r>
              <a:rPr lang="en-US" sz="2000" b="1" dirty="0">
                <a:solidFill>
                  <a:srgbClr val="FFFFFF"/>
                </a:solidFill>
                <a:effectLst>
                  <a:outerShdw blurRad="38100" dist="38100" dir="2700000" algn="tl">
                    <a:srgbClr val="000000">
                      <a:alpha val="43137"/>
                    </a:srgbClr>
                  </a:outerShdw>
                </a:effectLst>
              </a:rPr>
              <a:t>Final exam: 03-Apr-2021</a:t>
            </a:r>
          </a:p>
        </p:txBody>
      </p:sp>
      <p:sp>
        <p:nvSpPr>
          <p:cNvPr id="45" name="Rectangle 44">
            <a:extLst>
              <a:ext uri="{FF2B5EF4-FFF2-40B4-BE49-F238E27FC236}">
                <a16:creationId xmlns:a16="http://schemas.microsoft.com/office/drawing/2014/main" xmlns="" id="{2658DD2F-E922-4AEE-8C00-EF533916B367}"/>
              </a:ext>
            </a:extLst>
          </p:cNvPr>
          <p:cNvSpPr/>
          <p:nvPr/>
        </p:nvSpPr>
        <p:spPr bwMode="auto">
          <a:xfrm>
            <a:off x="7010400" y="2876044"/>
            <a:ext cx="4267200" cy="304961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rgbClr val="FFFFFF"/>
                </a:solidFill>
                <a:effectLst>
                  <a:outerShdw blurRad="38100" dist="38100" dir="2700000" algn="tl">
                    <a:srgbClr val="000000">
                      <a:alpha val="43137"/>
                    </a:srgbClr>
                  </a:outerShdw>
                </a:effectLst>
              </a:rPr>
              <a:t>Re-Take Exams</a:t>
            </a:r>
          </a:p>
          <a:p>
            <a:pPr algn="ctr"/>
            <a:endParaRPr lang="en-GB" sz="2000" b="1" dirty="0">
              <a:solidFill>
                <a:srgbClr val="FFFFFF"/>
              </a:solidFill>
              <a:effectLst>
                <a:outerShdw blurRad="38100" dist="38100" dir="2700000" algn="tl">
                  <a:srgbClr val="000000">
                    <a:alpha val="43137"/>
                  </a:srgbClr>
                </a:outerShdw>
              </a:effectLst>
            </a:endParaRPr>
          </a:p>
          <a:p>
            <a:pPr algn="ctr"/>
            <a:r>
              <a:rPr lang="en-US" sz="2000" b="1" dirty="0">
                <a:solidFill>
                  <a:srgbClr val="FFFFFF"/>
                </a:solidFill>
                <a:effectLst>
                  <a:outerShdw blurRad="38100" dist="38100" dir="2700000" algn="tl">
                    <a:srgbClr val="000000">
                      <a:alpha val="43137"/>
                    </a:srgbClr>
                  </a:outerShdw>
                </a:effectLst>
              </a:rPr>
              <a:t>Mid Exam Retake: 06-Apr-2021</a:t>
            </a:r>
          </a:p>
          <a:p>
            <a:pPr algn="ctr"/>
            <a:r>
              <a:rPr lang="en-US" sz="2000" b="1" dirty="0">
                <a:solidFill>
                  <a:srgbClr val="FFFFFF"/>
                </a:solidFill>
                <a:effectLst>
                  <a:outerShdw blurRad="38100" dist="38100" dir="2700000" algn="tl">
                    <a:srgbClr val="000000">
                      <a:alpha val="43137"/>
                    </a:srgbClr>
                  </a:outerShdw>
                </a:effectLst>
              </a:rPr>
              <a:t>Theoretical Exam</a:t>
            </a:r>
            <a:r>
              <a:rPr lang="bg-BG" sz="2000" b="1" dirty="0">
                <a:solidFill>
                  <a:srgbClr val="FFFFFF"/>
                </a:solidFill>
                <a:effectLst>
                  <a:outerShdw blurRad="38100" dist="38100" dir="2700000" algn="tl">
                    <a:srgbClr val="000000">
                      <a:alpha val="43137"/>
                    </a:srgbClr>
                  </a:outerShdw>
                </a:effectLst>
              </a:rPr>
              <a:t> </a:t>
            </a:r>
            <a:r>
              <a:rPr lang="en-US" sz="2000" b="1" dirty="0">
                <a:solidFill>
                  <a:srgbClr val="FFFFFF"/>
                </a:solidFill>
                <a:effectLst>
                  <a:outerShdw blurRad="38100" dist="38100" dir="2700000" algn="tl">
                    <a:srgbClr val="000000">
                      <a:alpha val="43137"/>
                    </a:srgbClr>
                  </a:outerShdw>
                </a:effectLst>
              </a:rPr>
              <a:t>Retake: 09-Apr-2021</a:t>
            </a:r>
          </a:p>
          <a:p>
            <a:pPr algn="ctr"/>
            <a:r>
              <a:rPr lang="en-US" sz="2000" b="1" dirty="0">
                <a:solidFill>
                  <a:srgbClr val="FFFFFF"/>
                </a:solidFill>
                <a:effectLst>
                  <a:outerShdw blurRad="38100" dist="38100" dir="2700000" algn="tl">
                    <a:srgbClr val="000000">
                      <a:alpha val="43137"/>
                    </a:srgbClr>
                  </a:outerShdw>
                </a:effectLst>
              </a:rPr>
              <a:t>Final Exam Retake: 09-Apr-2021</a:t>
            </a:r>
            <a:endParaRPr lang="bg-BG" sz="2000" b="1" dirty="0">
              <a:solidFill>
                <a:srgbClr val="FFFFFF"/>
              </a:solidFill>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xmlns="" id="{F7AF716D-B52E-49E2-89FD-4BD24DC95A8C}"/>
              </a:ext>
            </a:extLst>
          </p:cNvPr>
          <p:cNvSpPr txBox="1"/>
          <p:nvPr/>
        </p:nvSpPr>
        <p:spPr>
          <a:xfrm>
            <a:off x="5257800" y="1499788"/>
            <a:ext cx="1519968" cy="400110"/>
          </a:xfrm>
          <a:prstGeom prst="rect">
            <a:avLst/>
          </a:prstGeom>
          <a:noFill/>
        </p:spPr>
        <p:txBody>
          <a:bodyPr wrap="none" rtlCol="0" anchor="t">
            <a:spAutoFit/>
          </a:bodyPr>
          <a:lstStyle/>
          <a:p>
            <a:r>
              <a:rPr lang="en-US" sz="2000" b="1" dirty="0"/>
              <a:t>03-Apr-2021</a:t>
            </a:r>
            <a:endParaRPr lang="bg-BG" sz="2000" b="1" dirty="0">
              <a:cs typeface="Calibri"/>
            </a:endParaRPr>
          </a:p>
        </p:txBody>
      </p:sp>
      <p:cxnSp>
        <p:nvCxnSpPr>
          <p:cNvPr id="28" name="Straight Connector 27">
            <a:extLst>
              <a:ext uri="{FF2B5EF4-FFF2-40B4-BE49-F238E27FC236}">
                <a16:creationId xmlns:a16="http://schemas.microsoft.com/office/drawing/2014/main" xmlns="" id="{8CA9EF4A-5A53-4B51-BA56-6BBDA3AC8980}"/>
              </a:ext>
            </a:extLst>
          </p:cNvPr>
          <p:cNvCxnSpPr/>
          <p:nvPr/>
        </p:nvCxnSpPr>
        <p:spPr>
          <a:xfrm>
            <a:off x="6248400" y="2120052"/>
            <a:ext cx="0" cy="258978"/>
          </a:xfrm>
          <a:prstGeom prst="line">
            <a:avLst/>
          </a:prstGeom>
          <a:ln w="6350">
            <a:solidFill>
              <a:schemeClr val="tx2">
                <a:lumMod val="75000"/>
              </a:schemeClr>
            </a:solidFill>
          </a:ln>
        </p:spPr>
        <p:style>
          <a:lnRef idx="1">
            <a:schemeClr val="accent3"/>
          </a:lnRef>
          <a:fillRef idx="0">
            <a:schemeClr val="accent3"/>
          </a:fillRef>
          <a:effectRef idx="0">
            <a:schemeClr val="accent3"/>
          </a:effectRef>
          <a:fontRef idx="minor">
            <a:schemeClr val="tx1"/>
          </a:fontRef>
        </p:style>
      </p:cxnSp>
      <p:sp>
        <p:nvSpPr>
          <p:cNvPr id="18" name="TextBox 17"/>
          <p:cNvSpPr txBox="1"/>
          <p:nvPr/>
        </p:nvSpPr>
        <p:spPr>
          <a:xfrm>
            <a:off x="3100896" y="1494769"/>
            <a:ext cx="1548052" cy="400110"/>
          </a:xfrm>
          <a:prstGeom prst="rect">
            <a:avLst/>
          </a:prstGeom>
          <a:noFill/>
        </p:spPr>
        <p:txBody>
          <a:bodyPr wrap="none" rtlCol="0" anchor="t">
            <a:spAutoFit/>
          </a:bodyPr>
          <a:lstStyle/>
          <a:p>
            <a:r>
              <a:rPr lang="en-US" sz="2000" b="1" dirty="0"/>
              <a:t>27-Feb-2021</a:t>
            </a:r>
            <a:endParaRPr lang="bg-BG" sz="2000" b="1" dirty="0">
              <a:cs typeface="Calibri"/>
            </a:endParaRPr>
          </a:p>
        </p:txBody>
      </p:sp>
      <p:sp>
        <p:nvSpPr>
          <p:cNvPr id="20" name="TextBox 19">
            <a:extLst>
              <a:ext uri="{FF2B5EF4-FFF2-40B4-BE49-F238E27FC236}">
                <a16:creationId xmlns:a16="http://schemas.microsoft.com/office/drawing/2014/main" xmlns="" id="{3CEC641A-6CB2-4658-8DDA-F88FED747E89}"/>
              </a:ext>
            </a:extLst>
          </p:cNvPr>
          <p:cNvSpPr txBox="1"/>
          <p:nvPr/>
        </p:nvSpPr>
        <p:spPr>
          <a:xfrm>
            <a:off x="8001063" y="1499788"/>
            <a:ext cx="1519968" cy="400110"/>
          </a:xfrm>
          <a:prstGeom prst="rect">
            <a:avLst/>
          </a:prstGeom>
          <a:noFill/>
        </p:spPr>
        <p:txBody>
          <a:bodyPr wrap="none" rtlCol="0" anchor="t">
            <a:spAutoFit/>
          </a:bodyPr>
          <a:lstStyle/>
          <a:p>
            <a:r>
              <a:rPr lang="en-US" sz="2000" b="1" dirty="0"/>
              <a:t>06-Apr-2021</a:t>
            </a:r>
          </a:p>
        </p:txBody>
      </p:sp>
    </p:spTree>
    <p:extLst>
      <p:ext uri="{BB962C8B-B14F-4D97-AF65-F5344CB8AC3E}">
        <p14:creationId xmlns:p14="http://schemas.microsoft.com/office/powerpoint/2010/main" val="14085757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animBg="1"/>
      <p:bldP spid="20"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Bitwise Operators</a:t>
            </a:r>
          </a:p>
        </p:txBody>
      </p:sp>
      <p:sp>
        <p:nvSpPr>
          <p:cNvPr id="5" name="Content Placeholder 4"/>
          <p:cNvSpPr>
            <a:spLocks noGrp="1"/>
          </p:cNvSpPr>
          <p:nvPr>
            <p:ph type="body" sz="quarter" idx="10"/>
          </p:nvPr>
        </p:nvSpPr>
        <p:spPr>
          <a:xfrm>
            <a:off x="1939325" y="1088999"/>
            <a:ext cx="10051675" cy="5578733"/>
          </a:xfrm>
        </p:spPr>
        <p:txBody>
          <a:bodyPr/>
          <a:lstStyle/>
          <a:p>
            <a:pPr>
              <a:lnSpc>
                <a:spcPts val="3600"/>
              </a:lnSpc>
              <a:spcBef>
                <a:spcPts val="300"/>
              </a:spcBef>
            </a:pPr>
            <a:r>
              <a:rPr lang="en-US" sz="3000" b="1" dirty="0"/>
              <a:t>Bitwise operators</a:t>
            </a:r>
            <a:r>
              <a:rPr lang="en-US" sz="3000" dirty="0"/>
              <a:t> works with the binary representations of the numbers, applying </a:t>
            </a:r>
            <a:r>
              <a:rPr lang="en-US" sz="3000" b="1" dirty="0"/>
              <a:t>bit by bit</a:t>
            </a:r>
            <a:r>
              <a:rPr lang="en-US" sz="3000" dirty="0"/>
              <a:t> calculations</a:t>
            </a:r>
            <a:endParaRPr lang="en-US" sz="3000" b="1" dirty="0"/>
          </a:p>
          <a:p>
            <a:pPr>
              <a:lnSpc>
                <a:spcPts val="3600"/>
              </a:lnSpc>
              <a:spcBef>
                <a:spcPts val="300"/>
              </a:spcBef>
            </a:pPr>
            <a:r>
              <a:rPr lang="en-US" sz="3000" dirty="0"/>
              <a:t>The</a:t>
            </a:r>
            <a:r>
              <a:rPr lang="en-US" sz="3000" b="1" dirty="0"/>
              <a:t> operator </a:t>
            </a:r>
            <a:r>
              <a:rPr lang="en-US" sz="3000" b="1" dirty="0">
                <a:solidFill>
                  <a:schemeClr val="bg1"/>
                </a:solidFill>
                <a:latin typeface="Consolas" pitchFamily="49" charset="0"/>
                <a:cs typeface="Consolas" pitchFamily="49" charset="0"/>
              </a:rPr>
              <a:t>~</a:t>
            </a:r>
            <a:r>
              <a:rPr lang="en-US" sz="3000" dirty="0">
                <a:solidFill>
                  <a:schemeClr val="tx2"/>
                </a:solidFill>
              </a:rPr>
              <a:t> </a:t>
            </a:r>
            <a:r>
              <a:rPr lang="en-US" sz="3000" dirty="0"/>
              <a:t>turns all </a:t>
            </a:r>
            <a:r>
              <a:rPr lang="en-US" sz="3000" b="1" dirty="0">
                <a:solidFill>
                  <a:schemeClr val="bg1"/>
                </a:solidFill>
                <a:latin typeface="Consolas" pitchFamily="49" charset="0"/>
                <a:cs typeface="Consolas" pitchFamily="49" charset="0"/>
              </a:rPr>
              <a:t>0</a:t>
            </a:r>
            <a:r>
              <a:rPr lang="en-US" sz="3000" dirty="0"/>
              <a:t> to </a:t>
            </a:r>
            <a:r>
              <a:rPr lang="en-US" sz="3000" b="1" dirty="0">
                <a:solidFill>
                  <a:schemeClr val="bg1"/>
                </a:solidFill>
                <a:latin typeface="Consolas" pitchFamily="49" charset="0"/>
                <a:cs typeface="Consolas" pitchFamily="49" charset="0"/>
              </a:rPr>
              <a:t>1</a:t>
            </a:r>
            <a:r>
              <a:rPr lang="en-US" sz="3000" dirty="0"/>
              <a:t> and all </a:t>
            </a:r>
            <a:r>
              <a:rPr lang="en-US" sz="3000" b="1" dirty="0">
                <a:solidFill>
                  <a:schemeClr val="bg1"/>
                </a:solidFill>
                <a:latin typeface="Consolas" pitchFamily="49" charset="0"/>
                <a:cs typeface="Consolas" pitchFamily="49" charset="0"/>
              </a:rPr>
              <a:t>1</a:t>
            </a:r>
            <a:r>
              <a:rPr lang="en-US" sz="3000" dirty="0"/>
              <a:t> to </a:t>
            </a:r>
            <a:r>
              <a:rPr lang="en-US" sz="3000" b="1" dirty="0">
                <a:solidFill>
                  <a:schemeClr val="bg1"/>
                </a:solidFill>
                <a:latin typeface="Consolas" pitchFamily="49" charset="0"/>
                <a:cs typeface="Consolas" pitchFamily="49" charset="0"/>
              </a:rPr>
              <a:t>0</a:t>
            </a:r>
            <a:r>
              <a:rPr lang="en-US" sz="3000" b="1" dirty="0">
                <a:solidFill>
                  <a:schemeClr val="bg1"/>
                </a:solidFill>
                <a:cs typeface="Consolas" pitchFamily="49" charset="0"/>
              </a:rPr>
              <a:t> </a:t>
            </a:r>
            <a:r>
              <a:rPr lang="en-US" sz="2800" dirty="0"/>
              <a:t>(like </a:t>
            </a:r>
            <a:r>
              <a:rPr lang="en-US" sz="2800" b="1" dirty="0">
                <a:solidFill>
                  <a:schemeClr val="bg1"/>
                </a:solidFill>
                <a:latin typeface="Consolas" pitchFamily="49" charset="0"/>
                <a:cs typeface="Consolas" pitchFamily="49" charset="0"/>
              </a:rPr>
              <a:t>!</a:t>
            </a:r>
            <a:r>
              <a:rPr lang="en-US" sz="2800" dirty="0">
                <a:solidFill>
                  <a:schemeClr val="tx2"/>
                </a:solidFill>
              </a:rPr>
              <a:t> </a:t>
            </a:r>
            <a:r>
              <a:rPr lang="en-US" sz="2800" dirty="0"/>
              <a:t>for boolean expressions but </a:t>
            </a:r>
            <a:r>
              <a:rPr lang="en-US" sz="2800" b="1" dirty="0"/>
              <a:t>bit by bit</a:t>
            </a:r>
            <a:r>
              <a:rPr lang="en-US" sz="2800" dirty="0"/>
              <a:t>)</a:t>
            </a:r>
            <a:endParaRPr lang="en-US" sz="2800" dirty="0">
              <a:solidFill>
                <a:schemeClr val="accent5">
                  <a:lumMod val="20000"/>
                  <a:lumOff val="80000"/>
                </a:schemeClr>
              </a:solidFill>
              <a:latin typeface="Consolas" pitchFamily="49" charset="0"/>
              <a:cs typeface="Consolas" pitchFamily="49" charset="0"/>
            </a:endParaRPr>
          </a:p>
          <a:p>
            <a:pPr>
              <a:lnSpc>
                <a:spcPct val="100000"/>
              </a:lnSpc>
            </a:pPr>
            <a:r>
              <a:rPr lang="en-US" sz="3000" dirty="0"/>
              <a:t>The </a:t>
            </a:r>
            <a:r>
              <a:rPr lang="en-US" sz="3000" b="1" dirty="0"/>
              <a:t>operators </a:t>
            </a:r>
            <a:r>
              <a:rPr lang="en-US" sz="3000" b="1" dirty="0">
                <a:solidFill>
                  <a:schemeClr val="bg1"/>
                </a:solidFill>
                <a:latin typeface="Consolas" pitchFamily="49" charset="0"/>
                <a:cs typeface="Consolas" pitchFamily="49" charset="0"/>
              </a:rPr>
              <a:t>|</a:t>
            </a:r>
            <a:r>
              <a:rPr lang="en-US" sz="3000" dirty="0"/>
              <a:t>,</a:t>
            </a:r>
            <a:r>
              <a:rPr lang="en-US" sz="3000" dirty="0">
                <a:solidFill>
                  <a:schemeClr val="hlink"/>
                </a:solidFill>
              </a:rPr>
              <a:t> </a:t>
            </a:r>
            <a:r>
              <a:rPr lang="en-US" sz="3000" b="1" dirty="0">
                <a:solidFill>
                  <a:schemeClr val="bg1"/>
                </a:solidFill>
                <a:latin typeface="Consolas" pitchFamily="49" charset="0"/>
                <a:cs typeface="Consolas" pitchFamily="49" charset="0"/>
              </a:rPr>
              <a:t>&amp;</a:t>
            </a:r>
            <a:r>
              <a:rPr lang="en-US" sz="3000" dirty="0"/>
              <a:t> and</a:t>
            </a:r>
            <a:r>
              <a:rPr lang="en-US" sz="3000" dirty="0">
                <a:solidFill>
                  <a:schemeClr val="hlink"/>
                </a:solidFill>
              </a:rPr>
              <a:t> </a:t>
            </a:r>
            <a:r>
              <a:rPr lang="en-US" sz="3000" b="1" dirty="0">
                <a:solidFill>
                  <a:schemeClr val="bg1"/>
                </a:solidFill>
                <a:latin typeface="Consolas" pitchFamily="49" charset="0"/>
                <a:cs typeface="Consolas" pitchFamily="49" charset="0"/>
              </a:rPr>
              <a:t>^</a:t>
            </a:r>
            <a:r>
              <a:rPr lang="en-US" sz="3000" dirty="0"/>
              <a:t> behave like </a:t>
            </a:r>
            <a:r>
              <a:rPr lang="en-US" sz="3000" b="1" dirty="0">
                <a:solidFill>
                  <a:schemeClr val="bg1"/>
                </a:solidFill>
                <a:latin typeface="Consolas" pitchFamily="49" charset="0"/>
                <a:cs typeface="Consolas" pitchFamily="49" charset="0"/>
              </a:rPr>
              <a:t>||</a:t>
            </a:r>
            <a:r>
              <a:rPr lang="en-US" sz="3000" dirty="0"/>
              <a:t>,</a:t>
            </a:r>
            <a:r>
              <a:rPr lang="en-US" sz="3000" dirty="0">
                <a:solidFill>
                  <a:schemeClr val="hlink"/>
                </a:solidFill>
              </a:rPr>
              <a:t> </a:t>
            </a:r>
            <a:r>
              <a:rPr lang="en-US" sz="3000" b="1" dirty="0">
                <a:solidFill>
                  <a:schemeClr val="bg1"/>
                </a:solidFill>
                <a:latin typeface="Consolas" pitchFamily="49" charset="0"/>
                <a:cs typeface="Consolas" pitchFamily="49" charset="0"/>
              </a:rPr>
              <a:t>&amp;&amp;</a:t>
            </a:r>
            <a:r>
              <a:rPr lang="en-US" sz="3000" dirty="0"/>
              <a:t> and</a:t>
            </a:r>
            <a:r>
              <a:rPr lang="en-US" sz="3000" dirty="0">
                <a:solidFill>
                  <a:schemeClr val="hlink"/>
                </a:solidFill>
              </a:rPr>
              <a:t> </a:t>
            </a:r>
            <a:r>
              <a:rPr lang="en-US" sz="3000" b="1" dirty="0">
                <a:solidFill>
                  <a:schemeClr val="bg1"/>
                </a:solidFill>
                <a:latin typeface="Consolas" pitchFamily="49" charset="0"/>
                <a:cs typeface="Consolas" pitchFamily="49" charset="0"/>
              </a:rPr>
              <a:t>^</a:t>
            </a:r>
            <a:r>
              <a:rPr lang="en-US" sz="3000" dirty="0"/>
              <a:t> </a:t>
            </a:r>
            <a:br>
              <a:rPr lang="en-US" sz="3000" dirty="0"/>
            </a:br>
            <a:r>
              <a:rPr lang="en-US" sz="3000" dirty="0"/>
              <a:t>for boolean expressions but </a:t>
            </a:r>
            <a:r>
              <a:rPr lang="en-US" sz="3000" b="1" dirty="0"/>
              <a:t>bit by bit</a:t>
            </a:r>
          </a:p>
        </p:txBody>
      </p:sp>
      <p:graphicFrame>
        <p:nvGraphicFramePr>
          <p:cNvPr id="8" name="Group 134">
            <a:extLst>
              <a:ext uri="{FF2B5EF4-FFF2-40B4-BE49-F238E27FC236}">
                <a16:creationId xmlns:a16="http://schemas.microsoft.com/office/drawing/2014/main" xmlns="" id="{14E0AF2C-7F8E-403F-976D-0527CC30E7DA}"/>
              </a:ext>
            </a:extLst>
          </p:cNvPr>
          <p:cNvGraphicFramePr>
            <a:graphicFrameLocks/>
          </p:cNvGraphicFramePr>
          <p:nvPr>
            <p:extLst>
              <p:ext uri="{D42A27DB-BD31-4B8C-83A1-F6EECF244321}">
                <p14:modId xmlns:p14="http://schemas.microsoft.com/office/powerpoint/2010/main" val="1936655859"/>
              </p:ext>
            </p:extLst>
          </p:nvPr>
        </p:nvGraphicFramePr>
        <p:xfrm>
          <a:off x="2467934" y="4341514"/>
          <a:ext cx="8686650" cy="2184019"/>
        </p:xfrm>
        <a:graphic>
          <a:graphicData uri="http://schemas.openxmlformats.org/drawingml/2006/table">
            <a:tbl>
              <a:tblPr/>
              <a:tblGrid>
                <a:gridCol w="1806912">
                  <a:extLst>
                    <a:ext uri="{9D8B030D-6E8A-4147-A177-3AD203B41FA5}">
                      <a16:colId xmlns:a16="http://schemas.microsoft.com/office/drawing/2014/main" xmlns="" val="20000"/>
                    </a:ext>
                  </a:extLst>
                </a:gridCol>
                <a:gridCol w="547389">
                  <a:extLst>
                    <a:ext uri="{9D8B030D-6E8A-4147-A177-3AD203B41FA5}">
                      <a16:colId xmlns:a16="http://schemas.microsoft.com/office/drawing/2014/main" xmlns="" val="20001"/>
                    </a:ext>
                  </a:extLst>
                </a:gridCol>
                <a:gridCol w="547389">
                  <a:extLst>
                    <a:ext uri="{9D8B030D-6E8A-4147-A177-3AD203B41FA5}">
                      <a16:colId xmlns:a16="http://schemas.microsoft.com/office/drawing/2014/main" xmlns="" val="1111510105"/>
                    </a:ext>
                  </a:extLst>
                </a:gridCol>
                <a:gridCol w="547389">
                  <a:extLst>
                    <a:ext uri="{9D8B030D-6E8A-4147-A177-3AD203B41FA5}">
                      <a16:colId xmlns:a16="http://schemas.microsoft.com/office/drawing/2014/main" xmlns="" val="580618581"/>
                    </a:ext>
                  </a:extLst>
                </a:gridCol>
                <a:gridCol w="547389">
                  <a:extLst>
                    <a:ext uri="{9D8B030D-6E8A-4147-A177-3AD203B41FA5}">
                      <a16:colId xmlns:a16="http://schemas.microsoft.com/office/drawing/2014/main" xmlns="" val="134985443"/>
                    </a:ext>
                  </a:extLst>
                </a:gridCol>
                <a:gridCol w="629329">
                  <a:extLst>
                    <a:ext uri="{9D8B030D-6E8A-4147-A177-3AD203B41FA5}">
                      <a16:colId xmlns:a16="http://schemas.microsoft.com/office/drawing/2014/main" xmlns="" val="1765594454"/>
                    </a:ext>
                  </a:extLst>
                </a:gridCol>
                <a:gridCol w="617239">
                  <a:extLst>
                    <a:ext uri="{9D8B030D-6E8A-4147-A177-3AD203B41FA5}">
                      <a16:colId xmlns:a16="http://schemas.microsoft.com/office/drawing/2014/main" xmlns="" val="309229865"/>
                    </a:ext>
                  </a:extLst>
                </a:gridCol>
                <a:gridCol w="617239">
                  <a:extLst>
                    <a:ext uri="{9D8B030D-6E8A-4147-A177-3AD203B41FA5}">
                      <a16:colId xmlns:a16="http://schemas.microsoft.com/office/drawing/2014/main" xmlns="" val="4036397903"/>
                    </a:ext>
                  </a:extLst>
                </a:gridCol>
                <a:gridCol w="629329">
                  <a:extLst>
                    <a:ext uri="{9D8B030D-6E8A-4147-A177-3AD203B41FA5}">
                      <a16:colId xmlns:a16="http://schemas.microsoft.com/office/drawing/2014/main" xmlns="" val="1959875356"/>
                    </a:ext>
                  </a:extLst>
                </a:gridCol>
                <a:gridCol w="558111">
                  <a:extLst>
                    <a:ext uri="{9D8B030D-6E8A-4147-A177-3AD203B41FA5}">
                      <a16:colId xmlns:a16="http://schemas.microsoft.com/office/drawing/2014/main" xmlns="" val="1434789855"/>
                    </a:ext>
                  </a:extLst>
                </a:gridCol>
                <a:gridCol w="547389">
                  <a:extLst>
                    <a:ext uri="{9D8B030D-6E8A-4147-A177-3AD203B41FA5}">
                      <a16:colId xmlns:a16="http://schemas.microsoft.com/office/drawing/2014/main" xmlns="" val="3250472934"/>
                    </a:ext>
                  </a:extLst>
                </a:gridCol>
                <a:gridCol w="547389">
                  <a:extLst>
                    <a:ext uri="{9D8B030D-6E8A-4147-A177-3AD203B41FA5}">
                      <a16:colId xmlns:a16="http://schemas.microsoft.com/office/drawing/2014/main" xmlns="" val="4186718001"/>
                    </a:ext>
                  </a:extLst>
                </a:gridCol>
                <a:gridCol w="544157">
                  <a:extLst>
                    <a:ext uri="{9D8B030D-6E8A-4147-A177-3AD203B41FA5}">
                      <a16:colId xmlns:a16="http://schemas.microsoft.com/office/drawing/2014/main" xmlns="" val="1534249568"/>
                    </a:ext>
                  </a:extLst>
                </a:gridCol>
              </a:tblGrid>
              <a:tr h="64312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Operator</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&amp;</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&amp;</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&amp;</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&amp;</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391287">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b="0" kern="1200" noProof="0" dirty="0">
                          <a:solidFill>
                            <a:schemeClr val="tx1"/>
                          </a:solidFill>
                          <a:effectLst/>
                          <a:latin typeface="+mn-lt"/>
                          <a:ea typeface="+mn-ea"/>
                          <a:cs typeface="+mn-cs"/>
                        </a:rPr>
                        <a:t>Operand1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bg-BG" sz="2800" b="0" kern="1200" noProof="0" dirty="0">
                          <a:solidFill>
                            <a:schemeClr val="tx1"/>
                          </a:solidFill>
                          <a:effectLst/>
                          <a:latin typeface="+mn-lt"/>
                          <a:ea typeface="+mn-ea"/>
                          <a:cs typeface="+mn-cs"/>
                        </a:rPr>
                        <a:t>1</a:t>
                      </a:r>
                      <a:endParaRPr lang="en-US" sz="2800" b="0" kern="1200" noProof="0" dirty="0">
                        <a:solidFill>
                          <a:schemeClr val="tx1"/>
                        </a:solidFill>
                        <a:effectLst/>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Operand2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bg-BG" sz="2800" b="0" kern="1200" noProof="0" dirty="0">
                          <a:solidFill>
                            <a:schemeClr val="tx1"/>
                          </a:solidFill>
                          <a:effectLst/>
                          <a:latin typeface="+mn-lt"/>
                          <a:ea typeface="+mn-ea"/>
                          <a:cs typeface="+mn-cs"/>
                        </a:rPr>
                        <a:t>0</a:t>
                      </a:r>
                      <a:endParaRPr lang="en-US" sz="2800" b="0" kern="1200" noProof="0" dirty="0">
                        <a:solidFill>
                          <a:schemeClr val="tx1"/>
                        </a:solidFill>
                        <a:effectLst/>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905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GB" sz="2800" b="0" kern="1200" noProof="0" dirty="0">
                          <a:solidFill>
                            <a:schemeClr val="tx1"/>
                          </a:solidFill>
                          <a:effectLst/>
                          <a:latin typeface="+mn-lt"/>
                          <a:ea typeface="+mn-ea"/>
                          <a:cs typeface="+mn-cs"/>
                        </a:rPr>
                        <a:t>Result</a:t>
                      </a:r>
                      <a:endParaRPr lang="bg-BG" sz="2800" b="0" kern="1200" noProof="0" dirty="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7" name="Slide Number">
            <a:extLst>
              <a:ext uri="{FF2B5EF4-FFF2-40B4-BE49-F238E27FC236}">
                <a16:creationId xmlns:a16="http://schemas.microsoft.com/office/drawing/2014/main" xmlns="" id="{566D1A26-C073-4894-A743-93DB5C56028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480</a:t>
            </a:fld>
            <a:endParaRPr lang="en-US" dirty="0"/>
          </a:p>
        </p:txBody>
      </p:sp>
    </p:spTree>
    <p:extLst>
      <p:ext uri="{BB962C8B-B14F-4D97-AF65-F5344CB8AC3E}">
        <p14:creationId xmlns:p14="http://schemas.microsoft.com/office/powerpoint/2010/main" val="2116994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76F98A9B-71A4-4ED1-8B75-B3BD74850055}"/>
              </a:ext>
            </a:extLst>
          </p:cNvPr>
          <p:cNvSpPr>
            <a:spLocks noGrp="1"/>
          </p:cNvSpPr>
          <p:nvPr>
            <p:ph type="body" sz="quarter" idx="10"/>
          </p:nvPr>
        </p:nvSpPr>
        <p:spPr>
          <a:xfrm>
            <a:off x="623421" y="1242934"/>
            <a:ext cx="3852579" cy="5201066"/>
          </a:xfrm>
        </p:spPr>
        <p:txBody>
          <a:bodyPr/>
          <a:lstStyle/>
          <a:p>
            <a:r>
              <a:rPr lang="en-GB" dirty="0">
                <a:solidFill>
                  <a:schemeClr val="tx1"/>
                </a:solidFill>
              </a:rPr>
              <a:t>Bitwise</a:t>
            </a:r>
            <a:r>
              <a:rPr lang="en-GB" dirty="0"/>
              <a:t> </a:t>
            </a:r>
            <a:r>
              <a:rPr lang="en-GB" b="1" dirty="0">
                <a:solidFill>
                  <a:schemeClr val="bg1"/>
                </a:solidFill>
              </a:rPr>
              <a:t>NOT </a:t>
            </a:r>
            <a:r>
              <a:rPr lang="en-GB" b="1" dirty="0">
                <a:solidFill>
                  <a:schemeClr val="bg1"/>
                </a:solidFill>
                <a:latin typeface="Consolas" panose="020B0609020204030204" pitchFamily="49" charset="0"/>
              </a:rPr>
              <a:t>(</a:t>
            </a:r>
            <a:r>
              <a:rPr lang="en-US" sz="3600" b="1" dirty="0">
                <a:solidFill>
                  <a:schemeClr val="bg1"/>
                </a:solidFill>
                <a:latin typeface="Consolas" pitchFamily="49" charset="0"/>
                <a:cs typeface="Consolas" pitchFamily="49" charset="0"/>
              </a:rPr>
              <a:t>~)</a:t>
            </a:r>
          </a:p>
          <a:p>
            <a:endParaRPr lang="en-US" sz="3600" dirty="0">
              <a:solidFill>
                <a:schemeClr val="tx1"/>
              </a:solidFill>
              <a:latin typeface="Consolas" pitchFamily="49" charset="0"/>
            </a:endParaRPr>
          </a:p>
          <a:p>
            <a:pPr>
              <a:spcAft>
                <a:spcPts val="1800"/>
              </a:spcAft>
            </a:pPr>
            <a:endParaRPr lang="en-US" sz="3600" dirty="0">
              <a:latin typeface="Consolas" pitchFamily="49" charset="0"/>
            </a:endParaRPr>
          </a:p>
          <a:p>
            <a:pPr>
              <a:spcBef>
                <a:spcPts val="1800"/>
              </a:spcBef>
            </a:pPr>
            <a:r>
              <a:rPr lang="en-US" sz="3600" dirty="0">
                <a:solidFill>
                  <a:schemeClr val="tx1"/>
                </a:solidFill>
                <a:latin typeface="+mj-lt"/>
              </a:rPr>
              <a:t>Bitwise </a:t>
            </a:r>
            <a:r>
              <a:rPr lang="en-US" sz="3600" b="1" dirty="0">
                <a:solidFill>
                  <a:schemeClr val="bg1"/>
                </a:solidFill>
                <a:latin typeface="+mj-lt"/>
              </a:rPr>
              <a:t>AND (&amp;)</a:t>
            </a:r>
            <a:r>
              <a:rPr lang="en-GB" b="1" dirty="0">
                <a:solidFill>
                  <a:schemeClr val="bg1"/>
                </a:solidFill>
                <a:latin typeface="+mj-lt"/>
              </a:rPr>
              <a:t>  </a:t>
            </a:r>
          </a:p>
        </p:txBody>
      </p:sp>
      <p:sp>
        <p:nvSpPr>
          <p:cNvPr id="5" name="Title 4">
            <a:extLst>
              <a:ext uri="{FF2B5EF4-FFF2-40B4-BE49-F238E27FC236}">
                <a16:creationId xmlns:a16="http://schemas.microsoft.com/office/drawing/2014/main" xmlns="" id="{7A302DAD-6D69-4C3C-9610-BD8D13F8F59B}"/>
              </a:ext>
            </a:extLst>
          </p:cNvPr>
          <p:cNvSpPr>
            <a:spLocks noGrp="1"/>
          </p:cNvSpPr>
          <p:nvPr>
            <p:ph type="title"/>
          </p:nvPr>
        </p:nvSpPr>
        <p:spPr/>
        <p:txBody>
          <a:bodyPr/>
          <a:lstStyle/>
          <a:p>
            <a:r>
              <a:rPr lang="en-GB" dirty="0"/>
              <a:t>Bitwise Operators </a:t>
            </a:r>
            <a:r>
              <a:rPr lang="bg-BG" dirty="0"/>
              <a:t>– </a:t>
            </a:r>
            <a:r>
              <a:rPr lang="en-GB" dirty="0"/>
              <a:t>Examples</a:t>
            </a:r>
          </a:p>
        </p:txBody>
      </p:sp>
      <p:sp>
        <p:nvSpPr>
          <p:cNvPr id="14" name="Text Placeholder 7">
            <a:extLst>
              <a:ext uri="{FF2B5EF4-FFF2-40B4-BE49-F238E27FC236}">
                <a16:creationId xmlns:a16="http://schemas.microsoft.com/office/drawing/2014/main" xmlns="" id="{E6328F0A-578D-48E0-8139-E24EF848734E}"/>
              </a:ext>
            </a:extLst>
          </p:cNvPr>
          <p:cNvSpPr txBox="1">
            <a:spLocks/>
          </p:cNvSpPr>
          <p:nvPr/>
        </p:nvSpPr>
        <p:spPr>
          <a:xfrm>
            <a:off x="1221781" y="1993014"/>
            <a:ext cx="2721243" cy="11100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5     </a:t>
            </a:r>
            <a:r>
              <a:rPr lang="bg-BG" dirty="0">
                <a:solidFill>
                  <a:schemeClr val="tx1"/>
                </a:solidFill>
              </a:rPr>
              <a:t> </a:t>
            </a:r>
            <a:r>
              <a:rPr lang="en-GB" dirty="0">
                <a:solidFill>
                  <a:schemeClr val="accent2"/>
                </a:solidFill>
              </a:rPr>
              <a:t>// 0101</a:t>
            </a:r>
          </a:p>
          <a:p>
            <a:r>
              <a:rPr lang="en-GB" dirty="0">
                <a:solidFill>
                  <a:schemeClr val="bg1"/>
                </a:solidFill>
              </a:rPr>
              <a:t>~</a:t>
            </a:r>
            <a:r>
              <a:rPr lang="en-GB" dirty="0">
                <a:solidFill>
                  <a:schemeClr val="tx1"/>
                </a:solidFill>
              </a:rPr>
              <a:t>5    </a:t>
            </a:r>
            <a:r>
              <a:rPr lang="bg-BG" dirty="0">
                <a:solidFill>
                  <a:schemeClr val="tx1"/>
                </a:solidFill>
              </a:rPr>
              <a:t> </a:t>
            </a:r>
            <a:r>
              <a:rPr lang="en-GB" dirty="0">
                <a:solidFill>
                  <a:schemeClr val="accent2"/>
                </a:solidFill>
              </a:rPr>
              <a:t>// 1010</a:t>
            </a:r>
          </a:p>
        </p:txBody>
      </p:sp>
      <p:sp>
        <p:nvSpPr>
          <p:cNvPr id="17" name="Text Placeholder 7">
            <a:extLst>
              <a:ext uri="{FF2B5EF4-FFF2-40B4-BE49-F238E27FC236}">
                <a16:creationId xmlns:a16="http://schemas.microsoft.com/office/drawing/2014/main" xmlns="" id="{91AF4C8D-E736-442D-9E71-F05EA4A2855E}"/>
              </a:ext>
            </a:extLst>
          </p:cNvPr>
          <p:cNvSpPr txBox="1">
            <a:spLocks/>
          </p:cNvSpPr>
          <p:nvPr/>
        </p:nvSpPr>
        <p:spPr>
          <a:xfrm>
            <a:off x="1221780" y="4496080"/>
            <a:ext cx="2721243" cy="16329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5     </a:t>
            </a:r>
            <a:r>
              <a:rPr lang="bg-BG" dirty="0">
                <a:solidFill>
                  <a:schemeClr val="tx1"/>
                </a:solidFill>
              </a:rPr>
              <a:t> </a:t>
            </a:r>
            <a:r>
              <a:rPr lang="en-GB" dirty="0">
                <a:solidFill>
                  <a:schemeClr val="accent2"/>
                </a:solidFill>
              </a:rPr>
              <a:t>// 0101</a:t>
            </a:r>
          </a:p>
          <a:p>
            <a:r>
              <a:rPr lang="en-GB" dirty="0">
                <a:solidFill>
                  <a:schemeClr val="tx1"/>
                </a:solidFill>
              </a:rPr>
              <a:t>3     </a:t>
            </a:r>
            <a:r>
              <a:rPr lang="bg-BG" dirty="0">
                <a:solidFill>
                  <a:schemeClr val="tx1"/>
                </a:solidFill>
              </a:rPr>
              <a:t> </a:t>
            </a:r>
            <a:r>
              <a:rPr lang="en-GB" dirty="0">
                <a:solidFill>
                  <a:schemeClr val="accent2"/>
                </a:solidFill>
              </a:rPr>
              <a:t>// 0011</a:t>
            </a:r>
          </a:p>
          <a:p>
            <a:r>
              <a:rPr lang="en-GB" dirty="0">
                <a:solidFill>
                  <a:schemeClr val="tx1"/>
                </a:solidFill>
              </a:rPr>
              <a:t>5 </a:t>
            </a:r>
            <a:r>
              <a:rPr lang="en-GB" dirty="0">
                <a:solidFill>
                  <a:schemeClr val="bg1"/>
                </a:solidFill>
              </a:rPr>
              <a:t>&amp;</a:t>
            </a:r>
            <a:r>
              <a:rPr lang="en-GB" dirty="0">
                <a:solidFill>
                  <a:schemeClr val="tx1"/>
                </a:solidFill>
              </a:rPr>
              <a:t> 3 </a:t>
            </a:r>
            <a:r>
              <a:rPr lang="bg-BG" dirty="0">
                <a:solidFill>
                  <a:schemeClr val="tx1"/>
                </a:solidFill>
              </a:rPr>
              <a:t> </a:t>
            </a:r>
            <a:r>
              <a:rPr lang="en-GB" dirty="0">
                <a:solidFill>
                  <a:schemeClr val="accent2"/>
                </a:solidFill>
              </a:rPr>
              <a:t>// 0001</a:t>
            </a:r>
          </a:p>
        </p:txBody>
      </p:sp>
      <p:sp>
        <p:nvSpPr>
          <p:cNvPr id="19" name="Text Placeholder 7">
            <a:extLst>
              <a:ext uri="{FF2B5EF4-FFF2-40B4-BE49-F238E27FC236}">
                <a16:creationId xmlns:a16="http://schemas.microsoft.com/office/drawing/2014/main" xmlns="" id="{A0F8710E-26B9-4189-8558-3B6E5897E03A}"/>
              </a:ext>
            </a:extLst>
          </p:cNvPr>
          <p:cNvSpPr txBox="1">
            <a:spLocks/>
          </p:cNvSpPr>
          <p:nvPr/>
        </p:nvSpPr>
        <p:spPr>
          <a:xfrm>
            <a:off x="4971000" y="1242934"/>
            <a:ext cx="3960000"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t>Bitwise </a:t>
            </a:r>
            <a:r>
              <a:rPr lang="en-GB" b="1" dirty="0">
                <a:solidFill>
                  <a:schemeClr val="bg1"/>
                </a:solidFill>
              </a:rPr>
              <a:t>OR </a:t>
            </a:r>
            <a:r>
              <a:rPr lang="en-GB" b="1" dirty="0">
                <a:solidFill>
                  <a:schemeClr val="bg1"/>
                </a:solidFill>
                <a:latin typeface="Consolas" panose="020B0609020204030204" pitchFamily="49" charset="0"/>
              </a:rPr>
              <a:t>(</a:t>
            </a:r>
            <a:r>
              <a:rPr lang="en-US" sz="3600" b="1" dirty="0">
                <a:solidFill>
                  <a:schemeClr val="bg1"/>
                </a:solidFill>
                <a:latin typeface="Consolas" pitchFamily="49" charset="0"/>
                <a:cs typeface="Consolas" pitchFamily="49" charset="0"/>
              </a:rPr>
              <a:t>|)</a:t>
            </a:r>
          </a:p>
          <a:p>
            <a:endParaRPr lang="en-US" sz="3600" dirty="0">
              <a:latin typeface="Consolas" pitchFamily="49" charset="0"/>
            </a:endParaRPr>
          </a:p>
          <a:p>
            <a:pPr>
              <a:spcAft>
                <a:spcPts val="1800"/>
              </a:spcAft>
            </a:pPr>
            <a:endParaRPr lang="en-US" sz="3600" dirty="0">
              <a:latin typeface="Consolas" pitchFamily="49" charset="0"/>
            </a:endParaRPr>
          </a:p>
          <a:p>
            <a:pPr>
              <a:spcBef>
                <a:spcPts val="1800"/>
              </a:spcBef>
            </a:pPr>
            <a:r>
              <a:rPr lang="en-US" sz="3600" dirty="0">
                <a:latin typeface="+mj-lt"/>
              </a:rPr>
              <a:t>Bitwise </a:t>
            </a:r>
            <a:r>
              <a:rPr lang="en-US" sz="3600" b="1" dirty="0">
                <a:solidFill>
                  <a:schemeClr val="bg1"/>
                </a:solidFill>
                <a:latin typeface="+mj-lt"/>
              </a:rPr>
              <a:t>XOR</a:t>
            </a:r>
            <a:r>
              <a:rPr lang="bg-BG" sz="3600" b="1" dirty="0">
                <a:solidFill>
                  <a:schemeClr val="bg1"/>
                </a:solidFill>
                <a:latin typeface="+mj-lt"/>
              </a:rPr>
              <a:t> </a:t>
            </a:r>
            <a:r>
              <a:rPr lang="en-US" sz="3600" b="1" dirty="0">
                <a:solidFill>
                  <a:schemeClr val="bg1"/>
                </a:solidFill>
                <a:latin typeface="+mj-lt"/>
              </a:rPr>
              <a:t>(^)</a:t>
            </a:r>
            <a:r>
              <a:rPr lang="en-GB" b="1" dirty="0">
                <a:solidFill>
                  <a:schemeClr val="bg1"/>
                </a:solidFill>
                <a:latin typeface="+mj-lt"/>
              </a:rPr>
              <a:t>  </a:t>
            </a:r>
          </a:p>
        </p:txBody>
      </p:sp>
      <p:sp>
        <p:nvSpPr>
          <p:cNvPr id="20" name="Text Placeholder 7">
            <a:extLst>
              <a:ext uri="{FF2B5EF4-FFF2-40B4-BE49-F238E27FC236}">
                <a16:creationId xmlns:a16="http://schemas.microsoft.com/office/drawing/2014/main" xmlns="" id="{D56BC4B2-19E4-4144-9CFB-A0DE381FA065}"/>
              </a:ext>
            </a:extLst>
          </p:cNvPr>
          <p:cNvSpPr txBox="1">
            <a:spLocks/>
          </p:cNvSpPr>
          <p:nvPr/>
        </p:nvSpPr>
        <p:spPr>
          <a:xfrm>
            <a:off x="5559736" y="1993014"/>
            <a:ext cx="2741263" cy="16329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5     </a:t>
            </a:r>
            <a:r>
              <a:rPr lang="bg-BG" dirty="0">
                <a:solidFill>
                  <a:schemeClr val="tx1"/>
                </a:solidFill>
              </a:rPr>
              <a:t> </a:t>
            </a:r>
            <a:r>
              <a:rPr lang="en-GB" dirty="0">
                <a:solidFill>
                  <a:schemeClr val="accent2"/>
                </a:solidFill>
              </a:rPr>
              <a:t>// 0101</a:t>
            </a:r>
          </a:p>
          <a:p>
            <a:r>
              <a:rPr lang="bg-BG" dirty="0">
                <a:solidFill>
                  <a:schemeClr val="tx1"/>
                </a:solidFill>
              </a:rPr>
              <a:t>3</a:t>
            </a:r>
            <a:r>
              <a:rPr lang="en-GB" dirty="0">
                <a:solidFill>
                  <a:schemeClr val="tx1"/>
                </a:solidFill>
              </a:rPr>
              <a:t> </a:t>
            </a:r>
            <a:r>
              <a:rPr lang="bg-BG" dirty="0">
                <a:solidFill>
                  <a:schemeClr val="tx1"/>
                </a:solidFill>
              </a:rPr>
              <a:t> </a:t>
            </a:r>
            <a:r>
              <a:rPr lang="en-GB" dirty="0">
                <a:solidFill>
                  <a:schemeClr val="tx1"/>
                </a:solidFill>
              </a:rPr>
              <a:t>   </a:t>
            </a:r>
            <a:r>
              <a:rPr lang="bg-BG" dirty="0">
                <a:solidFill>
                  <a:schemeClr val="tx1"/>
                </a:solidFill>
              </a:rPr>
              <a:t> </a:t>
            </a:r>
            <a:r>
              <a:rPr lang="en-GB" dirty="0">
                <a:solidFill>
                  <a:schemeClr val="accent2"/>
                </a:solidFill>
              </a:rPr>
              <a:t>// </a:t>
            </a:r>
            <a:r>
              <a:rPr lang="bg-BG" dirty="0">
                <a:solidFill>
                  <a:schemeClr val="accent2"/>
                </a:solidFill>
              </a:rPr>
              <a:t>0</a:t>
            </a:r>
            <a:r>
              <a:rPr lang="en-GB" dirty="0">
                <a:solidFill>
                  <a:schemeClr val="accent2"/>
                </a:solidFill>
              </a:rPr>
              <a:t>01</a:t>
            </a:r>
            <a:r>
              <a:rPr lang="bg-BG" dirty="0">
                <a:solidFill>
                  <a:schemeClr val="accent2"/>
                </a:solidFill>
              </a:rPr>
              <a:t>1</a:t>
            </a:r>
          </a:p>
          <a:p>
            <a:r>
              <a:rPr lang="en-GB" dirty="0">
                <a:solidFill>
                  <a:schemeClr val="tx1"/>
                </a:solidFill>
              </a:rPr>
              <a:t>5 </a:t>
            </a:r>
            <a:r>
              <a:rPr lang="en-GB" dirty="0">
                <a:solidFill>
                  <a:schemeClr val="bg1"/>
                </a:solidFill>
              </a:rPr>
              <a:t>|</a:t>
            </a:r>
            <a:r>
              <a:rPr lang="en-GB" dirty="0">
                <a:solidFill>
                  <a:schemeClr val="tx1"/>
                </a:solidFill>
              </a:rPr>
              <a:t> 3 </a:t>
            </a:r>
            <a:r>
              <a:rPr lang="bg-BG" dirty="0">
                <a:solidFill>
                  <a:schemeClr val="tx1"/>
                </a:solidFill>
              </a:rPr>
              <a:t> </a:t>
            </a:r>
            <a:r>
              <a:rPr lang="en-GB" dirty="0">
                <a:solidFill>
                  <a:schemeClr val="accent2"/>
                </a:solidFill>
              </a:rPr>
              <a:t>// 0111</a:t>
            </a:r>
          </a:p>
        </p:txBody>
      </p:sp>
      <p:sp>
        <p:nvSpPr>
          <p:cNvPr id="22" name="Text Placeholder 7">
            <a:extLst>
              <a:ext uri="{FF2B5EF4-FFF2-40B4-BE49-F238E27FC236}">
                <a16:creationId xmlns:a16="http://schemas.microsoft.com/office/drawing/2014/main" xmlns="" id="{30E724E5-AB9C-4324-AA48-E2D8F52915C4}"/>
              </a:ext>
            </a:extLst>
          </p:cNvPr>
          <p:cNvSpPr txBox="1">
            <a:spLocks/>
          </p:cNvSpPr>
          <p:nvPr/>
        </p:nvSpPr>
        <p:spPr>
          <a:xfrm>
            <a:off x="5559736" y="4496080"/>
            <a:ext cx="2741263" cy="163292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dirty="0">
                <a:solidFill>
                  <a:schemeClr val="tx1"/>
                </a:solidFill>
              </a:rPr>
              <a:t>5     </a:t>
            </a:r>
            <a:r>
              <a:rPr lang="bg-BG" dirty="0">
                <a:solidFill>
                  <a:schemeClr val="tx1"/>
                </a:solidFill>
              </a:rPr>
              <a:t> </a:t>
            </a:r>
            <a:r>
              <a:rPr lang="en-GB" dirty="0">
                <a:solidFill>
                  <a:schemeClr val="accent2"/>
                </a:solidFill>
              </a:rPr>
              <a:t>// 0101</a:t>
            </a:r>
          </a:p>
          <a:p>
            <a:r>
              <a:rPr lang="bg-BG" dirty="0">
                <a:solidFill>
                  <a:schemeClr val="tx1"/>
                </a:solidFill>
              </a:rPr>
              <a:t>3</a:t>
            </a:r>
            <a:r>
              <a:rPr lang="en-GB" dirty="0">
                <a:solidFill>
                  <a:schemeClr val="tx1"/>
                </a:solidFill>
              </a:rPr>
              <a:t> </a:t>
            </a:r>
            <a:r>
              <a:rPr lang="bg-BG" dirty="0">
                <a:solidFill>
                  <a:schemeClr val="tx1"/>
                </a:solidFill>
              </a:rPr>
              <a:t> </a:t>
            </a:r>
            <a:r>
              <a:rPr lang="en-GB" dirty="0">
                <a:solidFill>
                  <a:schemeClr val="tx1"/>
                </a:solidFill>
              </a:rPr>
              <a:t>   </a:t>
            </a:r>
            <a:r>
              <a:rPr lang="bg-BG" dirty="0">
                <a:solidFill>
                  <a:schemeClr val="tx1"/>
                </a:solidFill>
              </a:rPr>
              <a:t> </a:t>
            </a:r>
            <a:r>
              <a:rPr lang="en-GB" dirty="0">
                <a:solidFill>
                  <a:schemeClr val="accent2"/>
                </a:solidFill>
              </a:rPr>
              <a:t>// </a:t>
            </a:r>
            <a:r>
              <a:rPr lang="bg-BG" dirty="0">
                <a:solidFill>
                  <a:schemeClr val="accent2"/>
                </a:solidFill>
              </a:rPr>
              <a:t>0</a:t>
            </a:r>
            <a:r>
              <a:rPr lang="en-GB" dirty="0">
                <a:solidFill>
                  <a:schemeClr val="accent2"/>
                </a:solidFill>
              </a:rPr>
              <a:t>01</a:t>
            </a:r>
            <a:r>
              <a:rPr lang="bg-BG" dirty="0">
                <a:solidFill>
                  <a:schemeClr val="accent2"/>
                </a:solidFill>
              </a:rPr>
              <a:t>1</a:t>
            </a:r>
          </a:p>
          <a:p>
            <a:r>
              <a:rPr lang="en-GB" dirty="0">
                <a:solidFill>
                  <a:schemeClr val="tx1"/>
                </a:solidFill>
              </a:rPr>
              <a:t>5 </a:t>
            </a:r>
            <a:r>
              <a:rPr lang="en-GB" dirty="0">
                <a:solidFill>
                  <a:schemeClr val="bg1"/>
                </a:solidFill>
              </a:rPr>
              <a:t>^</a:t>
            </a:r>
            <a:r>
              <a:rPr lang="en-GB" dirty="0">
                <a:solidFill>
                  <a:schemeClr val="tx1"/>
                </a:solidFill>
              </a:rPr>
              <a:t> 3 </a:t>
            </a:r>
            <a:r>
              <a:rPr lang="bg-BG" dirty="0">
                <a:solidFill>
                  <a:schemeClr val="tx1"/>
                </a:solidFill>
              </a:rPr>
              <a:t> </a:t>
            </a:r>
            <a:r>
              <a:rPr lang="en-GB" dirty="0">
                <a:solidFill>
                  <a:schemeClr val="accent2"/>
                </a:solidFill>
              </a:rPr>
              <a:t>// 0110</a:t>
            </a:r>
          </a:p>
        </p:txBody>
      </p:sp>
      <p:sp>
        <p:nvSpPr>
          <p:cNvPr id="11" name="Slide Number">
            <a:extLst>
              <a:ext uri="{FF2B5EF4-FFF2-40B4-BE49-F238E27FC236}">
                <a16:creationId xmlns:a16="http://schemas.microsoft.com/office/drawing/2014/main" xmlns="" id="{06BCC518-B859-4FCF-A9C2-9817A5A041D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481</a:t>
            </a:fld>
            <a:endParaRPr lang="en-US" noProof="0" dirty="0"/>
          </a:p>
        </p:txBody>
      </p:sp>
    </p:spTree>
    <p:extLst>
      <p:ext uri="{BB962C8B-B14F-4D97-AF65-F5344CB8AC3E}">
        <p14:creationId xmlns:p14="http://schemas.microsoft.com/office/powerpoint/2010/main" val="13896281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FA72FB4-894A-4BB1-9AFC-C04926494271}"/>
              </a:ext>
            </a:extLst>
          </p:cNvPr>
          <p:cNvSpPr>
            <a:spLocks noGrp="1"/>
          </p:cNvSpPr>
          <p:nvPr>
            <p:ph type="body" sz="quarter" idx="10"/>
          </p:nvPr>
        </p:nvSpPr>
        <p:spPr>
          <a:xfrm>
            <a:off x="2136000" y="1121143"/>
            <a:ext cx="9855000" cy="2442857"/>
          </a:xfrm>
        </p:spPr>
        <p:txBody>
          <a:bodyPr/>
          <a:lstStyle/>
          <a:p>
            <a:r>
              <a:rPr lang="en-US" b="1" dirty="0"/>
              <a:t>Bit shifts</a:t>
            </a:r>
            <a:r>
              <a:rPr lang="en-US" dirty="0"/>
              <a:t> are bitwise operations, where</a:t>
            </a:r>
            <a:endParaRPr lang="bg-BG" dirty="0"/>
          </a:p>
          <a:p>
            <a:pPr lvl="1"/>
            <a:r>
              <a:rPr lang="en-GB" b="1" dirty="0"/>
              <a:t>Bits are moved </a:t>
            </a:r>
            <a:r>
              <a:rPr lang="en-GB" dirty="0"/>
              <a:t>(</a:t>
            </a:r>
            <a:r>
              <a:rPr lang="en-GB" b="1" dirty="0">
                <a:solidFill>
                  <a:schemeClr val="bg1"/>
                </a:solidFill>
              </a:rPr>
              <a:t>shifted</a:t>
            </a:r>
            <a:r>
              <a:rPr lang="en-GB" dirty="0"/>
              <a:t>) to the </a:t>
            </a:r>
            <a:r>
              <a:rPr lang="en-GB" b="1" dirty="0">
                <a:solidFill>
                  <a:schemeClr val="bg1"/>
                </a:solidFill>
              </a:rPr>
              <a:t>left</a:t>
            </a:r>
            <a:r>
              <a:rPr lang="en-GB" dirty="0"/>
              <a:t> or </a:t>
            </a:r>
            <a:r>
              <a:rPr lang="en-GB" b="1" dirty="0">
                <a:solidFill>
                  <a:schemeClr val="bg1"/>
                </a:solidFill>
              </a:rPr>
              <a:t>right</a:t>
            </a:r>
          </a:p>
          <a:p>
            <a:pPr lvl="1"/>
            <a:r>
              <a:rPr lang="en-GB" dirty="0"/>
              <a:t>The bits that fall outside the number are </a:t>
            </a:r>
            <a:br>
              <a:rPr lang="en-GB" dirty="0"/>
            </a:br>
            <a:r>
              <a:rPr lang="en-GB" b="1" dirty="0">
                <a:solidFill>
                  <a:schemeClr val="bg1"/>
                </a:solidFill>
              </a:rPr>
              <a:t>lost</a:t>
            </a:r>
            <a:r>
              <a:rPr lang="en-GB" dirty="0"/>
              <a:t> and </a:t>
            </a:r>
            <a:r>
              <a:rPr lang="en-GB" b="1" dirty="0">
                <a:solidFill>
                  <a:schemeClr val="bg1"/>
                </a:solidFill>
              </a:rPr>
              <a:t>replaced by 0</a:t>
            </a:r>
            <a:endParaRPr lang="en-GB" dirty="0"/>
          </a:p>
        </p:txBody>
      </p:sp>
      <p:sp>
        <p:nvSpPr>
          <p:cNvPr id="3" name="Title 2">
            <a:extLst>
              <a:ext uri="{FF2B5EF4-FFF2-40B4-BE49-F238E27FC236}">
                <a16:creationId xmlns:a16="http://schemas.microsoft.com/office/drawing/2014/main" xmlns="" id="{93E1F51C-3592-4D3A-A2CB-A8BC5F405CF2}"/>
              </a:ext>
            </a:extLst>
          </p:cNvPr>
          <p:cNvSpPr>
            <a:spLocks noGrp="1"/>
          </p:cNvSpPr>
          <p:nvPr>
            <p:ph type="title"/>
          </p:nvPr>
        </p:nvSpPr>
        <p:spPr/>
        <p:txBody>
          <a:bodyPr/>
          <a:lstStyle/>
          <a:p>
            <a:r>
              <a:rPr lang="en-GB" dirty="0"/>
              <a:t>Bit Shifts</a:t>
            </a:r>
          </a:p>
        </p:txBody>
      </p:sp>
      <p:sp>
        <p:nvSpPr>
          <p:cNvPr id="6" name="Slide Number">
            <a:extLst>
              <a:ext uri="{FF2B5EF4-FFF2-40B4-BE49-F238E27FC236}">
                <a16:creationId xmlns:a16="http://schemas.microsoft.com/office/drawing/2014/main" xmlns="" id="{202726DB-0B44-433D-B70E-08FE19B00D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482</a:t>
            </a:fld>
            <a:endParaRPr lang="en-US" dirty="0"/>
          </a:p>
        </p:txBody>
      </p:sp>
      <p:sp>
        <p:nvSpPr>
          <p:cNvPr id="5" name="Text Placeholder 1">
            <a:extLst>
              <a:ext uri="{FF2B5EF4-FFF2-40B4-BE49-F238E27FC236}">
                <a16:creationId xmlns:a16="http://schemas.microsoft.com/office/drawing/2014/main" xmlns="" id="{9AFB48A4-8A41-45C1-9B79-4F5560CF25DD}"/>
              </a:ext>
            </a:extLst>
          </p:cNvPr>
          <p:cNvSpPr txBox="1">
            <a:spLocks/>
          </p:cNvSpPr>
          <p:nvPr/>
        </p:nvSpPr>
        <p:spPr>
          <a:xfrm>
            <a:off x="2136000" y="3744000"/>
            <a:ext cx="4635000" cy="72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GB" b="1" dirty="0">
                <a:solidFill>
                  <a:schemeClr val="bg1"/>
                </a:solidFill>
              </a:rPr>
              <a:t>Left</a:t>
            </a:r>
            <a:r>
              <a:rPr lang="en-GB" dirty="0"/>
              <a:t> shift (</a:t>
            </a:r>
            <a:r>
              <a:rPr lang="en-GB" b="1" dirty="0">
                <a:solidFill>
                  <a:schemeClr val="bg1"/>
                </a:solidFill>
              </a:rPr>
              <a:t>&lt;&lt; </a:t>
            </a:r>
            <a:r>
              <a:rPr lang="en-GB" dirty="0"/>
              <a:t>operator)</a:t>
            </a:r>
          </a:p>
          <a:p>
            <a:pPr>
              <a:buClr>
                <a:schemeClr val="tx1"/>
              </a:buClr>
            </a:pPr>
            <a:endParaRPr lang="en-GB" dirty="0"/>
          </a:p>
        </p:txBody>
      </p:sp>
      <p:sp>
        <p:nvSpPr>
          <p:cNvPr id="7" name="Text Placeholder 1">
            <a:extLst>
              <a:ext uri="{FF2B5EF4-FFF2-40B4-BE49-F238E27FC236}">
                <a16:creationId xmlns:a16="http://schemas.microsoft.com/office/drawing/2014/main" xmlns="" id="{5A3844A6-661D-4CEE-A897-E88DC61B1F2D}"/>
              </a:ext>
            </a:extLst>
          </p:cNvPr>
          <p:cNvSpPr txBox="1">
            <a:spLocks/>
          </p:cNvSpPr>
          <p:nvPr/>
        </p:nvSpPr>
        <p:spPr>
          <a:xfrm>
            <a:off x="6941737" y="3744000"/>
            <a:ext cx="4995000" cy="72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b="1" dirty="0">
                <a:solidFill>
                  <a:schemeClr val="bg1"/>
                </a:solidFill>
              </a:rPr>
              <a:t>Right</a:t>
            </a:r>
            <a:r>
              <a:rPr lang="en-GB" dirty="0"/>
              <a:t> shift (</a:t>
            </a:r>
            <a:r>
              <a:rPr lang="en-GB" b="1" dirty="0">
                <a:solidFill>
                  <a:schemeClr val="bg1"/>
                </a:solidFill>
              </a:rPr>
              <a:t>&gt;&gt; </a:t>
            </a:r>
            <a:r>
              <a:rPr lang="en-GB" dirty="0"/>
              <a:t>operator)</a:t>
            </a:r>
          </a:p>
          <a:p>
            <a:pPr>
              <a:buClr>
                <a:schemeClr val="tx1"/>
              </a:buClr>
            </a:pPr>
            <a:endParaRPr lang="en-GB" dirty="0"/>
          </a:p>
        </p:txBody>
      </p:sp>
      <p:grpSp>
        <p:nvGrpSpPr>
          <p:cNvPr id="64" name="Group 63">
            <a:extLst>
              <a:ext uri="{FF2B5EF4-FFF2-40B4-BE49-F238E27FC236}">
                <a16:creationId xmlns:a16="http://schemas.microsoft.com/office/drawing/2014/main" xmlns="" id="{8B1866D0-92F9-4931-85AA-9AC4DC78C234}"/>
              </a:ext>
            </a:extLst>
          </p:cNvPr>
          <p:cNvGrpSpPr/>
          <p:nvPr/>
        </p:nvGrpSpPr>
        <p:grpSpPr>
          <a:xfrm>
            <a:off x="2647149" y="4605914"/>
            <a:ext cx="3612703" cy="1433086"/>
            <a:chOff x="2647149" y="4605914"/>
            <a:chExt cx="3612703" cy="1433086"/>
          </a:xfrm>
        </p:grpSpPr>
        <p:grpSp>
          <p:nvGrpSpPr>
            <p:cNvPr id="9" name="Group 8">
              <a:extLst>
                <a:ext uri="{FF2B5EF4-FFF2-40B4-BE49-F238E27FC236}">
                  <a16:creationId xmlns:a16="http://schemas.microsoft.com/office/drawing/2014/main" xmlns="" id="{3D2EE8EC-63C0-4424-980B-1696D7679337}"/>
                </a:ext>
              </a:extLst>
            </p:cNvPr>
            <p:cNvGrpSpPr/>
            <p:nvPr/>
          </p:nvGrpSpPr>
          <p:grpSpPr>
            <a:xfrm>
              <a:off x="2647149" y="4605914"/>
              <a:ext cx="3610711" cy="480834"/>
              <a:chOff x="1447072" y="2930658"/>
              <a:chExt cx="5205937" cy="650742"/>
            </a:xfrm>
          </p:grpSpPr>
          <p:sp>
            <p:nvSpPr>
              <p:cNvPr id="26" name="Rectangle 25">
                <a:extLst>
                  <a:ext uri="{FF2B5EF4-FFF2-40B4-BE49-F238E27FC236}">
                    <a16:creationId xmlns:a16="http://schemas.microsoft.com/office/drawing/2014/main" xmlns="" id="{5A784D8F-410B-453A-ADB8-CB34B327B408}"/>
                  </a:ext>
                </a:extLst>
              </p:cNvPr>
              <p:cNvSpPr/>
              <p:nvPr/>
            </p:nvSpPr>
            <p:spPr bwMode="auto">
              <a:xfrm>
                <a:off x="1447072"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xmlns="" id="{A3D76FB7-2A27-4D2E-B5AB-A6AB9A643ED3}"/>
                  </a:ext>
                </a:extLst>
              </p:cNvPr>
              <p:cNvSpPr/>
              <p:nvPr/>
            </p:nvSpPr>
            <p:spPr bwMode="auto">
              <a:xfrm>
                <a:off x="209781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xmlns="" id="{8914040F-1143-495A-870D-D099D83CCB32}"/>
                  </a:ext>
                </a:extLst>
              </p:cNvPr>
              <p:cNvSpPr/>
              <p:nvPr/>
            </p:nvSpPr>
            <p:spPr bwMode="auto">
              <a:xfrm>
                <a:off x="274855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xmlns="" id="{B0442848-3AA1-4009-8D5C-485C676DC8A7}"/>
                  </a:ext>
                </a:extLst>
              </p:cNvPr>
              <p:cNvSpPr/>
              <p:nvPr/>
            </p:nvSpPr>
            <p:spPr bwMode="auto">
              <a:xfrm>
                <a:off x="3399300"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F3F64479-6078-436A-89A2-3AC418F0E04E}"/>
                  </a:ext>
                </a:extLst>
              </p:cNvPr>
              <p:cNvSpPr/>
              <p:nvPr/>
            </p:nvSpPr>
            <p:spPr bwMode="auto">
              <a:xfrm>
                <a:off x="4050041"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31" name="Rectangle 30">
                <a:extLst>
                  <a:ext uri="{FF2B5EF4-FFF2-40B4-BE49-F238E27FC236}">
                    <a16:creationId xmlns:a16="http://schemas.microsoft.com/office/drawing/2014/main" xmlns="" id="{95809304-F0B4-42D5-8BB3-23663C22D249}"/>
                  </a:ext>
                </a:extLst>
              </p:cNvPr>
              <p:cNvSpPr/>
              <p:nvPr/>
            </p:nvSpPr>
            <p:spPr bwMode="auto">
              <a:xfrm>
                <a:off x="4700783"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32" name="Rectangle 31">
                <a:extLst>
                  <a:ext uri="{FF2B5EF4-FFF2-40B4-BE49-F238E27FC236}">
                    <a16:creationId xmlns:a16="http://schemas.microsoft.com/office/drawing/2014/main" xmlns="" id="{B793F77B-DFFA-44F5-B8B4-37A818EF5FE2}"/>
                  </a:ext>
                </a:extLst>
              </p:cNvPr>
              <p:cNvSpPr/>
              <p:nvPr/>
            </p:nvSpPr>
            <p:spPr bwMode="auto">
              <a:xfrm>
                <a:off x="535152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xmlns="" id="{53851E24-FED2-49FB-AEF7-6E39824E0AD0}"/>
                  </a:ext>
                </a:extLst>
              </p:cNvPr>
              <p:cNvSpPr/>
              <p:nvPr/>
            </p:nvSpPr>
            <p:spPr bwMode="auto">
              <a:xfrm>
                <a:off x="600226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grpSp>
        <p:grpSp>
          <p:nvGrpSpPr>
            <p:cNvPr id="10" name="Group 9">
              <a:extLst>
                <a:ext uri="{FF2B5EF4-FFF2-40B4-BE49-F238E27FC236}">
                  <a16:creationId xmlns:a16="http://schemas.microsoft.com/office/drawing/2014/main" xmlns="" id="{F5959040-15B5-4BB4-85D8-CBFB33DD2056}"/>
                </a:ext>
              </a:extLst>
            </p:cNvPr>
            <p:cNvGrpSpPr/>
            <p:nvPr/>
          </p:nvGrpSpPr>
          <p:grpSpPr>
            <a:xfrm>
              <a:off x="2649141" y="5558166"/>
              <a:ext cx="3610711" cy="480834"/>
              <a:chOff x="1447072" y="2930658"/>
              <a:chExt cx="5205937" cy="650742"/>
            </a:xfrm>
          </p:grpSpPr>
          <p:sp>
            <p:nvSpPr>
              <p:cNvPr id="18" name="Rectangle 17">
                <a:extLst>
                  <a:ext uri="{FF2B5EF4-FFF2-40B4-BE49-F238E27FC236}">
                    <a16:creationId xmlns:a16="http://schemas.microsoft.com/office/drawing/2014/main" xmlns="" id="{5120D606-09BE-4B96-882C-125E40316BE7}"/>
                  </a:ext>
                </a:extLst>
              </p:cNvPr>
              <p:cNvSpPr/>
              <p:nvPr/>
            </p:nvSpPr>
            <p:spPr bwMode="auto">
              <a:xfrm>
                <a:off x="1447072"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xmlns="" id="{F9D8BDC9-ABD2-49A9-A569-797732062663}"/>
                  </a:ext>
                </a:extLst>
              </p:cNvPr>
              <p:cNvSpPr/>
              <p:nvPr/>
            </p:nvSpPr>
            <p:spPr bwMode="auto">
              <a:xfrm>
                <a:off x="209781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20" name="Rectangle 19">
                <a:extLst>
                  <a:ext uri="{FF2B5EF4-FFF2-40B4-BE49-F238E27FC236}">
                    <a16:creationId xmlns:a16="http://schemas.microsoft.com/office/drawing/2014/main" xmlns="" id="{62B3C9D8-0F91-48C0-BC15-6375FA8557E0}"/>
                  </a:ext>
                </a:extLst>
              </p:cNvPr>
              <p:cNvSpPr/>
              <p:nvPr/>
            </p:nvSpPr>
            <p:spPr bwMode="auto">
              <a:xfrm>
                <a:off x="274855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D98D3A8A-54E4-498B-8189-D608D56754D7}"/>
                  </a:ext>
                </a:extLst>
              </p:cNvPr>
              <p:cNvSpPr/>
              <p:nvPr/>
            </p:nvSpPr>
            <p:spPr bwMode="auto">
              <a:xfrm>
                <a:off x="3399300"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xmlns="" id="{FF30C59F-C55B-4260-9A45-AA18FFF25AF6}"/>
                  </a:ext>
                </a:extLst>
              </p:cNvPr>
              <p:cNvSpPr/>
              <p:nvPr/>
            </p:nvSpPr>
            <p:spPr bwMode="auto">
              <a:xfrm>
                <a:off x="4050041"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xmlns="" id="{629EC0DB-48A8-4DF2-9B60-154D7C9796B4}"/>
                  </a:ext>
                </a:extLst>
              </p:cNvPr>
              <p:cNvSpPr/>
              <p:nvPr/>
            </p:nvSpPr>
            <p:spPr bwMode="auto">
              <a:xfrm>
                <a:off x="4700783"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xmlns="" id="{55C3C605-FC74-4406-9CF1-FAF8F88B2F8B}"/>
                  </a:ext>
                </a:extLst>
              </p:cNvPr>
              <p:cNvSpPr/>
              <p:nvPr/>
            </p:nvSpPr>
            <p:spPr bwMode="auto">
              <a:xfrm>
                <a:off x="535152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FBBD1EF7-4A39-4111-84AF-2F72F543B311}"/>
                  </a:ext>
                </a:extLst>
              </p:cNvPr>
              <p:cNvSpPr/>
              <p:nvPr/>
            </p:nvSpPr>
            <p:spPr bwMode="auto">
              <a:xfrm>
                <a:off x="600226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grpSp>
        <p:cxnSp>
          <p:nvCxnSpPr>
            <p:cNvPr id="11" name="Straight Arrow Connector 10">
              <a:extLst>
                <a:ext uri="{FF2B5EF4-FFF2-40B4-BE49-F238E27FC236}">
                  <a16:creationId xmlns:a16="http://schemas.microsoft.com/office/drawing/2014/main" xmlns="" id="{83D01C3E-52F7-4573-9A62-78570BA79147}"/>
                </a:ext>
              </a:extLst>
            </p:cNvPr>
            <p:cNvCxnSpPr>
              <a:cxnSpLocks/>
            </p:cNvCxnSpPr>
            <p:nvPr/>
          </p:nvCxnSpPr>
          <p:spPr>
            <a:xfrm flipH="1">
              <a:off x="5724039"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1BE796C8-DD92-4D2A-AE97-78AA85805413}"/>
                </a:ext>
              </a:extLst>
            </p:cNvPr>
            <p:cNvCxnSpPr>
              <a:cxnSpLocks/>
            </p:cNvCxnSpPr>
            <p:nvPr/>
          </p:nvCxnSpPr>
          <p:spPr>
            <a:xfrm flipH="1">
              <a:off x="5272700"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E595DBD3-AC36-40A2-A07A-51AE9CF1F329}"/>
                </a:ext>
              </a:extLst>
            </p:cNvPr>
            <p:cNvCxnSpPr>
              <a:cxnSpLocks/>
            </p:cNvCxnSpPr>
            <p:nvPr/>
          </p:nvCxnSpPr>
          <p:spPr>
            <a:xfrm flipH="1">
              <a:off x="4821361"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B72AA2C7-7CFB-4AB8-B867-2737D881DA0F}"/>
                </a:ext>
              </a:extLst>
            </p:cNvPr>
            <p:cNvCxnSpPr>
              <a:cxnSpLocks/>
            </p:cNvCxnSpPr>
            <p:nvPr/>
          </p:nvCxnSpPr>
          <p:spPr>
            <a:xfrm flipH="1">
              <a:off x="4370022"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xmlns="" id="{B23DF066-200B-4222-B3E3-F81E1D74E5FA}"/>
                </a:ext>
              </a:extLst>
            </p:cNvPr>
            <p:cNvCxnSpPr>
              <a:cxnSpLocks/>
            </p:cNvCxnSpPr>
            <p:nvPr/>
          </p:nvCxnSpPr>
          <p:spPr>
            <a:xfrm flipH="1">
              <a:off x="3918684"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60BF9358-9798-402E-88D6-E9ED54E2708D}"/>
                </a:ext>
              </a:extLst>
            </p:cNvPr>
            <p:cNvCxnSpPr>
              <a:cxnSpLocks/>
            </p:cNvCxnSpPr>
            <p:nvPr/>
          </p:nvCxnSpPr>
          <p:spPr>
            <a:xfrm flipH="1">
              <a:off x="3467345"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5405513C-DD4F-49A5-8ABA-63D0EB6309A8}"/>
                </a:ext>
              </a:extLst>
            </p:cNvPr>
            <p:cNvCxnSpPr>
              <a:cxnSpLocks/>
            </p:cNvCxnSpPr>
            <p:nvPr/>
          </p:nvCxnSpPr>
          <p:spPr>
            <a:xfrm flipH="1">
              <a:off x="3016006" y="5164173"/>
              <a:ext cx="308151"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xmlns="" id="{3FA81C47-1F86-41A5-8E10-6A9D1F40B823}"/>
              </a:ext>
            </a:extLst>
          </p:cNvPr>
          <p:cNvGrpSpPr/>
          <p:nvPr/>
        </p:nvGrpSpPr>
        <p:grpSpPr>
          <a:xfrm>
            <a:off x="7491000" y="4605914"/>
            <a:ext cx="3612704" cy="1433087"/>
            <a:chOff x="7491000" y="4605914"/>
            <a:chExt cx="3612704" cy="1433087"/>
          </a:xfrm>
        </p:grpSpPr>
        <p:grpSp>
          <p:nvGrpSpPr>
            <p:cNvPr id="35" name="Group 34">
              <a:extLst>
                <a:ext uri="{FF2B5EF4-FFF2-40B4-BE49-F238E27FC236}">
                  <a16:creationId xmlns:a16="http://schemas.microsoft.com/office/drawing/2014/main" xmlns="" id="{D6ED67D0-3488-4CAB-BE58-E38AD11FDE10}"/>
                </a:ext>
              </a:extLst>
            </p:cNvPr>
            <p:cNvGrpSpPr/>
            <p:nvPr/>
          </p:nvGrpSpPr>
          <p:grpSpPr>
            <a:xfrm>
              <a:off x="7491000" y="4605914"/>
              <a:ext cx="3612704" cy="1433087"/>
              <a:chOff x="1447072" y="2930658"/>
              <a:chExt cx="5208809" cy="1939484"/>
            </a:xfrm>
          </p:grpSpPr>
          <p:grpSp>
            <p:nvGrpSpPr>
              <p:cNvPr id="44" name="Group 43">
                <a:extLst>
                  <a:ext uri="{FF2B5EF4-FFF2-40B4-BE49-F238E27FC236}">
                    <a16:creationId xmlns:a16="http://schemas.microsoft.com/office/drawing/2014/main" xmlns="" id="{7DD336C7-1A4B-48DB-B4D1-4AB73A0CA50A}"/>
                  </a:ext>
                </a:extLst>
              </p:cNvPr>
              <p:cNvGrpSpPr/>
              <p:nvPr/>
            </p:nvGrpSpPr>
            <p:grpSpPr>
              <a:xfrm>
                <a:off x="1447072" y="2930658"/>
                <a:ext cx="5205937" cy="650742"/>
                <a:chOff x="1447072" y="2930658"/>
                <a:chExt cx="5205937" cy="650742"/>
              </a:xfrm>
            </p:grpSpPr>
            <p:sp>
              <p:nvSpPr>
                <p:cNvPr id="54" name="Rectangle 53">
                  <a:extLst>
                    <a:ext uri="{FF2B5EF4-FFF2-40B4-BE49-F238E27FC236}">
                      <a16:creationId xmlns:a16="http://schemas.microsoft.com/office/drawing/2014/main" xmlns="" id="{858CDD1A-0D02-4590-842C-4115832363F0}"/>
                    </a:ext>
                  </a:extLst>
                </p:cNvPr>
                <p:cNvSpPr/>
                <p:nvPr/>
              </p:nvSpPr>
              <p:spPr bwMode="auto">
                <a:xfrm>
                  <a:off x="1447072"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55" name="Rectangle 54">
                  <a:extLst>
                    <a:ext uri="{FF2B5EF4-FFF2-40B4-BE49-F238E27FC236}">
                      <a16:creationId xmlns:a16="http://schemas.microsoft.com/office/drawing/2014/main" xmlns="" id="{E673FB7D-6E5C-4B7B-A013-0676036BE748}"/>
                    </a:ext>
                  </a:extLst>
                </p:cNvPr>
                <p:cNvSpPr/>
                <p:nvPr/>
              </p:nvSpPr>
              <p:spPr bwMode="auto">
                <a:xfrm>
                  <a:off x="209781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xmlns="" id="{89FABF68-40B4-4C46-8271-ABF164FB525C}"/>
                    </a:ext>
                  </a:extLst>
                </p:cNvPr>
                <p:cNvSpPr/>
                <p:nvPr/>
              </p:nvSpPr>
              <p:spPr bwMode="auto">
                <a:xfrm>
                  <a:off x="274855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xmlns="" id="{F61F754E-79D2-4703-A58E-2BC860C7B7CC}"/>
                    </a:ext>
                  </a:extLst>
                </p:cNvPr>
                <p:cNvSpPr/>
                <p:nvPr/>
              </p:nvSpPr>
              <p:spPr bwMode="auto">
                <a:xfrm>
                  <a:off x="3399300"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xmlns="" id="{88F4DBCA-BA03-4DE8-B514-CF3C1BCCDA22}"/>
                    </a:ext>
                  </a:extLst>
                </p:cNvPr>
                <p:cNvSpPr/>
                <p:nvPr/>
              </p:nvSpPr>
              <p:spPr bwMode="auto">
                <a:xfrm>
                  <a:off x="4050041"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xmlns="" id="{837128F1-5C28-4F86-8496-F8055551766C}"/>
                    </a:ext>
                  </a:extLst>
                </p:cNvPr>
                <p:cNvSpPr/>
                <p:nvPr/>
              </p:nvSpPr>
              <p:spPr bwMode="auto">
                <a:xfrm>
                  <a:off x="4700783"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xmlns="" id="{F9F679C9-DE6B-4E05-91F1-F7732D366EDC}"/>
                    </a:ext>
                  </a:extLst>
                </p:cNvPr>
                <p:cNvSpPr/>
                <p:nvPr/>
              </p:nvSpPr>
              <p:spPr bwMode="auto">
                <a:xfrm>
                  <a:off x="535152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xmlns="" id="{2869BEB0-A783-460F-BE71-5D14833C2B6B}"/>
                    </a:ext>
                  </a:extLst>
                </p:cNvPr>
                <p:cNvSpPr/>
                <p:nvPr/>
              </p:nvSpPr>
              <p:spPr bwMode="auto">
                <a:xfrm>
                  <a:off x="600226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grpSp>
          <p:grpSp>
            <p:nvGrpSpPr>
              <p:cNvPr id="45" name="Group 44">
                <a:extLst>
                  <a:ext uri="{FF2B5EF4-FFF2-40B4-BE49-F238E27FC236}">
                    <a16:creationId xmlns:a16="http://schemas.microsoft.com/office/drawing/2014/main" xmlns="" id="{6A9DAA11-8462-48AF-A754-7C144564CF75}"/>
                  </a:ext>
                </a:extLst>
              </p:cNvPr>
              <p:cNvGrpSpPr/>
              <p:nvPr/>
            </p:nvGrpSpPr>
            <p:grpSpPr>
              <a:xfrm>
                <a:off x="1449944" y="4219400"/>
                <a:ext cx="5205937" cy="650742"/>
                <a:chOff x="1447072" y="2930658"/>
                <a:chExt cx="5205937" cy="650742"/>
              </a:xfrm>
            </p:grpSpPr>
            <p:sp>
              <p:nvSpPr>
                <p:cNvPr id="46" name="Rectangle 45">
                  <a:extLst>
                    <a:ext uri="{FF2B5EF4-FFF2-40B4-BE49-F238E27FC236}">
                      <a16:creationId xmlns:a16="http://schemas.microsoft.com/office/drawing/2014/main" xmlns="" id="{6AE66B96-4D9D-4990-A660-69F7C72CBC64}"/>
                    </a:ext>
                  </a:extLst>
                </p:cNvPr>
                <p:cNvSpPr/>
                <p:nvPr/>
              </p:nvSpPr>
              <p:spPr bwMode="auto">
                <a:xfrm>
                  <a:off x="1447072"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47" name="Rectangle 46">
                  <a:extLst>
                    <a:ext uri="{FF2B5EF4-FFF2-40B4-BE49-F238E27FC236}">
                      <a16:creationId xmlns:a16="http://schemas.microsoft.com/office/drawing/2014/main" xmlns="" id="{FEC29993-B6BD-42B8-94A3-1C3E04B02124}"/>
                    </a:ext>
                  </a:extLst>
                </p:cNvPr>
                <p:cNvSpPr/>
                <p:nvPr/>
              </p:nvSpPr>
              <p:spPr bwMode="auto">
                <a:xfrm>
                  <a:off x="209781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48" name="Rectangle 47">
                  <a:extLst>
                    <a:ext uri="{FF2B5EF4-FFF2-40B4-BE49-F238E27FC236}">
                      <a16:creationId xmlns:a16="http://schemas.microsoft.com/office/drawing/2014/main" xmlns="" id="{EDE57AEE-2079-4050-B207-6344433D1647}"/>
                    </a:ext>
                  </a:extLst>
                </p:cNvPr>
                <p:cNvSpPr/>
                <p:nvPr/>
              </p:nvSpPr>
              <p:spPr bwMode="auto">
                <a:xfrm>
                  <a:off x="274855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49" name="Rectangle 48">
                  <a:extLst>
                    <a:ext uri="{FF2B5EF4-FFF2-40B4-BE49-F238E27FC236}">
                      <a16:creationId xmlns:a16="http://schemas.microsoft.com/office/drawing/2014/main" xmlns="" id="{E0FC75EA-37BD-4042-A8D1-AD10E4EB3216}"/>
                    </a:ext>
                  </a:extLst>
                </p:cNvPr>
                <p:cNvSpPr/>
                <p:nvPr/>
              </p:nvSpPr>
              <p:spPr bwMode="auto">
                <a:xfrm>
                  <a:off x="3399300"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xmlns="" id="{61143A3F-4A95-4A23-B642-438E424EB304}"/>
                    </a:ext>
                  </a:extLst>
                </p:cNvPr>
                <p:cNvSpPr/>
                <p:nvPr/>
              </p:nvSpPr>
              <p:spPr bwMode="auto">
                <a:xfrm>
                  <a:off x="4050041"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xmlns="" id="{BD81A562-AB8D-4B4A-8359-A5F27207182F}"/>
                    </a:ext>
                  </a:extLst>
                </p:cNvPr>
                <p:cNvSpPr/>
                <p:nvPr/>
              </p:nvSpPr>
              <p:spPr bwMode="auto">
                <a:xfrm>
                  <a:off x="4700783"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0</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xmlns="" id="{E7A4FFCF-8955-485B-82AC-2E2B327A4B95}"/>
                    </a:ext>
                  </a:extLst>
                </p:cNvPr>
                <p:cNvSpPr/>
                <p:nvPr/>
              </p:nvSpPr>
              <p:spPr bwMode="auto">
                <a:xfrm>
                  <a:off x="5351525"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xmlns="" id="{DB244D45-18F3-466E-A66C-CF1A4684D65D}"/>
                    </a:ext>
                  </a:extLst>
                </p:cNvPr>
                <p:cNvSpPr/>
                <p:nvPr/>
              </p:nvSpPr>
              <p:spPr bwMode="auto">
                <a:xfrm>
                  <a:off x="6002267" y="2930658"/>
                  <a:ext cx="650742" cy="650742"/>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1</a:t>
                  </a:r>
                  <a:endParaRPr lang="en-US" sz="2800" b="1" dirty="0">
                    <a:solidFill>
                      <a:srgbClr val="FFFFFF"/>
                    </a:solidFill>
                    <a:effectLst>
                      <a:outerShdw blurRad="38100" dist="38100" dir="2700000" algn="tl">
                        <a:srgbClr val="000000">
                          <a:alpha val="43137"/>
                        </a:srgbClr>
                      </a:outerShdw>
                    </a:effectLst>
                  </a:endParaRPr>
                </a:p>
              </p:txBody>
            </p:sp>
          </p:grpSp>
        </p:grpSp>
        <p:cxnSp>
          <p:nvCxnSpPr>
            <p:cNvPr id="36" name="Straight Arrow Connector 35">
              <a:extLst>
                <a:ext uri="{FF2B5EF4-FFF2-40B4-BE49-F238E27FC236}">
                  <a16:creationId xmlns:a16="http://schemas.microsoft.com/office/drawing/2014/main" xmlns="" id="{D2062186-40CD-444C-B1B7-F338005D9B06}"/>
                </a:ext>
              </a:extLst>
            </p:cNvPr>
            <p:cNvCxnSpPr>
              <a:cxnSpLocks/>
            </p:cNvCxnSpPr>
            <p:nvPr/>
          </p:nvCxnSpPr>
          <p:spPr>
            <a:xfrm>
              <a:off x="7761758" y="5180217"/>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xmlns="" id="{D1EDAAF5-7DF0-4558-B9FC-1D9882D32C1A}"/>
                </a:ext>
              </a:extLst>
            </p:cNvPr>
            <p:cNvCxnSpPr>
              <a:cxnSpLocks/>
            </p:cNvCxnSpPr>
            <p:nvPr/>
          </p:nvCxnSpPr>
          <p:spPr>
            <a:xfrm>
              <a:off x="8240598"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xmlns="" id="{F8CDC9AE-2E36-406E-92E6-1B0199C0B403}"/>
                </a:ext>
              </a:extLst>
            </p:cNvPr>
            <p:cNvCxnSpPr>
              <a:cxnSpLocks/>
            </p:cNvCxnSpPr>
            <p:nvPr/>
          </p:nvCxnSpPr>
          <p:spPr>
            <a:xfrm>
              <a:off x="8719438"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xmlns="" id="{7AEF2201-9078-48C9-9941-D0489ED3AD28}"/>
                </a:ext>
              </a:extLst>
            </p:cNvPr>
            <p:cNvCxnSpPr>
              <a:cxnSpLocks/>
            </p:cNvCxnSpPr>
            <p:nvPr/>
          </p:nvCxnSpPr>
          <p:spPr>
            <a:xfrm>
              <a:off x="9182236"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xmlns="" id="{11E22436-BA26-445B-9172-9167BC20755C}"/>
                </a:ext>
              </a:extLst>
            </p:cNvPr>
            <p:cNvCxnSpPr>
              <a:cxnSpLocks/>
            </p:cNvCxnSpPr>
            <p:nvPr/>
          </p:nvCxnSpPr>
          <p:spPr>
            <a:xfrm>
              <a:off x="9628992"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xmlns="" id="{1556F5F7-B530-4452-8D13-60200AC23B98}"/>
                </a:ext>
              </a:extLst>
            </p:cNvPr>
            <p:cNvCxnSpPr>
              <a:cxnSpLocks/>
            </p:cNvCxnSpPr>
            <p:nvPr/>
          </p:nvCxnSpPr>
          <p:spPr>
            <a:xfrm>
              <a:off x="10091790"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xmlns="" id="{CB77F01E-3B8C-4A61-B1D2-1462AA782CC2}"/>
                </a:ext>
              </a:extLst>
            </p:cNvPr>
            <p:cNvCxnSpPr>
              <a:cxnSpLocks/>
            </p:cNvCxnSpPr>
            <p:nvPr/>
          </p:nvCxnSpPr>
          <p:spPr>
            <a:xfrm>
              <a:off x="10554588"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xmlns="" id="{57E6FDF0-74C4-4E92-9321-CF08F581B01B}"/>
              </a:ext>
            </a:extLst>
          </p:cNvPr>
          <p:cNvGrpSpPr/>
          <p:nvPr/>
        </p:nvGrpSpPr>
        <p:grpSpPr>
          <a:xfrm>
            <a:off x="2206678" y="5164173"/>
            <a:ext cx="669635" cy="795722"/>
            <a:chOff x="2206678" y="5164173"/>
            <a:chExt cx="669635" cy="795722"/>
          </a:xfrm>
        </p:grpSpPr>
        <p:cxnSp>
          <p:nvCxnSpPr>
            <p:cNvPr id="62" name="Straight Arrow Connector 61">
              <a:extLst>
                <a:ext uri="{FF2B5EF4-FFF2-40B4-BE49-F238E27FC236}">
                  <a16:creationId xmlns:a16="http://schemas.microsoft.com/office/drawing/2014/main" xmlns="" id="{F69B3A05-EDC5-43CD-9622-E7F72A6C6ADC}"/>
                </a:ext>
              </a:extLst>
            </p:cNvPr>
            <p:cNvCxnSpPr>
              <a:cxnSpLocks/>
            </p:cNvCxnSpPr>
            <p:nvPr/>
          </p:nvCxnSpPr>
          <p:spPr>
            <a:xfrm flipH="1">
              <a:off x="2568161" y="5164173"/>
              <a:ext cx="308152"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026" name="Picture 2" descr="Remove Icon Clip Art at Clker.com - vector clip art online ...">
              <a:extLst>
                <a:ext uri="{FF2B5EF4-FFF2-40B4-BE49-F238E27FC236}">
                  <a16:creationId xmlns:a16="http://schemas.microsoft.com/office/drawing/2014/main" xmlns="" id="{FE5F2D94-39F0-4CFF-A0B7-51F143E66D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6678" y="5598636"/>
              <a:ext cx="361259" cy="361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xmlns="" id="{348FE9EF-6DB6-4B70-B58B-1BC26D661B0C}"/>
              </a:ext>
            </a:extLst>
          </p:cNvPr>
          <p:cNvGrpSpPr/>
          <p:nvPr/>
        </p:nvGrpSpPr>
        <p:grpSpPr>
          <a:xfrm>
            <a:off x="6124232" y="4569147"/>
            <a:ext cx="589165" cy="911593"/>
            <a:chOff x="6124232" y="4569147"/>
            <a:chExt cx="589165" cy="911593"/>
          </a:xfrm>
        </p:grpSpPr>
        <p:cxnSp>
          <p:nvCxnSpPr>
            <p:cNvPr id="65" name="Straight Arrow Connector 64">
              <a:extLst>
                <a:ext uri="{FF2B5EF4-FFF2-40B4-BE49-F238E27FC236}">
                  <a16:creationId xmlns:a16="http://schemas.microsoft.com/office/drawing/2014/main" xmlns="" id="{E0D7E853-59E9-48C1-A8CF-3C667C6381D3}"/>
                </a:ext>
              </a:extLst>
            </p:cNvPr>
            <p:cNvCxnSpPr>
              <a:cxnSpLocks/>
            </p:cNvCxnSpPr>
            <p:nvPr/>
          </p:nvCxnSpPr>
          <p:spPr>
            <a:xfrm flipH="1">
              <a:off x="6124232" y="5164173"/>
              <a:ext cx="308152" cy="3165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xmlns="" id="{BD77AE58-0E1A-452D-9098-F0EB1F0BE252}"/>
                </a:ext>
              </a:extLst>
            </p:cNvPr>
            <p:cNvSpPr/>
            <p:nvPr/>
          </p:nvSpPr>
          <p:spPr>
            <a:xfrm>
              <a:off x="6320341" y="4569147"/>
              <a:ext cx="393056" cy="584775"/>
            </a:xfrm>
            <a:prstGeom prst="rect">
              <a:avLst/>
            </a:prstGeom>
          </p:spPr>
          <p:txBody>
            <a:bodyPr wrap="none">
              <a:spAutoFit/>
            </a:bodyPr>
            <a:lstStyle/>
            <a:p>
              <a:pPr algn="ctr"/>
              <a:r>
                <a:rPr lang="en-GB" sz="3200" b="1" dirty="0"/>
                <a:t>0</a:t>
              </a:r>
              <a:endParaRPr lang="en-US" sz="3200" dirty="0"/>
            </a:p>
          </p:txBody>
        </p:sp>
      </p:grpSp>
      <p:grpSp>
        <p:nvGrpSpPr>
          <p:cNvPr id="74" name="Group 73">
            <a:extLst>
              <a:ext uri="{FF2B5EF4-FFF2-40B4-BE49-F238E27FC236}">
                <a16:creationId xmlns:a16="http://schemas.microsoft.com/office/drawing/2014/main" xmlns="" id="{D15CB3B6-B15F-44B0-9F41-B815882AA874}"/>
              </a:ext>
            </a:extLst>
          </p:cNvPr>
          <p:cNvGrpSpPr/>
          <p:nvPr/>
        </p:nvGrpSpPr>
        <p:grpSpPr>
          <a:xfrm>
            <a:off x="7033776" y="4558043"/>
            <a:ext cx="657134" cy="906439"/>
            <a:chOff x="7033776" y="4558043"/>
            <a:chExt cx="657134" cy="906439"/>
          </a:xfrm>
        </p:grpSpPr>
        <p:cxnSp>
          <p:nvCxnSpPr>
            <p:cNvPr id="73" name="Straight Arrow Connector 72">
              <a:extLst>
                <a:ext uri="{FF2B5EF4-FFF2-40B4-BE49-F238E27FC236}">
                  <a16:creationId xmlns:a16="http://schemas.microsoft.com/office/drawing/2014/main" xmlns="" id="{856AE2A4-2D1E-415E-A0F5-77509F6055E7}"/>
                </a:ext>
              </a:extLst>
            </p:cNvPr>
            <p:cNvCxnSpPr>
              <a:cxnSpLocks/>
            </p:cNvCxnSpPr>
            <p:nvPr/>
          </p:nvCxnSpPr>
          <p:spPr>
            <a:xfrm>
              <a:off x="7355257"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xmlns="" id="{B778BCC7-ED63-4A66-BDEB-358A834FB577}"/>
                </a:ext>
              </a:extLst>
            </p:cNvPr>
            <p:cNvSpPr/>
            <p:nvPr/>
          </p:nvSpPr>
          <p:spPr>
            <a:xfrm>
              <a:off x="7033776" y="4558043"/>
              <a:ext cx="393056" cy="584775"/>
            </a:xfrm>
            <a:prstGeom prst="rect">
              <a:avLst/>
            </a:prstGeom>
          </p:spPr>
          <p:txBody>
            <a:bodyPr wrap="none">
              <a:spAutoFit/>
            </a:bodyPr>
            <a:lstStyle/>
            <a:p>
              <a:pPr algn="ctr"/>
              <a:r>
                <a:rPr lang="en-GB" sz="3200" b="1" dirty="0"/>
                <a:t>0</a:t>
              </a:r>
              <a:endParaRPr lang="en-US" sz="3200" dirty="0"/>
            </a:p>
          </p:txBody>
        </p:sp>
      </p:grpSp>
      <p:grpSp>
        <p:nvGrpSpPr>
          <p:cNvPr id="77" name="Group 76">
            <a:extLst>
              <a:ext uri="{FF2B5EF4-FFF2-40B4-BE49-F238E27FC236}">
                <a16:creationId xmlns:a16="http://schemas.microsoft.com/office/drawing/2014/main" xmlns="" id="{128D303F-6DC9-4AA5-9693-674BA0E2FA8C}"/>
              </a:ext>
            </a:extLst>
          </p:cNvPr>
          <p:cNvGrpSpPr/>
          <p:nvPr/>
        </p:nvGrpSpPr>
        <p:grpSpPr>
          <a:xfrm>
            <a:off x="11003875" y="5176851"/>
            <a:ext cx="583252" cy="783044"/>
            <a:chOff x="11003875" y="5176851"/>
            <a:chExt cx="583252" cy="783044"/>
          </a:xfrm>
        </p:grpSpPr>
        <p:cxnSp>
          <p:nvCxnSpPr>
            <p:cNvPr id="72" name="Straight Arrow Connector 71">
              <a:extLst>
                <a:ext uri="{FF2B5EF4-FFF2-40B4-BE49-F238E27FC236}">
                  <a16:creationId xmlns:a16="http://schemas.microsoft.com/office/drawing/2014/main" xmlns="" id="{ACF540B3-5FD1-4520-96CC-712E94F1AE9E}"/>
                </a:ext>
              </a:extLst>
            </p:cNvPr>
            <p:cNvCxnSpPr>
              <a:cxnSpLocks/>
            </p:cNvCxnSpPr>
            <p:nvPr/>
          </p:nvCxnSpPr>
          <p:spPr>
            <a:xfrm>
              <a:off x="11003875" y="5176851"/>
              <a:ext cx="335653" cy="2876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76" name="Picture 2" descr="Remove Icon Clip Art at Clker.com - vector clip art online ...">
              <a:extLst>
                <a:ext uri="{FF2B5EF4-FFF2-40B4-BE49-F238E27FC236}">
                  <a16:creationId xmlns:a16="http://schemas.microsoft.com/office/drawing/2014/main" xmlns="" id="{6CE9F9C5-C6BD-46D5-B7FE-BB682F016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25868" y="5598636"/>
              <a:ext cx="361259" cy="3612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372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FCCBC74-9230-484A-AA62-01066CE44506}"/>
              </a:ext>
            </a:extLst>
          </p:cNvPr>
          <p:cNvSpPr>
            <a:spLocks noGrp="1"/>
          </p:cNvSpPr>
          <p:nvPr>
            <p:ph type="body" sz="quarter" idx="10"/>
          </p:nvPr>
        </p:nvSpPr>
        <p:spPr/>
        <p:txBody>
          <a:bodyPr>
            <a:normAutofit/>
          </a:bodyPr>
          <a:lstStyle/>
          <a:p>
            <a:pPr>
              <a:lnSpc>
                <a:spcPct val="100000"/>
              </a:lnSpc>
            </a:pPr>
            <a:r>
              <a:rPr lang="en-GB" dirty="0"/>
              <a:t>How to </a:t>
            </a:r>
            <a:r>
              <a:rPr lang="en-GB" b="1" dirty="0"/>
              <a:t>get the last bit</a:t>
            </a:r>
            <a:r>
              <a:rPr lang="en-GB" dirty="0"/>
              <a:t> from a number </a:t>
            </a:r>
            <a:r>
              <a:rPr lang="en-GB" b="1" dirty="0">
                <a:solidFill>
                  <a:schemeClr val="bg1"/>
                </a:solidFill>
              </a:rPr>
              <a:t>n</a:t>
            </a:r>
            <a:r>
              <a:rPr lang="en-GB" dirty="0"/>
              <a:t>?</a:t>
            </a:r>
          </a:p>
          <a:p>
            <a:pPr lvl="1">
              <a:lnSpc>
                <a:spcPct val="100000"/>
              </a:lnSpc>
            </a:pPr>
            <a:r>
              <a:rPr lang="en-GB" dirty="0"/>
              <a:t>The bits are </a:t>
            </a:r>
            <a:r>
              <a:rPr lang="en-GB" b="1" dirty="0"/>
              <a:t>numbered from 0</a:t>
            </a:r>
            <a:r>
              <a:rPr lang="en-GB" dirty="0"/>
              <a:t>, from right to the left</a:t>
            </a:r>
          </a:p>
          <a:p>
            <a:pPr lvl="1">
              <a:lnSpc>
                <a:spcPct val="100000"/>
              </a:lnSpc>
            </a:pPr>
            <a:r>
              <a:rPr lang="en-GB" dirty="0"/>
              <a:t>The position of the last (</a:t>
            </a:r>
            <a:r>
              <a:rPr lang="en-GB" b="1" dirty="0"/>
              <a:t>rightmost</a:t>
            </a:r>
            <a:r>
              <a:rPr lang="en-GB" dirty="0"/>
              <a:t>) bit is </a:t>
            </a:r>
            <a:r>
              <a:rPr lang="en-GB" b="1" dirty="0"/>
              <a:t>0</a:t>
            </a:r>
            <a:endParaRPr lang="en-GB" dirty="0"/>
          </a:p>
          <a:p>
            <a:pPr>
              <a:lnSpc>
                <a:spcPct val="100000"/>
              </a:lnSpc>
            </a:pPr>
            <a:endParaRPr lang="en-GB" dirty="0"/>
          </a:p>
          <a:p>
            <a:pPr>
              <a:lnSpc>
                <a:spcPct val="100000"/>
              </a:lnSpc>
            </a:pPr>
            <a:endParaRPr lang="en-GB" dirty="0"/>
          </a:p>
          <a:p>
            <a:pPr>
              <a:lnSpc>
                <a:spcPct val="100000"/>
              </a:lnSpc>
            </a:pPr>
            <a:endParaRPr lang="en-GB" dirty="0"/>
          </a:p>
          <a:p>
            <a:pPr>
              <a:lnSpc>
                <a:spcPct val="100000"/>
              </a:lnSpc>
              <a:spcBef>
                <a:spcPts val="0"/>
              </a:spcBef>
            </a:pPr>
            <a:r>
              <a:rPr lang="en-GB" dirty="0"/>
              <a:t>Last bit – </a:t>
            </a:r>
            <a:r>
              <a:rPr lang="en-GB" b="1" dirty="0"/>
              <a:t>formula</a:t>
            </a:r>
            <a:r>
              <a:rPr lang="en-GB" dirty="0"/>
              <a:t>:</a:t>
            </a:r>
            <a:endParaRPr lang="en-GB" b="1" dirty="0">
              <a:solidFill>
                <a:schemeClr val="bg1"/>
              </a:solidFill>
            </a:endParaRPr>
          </a:p>
        </p:txBody>
      </p:sp>
      <p:sp>
        <p:nvSpPr>
          <p:cNvPr id="3" name="Title 2">
            <a:extLst>
              <a:ext uri="{FF2B5EF4-FFF2-40B4-BE49-F238E27FC236}">
                <a16:creationId xmlns:a16="http://schemas.microsoft.com/office/drawing/2014/main" xmlns="" id="{27926173-EB6D-493C-B80B-694CE5DA885C}"/>
              </a:ext>
            </a:extLst>
          </p:cNvPr>
          <p:cNvSpPr>
            <a:spLocks noGrp="1"/>
          </p:cNvSpPr>
          <p:nvPr>
            <p:ph type="title"/>
          </p:nvPr>
        </p:nvSpPr>
        <p:spPr/>
        <p:txBody>
          <a:bodyPr/>
          <a:lstStyle/>
          <a:p>
            <a:r>
              <a:rPr lang="en-GB" dirty="0"/>
              <a:t>Bitwise Operations: Get the Last Bit</a:t>
            </a:r>
          </a:p>
        </p:txBody>
      </p:sp>
      <p:sp>
        <p:nvSpPr>
          <p:cNvPr id="5" name="Text Placeholder 7">
            <a:extLst>
              <a:ext uri="{FF2B5EF4-FFF2-40B4-BE49-F238E27FC236}">
                <a16:creationId xmlns:a16="http://schemas.microsoft.com/office/drawing/2014/main" xmlns="" id="{AC88E5AD-A2C5-47CB-8F8C-E73D704872A0}"/>
              </a:ext>
            </a:extLst>
          </p:cNvPr>
          <p:cNvSpPr txBox="1">
            <a:spLocks/>
          </p:cNvSpPr>
          <p:nvPr/>
        </p:nvSpPr>
        <p:spPr>
          <a:xfrm>
            <a:off x="696000" y="3249000"/>
            <a:ext cx="5678386" cy="166465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800" dirty="0">
                <a:solidFill>
                  <a:schemeClr val="tx1"/>
                </a:solidFill>
              </a:rPr>
              <a:t>n = 125   </a:t>
            </a:r>
            <a:r>
              <a:rPr lang="en-GB" sz="2800" dirty="0">
                <a:solidFill>
                  <a:schemeClr val="accent2"/>
                </a:solidFill>
              </a:rPr>
              <a:t>//   0111110</a:t>
            </a:r>
            <a:r>
              <a:rPr lang="en-GB" sz="2800" dirty="0">
                <a:solidFill>
                  <a:schemeClr val="accent2">
                    <a:lumMod val="50000"/>
                  </a:schemeClr>
                </a:solidFill>
                <a:highlight>
                  <a:srgbClr val="C0C0C0"/>
                </a:highlight>
              </a:rPr>
              <a:t>1</a:t>
            </a:r>
          </a:p>
          <a:p>
            <a:pPr>
              <a:spcBef>
                <a:spcPts val="300"/>
              </a:spcBef>
              <a:spcAft>
                <a:spcPts val="300"/>
              </a:spcAft>
            </a:pPr>
            <a:r>
              <a:rPr lang="en-GB" sz="2800" dirty="0">
                <a:solidFill>
                  <a:schemeClr val="tx1"/>
                </a:solidFill>
              </a:rPr>
              <a:t>mask = 1  </a:t>
            </a:r>
            <a:r>
              <a:rPr lang="en-GB" sz="2800" dirty="0">
                <a:solidFill>
                  <a:schemeClr val="accent2"/>
                </a:solidFill>
              </a:rPr>
              <a:t>// &amp; 0000000</a:t>
            </a:r>
            <a:r>
              <a:rPr lang="en-GB" sz="2800" dirty="0">
                <a:solidFill>
                  <a:schemeClr val="accent2">
                    <a:lumMod val="50000"/>
                  </a:schemeClr>
                </a:solidFill>
                <a:highlight>
                  <a:srgbClr val="C0C0C0"/>
                </a:highlight>
              </a:rPr>
              <a:t>1</a:t>
            </a:r>
          </a:p>
          <a:p>
            <a:pPr>
              <a:spcBef>
                <a:spcPts val="300"/>
              </a:spcBef>
              <a:spcAft>
                <a:spcPts val="300"/>
              </a:spcAft>
            </a:pPr>
            <a:r>
              <a:rPr lang="en-GB" sz="2800" dirty="0">
                <a:solidFill>
                  <a:schemeClr val="tx1"/>
                </a:solidFill>
              </a:rPr>
              <a:t>n &amp; mask  </a:t>
            </a:r>
            <a:r>
              <a:rPr lang="en-GB" sz="2800" dirty="0">
                <a:solidFill>
                  <a:schemeClr val="accent2"/>
                </a:solidFill>
              </a:rPr>
              <a:t>//   0000000</a:t>
            </a:r>
            <a:r>
              <a:rPr lang="en-GB" sz="2800" dirty="0">
                <a:solidFill>
                  <a:schemeClr val="accent2">
                    <a:lumMod val="50000"/>
                  </a:schemeClr>
                </a:solidFill>
                <a:highlight>
                  <a:srgbClr val="C0C0C0"/>
                </a:highlight>
              </a:rPr>
              <a:t>1</a:t>
            </a:r>
            <a:r>
              <a:rPr lang="en-GB" sz="2800" dirty="0">
                <a:solidFill>
                  <a:schemeClr val="accent2"/>
                </a:solidFill>
              </a:rPr>
              <a:t> = 1</a:t>
            </a:r>
          </a:p>
        </p:txBody>
      </p:sp>
      <p:sp>
        <p:nvSpPr>
          <p:cNvPr id="10" name="Slide Number">
            <a:extLst>
              <a:ext uri="{FF2B5EF4-FFF2-40B4-BE49-F238E27FC236}">
                <a16:creationId xmlns:a16="http://schemas.microsoft.com/office/drawing/2014/main" xmlns="" id="{1371189A-47A2-427F-930A-7F309AEC01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483</a:t>
            </a:fld>
            <a:endParaRPr lang="en-US" noProof="0" dirty="0"/>
          </a:p>
        </p:txBody>
      </p:sp>
      <p:sp>
        <p:nvSpPr>
          <p:cNvPr id="9" name="Text Placeholder 7">
            <a:extLst>
              <a:ext uri="{FF2B5EF4-FFF2-40B4-BE49-F238E27FC236}">
                <a16:creationId xmlns:a16="http://schemas.microsoft.com/office/drawing/2014/main" xmlns="" id="{63871124-911E-4C9C-A756-381FCA2EC712}"/>
              </a:ext>
            </a:extLst>
          </p:cNvPr>
          <p:cNvSpPr txBox="1">
            <a:spLocks/>
          </p:cNvSpPr>
          <p:nvPr/>
        </p:nvSpPr>
        <p:spPr>
          <a:xfrm>
            <a:off x="696000" y="5769000"/>
            <a:ext cx="5678386" cy="71055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3200" dirty="0">
                <a:solidFill>
                  <a:schemeClr val="tx1"/>
                </a:solidFill>
              </a:rPr>
              <a:t>lastBit = n &amp; 1</a:t>
            </a:r>
            <a:endParaRPr lang="en-US" sz="3200" dirty="0">
              <a:solidFill>
                <a:schemeClr val="accent2"/>
              </a:solidFill>
            </a:endParaRPr>
          </a:p>
        </p:txBody>
      </p:sp>
      <p:grpSp>
        <p:nvGrpSpPr>
          <p:cNvPr id="47" name="Group 46">
            <a:extLst>
              <a:ext uri="{FF2B5EF4-FFF2-40B4-BE49-F238E27FC236}">
                <a16:creationId xmlns:a16="http://schemas.microsoft.com/office/drawing/2014/main" xmlns="" id="{F66D177C-0431-44C6-8959-891F7A1EDE7D}"/>
              </a:ext>
            </a:extLst>
          </p:cNvPr>
          <p:cNvGrpSpPr/>
          <p:nvPr/>
        </p:nvGrpSpPr>
        <p:grpSpPr>
          <a:xfrm>
            <a:off x="6541947" y="3194168"/>
            <a:ext cx="5089053" cy="983241"/>
            <a:chOff x="6178175" y="3485535"/>
            <a:chExt cx="5089053" cy="983241"/>
          </a:xfrm>
        </p:grpSpPr>
        <p:sp>
          <p:nvSpPr>
            <p:cNvPr id="14" name="Rectangle 13">
              <a:extLst>
                <a:ext uri="{FF2B5EF4-FFF2-40B4-BE49-F238E27FC236}">
                  <a16:creationId xmlns:a16="http://schemas.microsoft.com/office/drawing/2014/main" xmlns="" id="{D13A2FAC-B8ED-471F-8BFF-A67E7618CBBD}"/>
                </a:ext>
              </a:extLst>
            </p:cNvPr>
            <p:cNvSpPr/>
            <p:nvPr/>
          </p:nvSpPr>
          <p:spPr bwMode="auto">
            <a:xfrm>
              <a:off x="8601350"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rgbClr val="FFFFFF"/>
                  </a:solidFill>
                  <a:effectLst>
                    <a:outerShdw blurRad="38100" dist="38100" dir="2700000" algn="tl">
                      <a:srgbClr val="000000">
                        <a:alpha val="43137"/>
                      </a:srgbClr>
                    </a:outerShdw>
                  </a:effectLst>
                </a:rPr>
                <a:t>1</a:t>
              </a:r>
            </a:p>
          </p:txBody>
        </p:sp>
        <p:sp>
          <p:nvSpPr>
            <p:cNvPr id="15" name="Rectangle 14">
              <a:extLst>
                <a:ext uri="{FF2B5EF4-FFF2-40B4-BE49-F238E27FC236}">
                  <a16:creationId xmlns:a16="http://schemas.microsoft.com/office/drawing/2014/main" xmlns="" id="{1F4FCFF0-B8B6-4499-988D-E892DEF424F9}"/>
                </a:ext>
              </a:extLst>
            </p:cNvPr>
            <p:cNvSpPr/>
            <p:nvPr/>
          </p:nvSpPr>
          <p:spPr bwMode="auto">
            <a:xfrm>
              <a:off x="9134526"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B45C1803-26AA-44AB-A68C-7BB449823DCA}"/>
                </a:ext>
              </a:extLst>
            </p:cNvPr>
            <p:cNvSpPr/>
            <p:nvPr/>
          </p:nvSpPr>
          <p:spPr bwMode="auto">
            <a:xfrm>
              <a:off x="9667702"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8578F22-B4DC-44BF-883D-48421D9E26A3}"/>
                </a:ext>
              </a:extLst>
            </p:cNvPr>
            <p:cNvSpPr/>
            <p:nvPr/>
          </p:nvSpPr>
          <p:spPr bwMode="auto">
            <a:xfrm>
              <a:off x="10200877"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0</a:t>
              </a:r>
              <a:endParaRPr lang="en-US" sz="3000" b="1" dirty="0">
                <a:solidFill>
                  <a:srgbClr val="FFFFFF"/>
                </a:solidFill>
                <a:effectLst>
                  <a:outerShdw blurRad="38100" dist="38100" dir="2700000" algn="tl">
                    <a:srgbClr val="000000">
                      <a:alpha val="43137"/>
                    </a:srgbClr>
                  </a:outerShdw>
                </a:effectLst>
              </a:endParaRPr>
            </a:p>
          </p:txBody>
        </p:sp>
        <p:sp>
          <p:nvSpPr>
            <p:cNvPr id="18" name="Rectangle 17">
              <a:extLst>
                <a:ext uri="{FF2B5EF4-FFF2-40B4-BE49-F238E27FC236}">
                  <a16:creationId xmlns:a16="http://schemas.microsoft.com/office/drawing/2014/main" xmlns="" id="{1441A5E2-166E-4927-BF15-3DA7A5B85953}"/>
                </a:ext>
              </a:extLst>
            </p:cNvPr>
            <p:cNvSpPr/>
            <p:nvPr/>
          </p:nvSpPr>
          <p:spPr bwMode="auto">
            <a:xfrm>
              <a:off x="10734053" y="3935594"/>
              <a:ext cx="533175" cy="533180"/>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91849A3B-C4C3-484F-B3FB-8456A95A6BBC}"/>
                </a:ext>
              </a:extLst>
            </p:cNvPr>
            <p:cNvSpPr/>
            <p:nvPr/>
          </p:nvSpPr>
          <p:spPr bwMode="auto">
            <a:xfrm>
              <a:off x="7002825" y="3935595"/>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rgbClr val="FFFFFF"/>
                  </a:solidFill>
                  <a:effectLst>
                    <a:outerShdw blurRad="38100" dist="38100" dir="2700000" algn="tl">
                      <a:srgbClr val="000000">
                        <a:alpha val="43137"/>
                      </a:srgbClr>
                    </a:outerShdw>
                  </a:effectLst>
                </a:rPr>
                <a:t>0</a:t>
              </a:r>
            </a:p>
          </p:txBody>
        </p:sp>
        <p:sp>
          <p:nvSpPr>
            <p:cNvPr id="26" name="Rectangle 25">
              <a:extLst>
                <a:ext uri="{FF2B5EF4-FFF2-40B4-BE49-F238E27FC236}">
                  <a16:creationId xmlns:a16="http://schemas.microsoft.com/office/drawing/2014/main" xmlns="" id="{A2C10D88-F90D-4C03-B614-0642A93FC5FA}"/>
                </a:ext>
              </a:extLst>
            </p:cNvPr>
            <p:cNvSpPr/>
            <p:nvPr/>
          </p:nvSpPr>
          <p:spPr bwMode="auto">
            <a:xfrm>
              <a:off x="7536000" y="3935595"/>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xmlns="" id="{3E975258-9292-4FD2-8056-AF728EAD5DC9}"/>
                </a:ext>
              </a:extLst>
            </p:cNvPr>
            <p:cNvSpPr/>
            <p:nvPr/>
          </p:nvSpPr>
          <p:spPr bwMode="auto">
            <a:xfrm>
              <a:off x="8069176" y="3935596"/>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32" name="Rectangle 31">
              <a:extLst>
                <a:ext uri="{FF2B5EF4-FFF2-40B4-BE49-F238E27FC236}">
                  <a16:creationId xmlns:a16="http://schemas.microsoft.com/office/drawing/2014/main" xmlns="" id="{E8207A89-93C3-4658-AE3C-0D5F197E9A48}"/>
                </a:ext>
              </a:extLst>
            </p:cNvPr>
            <p:cNvSpPr/>
            <p:nvPr/>
          </p:nvSpPr>
          <p:spPr bwMode="auto">
            <a:xfrm>
              <a:off x="8601350"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tx1"/>
                  </a:solidFill>
                </a:rPr>
                <a:t>4</a:t>
              </a:r>
            </a:p>
          </p:txBody>
        </p:sp>
        <p:sp>
          <p:nvSpPr>
            <p:cNvPr id="33" name="Rectangle 32">
              <a:extLst>
                <a:ext uri="{FF2B5EF4-FFF2-40B4-BE49-F238E27FC236}">
                  <a16:creationId xmlns:a16="http://schemas.microsoft.com/office/drawing/2014/main" xmlns="" id="{4B1F42F4-222C-45D2-9CD6-6AEDEBA647B4}"/>
                </a:ext>
              </a:extLst>
            </p:cNvPr>
            <p:cNvSpPr/>
            <p:nvPr/>
          </p:nvSpPr>
          <p:spPr bwMode="auto">
            <a:xfrm>
              <a:off x="9134526"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3</a:t>
              </a:r>
              <a:endParaRPr lang="en-US" sz="2600" b="1" dirty="0">
                <a:solidFill>
                  <a:schemeClr val="tx1"/>
                </a:solidFill>
              </a:endParaRPr>
            </a:p>
          </p:txBody>
        </p:sp>
        <p:sp>
          <p:nvSpPr>
            <p:cNvPr id="34" name="Rectangle 33">
              <a:extLst>
                <a:ext uri="{FF2B5EF4-FFF2-40B4-BE49-F238E27FC236}">
                  <a16:creationId xmlns:a16="http://schemas.microsoft.com/office/drawing/2014/main" xmlns="" id="{3E32C83B-BB09-4D2A-AA3D-2760D8682721}"/>
                </a:ext>
              </a:extLst>
            </p:cNvPr>
            <p:cNvSpPr/>
            <p:nvPr/>
          </p:nvSpPr>
          <p:spPr bwMode="auto">
            <a:xfrm>
              <a:off x="9667702"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2</a:t>
              </a:r>
              <a:endParaRPr lang="en-US" sz="2600" b="1" dirty="0">
                <a:solidFill>
                  <a:schemeClr val="tx1"/>
                </a:solidFill>
              </a:endParaRPr>
            </a:p>
          </p:txBody>
        </p:sp>
        <p:sp>
          <p:nvSpPr>
            <p:cNvPr id="35" name="Rectangle 34">
              <a:extLst>
                <a:ext uri="{FF2B5EF4-FFF2-40B4-BE49-F238E27FC236}">
                  <a16:creationId xmlns:a16="http://schemas.microsoft.com/office/drawing/2014/main" xmlns="" id="{339C2F8A-8532-4616-BA6D-BD6C4859E0FD}"/>
                </a:ext>
              </a:extLst>
            </p:cNvPr>
            <p:cNvSpPr/>
            <p:nvPr/>
          </p:nvSpPr>
          <p:spPr bwMode="auto">
            <a:xfrm>
              <a:off x="10200877"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1</a:t>
              </a:r>
              <a:endParaRPr lang="en-US" sz="2600" b="1" dirty="0">
                <a:solidFill>
                  <a:schemeClr val="tx1"/>
                </a:solidFill>
              </a:endParaRPr>
            </a:p>
          </p:txBody>
        </p:sp>
        <p:sp>
          <p:nvSpPr>
            <p:cNvPr id="36" name="Rectangle 35">
              <a:extLst>
                <a:ext uri="{FF2B5EF4-FFF2-40B4-BE49-F238E27FC236}">
                  <a16:creationId xmlns:a16="http://schemas.microsoft.com/office/drawing/2014/main" xmlns="" id="{C81A2568-B8D6-4AF5-9D96-B01C9196FDD4}"/>
                </a:ext>
              </a:extLst>
            </p:cNvPr>
            <p:cNvSpPr/>
            <p:nvPr/>
          </p:nvSpPr>
          <p:spPr bwMode="auto">
            <a:xfrm>
              <a:off x="10734053"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0</a:t>
              </a:r>
              <a:endParaRPr lang="en-US" sz="2600" b="1" dirty="0">
                <a:solidFill>
                  <a:schemeClr val="tx1"/>
                </a:solidFill>
              </a:endParaRPr>
            </a:p>
          </p:txBody>
        </p:sp>
        <p:sp>
          <p:nvSpPr>
            <p:cNvPr id="37" name="Rectangle 36">
              <a:extLst>
                <a:ext uri="{FF2B5EF4-FFF2-40B4-BE49-F238E27FC236}">
                  <a16:creationId xmlns:a16="http://schemas.microsoft.com/office/drawing/2014/main" xmlns="" id="{6BD36E7E-2628-49A0-8D5A-311B7C17D244}"/>
                </a:ext>
              </a:extLst>
            </p:cNvPr>
            <p:cNvSpPr/>
            <p:nvPr/>
          </p:nvSpPr>
          <p:spPr bwMode="auto">
            <a:xfrm>
              <a:off x="7002825" y="3485536"/>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tx1"/>
                  </a:solidFill>
                </a:rPr>
                <a:t>7</a:t>
              </a:r>
            </a:p>
          </p:txBody>
        </p:sp>
        <p:sp>
          <p:nvSpPr>
            <p:cNvPr id="38" name="Rectangle 37">
              <a:extLst>
                <a:ext uri="{FF2B5EF4-FFF2-40B4-BE49-F238E27FC236}">
                  <a16:creationId xmlns:a16="http://schemas.microsoft.com/office/drawing/2014/main" xmlns="" id="{6471C63D-2528-412C-ADF7-8DAC5F76F9D3}"/>
                </a:ext>
              </a:extLst>
            </p:cNvPr>
            <p:cNvSpPr/>
            <p:nvPr/>
          </p:nvSpPr>
          <p:spPr bwMode="auto">
            <a:xfrm>
              <a:off x="7536000" y="3485536"/>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6</a:t>
              </a:r>
              <a:endParaRPr lang="en-US" sz="2600" b="1" dirty="0">
                <a:solidFill>
                  <a:schemeClr val="tx1"/>
                </a:solidFill>
              </a:endParaRPr>
            </a:p>
          </p:txBody>
        </p:sp>
        <p:sp>
          <p:nvSpPr>
            <p:cNvPr id="39" name="Rectangle 38">
              <a:extLst>
                <a:ext uri="{FF2B5EF4-FFF2-40B4-BE49-F238E27FC236}">
                  <a16:creationId xmlns:a16="http://schemas.microsoft.com/office/drawing/2014/main" xmlns="" id="{B79293A7-615F-4669-B065-9A42650772FE}"/>
                </a:ext>
              </a:extLst>
            </p:cNvPr>
            <p:cNvSpPr/>
            <p:nvPr/>
          </p:nvSpPr>
          <p:spPr bwMode="auto">
            <a:xfrm>
              <a:off x="8069176" y="3485537"/>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bg1">
                      <a:lumMod val="50000"/>
                    </a:schemeClr>
                  </a:solidFill>
                </a:rPr>
                <a:t>5</a:t>
              </a:r>
              <a:endParaRPr lang="en-US" sz="2600" b="1" dirty="0">
                <a:solidFill>
                  <a:schemeClr val="bg1">
                    <a:lumMod val="50000"/>
                  </a:schemeClr>
                </a:solidFill>
              </a:endParaRPr>
            </a:p>
          </p:txBody>
        </p:sp>
        <p:sp>
          <p:nvSpPr>
            <p:cNvPr id="40" name="Rectangle 39">
              <a:extLst>
                <a:ext uri="{FF2B5EF4-FFF2-40B4-BE49-F238E27FC236}">
                  <a16:creationId xmlns:a16="http://schemas.microsoft.com/office/drawing/2014/main" xmlns="" id="{0C2DEBA7-57D8-430C-BB16-2B1081B67F9A}"/>
                </a:ext>
              </a:extLst>
            </p:cNvPr>
            <p:cNvSpPr/>
            <p:nvPr/>
          </p:nvSpPr>
          <p:spPr bwMode="auto">
            <a:xfrm>
              <a:off x="6178175" y="3935594"/>
              <a:ext cx="824650" cy="533180"/>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chemeClr val="tx1"/>
                  </a:solidFill>
                </a:rPr>
                <a:t>n =</a:t>
              </a:r>
            </a:p>
          </p:txBody>
        </p:sp>
      </p:grpSp>
      <p:sp>
        <p:nvSpPr>
          <p:cNvPr id="44" name="Rectangle 43">
            <a:extLst>
              <a:ext uri="{FF2B5EF4-FFF2-40B4-BE49-F238E27FC236}">
                <a16:creationId xmlns:a16="http://schemas.microsoft.com/office/drawing/2014/main" xmlns="" id="{E297C98E-C966-4AD7-87DB-4E94AE3D934D}"/>
              </a:ext>
            </a:extLst>
          </p:cNvPr>
          <p:cNvSpPr/>
          <p:nvPr/>
        </p:nvSpPr>
        <p:spPr bwMode="auto">
          <a:xfrm>
            <a:off x="9235225" y="4376504"/>
            <a:ext cx="1779781" cy="533180"/>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noProof="1">
                <a:solidFill>
                  <a:schemeClr val="tx1"/>
                </a:solidFill>
              </a:rPr>
              <a:t>lastBit = 1</a:t>
            </a:r>
          </a:p>
        </p:txBody>
      </p:sp>
      <p:sp>
        <p:nvSpPr>
          <p:cNvPr id="45" name="Arrow: Bent-Up 44">
            <a:extLst>
              <a:ext uri="{FF2B5EF4-FFF2-40B4-BE49-F238E27FC236}">
                <a16:creationId xmlns:a16="http://schemas.microsoft.com/office/drawing/2014/main" xmlns="" id="{C1BD3A54-8284-4F0B-829A-E307852A6F64}"/>
              </a:ext>
            </a:extLst>
          </p:cNvPr>
          <p:cNvSpPr/>
          <p:nvPr/>
        </p:nvSpPr>
        <p:spPr bwMode="auto">
          <a:xfrm>
            <a:off x="11084489" y="4237704"/>
            <a:ext cx="465600" cy="485419"/>
          </a:xfrm>
          <a:prstGeom prst="bentUpArrow">
            <a:avLst>
              <a:gd name="adj1" fmla="val 28781"/>
              <a:gd name="adj2" fmla="val 37290"/>
              <a:gd name="adj3" fmla="val 42016"/>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8258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44" grpId="0"/>
      <p:bldP spid="45" grpId="0" animBg="1"/>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FCCBC74-9230-484A-AA62-01066CE44506}"/>
              </a:ext>
            </a:extLst>
          </p:cNvPr>
          <p:cNvSpPr>
            <a:spLocks noGrp="1"/>
          </p:cNvSpPr>
          <p:nvPr>
            <p:ph type="body" sz="quarter" idx="10"/>
          </p:nvPr>
        </p:nvSpPr>
        <p:spPr/>
        <p:txBody>
          <a:bodyPr>
            <a:normAutofit/>
          </a:bodyPr>
          <a:lstStyle/>
          <a:p>
            <a:pPr>
              <a:lnSpc>
                <a:spcPct val="100000"/>
              </a:lnSpc>
            </a:pPr>
            <a:r>
              <a:rPr lang="en-GB" dirty="0"/>
              <a:t>How to </a:t>
            </a:r>
            <a:r>
              <a:rPr lang="en-GB" b="1" dirty="0"/>
              <a:t>get the bit at position </a:t>
            </a:r>
            <a:r>
              <a:rPr lang="en-GB" b="1" dirty="0">
                <a:solidFill>
                  <a:schemeClr val="bg1"/>
                </a:solidFill>
              </a:rPr>
              <a:t>p</a:t>
            </a:r>
            <a:r>
              <a:rPr lang="en-GB" dirty="0"/>
              <a:t> from a number </a:t>
            </a:r>
            <a:r>
              <a:rPr lang="en-GB" b="1" dirty="0">
                <a:solidFill>
                  <a:schemeClr val="bg1"/>
                </a:solidFill>
              </a:rPr>
              <a:t>n</a:t>
            </a:r>
            <a:r>
              <a:rPr lang="en-GB" dirty="0"/>
              <a:t>?</a:t>
            </a:r>
          </a:p>
          <a:p>
            <a:pPr>
              <a:lnSpc>
                <a:spcPct val="100000"/>
              </a:lnSpc>
            </a:pPr>
            <a:endParaRPr lang="en-GB" dirty="0"/>
          </a:p>
          <a:p>
            <a:pPr>
              <a:lnSpc>
                <a:spcPct val="100000"/>
              </a:lnSpc>
            </a:pPr>
            <a:endParaRPr lang="en-GB" dirty="0"/>
          </a:p>
          <a:p>
            <a:pPr>
              <a:lnSpc>
                <a:spcPct val="100000"/>
              </a:lnSpc>
            </a:pPr>
            <a:endParaRPr lang="en-GB" dirty="0"/>
          </a:p>
          <a:p>
            <a:pPr>
              <a:lnSpc>
                <a:spcPct val="100000"/>
              </a:lnSpc>
            </a:pPr>
            <a:endParaRPr lang="en-GB" dirty="0"/>
          </a:p>
          <a:p>
            <a:pPr>
              <a:lnSpc>
                <a:spcPct val="100000"/>
              </a:lnSpc>
            </a:pPr>
            <a:r>
              <a:rPr lang="en-GB" dirty="0"/>
              <a:t>Bit at position – </a:t>
            </a:r>
            <a:r>
              <a:rPr lang="en-GB" b="1" dirty="0"/>
              <a:t>formula</a:t>
            </a:r>
            <a:r>
              <a:rPr lang="en-GB" dirty="0"/>
              <a:t>:</a:t>
            </a:r>
            <a:endParaRPr lang="en-GB" b="1" dirty="0">
              <a:solidFill>
                <a:schemeClr val="bg1"/>
              </a:solidFill>
            </a:endParaRPr>
          </a:p>
        </p:txBody>
      </p:sp>
      <p:sp>
        <p:nvSpPr>
          <p:cNvPr id="3" name="Title 2">
            <a:extLst>
              <a:ext uri="{FF2B5EF4-FFF2-40B4-BE49-F238E27FC236}">
                <a16:creationId xmlns:a16="http://schemas.microsoft.com/office/drawing/2014/main" xmlns="" id="{27926173-EB6D-493C-B80B-694CE5DA885C}"/>
              </a:ext>
            </a:extLst>
          </p:cNvPr>
          <p:cNvSpPr>
            <a:spLocks noGrp="1"/>
          </p:cNvSpPr>
          <p:nvPr>
            <p:ph type="title"/>
          </p:nvPr>
        </p:nvSpPr>
        <p:spPr/>
        <p:txBody>
          <a:bodyPr>
            <a:normAutofit/>
          </a:bodyPr>
          <a:lstStyle/>
          <a:p>
            <a:r>
              <a:rPr lang="en-GB" sz="4000" dirty="0"/>
              <a:t>Bitwise Operations: Get Bit at Position</a:t>
            </a:r>
          </a:p>
        </p:txBody>
      </p:sp>
      <p:sp>
        <p:nvSpPr>
          <p:cNvPr id="5" name="Text Placeholder 7">
            <a:extLst>
              <a:ext uri="{FF2B5EF4-FFF2-40B4-BE49-F238E27FC236}">
                <a16:creationId xmlns:a16="http://schemas.microsoft.com/office/drawing/2014/main" xmlns="" id="{AC88E5AD-A2C5-47CB-8F8C-E73D704872A0}"/>
              </a:ext>
            </a:extLst>
          </p:cNvPr>
          <p:cNvSpPr txBox="1">
            <a:spLocks/>
          </p:cNvSpPr>
          <p:nvPr/>
        </p:nvSpPr>
        <p:spPr>
          <a:xfrm>
            <a:off x="696000" y="1989000"/>
            <a:ext cx="5301518" cy="21724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800" dirty="0">
                <a:solidFill>
                  <a:schemeClr val="tx1"/>
                </a:solidFill>
              </a:rPr>
              <a:t>n = 125   </a:t>
            </a:r>
            <a:r>
              <a:rPr lang="en-GB" sz="2800" dirty="0">
                <a:solidFill>
                  <a:schemeClr val="accent2"/>
                </a:solidFill>
              </a:rPr>
              <a:t>// 01</a:t>
            </a:r>
            <a:r>
              <a:rPr lang="en-GB" sz="2800" dirty="0">
                <a:solidFill>
                  <a:schemeClr val="accent2">
                    <a:lumMod val="50000"/>
                  </a:schemeClr>
                </a:solidFill>
                <a:highlight>
                  <a:srgbClr val="C0C0C0"/>
                </a:highlight>
              </a:rPr>
              <a:t>1</a:t>
            </a:r>
            <a:r>
              <a:rPr lang="en-GB" sz="2800" dirty="0">
                <a:solidFill>
                  <a:schemeClr val="accent2"/>
                </a:solidFill>
              </a:rPr>
              <a:t>11101</a:t>
            </a:r>
          </a:p>
          <a:p>
            <a:pPr>
              <a:spcBef>
                <a:spcPts val="300"/>
              </a:spcBef>
              <a:spcAft>
                <a:spcPts val="300"/>
              </a:spcAft>
            </a:pPr>
            <a:r>
              <a:rPr lang="en-GB" sz="2800" dirty="0">
                <a:solidFill>
                  <a:schemeClr val="tx1"/>
                </a:solidFill>
              </a:rPr>
              <a:t>p = 5     </a:t>
            </a:r>
            <a:r>
              <a:rPr lang="en-GB" sz="2800" dirty="0">
                <a:solidFill>
                  <a:schemeClr val="accent2"/>
                </a:solidFill>
              </a:rPr>
              <a:t>// 5</a:t>
            </a:r>
            <a:r>
              <a:rPr lang="en-GB" sz="2800" baseline="30000" dirty="0">
                <a:solidFill>
                  <a:schemeClr val="accent2"/>
                </a:solidFill>
              </a:rPr>
              <a:t>th</a:t>
            </a:r>
            <a:r>
              <a:rPr lang="en-GB" sz="2800" dirty="0">
                <a:solidFill>
                  <a:schemeClr val="accent2"/>
                </a:solidFill>
              </a:rPr>
              <a:t> position</a:t>
            </a:r>
          </a:p>
          <a:p>
            <a:pPr>
              <a:spcBef>
                <a:spcPts val="300"/>
              </a:spcBef>
              <a:spcAft>
                <a:spcPts val="300"/>
              </a:spcAft>
            </a:pPr>
            <a:r>
              <a:rPr lang="en-GB" sz="2800" dirty="0">
                <a:solidFill>
                  <a:schemeClr val="tx1"/>
                </a:solidFill>
              </a:rPr>
              <a:t>125 &gt;&gt; p  </a:t>
            </a:r>
            <a:r>
              <a:rPr lang="en-GB" sz="2800" dirty="0">
                <a:solidFill>
                  <a:schemeClr val="accent2"/>
                </a:solidFill>
              </a:rPr>
              <a:t>// 0000001</a:t>
            </a:r>
            <a:r>
              <a:rPr lang="en-GB" sz="2800" dirty="0">
                <a:solidFill>
                  <a:schemeClr val="accent2">
                    <a:lumMod val="50000"/>
                  </a:schemeClr>
                </a:solidFill>
                <a:highlight>
                  <a:srgbClr val="C0C0C0"/>
                </a:highlight>
              </a:rPr>
              <a:t>1</a:t>
            </a:r>
            <a:r>
              <a:rPr lang="en-GB" sz="2800" dirty="0">
                <a:solidFill>
                  <a:schemeClr val="accent2"/>
                </a:solidFill>
              </a:rPr>
              <a:t> = 3</a:t>
            </a:r>
          </a:p>
          <a:p>
            <a:pPr>
              <a:spcBef>
                <a:spcPts val="300"/>
              </a:spcBef>
              <a:spcAft>
                <a:spcPts val="300"/>
              </a:spcAft>
            </a:pPr>
            <a:r>
              <a:rPr lang="en-GB" sz="2800" dirty="0">
                <a:solidFill>
                  <a:schemeClr val="tx1"/>
                </a:solidFill>
              </a:rPr>
              <a:t>3 &amp; 1     </a:t>
            </a:r>
            <a:r>
              <a:rPr lang="en-GB" sz="2800" dirty="0">
                <a:solidFill>
                  <a:schemeClr val="accent2"/>
                </a:solidFill>
              </a:rPr>
              <a:t>// 0000000</a:t>
            </a:r>
            <a:r>
              <a:rPr lang="en-GB" sz="2800" dirty="0">
                <a:solidFill>
                  <a:schemeClr val="accent2">
                    <a:lumMod val="50000"/>
                  </a:schemeClr>
                </a:solidFill>
                <a:highlight>
                  <a:srgbClr val="C0C0C0"/>
                </a:highlight>
              </a:rPr>
              <a:t>1</a:t>
            </a:r>
            <a:r>
              <a:rPr lang="en-GB" sz="2800" dirty="0">
                <a:solidFill>
                  <a:schemeClr val="accent2"/>
                </a:solidFill>
              </a:rPr>
              <a:t> = 1</a:t>
            </a:r>
          </a:p>
        </p:txBody>
      </p:sp>
      <p:sp>
        <p:nvSpPr>
          <p:cNvPr id="10" name="Slide Number">
            <a:extLst>
              <a:ext uri="{FF2B5EF4-FFF2-40B4-BE49-F238E27FC236}">
                <a16:creationId xmlns:a16="http://schemas.microsoft.com/office/drawing/2014/main" xmlns="" id="{1371189A-47A2-427F-930A-7F309AEC01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484</a:t>
            </a:fld>
            <a:endParaRPr lang="en-US" noProof="0" dirty="0"/>
          </a:p>
        </p:txBody>
      </p:sp>
      <p:sp>
        <p:nvSpPr>
          <p:cNvPr id="9" name="Text Placeholder 7">
            <a:extLst>
              <a:ext uri="{FF2B5EF4-FFF2-40B4-BE49-F238E27FC236}">
                <a16:creationId xmlns:a16="http://schemas.microsoft.com/office/drawing/2014/main" xmlns="" id="{63871124-911E-4C9C-A756-381FCA2EC712}"/>
              </a:ext>
            </a:extLst>
          </p:cNvPr>
          <p:cNvSpPr txBox="1">
            <a:spLocks/>
          </p:cNvSpPr>
          <p:nvPr/>
        </p:nvSpPr>
        <p:spPr>
          <a:xfrm>
            <a:off x="696000" y="5319000"/>
            <a:ext cx="5301518" cy="71055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3200" dirty="0">
                <a:solidFill>
                  <a:schemeClr val="tx1"/>
                </a:solidFill>
              </a:rPr>
              <a:t>bit = (n &gt;&gt; p) &amp; 1</a:t>
            </a:r>
            <a:endParaRPr lang="en-GB" sz="3200" dirty="0">
              <a:solidFill>
                <a:schemeClr val="accent2"/>
              </a:solidFill>
            </a:endParaRPr>
          </a:p>
        </p:txBody>
      </p:sp>
      <p:grpSp>
        <p:nvGrpSpPr>
          <p:cNvPr id="47" name="Group 46">
            <a:extLst>
              <a:ext uri="{FF2B5EF4-FFF2-40B4-BE49-F238E27FC236}">
                <a16:creationId xmlns:a16="http://schemas.microsoft.com/office/drawing/2014/main" xmlns="" id="{F66D177C-0431-44C6-8959-891F7A1EDE7D}"/>
              </a:ext>
            </a:extLst>
          </p:cNvPr>
          <p:cNvGrpSpPr/>
          <p:nvPr/>
        </p:nvGrpSpPr>
        <p:grpSpPr>
          <a:xfrm>
            <a:off x="6366000" y="2718847"/>
            <a:ext cx="5089053" cy="983241"/>
            <a:chOff x="6178175" y="3485535"/>
            <a:chExt cx="5089053" cy="983241"/>
          </a:xfrm>
        </p:grpSpPr>
        <p:sp>
          <p:nvSpPr>
            <p:cNvPr id="14" name="Rectangle 13">
              <a:extLst>
                <a:ext uri="{FF2B5EF4-FFF2-40B4-BE49-F238E27FC236}">
                  <a16:creationId xmlns:a16="http://schemas.microsoft.com/office/drawing/2014/main" xmlns="" id="{D13A2FAC-B8ED-471F-8BFF-A67E7618CBBD}"/>
                </a:ext>
              </a:extLst>
            </p:cNvPr>
            <p:cNvSpPr/>
            <p:nvPr/>
          </p:nvSpPr>
          <p:spPr bwMode="auto">
            <a:xfrm>
              <a:off x="8601350"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rgbClr val="FFFFFF"/>
                  </a:solidFill>
                  <a:effectLst>
                    <a:outerShdw blurRad="38100" dist="38100" dir="2700000" algn="tl">
                      <a:srgbClr val="000000">
                        <a:alpha val="43137"/>
                      </a:srgbClr>
                    </a:outerShdw>
                  </a:effectLst>
                </a:rPr>
                <a:t>1</a:t>
              </a:r>
            </a:p>
          </p:txBody>
        </p:sp>
        <p:sp>
          <p:nvSpPr>
            <p:cNvPr id="15" name="Rectangle 14">
              <a:extLst>
                <a:ext uri="{FF2B5EF4-FFF2-40B4-BE49-F238E27FC236}">
                  <a16:creationId xmlns:a16="http://schemas.microsoft.com/office/drawing/2014/main" xmlns="" id="{1F4FCFF0-B8B6-4499-988D-E892DEF424F9}"/>
                </a:ext>
              </a:extLst>
            </p:cNvPr>
            <p:cNvSpPr/>
            <p:nvPr/>
          </p:nvSpPr>
          <p:spPr bwMode="auto">
            <a:xfrm>
              <a:off x="9134526"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B45C1803-26AA-44AB-A68C-7BB449823DCA}"/>
                </a:ext>
              </a:extLst>
            </p:cNvPr>
            <p:cNvSpPr/>
            <p:nvPr/>
          </p:nvSpPr>
          <p:spPr bwMode="auto">
            <a:xfrm>
              <a:off x="9667702"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8578F22-B4DC-44BF-883D-48421D9E26A3}"/>
                </a:ext>
              </a:extLst>
            </p:cNvPr>
            <p:cNvSpPr/>
            <p:nvPr/>
          </p:nvSpPr>
          <p:spPr bwMode="auto">
            <a:xfrm>
              <a:off x="10200877"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0</a:t>
              </a:r>
              <a:endParaRPr lang="en-US" sz="3000" b="1" dirty="0">
                <a:solidFill>
                  <a:srgbClr val="FFFFFF"/>
                </a:solidFill>
                <a:effectLst>
                  <a:outerShdw blurRad="38100" dist="38100" dir="2700000" algn="tl">
                    <a:srgbClr val="000000">
                      <a:alpha val="43137"/>
                    </a:srgbClr>
                  </a:outerShdw>
                </a:effectLst>
              </a:endParaRPr>
            </a:p>
          </p:txBody>
        </p:sp>
        <p:sp>
          <p:nvSpPr>
            <p:cNvPr id="18" name="Rectangle 17">
              <a:extLst>
                <a:ext uri="{FF2B5EF4-FFF2-40B4-BE49-F238E27FC236}">
                  <a16:creationId xmlns:a16="http://schemas.microsoft.com/office/drawing/2014/main" xmlns="" id="{1441A5E2-166E-4927-BF15-3DA7A5B85953}"/>
                </a:ext>
              </a:extLst>
            </p:cNvPr>
            <p:cNvSpPr/>
            <p:nvPr/>
          </p:nvSpPr>
          <p:spPr bwMode="auto">
            <a:xfrm>
              <a:off x="10734053" y="3935594"/>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91849A3B-C4C3-484F-B3FB-8456A95A6BBC}"/>
                </a:ext>
              </a:extLst>
            </p:cNvPr>
            <p:cNvSpPr/>
            <p:nvPr/>
          </p:nvSpPr>
          <p:spPr bwMode="auto">
            <a:xfrm>
              <a:off x="7002825" y="3935595"/>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rgbClr val="FFFFFF"/>
                  </a:solidFill>
                  <a:effectLst>
                    <a:outerShdw blurRad="38100" dist="38100" dir="2700000" algn="tl">
                      <a:srgbClr val="000000">
                        <a:alpha val="43137"/>
                      </a:srgbClr>
                    </a:outerShdw>
                  </a:effectLst>
                </a:rPr>
                <a:t>0</a:t>
              </a:r>
            </a:p>
          </p:txBody>
        </p:sp>
        <p:sp>
          <p:nvSpPr>
            <p:cNvPr id="26" name="Rectangle 25">
              <a:extLst>
                <a:ext uri="{FF2B5EF4-FFF2-40B4-BE49-F238E27FC236}">
                  <a16:creationId xmlns:a16="http://schemas.microsoft.com/office/drawing/2014/main" xmlns="" id="{A2C10D88-F90D-4C03-B614-0642A93FC5FA}"/>
                </a:ext>
              </a:extLst>
            </p:cNvPr>
            <p:cNvSpPr/>
            <p:nvPr/>
          </p:nvSpPr>
          <p:spPr bwMode="auto">
            <a:xfrm>
              <a:off x="7536000" y="3935595"/>
              <a:ext cx="533175" cy="53318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xmlns="" id="{3E975258-9292-4FD2-8056-AF728EAD5DC9}"/>
                </a:ext>
              </a:extLst>
            </p:cNvPr>
            <p:cNvSpPr/>
            <p:nvPr/>
          </p:nvSpPr>
          <p:spPr bwMode="auto">
            <a:xfrm>
              <a:off x="8069176" y="3935596"/>
              <a:ext cx="533175" cy="533180"/>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000" b="1" dirty="0">
                  <a:solidFill>
                    <a:srgbClr val="FFFFFF"/>
                  </a:solidFill>
                  <a:effectLst>
                    <a:outerShdw blurRad="38100" dist="38100" dir="2700000" algn="tl">
                      <a:srgbClr val="000000">
                        <a:alpha val="43137"/>
                      </a:srgbClr>
                    </a:outerShdw>
                  </a:effectLst>
                </a:rPr>
                <a:t>1</a:t>
              </a:r>
              <a:endParaRPr lang="en-US" sz="3000" b="1" dirty="0">
                <a:solidFill>
                  <a:srgbClr val="FFFFFF"/>
                </a:solidFill>
                <a:effectLst>
                  <a:outerShdw blurRad="38100" dist="38100" dir="2700000" algn="tl">
                    <a:srgbClr val="000000">
                      <a:alpha val="43137"/>
                    </a:srgbClr>
                  </a:outerShdw>
                </a:effectLst>
              </a:endParaRPr>
            </a:p>
          </p:txBody>
        </p:sp>
        <p:sp>
          <p:nvSpPr>
            <p:cNvPr id="32" name="Rectangle 31">
              <a:extLst>
                <a:ext uri="{FF2B5EF4-FFF2-40B4-BE49-F238E27FC236}">
                  <a16:creationId xmlns:a16="http://schemas.microsoft.com/office/drawing/2014/main" xmlns="" id="{E8207A89-93C3-4658-AE3C-0D5F197E9A48}"/>
                </a:ext>
              </a:extLst>
            </p:cNvPr>
            <p:cNvSpPr/>
            <p:nvPr/>
          </p:nvSpPr>
          <p:spPr bwMode="auto">
            <a:xfrm>
              <a:off x="8601350"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tx1"/>
                  </a:solidFill>
                </a:rPr>
                <a:t>4</a:t>
              </a:r>
            </a:p>
          </p:txBody>
        </p:sp>
        <p:sp>
          <p:nvSpPr>
            <p:cNvPr id="33" name="Rectangle 32">
              <a:extLst>
                <a:ext uri="{FF2B5EF4-FFF2-40B4-BE49-F238E27FC236}">
                  <a16:creationId xmlns:a16="http://schemas.microsoft.com/office/drawing/2014/main" xmlns="" id="{4B1F42F4-222C-45D2-9CD6-6AEDEBA647B4}"/>
                </a:ext>
              </a:extLst>
            </p:cNvPr>
            <p:cNvSpPr/>
            <p:nvPr/>
          </p:nvSpPr>
          <p:spPr bwMode="auto">
            <a:xfrm>
              <a:off x="9134526"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3</a:t>
              </a:r>
              <a:endParaRPr lang="en-US" sz="2600" b="1" dirty="0">
                <a:solidFill>
                  <a:schemeClr val="tx1"/>
                </a:solidFill>
              </a:endParaRPr>
            </a:p>
          </p:txBody>
        </p:sp>
        <p:sp>
          <p:nvSpPr>
            <p:cNvPr id="34" name="Rectangle 33">
              <a:extLst>
                <a:ext uri="{FF2B5EF4-FFF2-40B4-BE49-F238E27FC236}">
                  <a16:creationId xmlns:a16="http://schemas.microsoft.com/office/drawing/2014/main" xmlns="" id="{3E32C83B-BB09-4D2A-AA3D-2760D8682721}"/>
                </a:ext>
              </a:extLst>
            </p:cNvPr>
            <p:cNvSpPr/>
            <p:nvPr/>
          </p:nvSpPr>
          <p:spPr bwMode="auto">
            <a:xfrm>
              <a:off x="9667702"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2</a:t>
              </a:r>
              <a:endParaRPr lang="en-US" sz="2600" b="1" dirty="0">
                <a:solidFill>
                  <a:schemeClr val="tx1"/>
                </a:solidFill>
              </a:endParaRPr>
            </a:p>
          </p:txBody>
        </p:sp>
        <p:sp>
          <p:nvSpPr>
            <p:cNvPr id="35" name="Rectangle 34">
              <a:extLst>
                <a:ext uri="{FF2B5EF4-FFF2-40B4-BE49-F238E27FC236}">
                  <a16:creationId xmlns:a16="http://schemas.microsoft.com/office/drawing/2014/main" xmlns="" id="{339C2F8A-8532-4616-BA6D-BD6C4859E0FD}"/>
                </a:ext>
              </a:extLst>
            </p:cNvPr>
            <p:cNvSpPr/>
            <p:nvPr/>
          </p:nvSpPr>
          <p:spPr bwMode="auto">
            <a:xfrm>
              <a:off x="10200877"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1</a:t>
              </a:r>
              <a:endParaRPr lang="en-US" sz="2600" b="1" dirty="0">
                <a:solidFill>
                  <a:schemeClr val="tx1"/>
                </a:solidFill>
              </a:endParaRPr>
            </a:p>
          </p:txBody>
        </p:sp>
        <p:sp>
          <p:nvSpPr>
            <p:cNvPr id="36" name="Rectangle 35">
              <a:extLst>
                <a:ext uri="{FF2B5EF4-FFF2-40B4-BE49-F238E27FC236}">
                  <a16:creationId xmlns:a16="http://schemas.microsoft.com/office/drawing/2014/main" xmlns="" id="{C81A2568-B8D6-4AF5-9D96-B01C9196FDD4}"/>
                </a:ext>
              </a:extLst>
            </p:cNvPr>
            <p:cNvSpPr/>
            <p:nvPr/>
          </p:nvSpPr>
          <p:spPr bwMode="auto">
            <a:xfrm>
              <a:off x="10734053" y="3485535"/>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0</a:t>
              </a:r>
              <a:endParaRPr lang="en-US" sz="2600" b="1" dirty="0">
                <a:solidFill>
                  <a:schemeClr val="tx1"/>
                </a:solidFill>
              </a:endParaRPr>
            </a:p>
          </p:txBody>
        </p:sp>
        <p:sp>
          <p:nvSpPr>
            <p:cNvPr id="37" name="Rectangle 36">
              <a:extLst>
                <a:ext uri="{FF2B5EF4-FFF2-40B4-BE49-F238E27FC236}">
                  <a16:creationId xmlns:a16="http://schemas.microsoft.com/office/drawing/2014/main" xmlns="" id="{6BD36E7E-2628-49A0-8D5A-311B7C17D244}"/>
                </a:ext>
              </a:extLst>
            </p:cNvPr>
            <p:cNvSpPr/>
            <p:nvPr/>
          </p:nvSpPr>
          <p:spPr bwMode="auto">
            <a:xfrm>
              <a:off x="7002825" y="3485536"/>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tx1"/>
                  </a:solidFill>
                </a:rPr>
                <a:t>7</a:t>
              </a:r>
            </a:p>
          </p:txBody>
        </p:sp>
        <p:sp>
          <p:nvSpPr>
            <p:cNvPr id="38" name="Rectangle 37">
              <a:extLst>
                <a:ext uri="{FF2B5EF4-FFF2-40B4-BE49-F238E27FC236}">
                  <a16:creationId xmlns:a16="http://schemas.microsoft.com/office/drawing/2014/main" xmlns="" id="{6471C63D-2528-412C-ADF7-8DAC5F76F9D3}"/>
                </a:ext>
              </a:extLst>
            </p:cNvPr>
            <p:cNvSpPr/>
            <p:nvPr/>
          </p:nvSpPr>
          <p:spPr bwMode="auto">
            <a:xfrm>
              <a:off x="7536000" y="3485536"/>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tx1"/>
                  </a:solidFill>
                </a:rPr>
                <a:t>6</a:t>
              </a:r>
              <a:endParaRPr lang="en-US" sz="2600" b="1" dirty="0">
                <a:solidFill>
                  <a:schemeClr val="tx1"/>
                </a:solidFill>
              </a:endParaRPr>
            </a:p>
          </p:txBody>
        </p:sp>
        <p:sp>
          <p:nvSpPr>
            <p:cNvPr id="39" name="Rectangle 38">
              <a:extLst>
                <a:ext uri="{FF2B5EF4-FFF2-40B4-BE49-F238E27FC236}">
                  <a16:creationId xmlns:a16="http://schemas.microsoft.com/office/drawing/2014/main" xmlns="" id="{B79293A7-615F-4669-B065-9A42650772FE}"/>
                </a:ext>
              </a:extLst>
            </p:cNvPr>
            <p:cNvSpPr/>
            <p:nvPr/>
          </p:nvSpPr>
          <p:spPr bwMode="auto">
            <a:xfrm>
              <a:off x="8069176" y="3485537"/>
              <a:ext cx="533175" cy="410728"/>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chemeClr val="bg1">
                      <a:lumMod val="50000"/>
                    </a:schemeClr>
                  </a:solidFill>
                </a:rPr>
                <a:t>5</a:t>
              </a:r>
              <a:endParaRPr lang="en-US" sz="2600" b="1" dirty="0">
                <a:solidFill>
                  <a:schemeClr val="bg1">
                    <a:lumMod val="50000"/>
                  </a:schemeClr>
                </a:solidFill>
              </a:endParaRPr>
            </a:p>
          </p:txBody>
        </p:sp>
        <p:sp>
          <p:nvSpPr>
            <p:cNvPr id="40" name="Rectangle 39">
              <a:extLst>
                <a:ext uri="{FF2B5EF4-FFF2-40B4-BE49-F238E27FC236}">
                  <a16:creationId xmlns:a16="http://schemas.microsoft.com/office/drawing/2014/main" xmlns="" id="{0C2DEBA7-57D8-430C-BB16-2B1081B67F9A}"/>
                </a:ext>
              </a:extLst>
            </p:cNvPr>
            <p:cNvSpPr/>
            <p:nvPr/>
          </p:nvSpPr>
          <p:spPr bwMode="auto">
            <a:xfrm>
              <a:off x="6178175" y="3935594"/>
              <a:ext cx="824650" cy="533180"/>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chemeClr val="tx1"/>
                  </a:solidFill>
                </a:rPr>
                <a:t>n =</a:t>
              </a:r>
            </a:p>
          </p:txBody>
        </p:sp>
      </p:grpSp>
      <p:sp>
        <p:nvSpPr>
          <p:cNvPr id="42" name="Rectangle 41">
            <a:extLst>
              <a:ext uri="{FF2B5EF4-FFF2-40B4-BE49-F238E27FC236}">
                <a16:creationId xmlns:a16="http://schemas.microsoft.com/office/drawing/2014/main" xmlns="" id="{370211A7-C3FE-4051-A473-D483473CEF59}"/>
              </a:ext>
            </a:extLst>
          </p:cNvPr>
          <p:cNvSpPr/>
          <p:nvPr/>
        </p:nvSpPr>
        <p:spPr bwMode="auto">
          <a:xfrm>
            <a:off x="8944497" y="1899000"/>
            <a:ext cx="971074" cy="533180"/>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chemeClr val="tx1"/>
                </a:solidFill>
              </a:rPr>
              <a:t>p = 5</a:t>
            </a:r>
          </a:p>
        </p:txBody>
      </p:sp>
      <p:sp>
        <p:nvSpPr>
          <p:cNvPr id="44" name="Rectangle 43">
            <a:extLst>
              <a:ext uri="{FF2B5EF4-FFF2-40B4-BE49-F238E27FC236}">
                <a16:creationId xmlns:a16="http://schemas.microsoft.com/office/drawing/2014/main" xmlns="" id="{E297C98E-C966-4AD7-87DB-4E94AE3D934D}"/>
              </a:ext>
            </a:extLst>
          </p:cNvPr>
          <p:cNvSpPr/>
          <p:nvPr/>
        </p:nvSpPr>
        <p:spPr bwMode="auto">
          <a:xfrm>
            <a:off x="8944497" y="3986659"/>
            <a:ext cx="2238310" cy="533180"/>
          </a:xfrm>
          <a:prstGeom prst="rect">
            <a:avLst/>
          </a:prstGeom>
          <a:no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dirty="0">
                <a:solidFill>
                  <a:schemeClr val="tx1"/>
                </a:solidFill>
              </a:rPr>
              <a:t>bit value = 1</a:t>
            </a:r>
          </a:p>
        </p:txBody>
      </p:sp>
      <p:sp>
        <p:nvSpPr>
          <p:cNvPr id="45" name="Arrow: Bent-Up 44">
            <a:extLst>
              <a:ext uri="{FF2B5EF4-FFF2-40B4-BE49-F238E27FC236}">
                <a16:creationId xmlns:a16="http://schemas.microsoft.com/office/drawing/2014/main" xmlns="" id="{C1BD3A54-8284-4F0B-829A-E307852A6F64}"/>
              </a:ext>
            </a:extLst>
          </p:cNvPr>
          <p:cNvSpPr/>
          <p:nvPr/>
        </p:nvSpPr>
        <p:spPr bwMode="auto">
          <a:xfrm flipH="1">
            <a:off x="8323575" y="3812943"/>
            <a:ext cx="533175" cy="533180"/>
          </a:xfrm>
          <a:prstGeom prst="bentUpArrow">
            <a:avLst>
              <a:gd name="adj1" fmla="val 28781"/>
              <a:gd name="adj2" fmla="val 37290"/>
              <a:gd name="adj3" fmla="val 42016"/>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Arrow: Bent-Up 45">
            <a:extLst>
              <a:ext uri="{FF2B5EF4-FFF2-40B4-BE49-F238E27FC236}">
                <a16:creationId xmlns:a16="http://schemas.microsoft.com/office/drawing/2014/main" xmlns="" id="{F1AC6BC9-C1E7-4A06-AB77-2CE4E7186DA2}"/>
              </a:ext>
            </a:extLst>
          </p:cNvPr>
          <p:cNvSpPr/>
          <p:nvPr/>
        </p:nvSpPr>
        <p:spPr bwMode="auto">
          <a:xfrm flipH="1" flipV="1">
            <a:off x="8323575" y="2118519"/>
            <a:ext cx="533175" cy="560995"/>
          </a:xfrm>
          <a:prstGeom prst="bentUpArrow">
            <a:avLst>
              <a:gd name="adj1" fmla="val 28781"/>
              <a:gd name="adj2" fmla="val 37290"/>
              <a:gd name="adj3" fmla="val 45798"/>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60415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42" grpId="0"/>
      <p:bldP spid="44" grpId="0"/>
      <p:bldP spid="45" grpId="0" animBg="1"/>
      <p:bldP spid="46"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FCCBC74-9230-484A-AA62-01066CE44506}"/>
              </a:ext>
            </a:extLst>
          </p:cNvPr>
          <p:cNvSpPr>
            <a:spLocks noGrp="1"/>
          </p:cNvSpPr>
          <p:nvPr>
            <p:ph type="body" sz="quarter" idx="10"/>
          </p:nvPr>
        </p:nvSpPr>
        <p:spPr/>
        <p:txBody>
          <a:bodyPr>
            <a:normAutofit/>
          </a:bodyPr>
          <a:lstStyle/>
          <a:p>
            <a:pPr>
              <a:buClr>
                <a:schemeClr val="tx1"/>
              </a:buClr>
            </a:pPr>
            <a:r>
              <a:rPr lang="en-GB" sz="3400" dirty="0"/>
              <a:t>How to </a:t>
            </a:r>
            <a:r>
              <a:rPr lang="en-GB" sz="3400" b="1" dirty="0"/>
              <a:t>set the bit at given position </a:t>
            </a:r>
            <a:r>
              <a:rPr lang="en-GB" sz="3400" b="1" dirty="0">
                <a:solidFill>
                  <a:schemeClr val="bg1"/>
                </a:solidFill>
              </a:rPr>
              <a:t>p</a:t>
            </a:r>
            <a:r>
              <a:rPr lang="en-GB" sz="3400" dirty="0"/>
              <a:t> to </a:t>
            </a:r>
            <a:r>
              <a:rPr lang="en-GB" sz="3400" b="1" dirty="0">
                <a:solidFill>
                  <a:schemeClr val="bg1"/>
                </a:solidFill>
              </a:rPr>
              <a:t>0</a:t>
            </a:r>
            <a:r>
              <a:rPr lang="en-GB" sz="3400" dirty="0"/>
              <a:t> or </a:t>
            </a:r>
            <a:r>
              <a:rPr lang="en-GB" sz="3400" b="1" dirty="0">
                <a:solidFill>
                  <a:schemeClr val="bg1"/>
                </a:solidFill>
              </a:rPr>
              <a:t>1</a:t>
            </a:r>
            <a:r>
              <a:rPr lang="en-GB" sz="3400" dirty="0"/>
              <a:t>?</a:t>
            </a:r>
          </a:p>
          <a:p>
            <a:pPr>
              <a:buClr>
                <a:schemeClr val="tx1"/>
              </a:buClr>
            </a:pPr>
            <a:endParaRPr lang="en-GB" sz="3400" b="1" dirty="0">
              <a:solidFill>
                <a:schemeClr val="bg1"/>
              </a:solidFill>
            </a:endParaRPr>
          </a:p>
          <a:p>
            <a:pPr>
              <a:buClr>
                <a:schemeClr val="tx1"/>
              </a:buClr>
            </a:pPr>
            <a:endParaRPr lang="en-GB" sz="3400" b="1" dirty="0">
              <a:solidFill>
                <a:schemeClr val="bg1"/>
              </a:solidFill>
            </a:endParaRPr>
          </a:p>
          <a:p>
            <a:pPr>
              <a:buClr>
                <a:schemeClr val="tx1"/>
              </a:buClr>
            </a:pPr>
            <a:endParaRPr lang="en-GB" sz="3400" b="1" dirty="0">
              <a:solidFill>
                <a:schemeClr val="bg1"/>
              </a:solidFill>
            </a:endParaRPr>
          </a:p>
          <a:p>
            <a:pPr>
              <a:buClr>
                <a:schemeClr val="tx1"/>
              </a:buClr>
            </a:pPr>
            <a:endParaRPr lang="en-GB" sz="3400" b="1" dirty="0">
              <a:solidFill>
                <a:schemeClr val="bg1"/>
              </a:solidFill>
            </a:endParaRPr>
          </a:p>
          <a:p>
            <a:pPr>
              <a:buClr>
                <a:schemeClr val="tx1"/>
              </a:buClr>
            </a:pPr>
            <a:r>
              <a:rPr lang="en-GB" sz="3400" dirty="0"/>
              <a:t>Assign a bit </a:t>
            </a:r>
            <a:r>
              <a:rPr lang="en-GB" sz="3400" b="1" dirty="0">
                <a:solidFill>
                  <a:schemeClr val="bg1"/>
                </a:solidFill>
              </a:rPr>
              <a:t>b</a:t>
            </a:r>
            <a:r>
              <a:rPr lang="en-GB" sz="3400" dirty="0"/>
              <a:t> (</a:t>
            </a:r>
            <a:r>
              <a:rPr lang="en-GB" sz="3400" b="1" dirty="0"/>
              <a:t>0</a:t>
            </a:r>
            <a:r>
              <a:rPr lang="en-GB" sz="3400" dirty="0"/>
              <a:t> or </a:t>
            </a:r>
            <a:r>
              <a:rPr lang="en-GB" sz="3400" b="1" dirty="0"/>
              <a:t>1</a:t>
            </a:r>
            <a:r>
              <a:rPr lang="en-GB" sz="3400" dirty="0"/>
              <a:t>) at position </a:t>
            </a:r>
            <a:r>
              <a:rPr lang="en-GB" sz="3400" b="1" dirty="0">
                <a:solidFill>
                  <a:schemeClr val="bg1"/>
                </a:solidFill>
              </a:rPr>
              <a:t>p </a:t>
            </a:r>
            <a:r>
              <a:rPr lang="en-GB" sz="3400" dirty="0"/>
              <a:t>– formula:</a:t>
            </a:r>
          </a:p>
        </p:txBody>
      </p:sp>
      <p:sp>
        <p:nvSpPr>
          <p:cNvPr id="3" name="Title 2">
            <a:extLst>
              <a:ext uri="{FF2B5EF4-FFF2-40B4-BE49-F238E27FC236}">
                <a16:creationId xmlns:a16="http://schemas.microsoft.com/office/drawing/2014/main" xmlns="" id="{27926173-EB6D-493C-B80B-694CE5DA885C}"/>
              </a:ext>
            </a:extLst>
          </p:cNvPr>
          <p:cNvSpPr>
            <a:spLocks noGrp="1"/>
          </p:cNvSpPr>
          <p:nvPr>
            <p:ph type="title"/>
          </p:nvPr>
        </p:nvSpPr>
        <p:spPr/>
        <p:txBody>
          <a:bodyPr/>
          <a:lstStyle/>
          <a:p>
            <a:r>
              <a:rPr lang="en-GB" dirty="0"/>
              <a:t>Bitwise Operations: Set Bit at Position</a:t>
            </a:r>
          </a:p>
        </p:txBody>
      </p:sp>
      <p:sp>
        <p:nvSpPr>
          <p:cNvPr id="6" name="Text Placeholder 7">
            <a:extLst>
              <a:ext uri="{FF2B5EF4-FFF2-40B4-BE49-F238E27FC236}">
                <a16:creationId xmlns:a16="http://schemas.microsoft.com/office/drawing/2014/main" xmlns="" id="{CA1B5F6F-3045-46AA-91B4-DA3A90FF5B73}"/>
              </a:ext>
            </a:extLst>
          </p:cNvPr>
          <p:cNvSpPr txBox="1">
            <a:spLocks/>
          </p:cNvSpPr>
          <p:nvPr/>
        </p:nvSpPr>
        <p:spPr>
          <a:xfrm>
            <a:off x="644721" y="2619000"/>
            <a:ext cx="5268776" cy="192530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400" dirty="0">
                <a:solidFill>
                  <a:schemeClr val="tx1"/>
                </a:solidFill>
              </a:rPr>
              <a:t>p = 5             </a:t>
            </a:r>
            <a:r>
              <a:rPr lang="en-GB" sz="2400" dirty="0">
                <a:solidFill>
                  <a:schemeClr val="accent2"/>
                </a:solidFill>
              </a:rPr>
              <a:t>// </a:t>
            </a:r>
            <a:r>
              <a:rPr lang="en-GB" sz="2400" dirty="0">
                <a:solidFill>
                  <a:schemeClr val="accent2"/>
                </a:solidFill>
                <a:latin typeface="+mn-lt"/>
              </a:rPr>
              <a:t>5</a:t>
            </a:r>
            <a:r>
              <a:rPr lang="en-GB" sz="2400" baseline="30000" dirty="0">
                <a:solidFill>
                  <a:schemeClr val="accent2"/>
                </a:solidFill>
                <a:latin typeface="+mn-lt"/>
              </a:rPr>
              <a:t>th</a:t>
            </a:r>
            <a:r>
              <a:rPr lang="en-GB" sz="2400" dirty="0">
                <a:solidFill>
                  <a:schemeClr val="accent2"/>
                </a:solidFill>
                <a:latin typeface="+mn-lt"/>
              </a:rPr>
              <a:t> position</a:t>
            </a:r>
            <a:endParaRPr lang="en-GB" sz="2400" dirty="0">
              <a:solidFill>
                <a:schemeClr val="tx1"/>
              </a:solidFill>
              <a:latin typeface="+mn-lt"/>
            </a:endParaRPr>
          </a:p>
          <a:p>
            <a:pPr>
              <a:spcBef>
                <a:spcPts val="300"/>
              </a:spcBef>
              <a:spcAft>
                <a:spcPts val="300"/>
              </a:spcAft>
            </a:pPr>
            <a:r>
              <a:rPr lang="en-GB" sz="2400" dirty="0">
                <a:solidFill>
                  <a:schemeClr val="tx1"/>
                </a:solidFill>
              </a:rPr>
              <a:t>n = 125           </a:t>
            </a:r>
            <a:r>
              <a:rPr lang="en-GB" sz="2400" dirty="0">
                <a:solidFill>
                  <a:schemeClr val="accent2"/>
                </a:solidFill>
              </a:rPr>
              <a:t>// 01</a:t>
            </a:r>
            <a:r>
              <a:rPr lang="en-GB" sz="2400" dirty="0">
                <a:solidFill>
                  <a:schemeClr val="accent2">
                    <a:lumMod val="50000"/>
                  </a:schemeClr>
                </a:solidFill>
                <a:highlight>
                  <a:srgbClr val="C0C0C0"/>
                </a:highlight>
              </a:rPr>
              <a:t>1</a:t>
            </a:r>
            <a:r>
              <a:rPr lang="en-GB" sz="2400" dirty="0">
                <a:solidFill>
                  <a:schemeClr val="accent2"/>
                </a:solidFill>
              </a:rPr>
              <a:t>11101</a:t>
            </a:r>
            <a:endParaRPr lang="en-GB" sz="2400" dirty="0">
              <a:solidFill>
                <a:schemeClr val="tx1"/>
              </a:solidFill>
            </a:endParaRPr>
          </a:p>
          <a:p>
            <a:pPr>
              <a:spcBef>
                <a:spcPts val="300"/>
              </a:spcBef>
              <a:spcAft>
                <a:spcPts val="300"/>
              </a:spcAft>
            </a:pPr>
            <a:r>
              <a:rPr lang="en-GB" sz="2400" dirty="0">
                <a:solidFill>
                  <a:schemeClr val="tx1"/>
                </a:solidFill>
              </a:rPr>
              <a:t>mask = ~(1 &lt;&lt; p)  </a:t>
            </a:r>
            <a:r>
              <a:rPr lang="en-GB" sz="2400" dirty="0">
                <a:solidFill>
                  <a:schemeClr val="accent2"/>
                </a:solidFill>
              </a:rPr>
              <a:t>// 11</a:t>
            </a:r>
            <a:r>
              <a:rPr lang="en-GB" sz="2400" dirty="0">
                <a:solidFill>
                  <a:schemeClr val="accent2">
                    <a:lumMod val="50000"/>
                  </a:schemeClr>
                </a:solidFill>
                <a:highlight>
                  <a:srgbClr val="C0C0C0"/>
                </a:highlight>
              </a:rPr>
              <a:t>0</a:t>
            </a:r>
            <a:r>
              <a:rPr lang="en-GB" sz="2400" dirty="0">
                <a:solidFill>
                  <a:schemeClr val="accent2"/>
                </a:solidFill>
              </a:rPr>
              <a:t>11111</a:t>
            </a:r>
          </a:p>
          <a:p>
            <a:pPr>
              <a:spcBef>
                <a:spcPts val="300"/>
              </a:spcBef>
              <a:spcAft>
                <a:spcPts val="300"/>
              </a:spcAft>
            </a:pPr>
            <a:r>
              <a:rPr lang="en-GB" sz="2400" dirty="0">
                <a:solidFill>
                  <a:schemeClr val="tx1"/>
                </a:solidFill>
              </a:rPr>
              <a:t>result = n &amp; mask </a:t>
            </a:r>
            <a:r>
              <a:rPr lang="en-GB" sz="2400" dirty="0">
                <a:solidFill>
                  <a:schemeClr val="accent2"/>
                </a:solidFill>
              </a:rPr>
              <a:t>// 01</a:t>
            </a:r>
            <a:r>
              <a:rPr lang="en-GB" sz="2400" dirty="0">
                <a:solidFill>
                  <a:schemeClr val="accent2">
                    <a:lumMod val="50000"/>
                  </a:schemeClr>
                </a:solidFill>
                <a:highlight>
                  <a:srgbClr val="C0C0C0"/>
                </a:highlight>
              </a:rPr>
              <a:t>0</a:t>
            </a:r>
            <a:r>
              <a:rPr lang="en-GB" sz="2400" dirty="0">
                <a:solidFill>
                  <a:schemeClr val="accent2"/>
                </a:solidFill>
              </a:rPr>
              <a:t>11101</a:t>
            </a:r>
          </a:p>
        </p:txBody>
      </p:sp>
      <p:sp>
        <p:nvSpPr>
          <p:cNvPr id="8" name="Text Placeholder 7">
            <a:extLst>
              <a:ext uri="{FF2B5EF4-FFF2-40B4-BE49-F238E27FC236}">
                <a16:creationId xmlns:a16="http://schemas.microsoft.com/office/drawing/2014/main" xmlns="" id="{EE437FEB-5926-4DA2-8928-F7434CC44182}"/>
              </a:ext>
            </a:extLst>
          </p:cNvPr>
          <p:cNvSpPr txBox="1">
            <a:spLocks/>
          </p:cNvSpPr>
          <p:nvPr/>
        </p:nvSpPr>
        <p:spPr>
          <a:xfrm>
            <a:off x="6297635" y="2619000"/>
            <a:ext cx="5268777" cy="192530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400" dirty="0">
                <a:solidFill>
                  <a:schemeClr val="tx1"/>
                </a:solidFill>
              </a:rPr>
              <a:t>p = 5             </a:t>
            </a:r>
            <a:r>
              <a:rPr lang="en-GB" sz="2400" dirty="0">
                <a:solidFill>
                  <a:schemeClr val="accent2"/>
                </a:solidFill>
              </a:rPr>
              <a:t>// </a:t>
            </a:r>
            <a:r>
              <a:rPr lang="en-GB" sz="2400" dirty="0">
                <a:solidFill>
                  <a:schemeClr val="accent2"/>
                </a:solidFill>
                <a:latin typeface="+mn-lt"/>
              </a:rPr>
              <a:t>5</a:t>
            </a:r>
            <a:r>
              <a:rPr lang="en-GB" sz="2400" baseline="30000" dirty="0">
                <a:solidFill>
                  <a:schemeClr val="accent2"/>
                </a:solidFill>
                <a:latin typeface="+mn-lt"/>
              </a:rPr>
              <a:t>th</a:t>
            </a:r>
            <a:r>
              <a:rPr lang="en-GB" sz="2400" dirty="0">
                <a:solidFill>
                  <a:schemeClr val="accent2"/>
                </a:solidFill>
                <a:latin typeface="+mn-lt"/>
              </a:rPr>
              <a:t> position</a:t>
            </a:r>
            <a:endParaRPr lang="en-GB" sz="2400" dirty="0">
              <a:solidFill>
                <a:schemeClr val="tx1"/>
              </a:solidFill>
              <a:latin typeface="+mn-lt"/>
            </a:endParaRPr>
          </a:p>
          <a:p>
            <a:pPr>
              <a:spcBef>
                <a:spcPts val="300"/>
              </a:spcBef>
              <a:spcAft>
                <a:spcPts val="300"/>
              </a:spcAft>
            </a:pPr>
            <a:r>
              <a:rPr lang="en-GB" sz="2400" dirty="0">
                <a:solidFill>
                  <a:schemeClr val="tx1"/>
                </a:solidFill>
              </a:rPr>
              <a:t>n = 125           </a:t>
            </a:r>
            <a:r>
              <a:rPr lang="en-GB" sz="2400" dirty="0">
                <a:solidFill>
                  <a:schemeClr val="accent2"/>
                </a:solidFill>
              </a:rPr>
              <a:t>// 01</a:t>
            </a:r>
            <a:r>
              <a:rPr lang="en-GB" sz="2400" dirty="0">
                <a:solidFill>
                  <a:schemeClr val="accent2">
                    <a:lumMod val="50000"/>
                  </a:schemeClr>
                </a:solidFill>
                <a:highlight>
                  <a:srgbClr val="C0C0C0"/>
                </a:highlight>
              </a:rPr>
              <a:t>1</a:t>
            </a:r>
            <a:r>
              <a:rPr lang="en-GB" sz="2400" dirty="0">
                <a:solidFill>
                  <a:schemeClr val="accent2"/>
                </a:solidFill>
              </a:rPr>
              <a:t>11101</a:t>
            </a:r>
            <a:endParaRPr lang="en-GB" sz="2400" dirty="0">
              <a:solidFill>
                <a:schemeClr val="tx1"/>
              </a:solidFill>
            </a:endParaRPr>
          </a:p>
          <a:p>
            <a:pPr>
              <a:spcBef>
                <a:spcPts val="300"/>
              </a:spcBef>
              <a:spcAft>
                <a:spcPts val="300"/>
              </a:spcAft>
            </a:pPr>
            <a:r>
              <a:rPr lang="en-GB" sz="2400" dirty="0">
                <a:solidFill>
                  <a:schemeClr val="tx1"/>
                </a:solidFill>
              </a:rPr>
              <a:t>mask = 1 &lt;&lt; p     </a:t>
            </a:r>
            <a:r>
              <a:rPr lang="en-GB" sz="2400" dirty="0">
                <a:solidFill>
                  <a:schemeClr val="accent2"/>
                </a:solidFill>
              </a:rPr>
              <a:t>// 00</a:t>
            </a:r>
            <a:r>
              <a:rPr lang="en-GB" sz="2400" dirty="0">
                <a:solidFill>
                  <a:schemeClr val="accent2">
                    <a:lumMod val="50000"/>
                  </a:schemeClr>
                </a:solidFill>
                <a:highlight>
                  <a:srgbClr val="C0C0C0"/>
                </a:highlight>
              </a:rPr>
              <a:t>1</a:t>
            </a:r>
            <a:r>
              <a:rPr lang="en-GB" sz="2400" dirty="0">
                <a:solidFill>
                  <a:schemeClr val="accent2"/>
                </a:solidFill>
              </a:rPr>
              <a:t>00000</a:t>
            </a:r>
          </a:p>
          <a:p>
            <a:pPr>
              <a:spcBef>
                <a:spcPts val="300"/>
              </a:spcBef>
              <a:spcAft>
                <a:spcPts val="300"/>
              </a:spcAft>
            </a:pPr>
            <a:r>
              <a:rPr lang="en-GB" sz="2400" dirty="0">
                <a:solidFill>
                  <a:schemeClr val="tx1"/>
                </a:solidFill>
              </a:rPr>
              <a:t>result = n | mask </a:t>
            </a:r>
            <a:r>
              <a:rPr lang="en-GB" sz="2400" dirty="0">
                <a:solidFill>
                  <a:schemeClr val="accent2"/>
                </a:solidFill>
              </a:rPr>
              <a:t>// 01</a:t>
            </a:r>
            <a:r>
              <a:rPr lang="en-GB" sz="2400" dirty="0">
                <a:solidFill>
                  <a:schemeClr val="accent2">
                    <a:lumMod val="50000"/>
                  </a:schemeClr>
                </a:solidFill>
                <a:highlight>
                  <a:srgbClr val="C0C0C0"/>
                </a:highlight>
              </a:rPr>
              <a:t>1</a:t>
            </a:r>
            <a:r>
              <a:rPr lang="en-GB" sz="2400" dirty="0">
                <a:solidFill>
                  <a:schemeClr val="accent2"/>
                </a:solidFill>
              </a:rPr>
              <a:t>11101</a:t>
            </a:r>
          </a:p>
        </p:txBody>
      </p:sp>
      <p:sp>
        <p:nvSpPr>
          <p:cNvPr id="10" name="Slide Number">
            <a:extLst>
              <a:ext uri="{FF2B5EF4-FFF2-40B4-BE49-F238E27FC236}">
                <a16:creationId xmlns:a16="http://schemas.microsoft.com/office/drawing/2014/main" xmlns="" id="{1371189A-47A2-427F-930A-7F309AEC01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485</a:t>
            </a:fld>
            <a:endParaRPr lang="en-US" noProof="0" dirty="0"/>
          </a:p>
        </p:txBody>
      </p:sp>
      <p:sp>
        <p:nvSpPr>
          <p:cNvPr id="11" name="Text Placeholder 1">
            <a:extLst>
              <a:ext uri="{FF2B5EF4-FFF2-40B4-BE49-F238E27FC236}">
                <a16:creationId xmlns:a16="http://schemas.microsoft.com/office/drawing/2014/main" xmlns="" id="{5E5A2497-BE4E-4260-A573-8B0C020A9308}"/>
              </a:ext>
            </a:extLst>
          </p:cNvPr>
          <p:cNvSpPr txBox="1">
            <a:spLocks/>
          </p:cNvSpPr>
          <p:nvPr/>
        </p:nvSpPr>
        <p:spPr>
          <a:xfrm>
            <a:off x="561000" y="1874904"/>
            <a:ext cx="5375973" cy="72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GB" b="1" dirty="0">
                <a:solidFill>
                  <a:schemeClr val="bg1"/>
                </a:solidFill>
              </a:rPr>
              <a:t>Clear</a:t>
            </a:r>
            <a:r>
              <a:rPr lang="en-GB" dirty="0"/>
              <a:t> a bit (0) at position </a:t>
            </a:r>
            <a:r>
              <a:rPr lang="en-GB" sz="3400" b="1" dirty="0">
                <a:solidFill>
                  <a:schemeClr val="bg1"/>
                </a:solidFill>
              </a:rPr>
              <a:t>p</a:t>
            </a:r>
            <a:endParaRPr lang="en-GB" dirty="0"/>
          </a:p>
        </p:txBody>
      </p:sp>
      <p:sp>
        <p:nvSpPr>
          <p:cNvPr id="12" name="Text Placeholder 1">
            <a:extLst>
              <a:ext uri="{FF2B5EF4-FFF2-40B4-BE49-F238E27FC236}">
                <a16:creationId xmlns:a16="http://schemas.microsoft.com/office/drawing/2014/main" xmlns="" id="{BEBB8112-8DF4-4965-B816-C1A11A2D42BA}"/>
              </a:ext>
            </a:extLst>
          </p:cNvPr>
          <p:cNvSpPr txBox="1">
            <a:spLocks/>
          </p:cNvSpPr>
          <p:nvPr/>
        </p:nvSpPr>
        <p:spPr>
          <a:xfrm>
            <a:off x="6255028" y="1874904"/>
            <a:ext cx="4995000" cy="72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b="1" dirty="0">
                <a:solidFill>
                  <a:schemeClr val="bg1"/>
                </a:solidFill>
              </a:rPr>
              <a:t>Set</a:t>
            </a:r>
            <a:r>
              <a:rPr lang="en-GB" dirty="0"/>
              <a:t> a bit (1) at position </a:t>
            </a:r>
            <a:r>
              <a:rPr lang="en-GB" sz="3400" b="1" dirty="0">
                <a:solidFill>
                  <a:schemeClr val="bg1"/>
                </a:solidFill>
              </a:rPr>
              <a:t>p</a:t>
            </a:r>
            <a:endParaRPr lang="en-GB" dirty="0"/>
          </a:p>
        </p:txBody>
      </p:sp>
      <p:sp>
        <p:nvSpPr>
          <p:cNvPr id="13" name="Text Placeholder 7">
            <a:extLst>
              <a:ext uri="{FF2B5EF4-FFF2-40B4-BE49-F238E27FC236}">
                <a16:creationId xmlns:a16="http://schemas.microsoft.com/office/drawing/2014/main" xmlns="" id="{79531490-01B7-4F04-AFEC-C5D833AF9024}"/>
              </a:ext>
            </a:extLst>
          </p:cNvPr>
          <p:cNvSpPr txBox="1">
            <a:spLocks/>
          </p:cNvSpPr>
          <p:nvPr/>
        </p:nvSpPr>
        <p:spPr>
          <a:xfrm>
            <a:off x="644720" y="5390003"/>
            <a:ext cx="6891280"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800" dirty="0">
                <a:solidFill>
                  <a:schemeClr val="tx1"/>
                </a:solidFill>
              </a:rPr>
              <a:t>n = n &amp; ~(1 &lt;&lt; p) | (b &lt;&lt; p)</a:t>
            </a:r>
            <a:endParaRPr lang="en-GB" sz="2800" dirty="0">
              <a:solidFill>
                <a:schemeClr val="accent2"/>
              </a:solidFill>
            </a:endParaRPr>
          </a:p>
        </p:txBody>
      </p:sp>
    </p:spTree>
    <p:extLst>
      <p:ext uri="{BB962C8B-B14F-4D97-AF65-F5344CB8AC3E}">
        <p14:creationId xmlns:p14="http://schemas.microsoft.com/office/powerpoint/2010/main" val="28773424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p:bldP spid="12" grpId="0"/>
      <p:bldP spid="13"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7B7DF80-59CD-499C-91CC-5B93D078153C}"/>
              </a:ext>
            </a:extLst>
          </p:cNvPr>
          <p:cNvSpPr>
            <a:spLocks noGrp="1"/>
          </p:cNvSpPr>
          <p:nvPr>
            <p:ph type="sldNum" sz="quarter" idx="5"/>
          </p:nvPr>
        </p:nvSpPr>
        <p:spPr/>
        <p:txBody>
          <a:bodyPr/>
          <a:lstStyle/>
          <a:p>
            <a:fld id="{2BF067CD-8E6B-4360-9AA8-C5DF2A48A6D1}" type="slidenum">
              <a:rPr lang="en-US" noProof="0" smtClean="0"/>
              <a:pPr/>
              <a:t>486</a:t>
            </a:fld>
            <a:endParaRPr lang="en-US" noProof="0" dirty="0"/>
          </a:p>
        </p:txBody>
      </p:sp>
      <p:sp>
        <p:nvSpPr>
          <p:cNvPr id="3" name="Text Placeholder 2">
            <a:extLst>
              <a:ext uri="{FF2B5EF4-FFF2-40B4-BE49-F238E27FC236}">
                <a16:creationId xmlns:a16="http://schemas.microsoft.com/office/drawing/2014/main" xmlns="" id="{FB5C1DBA-21DC-4022-9265-A98144289190}"/>
              </a:ext>
            </a:extLst>
          </p:cNvPr>
          <p:cNvSpPr>
            <a:spLocks noGrp="1"/>
          </p:cNvSpPr>
          <p:nvPr>
            <p:ph type="body" sz="quarter" idx="10"/>
          </p:nvPr>
        </p:nvSpPr>
        <p:spPr/>
        <p:txBody>
          <a:bodyPr>
            <a:normAutofit lnSpcReduction="10000"/>
          </a:bodyPr>
          <a:lstStyle/>
          <a:p>
            <a:r>
              <a:rPr lang="en-US" b="1" dirty="0"/>
              <a:t>Networking protocols</a:t>
            </a:r>
          </a:p>
          <a:p>
            <a:pPr lvl="1"/>
            <a:r>
              <a:rPr lang="en-US" dirty="0"/>
              <a:t>Many devices communicate using bit-level protocols</a:t>
            </a:r>
          </a:p>
          <a:p>
            <a:pPr lvl="1"/>
            <a:r>
              <a:rPr lang="en-US" dirty="0"/>
              <a:t>E.g. the SYN flag in the </a:t>
            </a:r>
            <a:r>
              <a:rPr lang="en-US" b="1" dirty="0"/>
              <a:t>TCP protocol </a:t>
            </a:r>
            <a:r>
              <a:rPr lang="en-US" dirty="0"/>
              <a:t>header is the bit #1 from the 14</a:t>
            </a:r>
            <a:r>
              <a:rPr lang="en-US" baseline="30000" dirty="0"/>
              <a:t>th</a:t>
            </a:r>
            <a:r>
              <a:rPr lang="en-US" dirty="0"/>
              <a:t> byte in the TCP packets</a:t>
            </a:r>
          </a:p>
          <a:p>
            <a:pPr lvl="2"/>
            <a:r>
              <a:rPr lang="en-US" dirty="0"/>
              <a:t>Web browsers use bitwise operations to connect to a Web site</a:t>
            </a:r>
          </a:p>
          <a:p>
            <a:r>
              <a:rPr lang="en-US" dirty="0"/>
              <a:t>Many </a:t>
            </a:r>
            <a:r>
              <a:rPr lang="en-US" b="1" dirty="0"/>
              <a:t>binary file formats </a:t>
            </a:r>
            <a:r>
              <a:rPr lang="en-US" dirty="0"/>
              <a:t>use bits to save space</a:t>
            </a:r>
          </a:p>
          <a:p>
            <a:pPr lvl="1"/>
            <a:r>
              <a:rPr lang="en-US" dirty="0"/>
              <a:t>E.g. PNG images use </a:t>
            </a:r>
            <a:r>
              <a:rPr lang="bg-BG" dirty="0"/>
              <a:t>3</a:t>
            </a:r>
            <a:r>
              <a:rPr lang="en-US" dirty="0"/>
              <a:t> bits to specify the color format used</a:t>
            </a:r>
          </a:p>
          <a:p>
            <a:r>
              <a:rPr lang="en-US" b="1" dirty="0"/>
              <a:t>Data compression </a:t>
            </a:r>
            <a:r>
              <a:rPr lang="en-US" dirty="0"/>
              <a:t>replaces byte sequences with bit sequences</a:t>
            </a:r>
          </a:p>
          <a:p>
            <a:pPr lvl="1"/>
            <a:r>
              <a:rPr lang="en-US" dirty="0"/>
              <a:t>E.g. the DEFLATE algorithm in </a:t>
            </a:r>
            <a:r>
              <a:rPr lang="en-US" b="1" dirty="0"/>
              <a:t>ZIP files</a:t>
            </a:r>
          </a:p>
        </p:txBody>
      </p:sp>
      <p:sp>
        <p:nvSpPr>
          <p:cNvPr id="4" name="Title 3">
            <a:extLst>
              <a:ext uri="{FF2B5EF4-FFF2-40B4-BE49-F238E27FC236}">
                <a16:creationId xmlns:a16="http://schemas.microsoft.com/office/drawing/2014/main" xmlns="" id="{8AFB2C5F-C439-4F07-8D68-66528C52995A}"/>
              </a:ext>
            </a:extLst>
          </p:cNvPr>
          <p:cNvSpPr>
            <a:spLocks noGrp="1"/>
          </p:cNvSpPr>
          <p:nvPr>
            <p:ph type="title"/>
          </p:nvPr>
        </p:nvSpPr>
        <p:spPr/>
        <p:txBody>
          <a:bodyPr/>
          <a:lstStyle/>
          <a:p>
            <a:r>
              <a:rPr lang="en-US" dirty="0"/>
              <a:t>Why We Need Bitwise Operations?</a:t>
            </a:r>
          </a:p>
        </p:txBody>
      </p:sp>
    </p:spTree>
    <p:extLst>
      <p:ext uri="{BB962C8B-B14F-4D97-AF65-F5344CB8AC3E}">
        <p14:creationId xmlns:p14="http://schemas.microsoft.com/office/powerpoint/2010/main" val="3342010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03A6A0B-919A-46FB-9143-293D9707E340}"/>
              </a:ext>
            </a:extLst>
          </p:cNvPr>
          <p:cNvSpPr>
            <a:spLocks noGrp="1"/>
          </p:cNvSpPr>
          <p:nvPr>
            <p:ph type="body" sz="quarter" idx="10"/>
          </p:nvPr>
        </p:nvSpPr>
        <p:spPr/>
        <p:txBody>
          <a:bodyPr/>
          <a:lstStyle/>
          <a:p>
            <a:pPr>
              <a:lnSpc>
                <a:spcPct val="100000"/>
              </a:lnSpc>
            </a:pPr>
            <a:r>
              <a:rPr lang="en-GB" dirty="0"/>
              <a:t>Write a program that prints the bit at position 1 of an integer</a:t>
            </a:r>
          </a:p>
          <a:p>
            <a:pPr>
              <a:lnSpc>
                <a:spcPct val="100000"/>
              </a:lnSpc>
            </a:pPr>
            <a:endParaRPr lang="en-GB" dirty="0"/>
          </a:p>
          <a:p>
            <a:pPr>
              <a:lnSpc>
                <a:spcPct val="100000"/>
              </a:lnSpc>
              <a:spcBef>
                <a:spcPts val="0"/>
              </a:spcBef>
              <a:spcAft>
                <a:spcPts val="0"/>
              </a:spcAft>
            </a:pPr>
            <a:endParaRPr lang="en-GB" dirty="0"/>
          </a:p>
          <a:p>
            <a:pPr>
              <a:lnSpc>
                <a:spcPct val="100000"/>
              </a:lnSpc>
              <a:spcBef>
                <a:spcPts val="0"/>
              </a:spcBef>
              <a:spcAft>
                <a:spcPts val="0"/>
              </a:spcAft>
            </a:pPr>
            <a:endParaRPr lang="en-GB" dirty="0"/>
          </a:p>
          <a:p>
            <a:pPr>
              <a:lnSpc>
                <a:spcPct val="100000"/>
              </a:lnSpc>
            </a:pPr>
            <a:r>
              <a:rPr lang="en-GB" dirty="0"/>
              <a:t>Solution:</a:t>
            </a:r>
          </a:p>
        </p:txBody>
      </p:sp>
      <p:sp>
        <p:nvSpPr>
          <p:cNvPr id="3" name="Title 2">
            <a:extLst>
              <a:ext uri="{FF2B5EF4-FFF2-40B4-BE49-F238E27FC236}">
                <a16:creationId xmlns:a16="http://schemas.microsoft.com/office/drawing/2014/main" xmlns="" id="{A39E8C6F-9657-4901-A7A6-F32947CA587C}"/>
              </a:ext>
            </a:extLst>
          </p:cNvPr>
          <p:cNvSpPr>
            <a:spLocks noGrp="1"/>
          </p:cNvSpPr>
          <p:nvPr>
            <p:ph type="title"/>
          </p:nvPr>
        </p:nvSpPr>
        <p:spPr/>
        <p:txBody>
          <a:bodyPr/>
          <a:lstStyle/>
          <a:p>
            <a:r>
              <a:rPr lang="en-US" dirty="0"/>
              <a:t>Problem: Bit #1 (the Bit Before the Last)</a:t>
            </a:r>
            <a:endParaRPr lang="en-GB" dirty="0"/>
          </a:p>
        </p:txBody>
      </p:sp>
      <p:sp>
        <p:nvSpPr>
          <p:cNvPr id="7" name="Arrow: Right 6">
            <a:extLst>
              <a:ext uri="{FF2B5EF4-FFF2-40B4-BE49-F238E27FC236}">
                <a16:creationId xmlns:a16="http://schemas.microsoft.com/office/drawing/2014/main" xmlns="" id="{10F00CCF-CB60-4ADF-9175-CE5E8C7C203F}"/>
              </a:ext>
            </a:extLst>
          </p:cNvPr>
          <p:cNvSpPr/>
          <p:nvPr/>
        </p:nvSpPr>
        <p:spPr bwMode="auto">
          <a:xfrm>
            <a:off x="1554091" y="2070349"/>
            <a:ext cx="461639" cy="301841"/>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600" b="1" dirty="0">
              <a:solidFill>
                <a:srgbClr val="FFFFFF"/>
              </a:solidFill>
              <a:effectLst>
                <a:outerShdw blurRad="38100" dist="38100" dir="2700000" algn="tl">
                  <a:srgbClr val="000000">
                    <a:alpha val="43137"/>
                  </a:srgbClr>
                </a:outerShdw>
              </a:effectLst>
            </a:endParaRPr>
          </a:p>
        </p:txBody>
      </p:sp>
      <p:sp>
        <p:nvSpPr>
          <p:cNvPr id="12" name="Text Placeholder 7">
            <a:extLst>
              <a:ext uri="{FF2B5EF4-FFF2-40B4-BE49-F238E27FC236}">
                <a16:creationId xmlns:a16="http://schemas.microsoft.com/office/drawing/2014/main" xmlns="" id="{B445D2DD-7548-4316-9007-BBFF61EC37C2}"/>
              </a:ext>
            </a:extLst>
          </p:cNvPr>
          <p:cNvSpPr txBox="1">
            <a:spLocks/>
          </p:cNvSpPr>
          <p:nvPr/>
        </p:nvSpPr>
        <p:spPr>
          <a:xfrm>
            <a:off x="741000" y="1942937"/>
            <a:ext cx="61002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tx1"/>
                </a:solidFill>
              </a:rPr>
              <a:t>51</a:t>
            </a:r>
          </a:p>
        </p:txBody>
      </p:sp>
      <p:sp>
        <p:nvSpPr>
          <p:cNvPr id="13" name="Text Placeholder 7">
            <a:extLst>
              <a:ext uri="{FF2B5EF4-FFF2-40B4-BE49-F238E27FC236}">
                <a16:creationId xmlns:a16="http://schemas.microsoft.com/office/drawing/2014/main" xmlns="" id="{8EBF5916-5B55-4997-BB2D-1BBD42F2EC70}"/>
              </a:ext>
            </a:extLst>
          </p:cNvPr>
          <p:cNvSpPr txBox="1">
            <a:spLocks/>
          </p:cNvSpPr>
          <p:nvPr/>
        </p:nvSpPr>
        <p:spPr>
          <a:xfrm>
            <a:off x="2218794" y="1942937"/>
            <a:ext cx="558980"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200" dirty="0">
                <a:solidFill>
                  <a:schemeClr val="tx1"/>
                </a:solidFill>
              </a:rPr>
              <a:t>1</a:t>
            </a:r>
          </a:p>
        </p:txBody>
      </p:sp>
      <p:sp>
        <p:nvSpPr>
          <p:cNvPr id="14" name="Arrow: Right 13">
            <a:extLst>
              <a:ext uri="{FF2B5EF4-FFF2-40B4-BE49-F238E27FC236}">
                <a16:creationId xmlns:a16="http://schemas.microsoft.com/office/drawing/2014/main" xmlns="" id="{9DF399E6-71F7-42D3-9C3B-72FA43705C72}"/>
              </a:ext>
            </a:extLst>
          </p:cNvPr>
          <p:cNvSpPr/>
          <p:nvPr/>
        </p:nvSpPr>
        <p:spPr bwMode="auto">
          <a:xfrm>
            <a:off x="1554091" y="2950446"/>
            <a:ext cx="461639" cy="301841"/>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600" b="1" dirty="0">
              <a:solidFill>
                <a:srgbClr val="FFFFFF"/>
              </a:solidFill>
              <a:effectLst>
                <a:outerShdw blurRad="38100" dist="38100" dir="2700000" algn="tl">
                  <a:srgbClr val="000000">
                    <a:alpha val="43137"/>
                  </a:srgbClr>
                </a:outerShdw>
              </a:effectLst>
            </a:endParaRPr>
          </a:p>
        </p:txBody>
      </p:sp>
      <p:sp>
        <p:nvSpPr>
          <p:cNvPr id="15" name="Text Placeholder 7">
            <a:extLst>
              <a:ext uri="{FF2B5EF4-FFF2-40B4-BE49-F238E27FC236}">
                <a16:creationId xmlns:a16="http://schemas.microsoft.com/office/drawing/2014/main" xmlns="" id="{1046A98B-B5DC-4D80-A832-2AB5377892FF}"/>
              </a:ext>
            </a:extLst>
          </p:cNvPr>
          <p:cNvSpPr txBox="1">
            <a:spLocks/>
          </p:cNvSpPr>
          <p:nvPr/>
        </p:nvSpPr>
        <p:spPr>
          <a:xfrm>
            <a:off x="741000" y="2823034"/>
            <a:ext cx="61002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tx1"/>
                </a:solidFill>
              </a:rPr>
              <a:t>13</a:t>
            </a:r>
          </a:p>
        </p:txBody>
      </p:sp>
      <p:sp>
        <p:nvSpPr>
          <p:cNvPr id="16" name="Text Placeholder 7">
            <a:extLst>
              <a:ext uri="{FF2B5EF4-FFF2-40B4-BE49-F238E27FC236}">
                <a16:creationId xmlns:a16="http://schemas.microsoft.com/office/drawing/2014/main" xmlns="" id="{D3B99F28-BF74-4B93-AA53-52DD08FEA51D}"/>
              </a:ext>
            </a:extLst>
          </p:cNvPr>
          <p:cNvSpPr txBox="1">
            <a:spLocks/>
          </p:cNvSpPr>
          <p:nvPr/>
        </p:nvSpPr>
        <p:spPr>
          <a:xfrm>
            <a:off x="2218794" y="2823034"/>
            <a:ext cx="558980"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200" dirty="0">
                <a:solidFill>
                  <a:schemeClr val="tx1"/>
                </a:solidFill>
              </a:rPr>
              <a:t>0</a:t>
            </a:r>
          </a:p>
        </p:txBody>
      </p:sp>
      <p:sp>
        <p:nvSpPr>
          <p:cNvPr id="17" name="Arrow: Right 16">
            <a:extLst>
              <a:ext uri="{FF2B5EF4-FFF2-40B4-BE49-F238E27FC236}">
                <a16:creationId xmlns:a16="http://schemas.microsoft.com/office/drawing/2014/main" xmlns="" id="{058C7368-5C73-433A-9C67-C0921DE1D863}"/>
              </a:ext>
            </a:extLst>
          </p:cNvPr>
          <p:cNvSpPr/>
          <p:nvPr/>
        </p:nvSpPr>
        <p:spPr bwMode="auto">
          <a:xfrm>
            <a:off x="7316319" y="2070349"/>
            <a:ext cx="461639" cy="301841"/>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600" b="1" dirty="0">
              <a:solidFill>
                <a:srgbClr val="FFFFFF"/>
              </a:solidFill>
              <a:effectLst>
                <a:outerShdw blurRad="38100" dist="38100" dir="2700000" algn="tl">
                  <a:srgbClr val="000000">
                    <a:alpha val="43137"/>
                  </a:srgbClr>
                </a:outerShdw>
              </a:effectLst>
            </a:endParaRPr>
          </a:p>
        </p:txBody>
      </p:sp>
      <p:sp>
        <p:nvSpPr>
          <p:cNvPr id="18" name="Text Placeholder 7">
            <a:extLst>
              <a:ext uri="{FF2B5EF4-FFF2-40B4-BE49-F238E27FC236}">
                <a16:creationId xmlns:a16="http://schemas.microsoft.com/office/drawing/2014/main" xmlns="" id="{F893160A-EBF1-4B4C-9253-2229389CA7C8}"/>
              </a:ext>
            </a:extLst>
          </p:cNvPr>
          <p:cNvSpPr txBox="1">
            <a:spLocks/>
          </p:cNvSpPr>
          <p:nvPr/>
        </p:nvSpPr>
        <p:spPr>
          <a:xfrm>
            <a:off x="6503228" y="1942937"/>
            <a:ext cx="61002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GB" sz="2200" dirty="0">
                <a:solidFill>
                  <a:schemeClr val="tx1"/>
                </a:solidFill>
              </a:rPr>
              <a:t>24</a:t>
            </a:r>
          </a:p>
        </p:txBody>
      </p:sp>
      <p:sp>
        <p:nvSpPr>
          <p:cNvPr id="19" name="Text Placeholder 7">
            <a:extLst>
              <a:ext uri="{FF2B5EF4-FFF2-40B4-BE49-F238E27FC236}">
                <a16:creationId xmlns:a16="http://schemas.microsoft.com/office/drawing/2014/main" xmlns="" id="{879565A4-3693-4B00-91EB-18161D1C6A11}"/>
              </a:ext>
            </a:extLst>
          </p:cNvPr>
          <p:cNvSpPr txBox="1">
            <a:spLocks/>
          </p:cNvSpPr>
          <p:nvPr/>
        </p:nvSpPr>
        <p:spPr>
          <a:xfrm>
            <a:off x="7981022" y="1942937"/>
            <a:ext cx="54795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200" dirty="0">
                <a:solidFill>
                  <a:schemeClr val="tx1"/>
                </a:solidFill>
              </a:rPr>
              <a:t>0</a:t>
            </a:r>
          </a:p>
        </p:txBody>
      </p:sp>
      <p:sp>
        <p:nvSpPr>
          <p:cNvPr id="20" name="Text Placeholder 7">
            <a:extLst>
              <a:ext uri="{FF2B5EF4-FFF2-40B4-BE49-F238E27FC236}">
                <a16:creationId xmlns:a16="http://schemas.microsoft.com/office/drawing/2014/main" xmlns="" id="{9A3F2F9F-6CFC-4DEA-8994-73AEAF0BCEDA}"/>
              </a:ext>
            </a:extLst>
          </p:cNvPr>
          <p:cNvSpPr txBox="1">
            <a:spLocks/>
          </p:cNvSpPr>
          <p:nvPr/>
        </p:nvSpPr>
        <p:spPr>
          <a:xfrm>
            <a:off x="783772" y="4303664"/>
            <a:ext cx="6496285" cy="217249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GB" sz="2800" dirty="0">
                <a:solidFill>
                  <a:schemeClr val="tx1"/>
                </a:solidFill>
              </a:rPr>
              <a:t>p = 1        </a:t>
            </a:r>
            <a:r>
              <a:rPr lang="en-GB" sz="2800" dirty="0">
                <a:solidFill>
                  <a:schemeClr val="accent2"/>
                </a:solidFill>
              </a:rPr>
              <a:t>// 1</a:t>
            </a:r>
            <a:r>
              <a:rPr lang="en-GB" sz="2800" baseline="30000" dirty="0">
                <a:solidFill>
                  <a:schemeClr val="accent2"/>
                </a:solidFill>
              </a:rPr>
              <a:t>st</a:t>
            </a:r>
            <a:r>
              <a:rPr lang="en-GB" sz="2800" dirty="0">
                <a:solidFill>
                  <a:schemeClr val="accent2"/>
                </a:solidFill>
              </a:rPr>
              <a:t> position</a:t>
            </a:r>
          </a:p>
          <a:p>
            <a:pPr>
              <a:spcBef>
                <a:spcPts val="300"/>
              </a:spcBef>
              <a:spcAft>
                <a:spcPts val="300"/>
              </a:spcAft>
            </a:pPr>
            <a:r>
              <a:rPr lang="en-GB" sz="2800" dirty="0">
                <a:solidFill>
                  <a:schemeClr val="tx1"/>
                </a:solidFill>
              </a:rPr>
              <a:t>n = 51       </a:t>
            </a:r>
            <a:r>
              <a:rPr lang="en-GB" sz="2800" dirty="0">
                <a:solidFill>
                  <a:schemeClr val="accent2"/>
                </a:solidFill>
              </a:rPr>
              <a:t>// 001100</a:t>
            </a:r>
            <a:r>
              <a:rPr lang="en-GB" sz="2800" dirty="0">
                <a:solidFill>
                  <a:schemeClr val="accent2">
                    <a:lumMod val="50000"/>
                  </a:schemeClr>
                </a:solidFill>
                <a:highlight>
                  <a:srgbClr val="C0C0C0"/>
                </a:highlight>
              </a:rPr>
              <a:t>1</a:t>
            </a:r>
            <a:r>
              <a:rPr lang="en-GB" sz="2800" dirty="0">
                <a:solidFill>
                  <a:schemeClr val="accent2"/>
                </a:solidFill>
              </a:rPr>
              <a:t>1</a:t>
            </a:r>
          </a:p>
          <a:p>
            <a:pPr>
              <a:spcBef>
                <a:spcPts val="300"/>
              </a:spcBef>
              <a:spcAft>
                <a:spcPts val="300"/>
              </a:spcAft>
            </a:pPr>
            <a:r>
              <a:rPr lang="en-GB" sz="2800" dirty="0">
                <a:solidFill>
                  <a:schemeClr val="tx1"/>
                </a:solidFill>
              </a:rPr>
              <a:t>n = n &gt;&gt; p   </a:t>
            </a:r>
            <a:r>
              <a:rPr lang="en-GB" sz="2800" dirty="0">
                <a:solidFill>
                  <a:schemeClr val="accent2"/>
                </a:solidFill>
              </a:rPr>
              <a:t>// 0001100</a:t>
            </a:r>
            <a:r>
              <a:rPr lang="en-GB" sz="2800" dirty="0">
                <a:solidFill>
                  <a:schemeClr val="accent2">
                    <a:lumMod val="50000"/>
                  </a:schemeClr>
                </a:solidFill>
                <a:highlight>
                  <a:srgbClr val="C0C0C0"/>
                </a:highlight>
              </a:rPr>
              <a:t>1</a:t>
            </a:r>
            <a:r>
              <a:rPr lang="en-GB" sz="2800" dirty="0">
                <a:solidFill>
                  <a:schemeClr val="accent2"/>
                </a:solidFill>
              </a:rPr>
              <a:t> = 25</a:t>
            </a:r>
          </a:p>
          <a:p>
            <a:pPr>
              <a:spcBef>
                <a:spcPts val="300"/>
              </a:spcBef>
              <a:spcAft>
                <a:spcPts val="300"/>
              </a:spcAft>
            </a:pPr>
            <a:r>
              <a:rPr lang="en-GB" sz="2800" dirty="0">
                <a:solidFill>
                  <a:schemeClr val="tx1"/>
                </a:solidFill>
              </a:rPr>
              <a:t>n &amp; 1        </a:t>
            </a:r>
            <a:r>
              <a:rPr lang="en-GB" sz="2800" dirty="0">
                <a:solidFill>
                  <a:schemeClr val="accent2"/>
                </a:solidFill>
              </a:rPr>
              <a:t>// 1</a:t>
            </a:r>
          </a:p>
        </p:txBody>
      </p:sp>
      <p:sp>
        <p:nvSpPr>
          <p:cNvPr id="21" name="Arrow: Right 20">
            <a:extLst>
              <a:ext uri="{FF2B5EF4-FFF2-40B4-BE49-F238E27FC236}">
                <a16:creationId xmlns:a16="http://schemas.microsoft.com/office/drawing/2014/main" xmlns="" id="{DC8CA106-EB86-458F-91C8-4E46E4626512}"/>
              </a:ext>
            </a:extLst>
          </p:cNvPr>
          <p:cNvSpPr/>
          <p:nvPr/>
        </p:nvSpPr>
        <p:spPr bwMode="auto">
          <a:xfrm>
            <a:off x="7316319" y="2950446"/>
            <a:ext cx="461639" cy="301841"/>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600" b="1" dirty="0">
              <a:solidFill>
                <a:srgbClr val="FFFFFF"/>
              </a:solidFill>
              <a:effectLst>
                <a:outerShdw blurRad="38100" dist="38100" dir="2700000" algn="tl">
                  <a:srgbClr val="000000">
                    <a:alpha val="43137"/>
                  </a:srgbClr>
                </a:outerShdw>
              </a:effectLst>
            </a:endParaRPr>
          </a:p>
        </p:txBody>
      </p:sp>
      <p:sp>
        <p:nvSpPr>
          <p:cNvPr id="22" name="Text Placeholder 7">
            <a:extLst>
              <a:ext uri="{FF2B5EF4-FFF2-40B4-BE49-F238E27FC236}">
                <a16:creationId xmlns:a16="http://schemas.microsoft.com/office/drawing/2014/main" xmlns="" id="{5C5134D9-18FF-433F-A596-AC6B207D3507}"/>
              </a:ext>
            </a:extLst>
          </p:cNvPr>
          <p:cNvSpPr txBox="1">
            <a:spLocks/>
          </p:cNvSpPr>
          <p:nvPr/>
        </p:nvSpPr>
        <p:spPr>
          <a:xfrm>
            <a:off x="6503228" y="2823034"/>
            <a:ext cx="61002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200" dirty="0">
                <a:solidFill>
                  <a:schemeClr val="tx1"/>
                </a:solidFill>
              </a:rPr>
              <a:t>2</a:t>
            </a:r>
          </a:p>
        </p:txBody>
      </p:sp>
      <p:sp>
        <p:nvSpPr>
          <p:cNvPr id="23" name="Text Placeholder 7">
            <a:extLst>
              <a:ext uri="{FF2B5EF4-FFF2-40B4-BE49-F238E27FC236}">
                <a16:creationId xmlns:a16="http://schemas.microsoft.com/office/drawing/2014/main" xmlns="" id="{8ED31D24-9FDE-430C-A8C0-BD52EE05BF29}"/>
              </a:ext>
            </a:extLst>
          </p:cNvPr>
          <p:cNvSpPr txBox="1">
            <a:spLocks/>
          </p:cNvSpPr>
          <p:nvPr/>
        </p:nvSpPr>
        <p:spPr>
          <a:xfrm>
            <a:off x="7981022" y="2823034"/>
            <a:ext cx="547957" cy="55666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gn="ctr"/>
            <a:r>
              <a:rPr lang="en-GB" sz="2200" dirty="0">
                <a:solidFill>
                  <a:schemeClr val="tx1"/>
                </a:solidFill>
              </a:rPr>
              <a:t>1</a:t>
            </a:r>
          </a:p>
        </p:txBody>
      </p:sp>
      <p:sp>
        <p:nvSpPr>
          <p:cNvPr id="25" name="Slide Number">
            <a:extLst>
              <a:ext uri="{FF2B5EF4-FFF2-40B4-BE49-F238E27FC236}">
                <a16:creationId xmlns:a16="http://schemas.microsoft.com/office/drawing/2014/main" xmlns="" id="{B5AA60F2-2E8C-4167-8141-5573A8A5E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487</a:t>
            </a:fld>
            <a:endParaRPr lang="en-US" noProof="0" dirty="0"/>
          </a:p>
        </p:txBody>
      </p:sp>
      <p:sp>
        <p:nvSpPr>
          <p:cNvPr id="4" name="Rectangle 3">
            <a:extLst>
              <a:ext uri="{FF2B5EF4-FFF2-40B4-BE49-F238E27FC236}">
                <a16:creationId xmlns:a16="http://schemas.microsoft.com/office/drawing/2014/main" xmlns="" id="{E41A16D8-1683-402A-9185-E398CEB81BC8}"/>
              </a:ext>
            </a:extLst>
          </p:cNvPr>
          <p:cNvSpPr/>
          <p:nvPr/>
        </p:nvSpPr>
        <p:spPr>
          <a:xfrm>
            <a:off x="2993229" y="1959659"/>
            <a:ext cx="3181482" cy="523220"/>
          </a:xfrm>
          <a:prstGeom prst="rect">
            <a:avLst/>
          </a:prstGeom>
        </p:spPr>
        <p:txBody>
          <a:bodyPr wrap="square">
            <a:spAutoFit/>
          </a:bodyPr>
          <a:lstStyle/>
          <a:p>
            <a:pPr>
              <a:spcBef>
                <a:spcPts val="300"/>
              </a:spcBef>
              <a:spcAft>
                <a:spcPts val="300"/>
              </a:spcAft>
            </a:pPr>
            <a:r>
              <a:rPr lang="en-GB" sz="2800" b="1" dirty="0"/>
              <a:t>51</a:t>
            </a:r>
            <a:r>
              <a:rPr lang="en-GB" sz="2800" dirty="0"/>
              <a:t> == 0 0 1 1 0 0 </a:t>
            </a:r>
            <a:r>
              <a:rPr lang="en-GB" sz="2800" b="1" dirty="0">
                <a:solidFill>
                  <a:schemeClr val="bg1"/>
                </a:solidFill>
                <a:highlight>
                  <a:srgbClr val="000080"/>
                </a:highlight>
              </a:rPr>
              <a:t>1</a:t>
            </a:r>
            <a:r>
              <a:rPr lang="en-GB" sz="2800" b="1" dirty="0">
                <a:solidFill>
                  <a:schemeClr val="bg1"/>
                </a:solidFill>
              </a:rPr>
              <a:t> </a:t>
            </a:r>
            <a:r>
              <a:rPr lang="en-GB" sz="2800" dirty="0"/>
              <a:t>1</a:t>
            </a:r>
          </a:p>
        </p:txBody>
      </p:sp>
      <p:sp>
        <p:nvSpPr>
          <p:cNvPr id="24" name="Rectangle 23">
            <a:extLst>
              <a:ext uri="{FF2B5EF4-FFF2-40B4-BE49-F238E27FC236}">
                <a16:creationId xmlns:a16="http://schemas.microsoft.com/office/drawing/2014/main" xmlns="" id="{0E6648D8-C3BF-459D-ABDF-471E3E9A865B}"/>
              </a:ext>
            </a:extLst>
          </p:cNvPr>
          <p:cNvSpPr/>
          <p:nvPr/>
        </p:nvSpPr>
        <p:spPr>
          <a:xfrm>
            <a:off x="2993229" y="2839756"/>
            <a:ext cx="3181482" cy="523220"/>
          </a:xfrm>
          <a:prstGeom prst="rect">
            <a:avLst/>
          </a:prstGeom>
        </p:spPr>
        <p:txBody>
          <a:bodyPr wrap="square">
            <a:spAutoFit/>
          </a:bodyPr>
          <a:lstStyle/>
          <a:p>
            <a:pPr>
              <a:spcBef>
                <a:spcPts val="300"/>
              </a:spcBef>
              <a:spcAft>
                <a:spcPts val="300"/>
              </a:spcAft>
            </a:pPr>
            <a:r>
              <a:rPr lang="en-GB" sz="2800" b="1" dirty="0"/>
              <a:t>13</a:t>
            </a:r>
            <a:r>
              <a:rPr lang="en-GB" sz="2800" dirty="0"/>
              <a:t> == 0 0 0 0 1 1 </a:t>
            </a:r>
            <a:r>
              <a:rPr lang="en-GB" sz="2800" b="1" dirty="0">
                <a:solidFill>
                  <a:schemeClr val="bg1"/>
                </a:solidFill>
                <a:highlight>
                  <a:srgbClr val="000080"/>
                </a:highlight>
              </a:rPr>
              <a:t>0</a:t>
            </a:r>
            <a:r>
              <a:rPr lang="en-GB" sz="2800" b="1" dirty="0">
                <a:solidFill>
                  <a:schemeClr val="bg1"/>
                </a:solidFill>
              </a:rPr>
              <a:t> </a:t>
            </a:r>
            <a:r>
              <a:rPr lang="en-GB" sz="2800" dirty="0"/>
              <a:t>1</a:t>
            </a:r>
          </a:p>
        </p:txBody>
      </p:sp>
      <p:sp>
        <p:nvSpPr>
          <p:cNvPr id="26" name="Rectangle 25">
            <a:extLst>
              <a:ext uri="{FF2B5EF4-FFF2-40B4-BE49-F238E27FC236}">
                <a16:creationId xmlns:a16="http://schemas.microsoft.com/office/drawing/2014/main" xmlns="" id="{0BCDCBB8-615E-44DC-A378-FF048430159C}"/>
              </a:ext>
            </a:extLst>
          </p:cNvPr>
          <p:cNvSpPr/>
          <p:nvPr/>
        </p:nvSpPr>
        <p:spPr>
          <a:xfrm>
            <a:off x="8791918" y="1959659"/>
            <a:ext cx="3181482" cy="523220"/>
          </a:xfrm>
          <a:prstGeom prst="rect">
            <a:avLst/>
          </a:prstGeom>
        </p:spPr>
        <p:txBody>
          <a:bodyPr wrap="square">
            <a:spAutoFit/>
          </a:bodyPr>
          <a:lstStyle/>
          <a:p>
            <a:pPr>
              <a:spcBef>
                <a:spcPts val="300"/>
              </a:spcBef>
              <a:spcAft>
                <a:spcPts val="300"/>
              </a:spcAft>
            </a:pPr>
            <a:r>
              <a:rPr lang="en-GB" sz="2800" b="1" dirty="0"/>
              <a:t>24</a:t>
            </a:r>
            <a:r>
              <a:rPr lang="en-GB" sz="2800" dirty="0"/>
              <a:t> == 0 0 0 1 1 0 </a:t>
            </a:r>
            <a:r>
              <a:rPr lang="en-GB" sz="2800" b="1" dirty="0">
                <a:solidFill>
                  <a:schemeClr val="bg1"/>
                </a:solidFill>
                <a:highlight>
                  <a:srgbClr val="000080"/>
                </a:highlight>
              </a:rPr>
              <a:t>0</a:t>
            </a:r>
            <a:r>
              <a:rPr lang="en-GB" sz="2800" b="1" dirty="0">
                <a:solidFill>
                  <a:schemeClr val="bg1"/>
                </a:solidFill>
              </a:rPr>
              <a:t> </a:t>
            </a:r>
            <a:r>
              <a:rPr lang="en-GB" sz="2800" dirty="0"/>
              <a:t>0</a:t>
            </a:r>
          </a:p>
        </p:txBody>
      </p:sp>
      <p:sp>
        <p:nvSpPr>
          <p:cNvPr id="27" name="Rectangle 26">
            <a:extLst>
              <a:ext uri="{FF2B5EF4-FFF2-40B4-BE49-F238E27FC236}">
                <a16:creationId xmlns:a16="http://schemas.microsoft.com/office/drawing/2014/main" xmlns="" id="{2C9FC0A9-1169-432E-8E32-C921374FFDFD}"/>
              </a:ext>
            </a:extLst>
          </p:cNvPr>
          <p:cNvSpPr/>
          <p:nvPr/>
        </p:nvSpPr>
        <p:spPr>
          <a:xfrm>
            <a:off x="8791918" y="2839756"/>
            <a:ext cx="3181482" cy="523220"/>
          </a:xfrm>
          <a:prstGeom prst="rect">
            <a:avLst/>
          </a:prstGeom>
        </p:spPr>
        <p:txBody>
          <a:bodyPr wrap="square">
            <a:spAutoFit/>
          </a:bodyPr>
          <a:lstStyle/>
          <a:p>
            <a:pPr>
              <a:spcBef>
                <a:spcPts val="300"/>
              </a:spcBef>
              <a:spcAft>
                <a:spcPts val="300"/>
              </a:spcAft>
            </a:pPr>
            <a:r>
              <a:rPr lang="en-GB" sz="2800" b="1" dirty="0"/>
              <a:t>2</a:t>
            </a:r>
            <a:r>
              <a:rPr lang="en-GB" sz="2800" dirty="0"/>
              <a:t> == 0 0 0 0 0 0 </a:t>
            </a:r>
            <a:r>
              <a:rPr lang="en-GB" sz="2800" b="1" dirty="0">
                <a:solidFill>
                  <a:schemeClr val="bg1"/>
                </a:solidFill>
                <a:highlight>
                  <a:srgbClr val="000080"/>
                </a:highlight>
              </a:rPr>
              <a:t>1</a:t>
            </a:r>
            <a:r>
              <a:rPr lang="en-GB" sz="2800" b="1" dirty="0">
                <a:solidFill>
                  <a:schemeClr val="bg1"/>
                </a:solidFill>
              </a:rPr>
              <a:t> </a:t>
            </a:r>
            <a:r>
              <a:rPr lang="en-GB" sz="2800" dirty="0"/>
              <a:t>0</a:t>
            </a:r>
          </a:p>
        </p:txBody>
      </p:sp>
    </p:spTree>
    <p:extLst>
      <p:ext uri="{BB962C8B-B14F-4D97-AF65-F5344CB8AC3E}">
        <p14:creationId xmlns:p14="http://schemas.microsoft.com/office/powerpoint/2010/main" val="750302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EC850D8D-B775-4D85-946D-35E3FA1CA480}"/>
              </a:ext>
            </a:extLst>
          </p:cNvPr>
          <p:cNvSpPr/>
          <p:nvPr/>
        </p:nvSpPr>
        <p:spPr bwMode="auto">
          <a:xfrm>
            <a:off x="4267201" y="807603"/>
            <a:ext cx="3657600" cy="3657600"/>
          </a:xfrm>
          <a:prstGeom prst="ellipse">
            <a:avLst/>
          </a:prstGeom>
          <a:solidFill>
            <a:schemeClr val="bg2">
              <a:alpha val="50000"/>
            </a:schemeClr>
          </a:solidFill>
          <a:ln w="19050">
            <a:solidFill>
              <a:schemeClr val="bg2">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xmlns="" id="{91164FCD-7800-435E-869A-D8FA4DBBE2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21000" y="807603"/>
            <a:ext cx="2787461" cy="3421849"/>
          </a:xfrm>
          <a:prstGeom prst="rect">
            <a:avLst/>
          </a:prstGeom>
        </p:spPr>
      </p:pic>
      <p:sp>
        <p:nvSpPr>
          <p:cNvPr id="5" name="Title 4">
            <a:extLst>
              <a:ext uri="{FF2B5EF4-FFF2-40B4-BE49-F238E27FC236}">
                <a16:creationId xmlns:a16="http://schemas.microsoft.com/office/drawing/2014/main" xmlns="" id="{4107E247-DC39-48FC-A1BA-EAA9D2387555}"/>
              </a:ext>
            </a:extLst>
          </p:cNvPr>
          <p:cNvSpPr>
            <a:spLocks noGrp="1"/>
          </p:cNvSpPr>
          <p:nvPr>
            <p:ph type="title" sz="quarter" idx="10"/>
          </p:nvPr>
        </p:nvSpPr>
        <p:spPr/>
        <p:txBody>
          <a:bodyPr/>
          <a:lstStyle/>
          <a:p>
            <a:r>
              <a:rPr lang="en-US"/>
              <a:t>Live Exercises</a:t>
            </a:r>
          </a:p>
        </p:txBody>
      </p:sp>
    </p:spTree>
    <p:extLst>
      <p:ext uri="{BB962C8B-B14F-4D97-AF65-F5344CB8AC3E}">
        <p14:creationId xmlns:p14="http://schemas.microsoft.com/office/powerpoint/2010/main" val="27104107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xmlns="" id="{B32FDFAC-B2E8-499F-BF5D-E2B71EDF44AB}"/>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489</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1942" y="1339165"/>
            <a:ext cx="9369058" cy="5300339"/>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8742" y="1633556"/>
              <a:ext cx="83629" cy="4621179"/>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58581" y="1885295"/>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643746" y="3882794"/>
            <a:ext cx="2307178" cy="2496947"/>
          </a:xfrm>
          <a:prstGeom prst="rect">
            <a:avLst/>
          </a:prstGeom>
        </p:spPr>
      </p:pic>
      <p:sp>
        <p:nvSpPr>
          <p:cNvPr id="15" name="Content Placeholder 4">
            <a:extLst>
              <a:ext uri="{FF2B5EF4-FFF2-40B4-BE49-F238E27FC236}">
                <a16:creationId xmlns:a16="http://schemas.microsoft.com/office/drawing/2014/main" xmlns="" id="{B96A0DF8-27E7-4DC8-BBE3-7238AAAEB845}"/>
              </a:ext>
            </a:extLst>
          </p:cNvPr>
          <p:cNvSpPr txBox="1">
            <a:spLocks/>
          </p:cNvSpPr>
          <p:nvPr/>
        </p:nvSpPr>
        <p:spPr>
          <a:xfrm>
            <a:off x="699285" y="1643182"/>
            <a:ext cx="7809750" cy="4736559"/>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b="1" dirty="0">
              <a:solidFill>
                <a:schemeClr val="bg1"/>
              </a:solidFill>
            </a:endParaRPr>
          </a:p>
        </p:txBody>
      </p:sp>
      <p:sp>
        <p:nvSpPr>
          <p:cNvPr id="16" name="Text Placeholder 1">
            <a:extLst>
              <a:ext uri="{FF2B5EF4-FFF2-40B4-BE49-F238E27FC236}">
                <a16:creationId xmlns:a16="http://schemas.microsoft.com/office/drawing/2014/main" xmlns="" id="{2A211C5A-E956-4FBC-BAC8-DCB3E55DCED3}"/>
              </a:ext>
            </a:extLst>
          </p:cNvPr>
          <p:cNvSpPr txBox="1">
            <a:spLocks/>
          </p:cNvSpPr>
          <p:nvPr/>
        </p:nvSpPr>
        <p:spPr>
          <a:xfrm>
            <a:off x="699285" y="1475085"/>
            <a:ext cx="8518879" cy="490465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400" dirty="0">
                <a:solidFill>
                  <a:schemeClr val="bg2"/>
                </a:solidFill>
              </a:rPr>
              <a:t>Computers store data using </a:t>
            </a:r>
            <a:r>
              <a:rPr lang="en-US" sz="3400" b="1" dirty="0">
                <a:solidFill>
                  <a:schemeClr val="bg1"/>
                </a:solidFill>
              </a:rPr>
              <a:t>bits</a:t>
            </a:r>
          </a:p>
          <a:p>
            <a:pPr lvl="1">
              <a:lnSpc>
                <a:spcPct val="100000"/>
              </a:lnSpc>
            </a:pPr>
            <a:r>
              <a:rPr lang="en-US" sz="3200" dirty="0">
                <a:solidFill>
                  <a:schemeClr val="bg2"/>
                </a:solidFill>
              </a:rPr>
              <a:t>Signed </a:t>
            </a:r>
            <a:r>
              <a:rPr lang="en-US" sz="3200" b="1" dirty="0">
                <a:solidFill>
                  <a:schemeClr val="bg1"/>
                </a:solidFill>
              </a:rPr>
              <a:t>integers</a:t>
            </a:r>
            <a:r>
              <a:rPr lang="en-US" sz="3200" dirty="0">
                <a:solidFill>
                  <a:schemeClr val="bg2"/>
                </a:solidFill>
              </a:rPr>
              <a:t> (leftmost bit == sign)</a:t>
            </a:r>
            <a:endParaRPr lang="en-US" sz="3200" b="1" dirty="0">
              <a:solidFill>
                <a:schemeClr val="bg2"/>
              </a:solidFill>
            </a:endParaRPr>
          </a:p>
          <a:p>
            <a:pPr lvl="1">
              <a:lnSpc>
                <a:spcPct val="100000"/>
              </a:lnSpc>
            </a:pPr>
            <a:r>
              <a:rPr lang="en-US" sz="3200" b="1" dirty="0">
                <a:solidFill>
                  <a:schemeClr val="bg1"/>
                </a:solidFill>
              </a:rPr>
              <a:t>IEEE-754</a:t>
            </a:r>
            <a:r>
              <a:rPr lang="en-US" sz="3200" dirty="0">
                <a:solidFill>
                  <a:schemeClr val="bg2"/>
                </a:solidFill>
              </a:rPr>
              <a:t> – floating point numbers</a:t>
            </a:r>
          </a:p>
          <a:p>
            <a:pPr lvl="1">
              <a:lnSpc>
                <a:spcPct val="100000"/>
              </a:lnSpc>
            </a:pPr>
            <a:r>
              <a:rPr lang="en-US" sz="3200" b="1" dirty="0">
                <a:solidFill>
                  <a:schemeClr val="bg1"/>
                </a:solidFill>
              </a:rPr>
              <a:t>Text</a:t>
            </a:r>
            <a:r>
              <a:rPr lang="en-US" sz="3200" dirty="0">
                <a:solidFill>
                  <a:schemeClr val="bg2"/>
                </a:solidFill>
              </a:rPr>
              <a:t> is stored using ASCII / Unicode / other</a:t>
            </a:r>
          </a:p>
          <a:p>
            <a:pPr>
              <a:lnSpc>
                <a:spcPct val="100000"/>
              </a:lnSpc>
            </a:pPr>
            <a:r>
              <a:rPr lang="en-US" sz="3400" b="1" dirty="0">
                <a:solidFill>
                  <a:schemeClr val="bg1"/>
                </a:solidFill>
              </a:rPr>
              <a:t>Binary</a:t>
            </a:r>
            <a:r>
              <a:rPr lang="en-US" sz="3400" b="1" dirty="0">
                <a:solidFill>
                  <a:schemeClr val="bg2"/>
                </a:solidFill>
              </a:rPr>
              <a:t> </a:t>
            </a:r>
            <a:r>
              <a:rPr lang="en-US" sz="3400" dirty="0">
                <a:solidFill>
                  <a:schemeClr val="bg2"/>
                </a:solidFill>
              </a:rPr>
              <a:t>and </a:t>
            </a:r>
            <a:r>
              <a:rPr lang="en-US" sz="3400" b="1" dirty="0">
                <a:solidFill>
                  <a:schemeClr val="bg1"/>
                </a:solidFill>
              </a:rPr>
              <a:t>hexadecimal</a:t>
            </a:r>
            <a:r>
              <a:rPr lang="en-US" sz="3400" dirty="0">
                <a:solidFill>
                  <a:schemeClr val="bg2"/>
                </a:solidFill>
              </a:rPr>
              <a:t> </a:t>
            </a:r>
            <a:r>
              <a:rPr lang="en-US" sz="3400" b="1" dirty="0">
                <a:solidFill>
                  <a:schemeClr val="bg1"/>
                </a:solidFill>
              </a:rPr>
              <a:t>numeral systems</a:t>
            </a:r>
            <a:r>
              <a:rPr lang="en-US" sz="3400" dirty="0">
                <a:solidFill>
                  <a:schemeClr val="bg2"/>
                </a:solidFill>
              </a:rPr>
              <a:t> play a key role in computing</a:t>
            </a:r>
            <a:endParaRPr lang="en-US" sz="3400" b="1" dirty="0">
              <a:solidFill>
                <a:schemeClr val="bg1"/>
              </a:solidFill>
            </a:endParaRPr>
          </a:p>
          <a:p>
            <a:pPr>
              <a:lnSpc>
                <a:spcPct val="100000"/>
              </a:lnSpc>
            </a:pPr>
            <a:r>
              <a:rPr lang="en-US" sz="3400" dirty="0">
                <a:solidFill>
                  <a:schemeClr val="bg2"/>
                </a:solidFill>
              </a:rPr>
              <a:t>Developers manipulate </a:t>
            </a:r>
            <a:r>
              <a:rPr lang="en-US" sz="3400" b="1" dirty="0">
                <a:solidFill>
                  <a:schemeClr val="bg1"/>
                </a:solidFill>
              </a:rPr>
              <a:t>bits</a:t>
            </a:r>
            <a:r>
              <a:rPr lang="en-US" sz="3400" dirty="0">
                <a:solidFill>
                  <a:schemeClr val="bg2"/>
                </a:solidFill>
              </a:rPr>
              <a:t> in integers using </a:t>
            </a:r>
            <a:r>
              <a:rPr lang="en-US" sz="3400" b="1" dirty="0">
                <a:solidFill>
                  <a:schemeClr val="bg1"/>
                </a:solidFill>
              </a:rPr>
              <a:t>bitwise operators</a:t>
            </a:r>
            <a:r>
              <a:rPr lang="en-US" sz="3400" dirty="0">
                <a:solidFill>
                  <a:schemeClr val="bg2"/>
                </a:solidFill>
              </a:rPr>
              <a:t> and </a:t>
            </a:r>
            <a:r>
              <a:rPr lang="en-US" sz="3400" b="1" dirty="0">
                <a:solidFill>
                  <a:schemeClr val="bg1"/>
                </a:solidFill>
              </a:rPr>
              <a:t>bit masks</a:t>
            </a:r>
          </a:p>
        </p:txBody>
      </p:sp>
    </p:spTree>
    <p:extLst>
      <p:ext uri="{BB962C8B-B14F-4D97-AF65-F5344CB8AC3E}">
        <p14:creationId xmlns:p14="http://schemas.microsoft.com/office/powerpoint/2010/main" val="976433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68927FBD-B8F6-444E-A489-F0E8DB18401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a:t>
            </a:fld>
            <a:endParaRPr lang="en-US" noProof="0" dirty="0"/>
          </a:p>
        </p:txBody>
      </p:sp>
      <p:sp>
        <p:nvSpPr>
          <p:cNvPr id="3" name="Content Placeholder 2"/>
          <p:cNvSpPr>
            <a:spLocks noGrp="1"/>
          </p:cNvSpPr>
          <p:nvPr>
            <p:ph type="body" sz="quarter" idx="10"/>
          </p:nvPr>
        </p:nvSpPr>
        <p:spPr/>
        <p:txBody>
          <a:bodyPr/>
          <a:lstStyle/>
          <a:p>
            <a:r>
              <a:rPr lang="en-US" dirty="0"/>
              <a:t>Your homework is mainly work in class</a:t>
            </a:r>
          </a:p>
          <a:p>
            <a:pPr lvl="1"/>
            <a:r>
              <a:rPr lang="en-US" dirty="0"/>
              <a:t>Lesson days </a:t>
            </a:r>
            <a:r>
              <a:rPr lang="en-US" dirty="0">
                <a:sym typeface="Wingdings" panose="05000000000000000000" pitchFamily="2" charset="2"/>
              </a:rPr>
              <a:t></a:t>
            </a:r>
            <a:r>
              <a:rPr lang="en-US" dirty="0"/>
              <a:t> slides + live demos + exercises</a:t>
            </a:r>
          </a:p>
          <a:p>
            <a:pPr lvl="1"/>
            <a:r>
              <a:rPr lang="en-US" dirty="0"/>
              <a:t>Exercise days </a:t>
            </a:r>
            <a:r>
              <a:rPr lang="en-US" dirty="0">
                <a:sym typeface="Wingdings" panose="05000000000000000000" pitchFamily="2" charset="2"/>
              </a:rPr>
              <a:t></a:t>
            </a:r>
            <a:r>
              <a:rPr lang="en-US" dirty="0"/>
              <a:t> only exercises</a:t>
            </a:r>
          </a:p>
          <a:p>
            <a:r>
              <a:rPr lang="en-US" dirty="0"/>
              <a:t>How to submit your homework?</a:t>
            </a:r>
          </a:p>
          <a:p>
            <a:pPr lvl="1"/>
            <a:r>
              <a:rPr lang="en-US" dirty="0"/>
              <a:t>Submitted in the judge system</a:t>
            </a:r>
          </a:p>
          <a:p>
            <a:r>
              <a:rPr lang="en-US" dirty="0"/>
              <a:t>Do your homework when it's due</a:t>
            </a:r>
          </a:p>
          <a:p>
            <a:pPr lvl="1"/>
            <a:r>
              <a:rPr lang="en-US" dirty="0"/>
              <a:t>Assignments pile up quickly</a:t>
            </a:r>
          </a:p>
          <a:p>
            <a:endParaRPr lang="en-US" dirty="0"/>
          </a:p>
        </p:txBody>
      </p:sp>
      <p:sp>
        <p:nvSpPr>
          <p:cNvPr id="2" name="Title 1"/>
          <p:cNvSpPr>
            <a:spLocks noGrp="1"/>
          </p:cNvSpPr>
          <p:nvPr>
            <p:ph type="title"/>
          </p:nvPr>
        </p:nvSpPr>
        <p:spPr/>
        <p:txBody>
          <a:bodyPr/>
          <a:lstStyle/>
          <a:p>
            <a:r>
              <a:rPr lang="en-US" dirty="0"/>
              <a:t>Homework Assignments &amp; Exercises</a:t>
            </a:r>
          </a:p>
        </p:txBody>
      </p:sp>
      <p:pic>
        <p:nvPicPr>
          <p:cNvPr id="10" name="Picture 9">
            <a:extLst>
              <a:ext uri="{FF2B5EF4-FFF2-40B4-BE49-F238E27FC236}">
                <a16:creationId xmlns:a16="http://schemas.microsoft.com/office/drawing/2014/main" xmlns="" id="{6F251CBD-913C-42B3-BA69-E7E7F60C9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665" y="2792421"/>
            <a:ext cx="3925676" cy="3733800"/>
          </a:xfrm>
          <a:prstGeom prst="rect">
            <a:avLst/>
          </a:prstGeom>
        </p:spPr>
      </p:pic>
    </p:spTree>
    <p:extLst>
      <p:ext uri="{BB962C8B-B14F-4D97-AF65-F5344CB8AC3E}">
        <p14:creationId xmlns:p14="http://schemas.microsoft.com/office/powerpoint/2010/main" val="1417694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9137241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6115" y="4535261"/>
            <a:ext cx="5665883" cy="86315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70006" y="4535261"/>
            <a:ext cx="3960082" cy="86315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7"/>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5331174" y="2475274"/>
            <a:ext cx="5790822" cy="863152"/>
          </a:xfrm>
          <a:prstGeom prst="roundRect">
            <a:avLst/>
          </a:prstGeom>
          <a:solidFill>
            <a:schemeClr val="bg2"/>
          </a:solidFill>
          <a:ln>
            <a:solidFill>
              <a:schemeClr val="tx1"/>
            </a:solidFill>
          </a:ln>
          <a:effectLst/>
        </p:spPr>
      </p:pic>
      <p:pic>
        <p:nvPicPr>
          <p:cNvPr id="35" name="Sotware Group" descr="Ð ÐµÐ·ÑÐ»ÑÐ°Ñ Ñ Ð¸Ð·Ð¾Ð±ÑÐ°Ð¶ÐµÐ½Ð¸Ðµ Ð·Ð° software group">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70008" y="2475274"/>
            <a:ext cx="3856369" cy="863152"/>
          </a:xfrm>
          <a:prstGeom prst="roundRect">
            <a:avLst/>
          </a:prstGeom>
          <a:solidFill>
            <a:schemeClr val="bg2"/>
          </a:solidFill>
          <a:ln>
            <a:solidFill>
              <a:schemeClr val="tx1"/>
            </a:solidFill>
          </a:ln>
          <a:effectLst/>
        </p:spPr>
      </p:pic>
      <p:pic>
        <p:nvPicPr>
          <p:cNvPr id="25" name="Telenor">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12003" r="-12003" b="-2307"/>
          <a:stretch/>
        </p:blipFill>
        <p:spPr>
          <a:xfrm>
            <a:off x="8675094" y="1445280"/>
            <a:ext cx="2446901" cy="863152"/>
          </a:xfrm>
          <a:prstGeom prst="roundRect">
            <a:avLst/>
          </a:prstGeom>
          <a:solidFill>
            <a:schemeClr val="bg2"/>
          </a:solidFill>
          <a:ln>
            <a:solidFill>
              <a:schemeClr val="tx1"/>
            </a:solidFill>
          </a:ln>
          <a:effectLst/>
        </p:spPr>
      </p:pic>
      <p:pic>
        <p:nvPicPr>
          <p:cNvPr id="34" name="XS">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8796" t="-9452" r="-8796" b="-9452"/>
          <a:stretch/>
        </p:blipFill>
        <p:spPr>
          <a:xfrm>
            <a:off x="1070006" y="1445280"/>
            <a:ext cx="4183612" cy="863152"/>
          </a:xfrm>
          <a:prstGeom prst="roundRect">
            <a:avLst/>
          </a:prstGeom>
          <a:solidFill>
            <a:schemeClr val="bg2"/>
          </a:solidFill>
          <a:ln>
            <a:solidFill>
              <a:schemeClr val="tx1"/>
            </a:solidFill>
          </a:ln>
          <a:effectLst/>
        </p:spPr>
      </p:pic>
      <p:pic>
        <p:nvPicPr>
          <p:cNvPr id="36" name="SB Tech">
            <a:hlinkClick r:id="rId15"/>
          </p:cNvPr>
          <p:cNvPicPr>
            <a:picLocks noChangeAspect="1"/>
          </p:cNvPicPr>
          <p:nvPr/>
        </p:nvPicPr>
        <p:blipFill rotWithShape="1">
          <a:blip r:embed="rId16" cstate="print">
            <a:extLst>
              <a:ext uri="{28A0092B-C50C-407E-A947-70E740481C1C}">
                <a14:useLocalDpi xmlns:a14="http://schemas.microsoft.com/office/drawing/2010/main" val="0"/>
              </a:ext>
            </a:extLst>
          </a:blip>
          <a:srcRect l="-3822" r="-689"/>
          <a:stretch/>
        </p:blipFill>
        <p:spPr>
          <a:xfrm>
            <a:off x="5608206" y="1445280"/>
            <a:ext cx="2712303" cy="863152"/>
          </a:xfrm>
          <a:prstGeom prst="roundRect">
            <a:avLst/>
          </a:prstGeom>
          <a:solidFill>
            <a:schemeClr val="bg2"/>
          </a:solidFill>
          <a:ln>
            <a:solidFill>
              <a:schemeClr val="tx1"/>
            </a:solidFill>
          </a:ln>
          <a:effectLst/>
        </p:spPr>
      </p:pic>
      <p:pic>
        <p:nvPicPr>
          <p:cNvPr id="27" name="Postbank">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1826" t="-8951" r="-21826" b="-8951"/>
          <a:stretch/>
        </p:blipFill>
        <p:spPr>
          <a:xfrm>
            <a:off x="6237267" y="3505268"/>
            <a:ext cx="2518346" cy="863152"/>
          </a:xfrm>
          <a:prstGeom prst="roundRect">
            <a:avLst/>
          </a:prstGeom>
          <a:solidFill>
            <a:schemeClr val="bg2"/>
          </a:solidFill>
          <a:ln>
            <a:solidFill>
              <a:schemeClr val="tx1"/>
            </a:solidFill>
          </a:ln>
          <a:effectLst/>
        </p:spPr>
      </p:pic>
      <p:pic>
        <p:nvPicPr>
          <p:cNvPr id="37" name="SmartIT">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14503" t="-16504" r="-14503" b="-16504"/>
          <a:stretch/>
        </p:blipFill>
        <p:spPr>
          <a:xfrm>
            <a:off x="1070007" y="3505268"/>
            <a:ext cx="4539290" cy="863152"/>
          </a:xfrm>
          <a:prstGeom prst="roundRect">
            <a:avLst/>
          </a:prstGeom>
          <a:solidFill>
            <a:schemeClr val="bg2"/>
          </a:solidFill>
          <a:ln>
            <a:solidFill>
              <a:schemeClr val="tx1"/>
            </a:solidFill>
          </a:ln>
          <a:effectLst/>
        </p:spPr>
      </p:pic>
      <p:pic>
        <p:nvPicPr>
          <p:cNvPr id="28" name="Codexio">
            <a:hlinkClick r:id="rId21"/>
          </p:cNvPr>
          <p:cNvPicPr>
            <a:picLocks noChangeAspect="1"/>
          </p:cNvPicPr>
          <p:nvPr/>
        </p:nvPicPr>
        <p:blipFill rotWithShape="1">
          <a:blip r:embed="rId22" cstate="print">
            <a:extLst>
              <a:ext uri="{28A0092B-C50C-407E-A947-70E740481C1C}">
                <a14:useLocalDpi xmlns:a14="http://schemas.microsoft.com/office/drawing/2010/main" val="0"/>
              </a:ext>
            </a:extLst>
          </a:blip>
          <a:srcRect l="-28589" t="-22282" r="-30138" b="-23831"/>
          <a:stretch/>
        </p:blipFill>
        <p:spPr>
          <a:xfrm>
            <a:off x="9373804" y="3505268"/>
            <a:ext cx="1748192" cy="863152"/>
          </a:xfrm>
          <a:prstGeom prst="roundRect">
            <a:avLst/>
          </a:prstGeom>
          <a:solidFill>
            <a:schemeClr val="bg2"/>
          </a:solidFill>
          <a:ln>
            <a:solidFill>
              <a:schemeClr val="tx1"/>
            </a:solidFill>
          </a:ln>
          <a:effectLst/>
        </p:spPr>
      </p:pic>
      <p:pic>
        <p:nvPicPr>
          <p:cNvPr id="16" name="Infragistics">
            <a:hlinkClick r:id="rId23"/>
            <a:extLst>
              <a:ext uri="{FF2B5EF4-FFF2-40B4-BE49-F238E27FC236}">
                <a16:creationId xmlns:a16="http://schemas.microsoft.com/office/drawing/2014/main" xmlns="" id="{0FDF11E6-F5ED-4FB2-96CD-9D306D28A0DB}"/>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204" r="-4204"/>
          <a:stretch>
            <a:fillRect/>
          </a:stretch>
        </p:blipFill>
        <p:spPr>
          <a:xfrm>
            <a:off x="1113007" y="5565254"/>
            <a:ext cx="2872298" cy="863152"/>
          </a:xfrm>
          <a:prstGeom prst="roundRect">
            <a:avLst/>
          </a:prstGeom>
          <a:solidFill>
            <a:schemeClr val="bg2"/>
          </a:solidFill>
          <a:ln>
            <a:solidFill>
              <a:schemeClr val="tx1"/>
            </a:solidFill>
          </a:ln>
          <a:effectLst>
            <a:softEdge rad="0"/>
          </a:effectLst>
        </p:spPr>
      </p:pic>
      <p:pic>
        <p:nvPicPr>
          <p:cNvPr id="18" name="Picture 17">
            <a:hlinkClick r:id="rId25"/>
          </p:cNvPr>
          <p:cNvPicPr>
            <a:picLocks noChangeAspect="1"/>
          </p:cNvPicPr>
          <p:nvPr/>
        </p:nvPicPr>
        <p:blipFill>
          <a:blip r:embed="rId26"/>
          <a:stretch>
            <a:fillRect/>
          </a:stretch>
        </p:blipFill>
        <p:spPr>
          <a:xfrm>
            <a:off x="4684974" y="5654317"/>
            <a:ext cx="6472875" cy="774091"/>
          </a:xfrm>
          <a:prstGeom prst="roundRect">
            <a:avLst/>
          </a:prstGeom>
          <a:solidFill>
            <a:schemeClr val="bg2"/>
          </a:solidFill>
          <a:ln>
            <a:solidFill>
              <a:schemeClr val="tx1"/>
            </a:solidFill>
          </a:ln>
          <a:effectLst>
            <a:softEdge rad="0"/>
          </a:effectLst>
        </p:spPr>
      </p:pic>
      <p:sp>
        <p:nvSpPr>
          <p:cNvPr id="17" name="Slide Number">
            <a:extLst>
              <a:ext uri="{FF2B5EF4-FFF2-40B4-BE49-F238E27FC236}">
                <a16:creationId xmlns:a16="http://schemas.microsoft.com/office/drawing/2014/main" xmlns="" id="{EDE3B5F3-EF07-4A47-A6D6-ACB7CE99433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491</a:t>
            </a:fld>
            <a:endParaRPr lang="en-US" noProof="0" dirty="0"/>
          </a:p>
        </p:txBody>
      </p:sp>
    </p:spTree>
    <p:extLst>
      <p:ext uri="{BB962C8B-B14F-4D97-AF65-F5344CB8AC3E}">
        <p14:creationId xmlns:p14="http://schemas.microsoft.com/office/powerpoint/2010/main" val="2075538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xmlns="" id="{8F94737B-4698-41F8-AC81-9324F12880B9}"/>
              </a:ext>
            </a:extLst>
          </p:cNvPr>
          <p:cNvGrpSpPr/>
          <p:nvPr/>
        </p:nvGrpSpPr>
        <p:grpSpPr>
          <a:xfrm>
            <a:off x="1981200" y="1710324"/>
            <a:ext cx="8229600" cy="4151278"/>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
        <p:nvSpPr>
          <p:cNvPr id="10" name="Slide Number">
            <a:extLst>
              <a:ext uri="{FF2B5EF4-FFF2-40B4-BE49-F238E27FC236}">
                <a16:creationId xmlns:a16="http://schemas.microsoft.com/office/drawing/2014/main" xmlns="" id="{7E815A34-7086-42E1-97DE-E2F9EF5AFA3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492</a:t>
            </a:fld>
            <a:endParaRPr lang="en-US" noProof="0" dirty="0"/>
          </a:p>
        </p:txBody>
      </p:sp>
    </p:spTree>
    <p:extLst>
      <p:ext uri="{BB962C8B-B14F-4D97-AF65-F5344CB8AC3E}">
        <p14:creationId xmlns:p14="http://schemas.microsoft.com/office/powerpoint/2010/main" val="10688164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DAECBF61-0E87-4D49-A667-05265393392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493</a:t>
            </a:fld>
            <a:endParaRPr lang="en-US" dirty="0"/>
          </a:p>
        </p:txBody>
      </p:sp>
    </p:spTree>
    <p:extLst>
      <p:ext uri="{BB962C8B-B14F-4D97-AF65-F5344CB8AC3E}">
        <p14:creationId xmlns:p14="http://schemas.microsoft.com/office/powerpoint/2010/main" val="41123849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xmlns="" id="{1077A009-9C1B-4E99-8E56-0CAE942C51F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494</a:t>
            </a:fld>
            <a:endParaRPr lang="en-US" noProof="0" dirty="0"/>
          </a:p>
        </p:txBody>
      </p:sp>
    </p:spTree>
    <p:extLst>
      <p:ext uri="{BB962C8B-B14F-4D97-AF65-F5344CB8AC3E}">
        <p14:creationId xmlns:p14="http://schemas.microsoft.com/office/powerpoint/2010/main" val="24688141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8643853" y="6298784"/>
            <a:ext cx="2951518" cy="351497"/>
          </a:xfrm>
        </p:spPr>
        <p:txBody>
          <a:bodyPr/>
          <a:lstStyle/>
          <a:p>
            <a:r>
              <a:rPr lang="en-US">
                <a:hlinkClick r:id="rId2"/>
              </a:rPr>
              <a:t>https://softuni.bg</a:t>
            </a:r>
            <a:endParaRPr lang="en-US" dirty="0"/>
          </a:p>
        </p:txBody>
      </p:sp>
      <p:sp>
        <p:nvSpPr>
          <p:cNvPr id="7" name="Text Placeholder 6"/>
          <p:cNvSpPr>
            <a:spLocks noGrp="1"/>
          </p:cNvSpPr>
          <p:nvPr>
            <p:ph type="body" sz="quarter" idx="17"/>
          </p:nvPr>
        </p:nvSpPr>
        <p:spPr>
          <a:xfrm>
            <a:off x="8643853" y="5916252"/>
            <a:ext cx="2951518" cy="382532"/>
          </a:xfrm>
        </p:spPr>
        <p:txBody>
          <a:bodyPr/>
          <a:lstStyle/>
          <a:p>
            <a:r>
              <a:rPr lang="en-US" dirty="0"/>
              <a:t>Software University</a:t>
            </a:r>
          </a:p>
        </p:txBody>
      </p:sp>
      <p:sp>
        <p:nvSpPr>
          <p:cNvPr id="10" name="Text Placeholder 9"/>
          <p:cNvSpPr>
            <a:spLocks noGrp="1"/>
          </p:cNvSpPr>
          <p:nvPr>
            <p:ph type="body" sz="quarter" idx="20"/>
          </p:nvPr>
        </p:nvSpPr>
        <p:spPr>
          <a:xfrm>
            <a:off x="671147" y="5368869"/>
            <a:ext cx="2951518" cy="444536"/>
          </a:xfrm>
        </p:spPr>
        <p:txBody>
          <a:bodyPr/>
          <a:lstStyle/>
          <a:p>
            <a:r>
              <a:rPr lang="en-US" dirty="0"/>
              <a:t>Technical Trainers</a:t>
            </a:r>
          </a:p>
        </p:txBody>
      </p:sp>
      <p:sp>
        <p:nvSpPr>
          <p:cNvPr id="9" name="Text Placeholder 8"/>
          <p:cNvSpPr>
            <a:spLocks noGrp="1"/>
          </p:cNvSpPr>
          <p:nvPr>
            <p:ph type="body" sz="quarter" idx="19"/>
          </p:nvPr>
        </p:nvSpPr>
        <p:spPr>
          <a:xfrm>
            <a:off x="671147" y="4876928"/>
            <a:ext cx="2951518" cy="506540"/>
          </a:xfrm>
        </p:spPr>
        <p:txBody>
          <a:bodyPr/>
          <a:lstStyle/>
          <a:p>
            <a:r>
              <a:rPr lang="en-US" dirty="0"/>
              <a:t>SoftUni Team</a:t>
            </a:r>
          </a:p>
        </p:txBody>
      </p:sp>
      <p:sp>
        <p:nvSpPr>
          <p:cNvPr id="4" name="Title 3"/>
          <p:cNvSpPr>
            <a:spLocks noGrp="1"/>
          </p:cNvSpPr>
          <p:nvPr>
            <p:ph type="title"/>
          </p:nvPr>
        </p:nvSpPr>
        <p:spPr>
          <a:xfrm>
            <a:off x="0" y="254857"/>
            <a:ext cx="12191999" cy="882654"/>
          </a:xfrm>
        </p:spPr>
        <p:txBody>
          <a:bodyPr/>
          <a:lstStyle/>
          <a:p>
            <a:r>
              <a:rPr lang="en-US" dirty="0"/>
              <a:t>Classes and Objects</a:t>
            </a:r>
          </a:p>
        </p:txBody>
      </p:sp>
      <p:pic>
        <p:nvPicPr>
          <p:cNvPr id="1028" name="Picture 4" descr="Ð¡Ð²ÑÑÐ·Ð°Ð½Ð¾ Ð¸Ð·Ð¾Ð±ÑÐ°Ð¶ÐµÐ½Ð¸Ð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00" y="2008174"/>
            <a:ext cx="2490031" cy="249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1479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3"/>
          </p:nvPr>
        </p:nvSpPr>
        <p:spPr/>
        <p:txBody>
          <a:bodyPr>
            <a:normAutofit/>
          </a:bodyPr>
          <a:lstStyle/>
          <a:p>
            <a:r>
              <a:rPr lang="en-US" sz="3200" dirty="0"/>
              <a:t>Object Oriented Programming (OOP)</a:t>
            </a:r>
          </a:p>
          <a:p>
            <a:r>
              <a:rPr lang="en-US" sz="3200" dirty="0"/>
              <a:t>Classes</a:t>
            </a:r>
          </a:p>
          <a:p>
            <a:r>
              <a:rPr lang="en-US" sz="3200" dirty="0"/>
              <a:t>Objects</a:t>
            </a:r>
          </a:p>
          <a:p>
            <a:r>
              <a:rPr lang="en-US" sz="3200" dirty="0"/>
              <a:t>Class Attributes and Instance Methods</a:t>
            </a:r>
          </a:p>
        </p:txBody>
      </p:sp>
      <p:sp>
        <p:nvSpPr>
          <p:cNvPr id="444418" name="Rectangle 2"/>
          <p:cNvSpPr>
            <a:spLocks noGrp="1" noChangeArrowheads="1"/>
          </p:cNvSpPr>
          <p:nvPr>
            <p:ph type="title"/>
          </p:nvPr>
        </p:nvSpPr>
        <p:spPr/>
        <p:txBody>
          <a:bodyPr>
            <a:normAutofit/>
          </a:bodyPr>
          <a:lstStyle/>
          <a:p>
            <a:r>
              <a:rPr lang="en-US"/>
              <a:t>Table of Contents</a:t>
            </a:r>
            <a:endParaRPr lang="bg-BG" dirty="0"/>
          </a:p>
        </p:txBody>
      </p:sp>
      <p:sp>
        <p:nvSpPr>
          <p:cNvPr id="5" name="Slide Number">
            <a:extLst>
              <a:ext uri="{FF2B5EF4-FFF2-40B4-BE49-F238E27FC236}">
                <a16:creationId xmlns:a16="http://schemas.microsoft.com/office/drawing/2014/main" xmlns="" id="{9FE416E2-870B-4FD0-BEC2-437E3B87720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496</a:t>
            </a:fld>
            <a:endParaRPr lang="en-US" dirty="0"/>
          </a:p>
        </p:txBody>
      </p:sp>
    </p:spTree>
    <p:extLst>
      <p:ext uri="{BB962C8B-B14F-4D97-AF65-F5344CB8AC3E}">
        <p14:creationId xmlns:p14="http://schemas.microsoft.com/office/powerpoint/2010/main" val="274043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31C6FF2-5853-4CD6-80A2-A3FE5DAA9B05}"/>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497</a:t>
            </a:fld>
            <a:endParaRPr lang="en-US" noProof="0" dirty="0"/>
          </a:p>
        </p:txBody>
      </p:sp>
      <p:sp>
        <p:nvSpPr>
          <p:cNvPr id="5" name="Content Placeholder 2"/>
          <p:cNvSpPr>
            <a:spLocks noGrp="1"/>
          </p:cNvSpPr>
          <p:nvPr>
            <p:ph type="body" sz="quarter" idx="10"/>
          </p:nvPr>
        </p:nvSpPr>
        <p:spPr/>
        <p:txBody>
          <a:bodyPr vert="horz" lIns="108000" tIns="36000" rIns="108000" bIns="36000" rtlCol="0" anchor="t">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39930876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231712BE-D4BA-4D45-80FF-0BBED807062C}"/>
              </a:ext>
            </a:extLst>
          </p:cNvPr>
          <p:cNvSpPr>
            <a:spLocks noGrp="1"/>
          </p:cNvSpPr>
          <p:nvPr>
            <p:ph type="subTitle" sz="quarter" idx="11"/>
          </p:nvPr>
        </p:nvSpPr>
        <p:spPr/>
        <p:txBody>
          <a:bodyPr/>
          <a:lstStyle/>
          <a:p>
            <a:r>
              <a:rPr lang="en-US"/>
              <a:t>OOP</a:t>
            </a:r>
          </a:p>
        </p:txBody>
      </p:sp>
      <p:sp>
        <p:nvSpPr>
          <p:cNvPr id="2" name="Title 1">
            <a:extLst>
              <a:ext uri="{FF2B5EF4-FFF2-40B4-BE49-F238E27FC236}">
                <a16:creationId xmlns:a16="http://schemas.microsoft.com/office/drawing/2014/main" xmlns="" id="{83C65C53-3146-4AA6-ABA6-9555EC3565BA}"/>
              </a:ext>
            </a:extLst>
          </p:cNvPr>
          <p:cNvSpPr>
            <a:spLocks noGrp="1"/>
          </p:cNvSpPr>
          <p:nvPr>
            <p:ph type="title" sz="quarter" idx="10"/>
          </p:nvPr>
        </p:nvSpPr>
        <p:spPr/>
        <p:txBody>
          <a:bodyPr/>
          <a:lstStyle/>
          <a:p>
            <a:r>
              <a:rPr lang="en-US"/>
              <a:t>Object Oriented Programming</a:t>
            </a:r>
          </a:p>
        </p:txBody>
      </p:sp>
      <p:pic>
        <p:nvPicPr>
          <p:cNvPr id="2052" name="Picture 4" descr="Ð ÐµÐ·ÑÐ»ÑÐ°Ñ Ñ Ð¸Ð·Ð¾Ð±ÑÐ°Ð¶ÐµÐ½Ð¸Ðµ Ð·Ð° oop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217993"/>
            <a:ext cx="2857500"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911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41766" y="1121143"/>
            <a:ext cx="10129234" cy="5546589"/>
          </a:xfrm>
        </p:spPr>
        <p:txBody>
          <a:bodyPr/>
          <a:lstStyle/>
          <a:p>
            <a:r>
              <a:rPr lang="en-US" dirty="0"/>
              <a:t>OOP is a programming </a:t>
            </a:r>
            <a:r>
              <a:rPr lang="en-US" b="1" dirty="0">
                <a:solidFill>
                  <a:schemeClr val="bg1"/>
                </a:solidFill>
              </a:rPr>
              <a:t>paradigm</a:t>
            </a:r>
          </a:p>
          <a:p>
            <a:r>
              <a:rPr lang="en-US" dirty="0"/>
              <a:t>Provides a means of </a:t>
            </a:r>
            <a:r>
              <a:rPr lang="en-US" b="1" dirty="0">
                <a:solidFill>
                  <a:schemeClr val="bg1"/>
                </a:solidFill>
              </a:rPr>
              <a:t>structuring</a:t>
            </a:r>
            <a:r>
              <a:rPr lang="en-US" dirty="0"/>
              <a:t> programs so that </a:t>
            </a:r>
            <a:br>
              <a:rPr lang="en-US" dirty="0"/>
            </a:br>
            <a:r>
              <a:rPr lang="en-US" dirty="0"/>
              <a:t>properties and behaviors are bundled into individual </a:t>
            </a:r>
            <a:r>
              <a:rPr lang="en-US" b="1" dirty="0">
                <a:solidFill>
                  <a:schemeClr val="bg1"/>
                </a:solidFill>
              </a:rPr>
              <a:t>objects</a:t>
            </a:r>
          </a:p>
          <a:p>
            <a:r>
              <a:rPr lang="en-US" dirty="0"/>
              <a:t>Objects are at the center of the OOP paradigm</a:t>
            </a:r>
          </a:p>
        </p:txBody>
      </p:sp>
      <p:sp>
        <p:nvSpPr>
          <p:cNvPr id="4" name="Title 3"/>
          <p:cNvSpPr>
            <a:spLocks noGrp="1"/>
          </p:cNvSpPr>
          <p:nvPr>
            <p:ph type="title"/>
          </p:nvPr>
        </p:nvSpPr>
        <p:spPr/>
        <p:txBody>
          <a:bodyPr/>
          <a:lstStyle/>
          <a:p>
            <a:r>
              <a:rPr lang="en-US" dirty="0"/>
              <a:t>What is OOP?</a:t>
            </a:r>
          </a:p>
        </p:txBody>
      </p:sp>
      <p:sp>
        <p:nvSpPr>
          <p:cNvPr id="6" name="Slide Number">
            <a:extLst>
              <a:ext uri="{FF2B5EF4-FFF2-40B4-BE49-F238E27FC236}">
                <a16:creationId xmlns:a16="http://schemas.microsoft.com/office/drawing/2014/main" xmlns="" id="{C2DE5F5C-0795-42D7-AB3E-B0D0BB51D47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499</a:t>
            </a:fld>
            <a:endParaRPr lang="en-US" dirty="0"/>
          </a:p>
        </p:txBody>
      </p:sp>
    </p:spTree>
    <p:extLst>
      <p:ext uri="{BB962C8B-B14F-4D97-AF65-F5344CB8AC3E}">
        <p14:creationId xmlns:p14="http://schemas.microsoft.com/office/powerpoint/2010/main" val="17247717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22B86D6-1F89-4589-828C-C8A60F4EDA95}"/>
              </a:ext>
            </a:extLst>
          </p:cNvPr>
          <p:cNvSpPr>
            <a:spLocks noGrp="1"/>
          </p:cNvSpPr>
          <p:nvPr>
            <p:ph type="sldNum" sz="quarter" idx="5"/>
          </p:nvPr>
        </p:nvSpPr>
        <p:spPr/>
        <p:txBody>
          <a:bodyPr/>
          <a:lstStyle/>
          <a:p>
            <a:fld id="{2BF067CD-8E6B-4360-9AA8-C5DF2A48A6D1}" type="slidenum">
              <a:rPr lang="en-US" noProof="0" smtClean="0"/>
              <a:pPr/>
              <a:t>5</a:t>
            </a:fld>
            <a:endParaRPr lang="en-US" noProof="0" dirty="0"/>
          </a:p>
        </p:txBody>
      </p:sp>
      <p:sp>
        <p:nvSpPr>
          <p:cNvPr id="3" name="Text Placeholder 2">
            <a:extLst>
              <a:ext uri="{FF2B5EF4-FFF2-40B4-BE49-F238E27FC236}">
                <a16:creationId xmlns="" xmlns:a16="http://schemas.microsoft.com/office/drawing/2014/main" id="{C26E473C-719E-40FB-9FE3-68F1BD6D124C}"/>
              </a:ext>
            </a:extLst>
          </p:cNvPr>
          <p:cNvSpPr>
            <a:spLocks noGrp="1"/>
          </p:cNvSpPr>
          <p:nvPr>
            <p:ph type="body" sz="quarter" idx="10"/>
          </p:nvPr>
        </p:nvSpPr>
        <p:spPr/>
        <p:txBody>
          <a:bodyPr/>
          <a:lstStyle/>
          <a:p>
            <a:r>
              <a:rPr lang="en-US" b="1" dirty="0"/>
              <a:t>Compiled </a:t>
            </a:r>
            <a:r>
              <a:rPr lang="en-US" dirty="0"/>
              <a:t>languages</a:t>
            </a:r>
          </a:p>
          <a:p>
            <a:pPr lvl="1"/>
            <a:r>
              <a:rPr lang="en-US" dirty="0"/>
              <a:t>Source code is first</a:t>
            </a:r>
            <a:r>
              <a:rPr lang="en-US" b="1" dirty="0"/>
              <a:t> compiled </a:t>
            </a:r>
            <a:r>
              <a:rPr lang="en-US" dirty="0"/>
              <a:t>to machine code</a:t>
            </a:r>
            <a:r>
              <a:rPr lang="bg-BG" dirty="0"/>
              <a:t>, </a:t>
            </a:r>
            <a:r>
              <a:rPr lang="en-US" dirty="0"/>
              <a:t>then executed</a:t>
            </a:r>
          </a:p>
          <a:p>
            <a:pPr lvl="1"/>
            <a:r>
              <a:rPr lang="en-US" dirty="0"/>
              <a:t>Syntax errors are found during the </a:t>
            </a:r>
            <a:r>
              <a:rPr lang="en-US" b="1" dirty="0"/>
              <a:t>compilation</a:t>
            </a:r>
            <a:r>
              <a:rPr lang="en-US" dirty="0"/>
              <a:t> (at compile time)</a:t>
            </a:r>
          </a:p>
          <a:p>
            <a:pPr lvl="1"/>
            <a:r>
              <a:rPr lang="en-US" dirty="0"/>
              <a:t>Examples of compiled languages: </a:t>
            </a:r>
            <a:r>
              <a:rPr lang="en-US" b="1" dirty="0"/>
              <a:t>C#</a:t>
            </a:r>
            <a:r>
              <a:rPr lang="en-US" dirty="0"/>
              <a:t>, </a:t>
            </a:r>
            <a:r>
              <a:rPr lang="en-US" b="1" dirty="0"/>
              <a:t>Java</a:t>
            </a:r>
            <a:r>
              <a:rPr lang="en-US" dirty="0"/>
              <a:t>, </a:t>
            </a:r>
            <a:r>
              <a:rPr lang="en-US" b="1" dirty="0"/>
              <a:t>C</a:t>
            </a:r>
            <a:r>
              <a:rPr lang="en-US" dirty="0"/>
              <a:t>, </a:t>
            </a:r>
            <a:r>
              <a:rPr lang="en-US" b="1" dirty="0"/>
              <a:t>C++</a:t>
            </a:r>
            <a:r>
              <a:rPr lang="en-US" dirty="0"/>
              <a:t>, </a:t>
            </a:r>
            <a:r>
              <a:rPr lang="en-US" b="1" dirty="0"/>
              <a:t>Swift</a:t>
            </a:r>
            <a:r>
              <a:rPr lang="en-US" dirty="0"/>
              <a:t>, </a:t>
            </a:r>
            <a:r>
              <a:rPr lang="en-US" b="1" dirty="0"/>
              <a:t>Go</a:t>
            </a:r>
            <a:r>
              <a:rPr lang="en-US" dirty="0"/>
              <a:t>, </a:t>
            </a:r>
            <a:r>
              <a:rPr lang="en-US" b="1" dirty="0"/>
              <a:t>Rust</a:t>
            </a:r>
          </a:p>
          <a:p>
            <a:r>
              <a:rPr lang="en-US" b="1" dirty="0"/>
              <a:t>Interpreted</a:t>
            </a:r>
            <a:r>
              <a:rPr lang="en-US" dirty="0"/>
              <a:t> languages</a:t>
            </a:r>
          </a:p>
          <a:p>
            <a:pPr lvl="1"/>
            <a:r>
              <a:rPr lang="en-US" dirty="0"/>
              <a:t>Each command is read, parsed and executed by an </a:t>
            </a:r>
            <a:r>
              <a:rPr lang="en-US" b="1" dirty="0"/>
              <a:t>interpreter</a:t>
            </a:r>
          </a:p>
          <a:p>
            <a:pPr lvl="1"/>
            <a:r>
              <a:rPr lang="en-US" dirty="0"/>
              <a:t>Syntax errors are found at </a:t>
            </a:r>
            <a:r>
              <a:rPr lang="en-US" b="1" dirty="0"/>
              <a:t>run-time</a:t>
            </a:r>
            <a:r>
              <a:rPr lang="en-US" dirty="0"/>
              <a:t>, during execution</a:t>
            </a:r>
            <a:endParaRPr lang="en-US" b="1" dirty="0"/>
          </a:p>
          <a:p>
            <a:pPr lvl="1"/>
            <a:r>
              <a:rPr lang="en-US" dirty="0"/>
              <a:t>Examples: </a:t>
            </a:r>
            <a:r>
              <a:rPr lang="en-US" b="1" dirty="0"/>
              <a:t>Python</a:t>
            </a:r>
            <a:r>
              <a:rPr lang="en-US" dirty="0"/>
              <a:t>, </a:t>
            </a:r>
            <a:r>
              <a:rPr lang="en-US" b="1" dirty="0"/>
              <a:t>JavaScript</a:t>
            </a:r>
            <a:r>
              <a:rPr lang="en-US" dirty="0"/>
              <a:t>, </a:t>
            </a:r>
            <a:r>
              <a:rPr lang="en-US" b="1" dirty="0"/>
              <a:t>PHP</a:t>
            </a:r>
            <a:r>
              <a:rPr lang="en-US" dirty="0"/>
              <a:t>, </a:t>
            </a:r>
            <a:r>
              <a:rPr lang="en-US" b="1" dirty="0"/>
              <a:t>Perl</a:t>
            </a:r>
            <a:r>
              <a:rPr lang="en-US" dirty="0"/>
              <a:t>, </a:t>
            </a:r>
            <a:r>
              <a:rPr lang="en-US" b="1" dirty="0"/>
              <a:t>Ruby</a:t>
            </a:r>
          </a:p>
        </p:txBody>
      </p:sp>
      <p:sp>
        <p:nvSpPr>
          <p:cNvPr id="4" name="Title 3">
            <a:extLst>
              <a:ext uri="{FF2B5EF4-FFF2-40B4-BE49-F238E27FC236}">
                <a16:creationId xmlns="" xmlns:a16="http://schemas.microsoft.com/office/drawing/2014/main" id="{F55FADBF-6021-4B7C-8A28-D64FD8FA841C}"/>
              </a:ext>
            </a:extLst>
          </p:cNvPr>
          <p:cNvSpPr>
            <a:spLocks noGrp="1"/>
          </p:cNvSpPr>
          <p:nvPr>
            <p:ph type="title"/>
          </p:nvPr>
        </p:nvSpPr>
        <p:spPr/>
        <p:txBody>
          <a:bodyPr/>
          <a:lstStyle/>
          <a:p>
            <a:r>
              <a:rPr lang="en-US" dirty="0"/>
              <a:t>Language Execution Model</a:t>
            </a:r>
          </a:p>
        </p:txBody>
      </p:sp>
      <p:grpSp>
        <p:nvGrpSpPr>
          <p:cNvPr id="17" name="Group 16">
            <a:extLst>
              <a:ext uri="{FF2B5EF4-FFF2-40B4-BE49-F238E27FC236}">
                <a16:creationId xmlns="" xmlns:a16="http://schemas.microsoft.com/office/drawing/2014/main" id="{39F262CE-6D6D-45C6-8010-EB41645AB56A}"/>
              </a:ext>
            </a:extLst>
          </p:cNvPr>
          <p:cNvGrpSpPr/>
          <p:nvPr/>
        </p:nvGrpSpPr>
        <p:grpSpPr>
          <a:xfrm>
            <a:off x="4732008" y="1098832"/>
            <a:ext cx="6538992" cy="833663"/>
            <a:chOff x="5497008" y="1098832"/>
            <a:chExt cx="6538992" cy="833663"/>
          </a:xfrm>
        </p:grpSpPr>
        <p:pic>
          <p:nvPicPr>
            <p:cNvPr id="2050" name="Picture 2" descr="Code Line Icon | IconExperience - Professional Icons » O-Collection">
              <a:extLst>
                <a:ext uri="{FF2B5EF4-FFF2-40B4-BE49-F238E27FC236}">
                  <a16:creationId xmlns="" xmlns:a16="http://schemas.microsoft.com/office/drawing/2014/main" id="{FB757D53-374B-4939-9877-94B72D565A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176" y="1237995"/>
              <a:ext cx="621563" cy="6215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 xmlns:a16="http://schemas.microsoft.com/office/drawing/2014/main" id="{3DF55EE1-7382-462E-9476-477388EBAC3A}"/>
                </a:ext>
              </a:extLst>
            </p:cNvPr>
            <p:cNvGrpSpPr/>
            <p:nvPr/>
          </p:nvGrpSpPr>
          <p:grpSpPr>
            <a:xfrm>
              <a:off x="7027515" y="1134000"/>
              <a:ext cx="1208821" cy="559664"/>
              <a:chOff x="6172515" y="1043441"/>
              <a:chExt cx="1208821" cy="559664"/>
            </a:xfrm>
          </p:grpSpPr>
          <p:sp>
            <p:nvSpPr>
              <p:cNvPr id="5" name="Arrow: Right 4">
                <a:extLst>
                  <a:ext uri="{FF2B5EF4-FFF2-40B4-BE49-F238E27FC236}">
                    <a16:creationId xmlns="" xmlns:a16="http://schemas.microsoft.com/office/drawing/2014/main" id="{3DABD789-BB4A-4A74-B4BE-48DE2F296FC8}"/>
                  </a:ext>
                </a:extLst>
              </p:cNvPr>
              <p:cNvSpPr/>
              <p:nvPr/>
            </p:nvSpPr>
            <p:spPr bwMode="auto">
              <a:xfrm>
                <a:off x="6238067" y="1468105"/>
                <a:ext cx="1125000" cy="13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TextBox 5">
                <a:extLst>
                  <a:ext uri="{FF2B5EF4-FFF2-40B4-BE49-F238E27FC236}">
                    <a16:creationId xmlns="" xmlns:a16="http://schemas.microsoft.com/office/drawing/2014/main" id="{D42799F6-C3C3-40AA-8C71-B0C8F2CC4604}"/>
                  </a:ext>
                </a:extLst>
              </p:cNvPr>
              <p:cNvSpPr txBox="1"/>
              <p:nvPr/>
            </p:nvSpPr>
            <p:spPr>
              <a:xfrm>
                <a:off x="6172515" y="1043441"/>
                <a:ext cx="1208821" cy="5397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t>compiler</a:t>
                </a:r>
              </a:p>
            </p:txBody>
          </p:sp>
        </p:grpSp>
        <p:sp>
          <p:nvSpPr>
            <p:cNvPr id="7" name="TextBox 6">
              <a:extLst>
                <a:ext uri="{FF2B5EF4-FFF2-40B4-BE49-F238E27FC236}">
                  <a16:creationId xmlns="" xmlns:a16="http://schemas.microsoft.com/office/drawing/2014/main" id="{435C5DC4-9C8B-412B-AEFB-20DDB1F619A5}"/>
                </a:ext>
              </a:extLst>
            </p:cNvPr>
            <p:cNvSpPr txBox="1"/>
            <p:nvPr/>
          </p:nvSpPr>
          <p:spPr>
            <a:xfrm>
              <a:off x="5497008" y="1098832"/>
              <a:ext cx="984336" cy="833663"/>
            </a:xfrm>
            <a:prstGeom prst="rect">
              <a:avLst/>
            </a:prstGeom>
            <a:noFill/>
            <a:ln w="12700">
              <a:noFill/>
            </a:ln>
          </p:spPr>
          <p:txBody>
            <a:bodyPr vert="horz" wrap="none" lIns="144000" tIns="108000" rIns="144000" bIns="108000" rtlCol="0">
              <a:spAutoFit/>
            </a:bodyPr>
            <a:lstStyle/>
            <a:p>
              <a:pPr algn="l" eaLnBrk="0" hangingPunct="0">
                <a:buClr>
                  <a:schemeClr val="accent5">
                    <a:lumMod val="40000"/>
                    <a:lumOff val="60000"/>
                  </a:schemeClr>
                </a:buClr>
                <a:buSzPct val="70000"/>
              </a:pPr>
              <a:r>
                <a:rPr lang="en-US" sz="2000" dirty="0"/>
                <a:t>source</a:t>
              </a:r>
            </a:p>
            <a:p>
              <a:pPr algn="r" eaLnBrk="0" hangingPunct="0">
                <a:buClr>
                  <a:schemeClr val="accent5">
                    <a:lumMod val="40000"/>
                    <a:lumOff val="60000"/>
                  </a:schemeClr>
                </a:buClr>
                <a:buSzPct val="70000"/>
              </a:pPr>
              <a:r>
                <a:rPr lang="en-US" sz="2000" dirty="0"/>
                <a:t>code</a:t>
              </a:r>
            </a:p>
          </p:txBody>
        </p:sp>
        <p:sp>
          <p:nvSpPr>
            <p:cNvPr id="11" name="TextBox 10">
              <a:extLst>
                <a:ext uri="{FF2B5EF4-FFF2-40B4-BE49-F238E27FC236}">
                  <a16:creationId xmlns="" xmlns:a16="http://schemas.microsoft.com/office/drawing/2014/main" id="{35F88423-F241-4BD5-A345-E1D8951B5377}"/>
                </a:ext>
              </a:extLst>
            </p:cNvPr>
            <p:cNvSpPr txBox="1"/>
            <p:nvPr/>
          </p:nvSpPr>
          <p:spPr>
            <a:xfrm>
              <a:off x="8825712" y="1098832"/>
              <a:ext cx="1185288" cy="833663"/>
            </a:xfrm>
            <a:prstGeom prst="rect">
              <a:avLst/>
            </a:prstGeom>
            <a:noFill/>
            <a:ln w="12700">
              <a:noFill/>
            </a:ln>
          </p:spPr>
          <p:txBody>
            <a:bodyPr vert="horz" wrap="none" lIns="144000" tIns="108000" rIns="144000" bIns="108000" rtlCol="0">
              <a:spAutoFit/>
            </a:bodyPr>
            <a:lstStyle/>
            <a:p>
              <a:pPr algn="l" eaLnBrk="0" hangingPunct="0">
                <a:buClr>
                  <a:schemeClr val="accent5">
                    <a:lumMod val="40000"/>
                    <a:lumOff val="60000"/>
                  </a:schemeClr>
                </a:buClr>
                <a:buSzPct val="70000"/>
              </a:pPr>
              <a:r>
                <a:rPr lang="en-US" sz="2000" dirty="0"/>
                <a:t>machine</a:t>
              </a:r>
            </a:p>
            <a:p>
              <a:pPr eaLnBrk="0" hangingPunct="0">
                <a:buClr>
                  <a:schemeClr val="accent5">
                    <a:lumMod val="40000"/>
                    <a:lumOff val="60000"/>
                  </a:schemeClr>
                </a:buClr>
                <a:buSzPct val="70000"/>
              </a:pPr>
              <a:r>
                <a:rPr lang="en-US" sz="2000" dirty="0"/>
                <a:t>code</a:t>
              </a:r>
            </a:p>
          </p:txBody>
        </p:sp>
        <p:pic>
          <p:nvPicPr>
            <p:cNvPr id="10" name="Picture 9">
              <a:extLst>
                <a:ext uri="{FF2B5EF4-FFF2-40B4-BE49-F238E27FC236}">
                  <a16:creationId xmlns="" xmlns:a16="http://schemas.microsoft.com/office/drawing/2014/main" id="{A6C820F5-71B9-47F2-A075-C7C28D55BA72}"/>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1377615" y="1256845"/>
              <a:ext cx="658385" cy="592882"/>
            </a:xfrm>
            <a:prstGeom prst="rect">
              <a:avLst/>
            </a:prstGeom>
          </p:spPr>
        </p:pic>
        <p:pic>
          <p:nvPicPr>
            <p:cNvPr id="16" name="Picture 15">
              <a:extLst>
                <a:ext uri="{FF2B5EF4-FFF2-40B4-BE49-F238E27FC236}">
                  <a16:creationId xmlns="" xmlns:a16="http://schemas.microsoft.com/office/drawing/2014/main" id="{2262FBA6-796F-4A7A-8BD2-ABD2A305B39A}"/>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8313947" y="1237995"/>
              <a:ext cx="621846" cy="621846"/>
            </a:xfrm>
            <a:prstGeom prst="rect">
              <a:avLst/>
            </a:prstGeom>
          </p:spPr>
        </p:pic>
        <p:grpSp>
          <p:nvGrpSpPr>
            <p:cNvPr id="19" name="Group 18">
              <a:extLst>
                <a:ext uri="{FF2B5EF4-FFF2-40B4-BE49-F238E27FC236}">
                  <a16:creationId xmlns="" xmlns:a16="http://schemas.microsoft.com/office/drawing/2014/main" id="{96AEC5A1-9808-4572-98DE-8D87BEFAA058}"/>
                </a:ext>
              </a:extLst>
            </p:cNvPr>
            <p:cNvGrpSpPr/>
            <p:nvPr/>
          </p:nvGrpSpPr>
          <p:grpSpPr>
            <a:xfrm>
              <a:off x="9940664" y="1134000"/>
              <a:ext cx="1306090" cy="559664"/>
              <a:chOff x="6129798" y="1043441"/>
              <a:chExt cx="1306090" cy="559664"/>
            </a:xfrm>
          </p:grpSpPr>
          <p:sp>
            <p:nvSpPr>
              <p:cNvPr id="20" name="Arrow: Right 19">
                <a:extLst>
                  <a:ext uri="{FF2B5EF4-FFF2-40B4-BE49-F238E27FC236}">
                    <a16:creationId xmlns="" xmlns:a16="http://schemas.microsoft.com/office/drawing/2014/main" id="{127FBF8C-E8A6-41C9-BFC0-D7B4F21EEC7F}"/>
                  </a:ext>
                </a:extLst>
              </p:cNvPr>
              <p:cNvSpPr/>
              <p:nvPr/>
            </p:nvSpPr>
            <p:spPr bwMode="auto">
              <a:xfrm>
                <a:off x="6257731" y="1468105"/>
                <a:ext cx="1125000" cy="13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TextBox 20">
                <a:extLst>
                  <a:ext uri="{FF2B5EF4-FFF2-40B4-BE49-F238E27FC236}">
                    <a16:creationId xmlns="" xmlns:a16="http://schemas.microsoft.com/office/drawing/2014/main" id="{CF9DB922-9B0A-4BB3-934A-A3A78848018A}"/>
                  </a:ext>
                </a:extLst>
              </p:cNvPr>
              <p:cNvSpPr txBox="1"/>
              <p:nvPr/>
            </p:nvSpPr>
            <p:spPr>
              <a:xfrm>
                <a:off x="6129798" y="1043441"/>
                <a:ext cx="1306090" cy="5397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t>execution</a:t>
                </a:r>
              </a:p>
            </p:txBody>
          </p:sp>
        </p:grpSp>
      </p:grpSp>
      <p:grpSp>
        <p:nvGrpSpPr>
          <p:cNvPr id="23" name="Group 22">
            <a:extLst>
              <a:ext uri="{FF2B5EF4-FFF2-40B4-BE49-F238E27FC236}">
                <a16:creationId xmlns="" xmlns:a16="http://schemas.microsoft.com/office/drawing/2014/main" id="{4059EB7F-21CC-4067-8743-CB2364C77BDB}"/>
              </a:ext>
            </a:extLst>
          </p:cNvPr>
          <p:cNvGrpSpPr/>
          <p:nvPr/>
        </p:nvGrpSpPr>
        <p:grpSpPr>
          <a:xfrm>
            <a:off x="4989269" y="3789000"/>
            <a:ext cx="3626731" cy="833663"/>
            <a:chOff x="8409269" y="1098832"/>
            <a:chExt cx="3626731" cy="833663"/>
          </a:xfrm>
        </p:grpSpPr>
        <p:pic>
          <p:nvPicPr>
            <p:cNvPr id="24" name="Picture 2" descr="Code Line Icon | IconExperience - Professional Icons » O-Collection">
              <a:extLst>
                <a:ext uri="{FF2B5EF4-FFF2-40B4-BE49-F238E27FC236}">
                  <a16:creationId xmlns="" xmlns:a16="http://schemas.microsoft.com/office/drawing/2014/main" id="{3F901A5A-8A23-4E19-B733-87FD604515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9437" y="1237995"/>
              <a:ext cx="621563" cy="6215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F9093EB8-D925-4CA5-9BFB-308E8932883E}"/>
                </a:ext>
              </a:extLst>
            </p:cNvPr>
            <p:cNvSpPr txBox="1"/>
            <p:nvPr/>
          </p:nvSpPr>
          <p:spPr>
            <a:xfrm>
              <a:off x="8409269" y="1098832"/>
              <a:ext cx="984336" cy="833663"/>
            </a:xfrm>
            <a:prstGeom prst="rect">
              <a:avLst/>
            </a:prstGeom>
            <a:noFill/>
            <a:ln w="12700">
              <a:noFill/>
            </a:ln>
          </p:spPr>
          <p:txBody>
            <a:bodyPr vert="horz" wrap="none" lIns="144000" tIns="108000" rIns="144000" bIns="108000" rtlCol="0">
              <a:spAutoFit/>
            </a:bodyPr>
            <a:lstStyle/>
            <a:p>
              <a:pPr algn="l" eaLnBrk="0" hangingPunct="0">
                <a:buClr>
                  <a:schemeClr val="accent5">
                    <a:lumMod val="40000"/>
                    <a:lumOff val="60000"/>
                  </a:schemeClr>
                </a:buClr>
                <a:buSzPct val="70000"/>
              </a:pPr>
              <a:r>
                <a:rPr lang="en-US" sz="2000" dirty="0"/>
                <a:t>source</a:t>
              </a:r>
            </a:p>
            <a:p>
              <a:pPr algn="r" eaLnBrk="0" hangingPunct="0">
                <a:buClr>
                  <a:schemeClr val="accent5">
                    <a:lumMod val="40000"/>
                    <a:lumOff val="60000"/>
                  </a:schemeClr>
                </a:buClr>
                <a:buSzPct val="70000"/>
              </a:pPr>
              <a:r>
                <a:rPr lang="en-US" sz="2000" dirty="0"/>
                <a:t>code</a:t>
              </a:r>
            </a:p>
          </p:txBody>
        </p:sp>
        <p:pic>
          <p:nvPicPr>
            <p:cNvPr id="28" name="Picture 27">
              <a:extLst>
                <a:ext uri="{FF2B5EF4-FFF2-40B4-BE49-F238E27FC236}">
                  <a16:creationId xmlns="" xmlns:a16="http://schemas.microsoft.com/office/drawing/2014/main" id="{6D6798DF-D5D9-4F16-9637-8E58F2BD6048}"/>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1377615" y="1256845"/>
              <a:ext cx="658385" cy="592882"/>
            </a:xfrm>
            <a:prstGeom prst="rect">
              <a:avLst/>
            </a:prstGeom>
          </p:spPr>
        </p:pic>
        <p:grpSp>
          <p:nvGrpSpPr>
            <p:cNvPr id="30" name="Group 29">
              <a:extLst>
                <a:ext uri="{FF2B5EF4-FFF2-40B4-BE49-F238E27FC236}">
                  <a16:creationId xmlns="" xmlns:a16="http://schemas.microsoft.com/office/drawing/2014/main" id="{F3D2433B-2F32-48C4-8457-F6C246800194}"/>
                </a:ext>
              </a:extLst>
            </p:cNvPr>
            <p:cNvGrpSpPr/>
            <p:nvPr/>
          </p:nvGrpSpPr>
          <p:grpSpPr>
            <a:xfrm>
              <a:off x="9940664" y="1134000"/>
              <a:ext cx="1306090" cy="559664"/>
              <a:chOff x="6129798" y="1043441"/>
              <a:chExt cx="1306090" cy="559664"/>
            </a:xfrm>
          </p:grpSpPr>
          <p:sp>
            <p:nvSpPr>
              <p:cNvPr id="31" name="Arrow: Right 30">
                <a:extLst>
                  <a:ext uri="{FF2B5EF4-FFF2-40B4-BE49-F238E27FC236}">
                    <a16:creationId xmlns="" xmlns:a16="http://schemas.microsoft.com/office/drawing/2014/main" id="{4775FDF3-7570-4CFF-9F94-10536229E8EF}"/>
                  </a:ext>
                </a:extLst>
              </p:cNvPr>
              <p:cNvSpPr/>
              <p:nvPr/>
            </p:nvSpPr>
            <p:spPr bwMode="auto">
              <a:xfrm>
                <a:off x="6257731" y="1468105"/>
                <a:ext cx="1125000" cy="13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2" name="TextBox 31">
                <a:extLst>
                  <a:ext uri="{FF2B5EF4-FFF2-40B4-BE49-F238E27FC236}">
                    <a16:creationId xmlns="" xmlns:a16="http://schemas.microsoft.com/office/drawing/2014/main" id="{79AD7B42-1EDC-482A-8C05-CC4F855A6E1F}"/>
                  </a:ext>
                </a:extLst>
              </p:cNvPr>
              <p:cNvSpPr txBox="1"/>
              <p:nvPr/>
            </p:nvSpPr>
            <p:spPr>
              <a:xfrm>
                <a:off x="6129798" y="1043441"/>
                <a:ext cx="1306090" cy="5397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t>execution</a:t>
                </a:r>
              </a:p>
            </p:txBody>
          </p:sp>
        </p:grpSp>
      </p:grpSp>
    </p:spTree>
    <p:extLst>
      <p:ext uri="{BB962C8B-B14F-4D97-AF65-F5344CB8AC3E}">
        <p14:creationId xmlns:p14="http://schemas.microsoft.com/office/powerpoint/2010/main" val="21953072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B6F07B7-41D9-4789-AE63-FAAE5665B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00" y="1650693"/>
            <a:ext cx="5207308" cy="5207307"/>
          </a:xfrm>
          <a:prstGeom prst="rect">
            <a:avLst/>
          </a:prstGeom>
        </p:spPr>
      </p:pic>
      <p:pic>
        <p:nvPicPr>
          <p:cNvPr id="14" name="Picture 13">
            <a:extLst>
              <a:ext uri="{FF2B5EF4-FFF2-40B4-BE49-F238E27FC236}">
                <a16:creationId xmlns:a16="http://schemas.microsoft.com/office/drawing/2014/main" xmlns="" id="{75F67325-2631-4874-9B72-1F4B13FA34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18263029">
            <a:off x="1265381" y="1879027"/>
            <a:ext cx="2948472" cy="3455980"/>
          </a:xfrm>
          <a:prstGeom prst="rect">
            <a:avLst/>
          </a:prstGeom>
        </p:spPr>
      </p:pic>
      <p:sp>
        <p:nvSpPr>
          <p:cNvPr id="16" name="TextBox 15">
            <a:extLst>
              <a:ext uri="{FF2B5EF4-FFF2-40B4-BE49-F238E27FC236}">
                <a16:creationId xmlns:a16="http://schemas.microsoft.com/office/drawing/2014/main" xmlns="" id="{C09E4AE8-E6EF-49CD-943C-B0B0BE0F6DCC}"/>
              </a:ext>
            </a:extLst>
          </p:cNvPr>
          <p:cNvSpPr txBox="1"/>
          <p:nvPr/>
        </p:nvSpPr>
        <p:spPr>
          <a:xfrm>
            <a:off x="1394244" y="2786253"/>
            <a:ext cx="1959520" cy="1285494"/>
          </a:xfrm>
          <a:prstGeom prst="rect">
            <a:avLst/>
          </a:prstGeom>
        </p:spPr>
        <p:txBody>
          <a:bodyPr vert="horz" lIns="108000" tIns="36000" rIns="108000" bIns="36000" rtlCol="0">
            <a:normAutofit/>
          </a:bodyPr>
          <a:lstStyle>
            <a:lvl1pPr marL="456915" indent="-456915" defTabSz="1218438" latinLnBrk="1">
              <a:lnSpc>
                <a:spcPct val="105000"/>
              </a:lnSpc>
              <a:spcBef>
                <a:spcPts val="1200"/>
              </a:spcBef>
              <a:spcAft>
                <a:spcPts val="2400"/>
              </a:spcAft>
              <a:buFont typeface="Wingdings" panose="05000000000000000000" pitchFamily="2" charset="2"/>
              <a:buChar char="§"/>
              <a:defRPr sz="3600"/>
            </a:lvl1pPr>
            <a:lvl2pPr marL="989981" lvl="1" indent="-380762" defTabSz="1218438" latinLnBrk="1">
              <a:lnSpc>
                <a:spcPct val="105000"/>
              </a:lnSpc>
              <a:spcBef>
                <a:spcPts val="600"/>
              </a:spcBef>
              <a:spcAft>
                <a:spcPts val="600"/>
              </a:spcAft>
              <a:buFont typeface="Wingdings" panose="05000000000000000000" pitchFamily="2" charset="2"/>
              <a:buChar char="§"/>
              <a:defRPr sz="3400"/>
            </a:lvl2pPr>
            <a:lvl3pPr marL="1523048" lvl="2" indent="-304610" defTabSz="1218438" latinLnBrk="1">
              <a:lnSpc>
                <a:spcPct val="105000"/>
              </a:lnSpc>
              <a:spcBef>
                <a:spcPts val="600"/>
              </a:spcBef>
              <a:spcAft>
                <a:spcPts val="2400"/>
              </a:spcAft>
              <a:buFont typeface="Wingdings" panose="05000000000000000000" pitchFamily="2" charset="2"/>
              <a:buChar char="§"/>
              <a:defRPr sz="3200"/>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indent="0" algn="ctr">
              <a:buNone/>
            </a:pPr>
            <a:r>
              <a:rPr lang="en-US" sz="2300" b="1" dirty="0"/>
              <a:t>Practical </a:t>
            </a:r>
            <a:br>
              <a:rPr lang="en-US" sz="2300" b="1" dirty="0"/>
            </a:br>
            <a:r>
              <a:rPr lang="en-US" sz="2300" b="1" dirty="0"/>
              <a:t>Exam</a:t>
            </a:r>
            <a:r>
              <a:rPr lang="bg-BG" sz="2300" b="1" dirty="0"/>
              <a:t/>
            </a:r>
            <a:br>
              <a:rPr lang="bg-BG" sz="2300" b="1" dirty="0"/>
            </a:br>
            <a:r>
              <a:rPr lang="bg-BG" sz="2300" b="1" dirty="0"/>
              <a:t>100%</a:t>
            </a:r>
            <a:endParaRPr lang="en-US" sz="2300" b="1" dirty="0"/>
          </a:p>
        </p:txBody>
      </p:sp>
      <p:sp>
        <p:nvSpPr>
          <p:cNvPr id="19" name="TextBox 18">
            <a:extLst>
              <a:ext uri="{FF2B5EF4-FFF2-40B4-BE49-F238E27FC236}">
                <a16:creationId xmlns:a16="http://schemas.microsoft.com/office/drawing/2014/main" xmlns="" id="{F5555B9F-555F-4F25-9E77-9B48FC8B058F}"/>
              </a:ext>
            </a:extLst>
          </p:cNvPr>
          <p:cNvSpPr txBox="1"/>
          <p:nvPr/>
        </p:nvSpPr>
        <p:spPr>
          <a:xfrm>
            <a:off x="4721263" y="3961799"/>
            <a:ext cx="2196785" cy="585094"/>
          </a:xfrm>
          <a:prstGeom prst="rect">
            <a:avLst/>
          </a:prstGeom>
        </p:spPr>
        <p:txBody>
          <a:bodyPr vert="horz" lIns="108000" tIns="36000" rIns="108000" bIns="36000" rtlCol="0">
            <a:normAutofit/>
          </a:bodyPr>
          <a:lstStyle>
            <a:lvl1pPr marL="456915" indent="-456915" defTabSz="1218438" latinLnBrk="1">
              <a:lnSpc>
                <a:spcPct val="105000"/>
              </a:lnSpc>
              <a:spcBef>
                <a:spcPts val="1200"/>
              </a:spcBef>
              <a:spcAft>
                <a:spcPts val="2400"/>
              </a:spcAft>
              <a:buFont typeface="Wingdings" panose="05000000000000000000" pitchFamily="2" charset="2"/>
              <a:buChar char="§"/>
              <a:defRPr sz="3600"/>
            </a:lvl1pPr>
            <a:lvl2pPr marL="989981" lvl="1" indent="-380762" defTabSz="1218438" latinLnBrk="1">
              <a:lnSpc>
                <a:spcPct val="105000"/>
              </a:lnSpc>
              <a:spcBef>
                <a:spcPts val="600"/>
              </a:spcBef>
              <a:spcAft>
                <a:spcPts val="600"/>
              </a:spcAft>
              <a:buFont typeface="Wingdings" panose="05000000000000000000" pitchFamily="2" charset="2"/>
              <a:buChar char="§"/>
              <a:defRPr sz="3400"/>
            </a:lvl2pPr>
            <a:lvl3pPr marL="1523048" lvl="2" indent="-304610" defTabSz="1218438" latinLnBrk="1">
              <a:lnSpc>
                <a:spcPct val="105000"/>
              </a:lnSpc>
              <a:spcBef>
                <a:spcPts val="600"/>
              </a:spcBef>
              <a:spcAft>
                <a:spcPts val="2400"/>
              </a:spcAft>
              <a:buFont typeface="Wingdings" panose="05000000000000000000" pitchFamily="2" charset="2"/>
              <a:buChar char="§"/>
              <a:defRPr sz="3200"/>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indent="0" algn="ctr">
              <a:buNone/>
            </a:pPr>
            <a:r>
              <a:rPr lang="en-US" sz="3200" b="1" dirty="0">
                <a:solidFill>
                  <a:schemeClr val="bg2"/>
                </a:solidFill>
              </a:rPr>
              <a:t>Evaluation</a:t>
            </a:r>
          </a:p>
        </p:txBody>
      </p:sp>
      <p:pic>
        <p:nvPicPr>
          <p:cNvPr id="13" name="Picture 12">
            <a:extLst>
              <a:ext uri="{FF2B5EF4-FFF2-40B4-BE49-F238E27FC236}">
                <a16:creationId xmlns:a16="http://schemas.microsoft.com/office/drawing/2014/main" xmlns="" id="{11F09460-D29B-4D4D-B630-879EE0BA7C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3245302">
            <a:off x="7120999" y="2270282"/>
            <a:ext cx="2948472" cy="3455980"/>
          </a:xfrm>
          <a:prstGeom prst="rect">
            <a:avLst/>
          </a:prstGeom>
        </p:spPr>
      </p:pic>
      <p:sp>
        <p:nvSpPr>
          <p:cNvPr id="21" name="TextBox 20">
            <a:extLst>
              <a:ext uri="{FF2B5EF4-FFF2-40B4-BE49-F238E27FC236}">
                <a16:creationId xmlns:a16="http://schemas.microsoft.com/office/drawing/2014/main" xmlns="" id="{D405ED6E-1EBA-4D38-BE25-10051C8F2CC7}"/>
              </a:ext>
            </a:extLst>
          </p:cNvPr>
          <p:cNvSpPr txBox="1"/>
          <p:nvPr/>
        </p:nvSpPr>
        <p:spPr>
          <a:xfrm>
            <a:off x="8004904" y="3276300"/>
            <a:ext cx="1911099" cy="1285494"/>
          </a:xfrm>
          <a:prstGeom prst="rect">
            <a:avLst/>
          </a:prstGeom>
        </p:spPr>
        <p:txBody>
          <a:bodyPr vert="horz" lIns="108000" tIns="36000" rIns="108000" bIns="36000" rtlCol="0">
            <a:normAutofit/>
          </a:bodyPr>
          <a:lstStyle>
            <a:lvl1pPr marL="456915" indent="-456915" defTabSz="1218438" latinLnBrk="1">
              <a:lnSpc>
                <a:spcPct val="105000"/>
              </a:lnSpc>
              <a:spcBef>
                <a:spcPts val="1200"/>
              </a:spcBef>
              <a:spcAft>
                <a:spcPts val="2400"/>
              </a:spcAft>
              <a:buFont typeface="Wingdings" panose="05000000000000000000" pitchFamily="2" charset="2"/>
              <a:buChar char="§"/>
              <a:defRPr sz="3600"/>
            </a:lvl1pPr>
            <a:lvl2pPr marL="989981" lvl="1" indent="-380762" defTabSz="1218438" latinLnBrk="1">
              <a:lnSpc>
                <a:spcPct val="105000"/>
              </a:lnSpc>
              <a:spcBef>
                <a:spcPts val="600"/>
              </a:spcBef>
              <a:spcAft>
                <a:spcPts val="600"/>
              </a:spcAft>
              <a:buFont typeface="Wingdings" panose="05000000000000000000" pitchFamily="2" charset="2"/>
              <a:buChar char="§"/>
              <a:defRPr sz="3400"/>
            </a:lvl2pPr>
            <a:lvl3pPr marL="1523048" lvl="2" indent="-304610" defTabSz="1218438" latinLnBrk="1">
              <a:lnSpc>
                <a:spcPct val="105000"/>
              </a:lnSpc>
              <a:spcBef>
                <a:spcPts val="600"/>
              </a:spcBef>
              <a:spcAft>
                <a:spcPts val="2400"/>
              </a:spcAft>
              <a:buFont typeface="Wingdings" panose="05000000000000000000" pitchFamily="2" charset="2"/>
              <a:buChar char="§"/>
              <a:defRPr sz="3200"/>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indent="0" algn="ctr">
              <a:buNone/>
            </a:pPr>
            <a:r>
              <a:rPr lang="en-US" sz="2400" b="1" dirty="0"/>
              <a:t>Homework</a:t>
            </a:r>
            <a:r>
              <a:rPr lang="bg-BG" sz="2400" b="1" dirty="0"/>
              <a:t/>
            </a:r>
            <a:br>
              <a:rPr lang="bg-BG" sz="2400" b="1" dirty="0"/>
            </a:br>
            <a:r>
              <a:rPr lang="bg-BG" sz="2400" b="1" dirty="0"/>
              <a:t>5%</a:t>
            </a:r>
            <a:endParaRPr lang="en-US" sz="2400" b="1" dirty="0"/>
          </a:p>
        </p:txBody>
      </p:sp>
      <p:sp>
        <p:nvSpPr>
          <p:cNvPr id="12" name="Slide Number">
            <a:extLst>
              <a:ext uri="{FF2B5EF4-FFF2-40B4-BE49-F238E27FC236}">
                <a16:creationId xmlns:a16="http://schemas.microsoft.com/office/drawing/2014/main" xmlns="" id="{E3DCB63F-FD44-4609-977A-22F2E45969E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a:t>
            </a:fld>
            <a:endParaRPr lang="en-US" dirty="0"/>
          </a:p>
        </p:txBody>
      </p:sp>
      <p:sp>
        <p:nvSpPr>
          <p:cNvPr id="2" name="Title 1">
            <a:extLst>
              <a:ext uri="{FF2B5EF4-FFF2-40B4-BE49-F238E27FC236}">
                <a16:creationId xmlns:a16="http://schemas.microsoft.com/office/drawing/2014/main" xmlns="" id="{9DEC7516-1DB3-4F3B-8E64-B6B5BCB70C3F}"/>
              </a:ext>
            </a:extLst>
          </p:cNvPr>
          <p:cNvSpPr>
            <a:spLocks noGrp="1"/>
          </p:cNvSpPr>
          <p:nvPr>
            <p:ph type="title"/>
          </p:nvPr>
        </p:nvSpPr>
        <p:spPr/>
        <p:txBody>
          <a:bodyPr/>
          <a:lstStyle/>
          <a:p>
            <a:r>
              <a:rPr lang="en-US" dirty="0" err="1"/>
              <a:t>SoftUni</a:t>
            </a:r>
            <a:r>
              <a:rPr lang="en-US" dirty="0"/>
              <a:t> Certificate</a:t>
            </a:r>
            <a:endParaRPr lang="bg-BG" dirty="0"/>
          </a:p>
        </p:txBody>
      </p:sp>
    </p:spTree>
    <p:extLst>
      <p:ext uri="{BB962C8B-B14F-4D97-AF65-F5344CB8AC3E}">
        <p14:creationId xmlns:p14="http://schemas.microsoft.com/office/powerpoint/2010/main" val="1822587537"/>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An object-oriented program consist of objects that </a:t>
            </a:r>
            <a:br>
              <a:rPr lang="en-US" dirty="0"/>
            </a:br>
            <a:r>
              <a:rPr lang="en-US" b="1" dirty="0">
                <a:solidFill>
                  <a:schemeClr val="bg1"/>
                </a:solidFill>
              </a:rPr>
              <a:t>interact</a:t>
            </a:r>
            <a:r>
              <a:rPr lang="en-US" dirty="0"/>
              <a:t> with each other</a:t>
            </a:r>
          </a:p>
        </p:txBody>
      </p:sp>
      <p:sp>
        <p:nvSpPr>
          <p:cNvPr id="4" name="Title 3"/>
          <p:cNvSpPr>
            <a:spLocks noGrp="1"/>
          </p:cNvSpPr>
          <p:nvPr>
            <p:ph type="title"/>
          </p:nvPr>
        </p:nvSpPr>
        <p:spPr/>
        <p:txBody>
          <a:bodyPr/>
          <a:lstStyle/>
          <a:p>
            <a:r>
              <a:rPr lang="en-US" dirty="0"/>
              <a:t>Example</a:t>
            </a:r>
          </a:p>
        </p:txBody>
      </p:sp>
      <p:pic>
        <p:nvPicPr>
          <p:cNvPr id="3074" name="Picture 2" descr="Ð ÐµÐ·ÑÐ»ÑÐ°Ñ Ñ Ð¸Ð·Ð¾Ð±ÑÐ°Ð¶ÐµÐ½Ð¸Ðµ Ð·Ð° oop example"/>
          <p:cNvPicPr>
            <a:picLocks noChangeAspect="1" noChangeArrowheads="1"/>
          </p:cNvPicPr>
          <p:nvPr/>
        </p:nvPicPr>
        <p:blipFill rotWithShape="1">
          <a:blip r:embed="rId2">
            <a:extLst>
              <a:ext uri="{28A0092B-C50C-407E-A947-70E740481C1C}">
                <a14:useLocalDpi xmlns:a14="http://schemas.microsoft.com/office/drawing/2010/main" val="0"/>
              </a:ext>
            </a:extLst>
          </a:blip>
          <a:srcRect b="13573"/>
          <a:stretch/>
        </p:blipFill>
        <p:spPr bwMode="auto">
          <a:xfrm>
            <a:off x="3840607" y="2596897"/>
            <a:ext cx="5124450" cy="2889504"/>
          </a:xfrm>
          <a:prstGeom prst="rect">
            <a:avLst/>
          </a:prstGeom>
          <a:noFill/>
          <a:ln>
            <a:solidFill>
              <a:schemeClr val="accent6">
                <a:lumMod val="10000"/>
              </a:schemeClr>
            </a:solidFill>
          </a:ln>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xmlns="" id="{4DC94EC1-FECB-443A-B1FF-C967EB2FD17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500</a:t>
            </a:fld>
            <a:endParaRPr lang="en-US" dirty="0"/>
          </a:p>
        </p:txBody>
      </p:sp>
    </p:spTree>
    <p:extLst>
      <p:ext uri="{BB962C8B-B14F-4D97-AF65-F5344CB8AC3E}">
        <p14:creationId xmlns:p14="http://schemas.microsoft.com/office/powerpoint/2010/main" val="536694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7ACD617D-C017-4B4D-8541-CA40CE2D3D1D}"/>
              </a:ext>
            </a:extLst>
          </p:cNvPr>
          <p:cNvSpPr>
            <a:spLocks noGrp="1"/>
          </p:cNvSpPr>
          <p:nvPr>
            <p:ph type="subTitle" sz="quarter" idx="11"/>
          </p:nvPr>
        </p:nvSpPr>
        <p:spPr/>
        <p:txBody>
          <a:bodyPr/>
          <a:lstStyle/>
          <a:p>
            <a:r>
              <a:rPr lang="en-US"/>
              <a:t>Template for Objects</a:t>
            </a:r>
          </a:p>
        </p:txBody>
      </p:sp>
      <p:sp>
        <p:nvSpPr>
          <p:cNvPr id="2" name="Title 1">
            <a:extLst>
              <a:ext uri="{FF2B5EF4-FFF2-40B4-BE49-F238E27FC236}">
                <a16:creationId xmlns:a16="http://schemas.microsoft.com/office/drawing/2014/main" xmlns="" id="{B7F0706B-9A41-450D-AFE6-B3CE4DC113EE}"/>
              </a:ext>
            </a:extLst>
          </p:cNvPr>
          <p:cNvSpPr>
            <a:spLocks noGrp="1"/>
          </p:cNvSpPr>
          <p:nvPr>
            <p:ph type="title" sz="quarter" idx="10"/>
          </p:nvPr>
        </p:nvSpPr>
        <p:spPr/>
        <p:txBody>
          <a:bodyPr/>
          <a:lstStyle/>
          <a:p>
            <a:r>
              <a:rPr lang="en-US"/>
              <a:t>Classes</a:t>
            </a:r>
          </a:p>
        </p:txBody>
      </p:sp>
      <p:pic>
        <p:nvPicPr>
          <p:cNvPr id="4098" name="Picture 2" descr="Ð ÐµÐ·ÑÐ»ÑÐ°Ñ Ñ Ð¸Ð·Ð¾Ð±ÑÐ°Ð¶ÐµÐ½Ð¸Ðµ Ð·Ð° oop clas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543" y="1004442"/>
            <a:ext cx="3255137" cy="325513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5471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41766" y="1121143"/>
            <a:ext cx="10129234" cy="5546589"/>
          </a:xfrm>
        </p:spPr>
        <p:txBody>
          <a:bodyPr/>
          <a:lstStyle/>
          <a:p>
            <a:r>
              <a:rPr lang="en-US" dirty="0"/>
              <a:t>A </a:t>
            </a:r>
            <a:r>
              <a:rPr lang="en-US" b="1" dirty="0">
                <a:solidFill>
                  <a:schemeClr val="bg1"/>
                </a:solidFill>
              </a:rPr>
              <a:t>class</a:t>
            </a:r>
            <a:r>
              <a:rPr lang="en-US" dirty="0"/>
              <a:t> is like a </a:t>
            </a:r>
            <a:r>
              <a:rPr lang="en-US" b="1" dirty="0">
                <a:solidFill>
                  <a:schemeClr val="bg1"/>
                </a:solidFill>
              </a:rPr>
              <a:t>blueprint</a:t>
            </a:r>
            <a:r>
              <a:rPr lang="en-US" dirty="0"/>
              <a:t> for creating </a:t>
            </a:r>
            <a:r>
              <a:rPr lang="en-US" b="1" dirty="0">
                <a:solidFill>
                  <a:schemeClr val="bg1"/>
                </a:solidFill>
              </a:rPr>
              <a:t>objects</a:t>
            </a:r>
          </a:p>
          <a:p>
            <a:r>
              <a:rPr lang="en-US" dirty="0"/>
              <a:t>Classes provide a means of bundling data and </a:t>
            </a:r>
            <a:br>
              <a:rPr lang="en-US" dirty="0"/>
            </a:br>
            <a:r>
              <a:rPr lang="en-US" dirty="0"/>
              <a:t>functionality together</a:t>
            </a:r>
          </a:p>
          <a:p>
            <a:r>
              <a:rPr lang="en-US" dirty="0"/>
              <a:t>Each class instance can have </a:t>
            </a:r>
            <a:r>
              <a:rPr lang="en-US" b="1" dirty="0">
                <a:solidFill>
                  <a:schemeClr val="bg1"/>
                </a:solidFill>
              </a:rPr>
              <a:t>attributes</a:t>
            </a:r>
            <a:r>
              <a:rPr lang="en-US" dirty="0"/>
              <a:t> attached to it</a:t>
            </a:r>
          </a:p>
          <a:p>
            <a:r>
              <a:rPr lang="en-US" dirty="0"/>
              <a:t>Class instances can also have </a:t>
            </a:r>
            <a:r>
              <a:rPr lang="en-US" b="1" dirty="0">
                <a:solidFill>
                  <a:schemeClr val="bg1"/>
                </a:solidFill>
              </a:rPr>
              <a:t>methods</a:t>
            </a:r>
            <a:r>
              <a:rPr lang="en-US" dirty="0"/>
              <a:t> for modifying its state</a:t>
            </a:r>
          </a:p>
        </p:txBody>
      </p:sp>
      <p:sp>
        <p:nvSpPr>
          <p:cNvPr id="4" name="Title 3"/>
          <p:cNvSpPr>
            <a:spLocks noGrp="1"/>
          </p:cNvSpPr>
          <p:nvPr>
            <p:ph type="title"/>
          </p:nvPr>
        </p:nvSpPr>
        <p:spPr/>
        <p:txBody>
          <a:bodyPr/>
          <a:lstStyle/>
          <a:p>
            <a:r>
              <a:rPr lang="en-US" dirty="0"/>
              <a:t>Class Definition</a:t>
            </a:r>
          </a:p>
        </p:txBody>
      </p:sp>
      <p:sp>
        <p:nvSpPr>
          <p:cNvPr id="6" name="Slide Number">
            <a:extLst>
              <a:ext uri="{FF2B5EF4-FFF2-40B4-BE49-F238E27FC236}">
                <a16:creationId xmlns:a16="http://schemas.microsoft.com/office/drawing/2014/main" xmlns="" id="{AD45CC70-B032-4F92-AC1D-08E232F3DAB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502</a:t>
            </a:fld>
            <a:endParaRPr lang="en-US" dirty="0"/>
          </a:p>
        </p:txBody>
      </p:sp>
    </p:spTree>
    <p:extLst>
      <p:ext uri="{BB962C8B-B14F-4D97-AF65-F5344CB8AC3E}">
        <p14:creationId xmlns:p14="http://schemas.microsoft.com/office/powerpoint/2010/main" val="13803350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41766" y="1121143"/>
            <a:ext cx="10129234" cy="5546589"/>
          </a:xfrm>
        </p:spPr>
        <p:txBody>
          <a:bodyPr/>
          <a:lstStyle/>
          <a:p>
            <a:r>
              <a:rPr lang="en-US" dirty="0"/>
              <a:t>All classes create objects, and all objects contain </a:t>
            </a:r>
            <a:br>
              <a:rPr lang="en-US" dirty="0"/>
            </a:br>
            <a:r>
              <a:rPr lang="en-US" dirty="0"/>
              <a:t>characteristics called </a:t>
            </a:r>
            <a:r>
              <a:rPr lang="en-US" b="1" dirty="0">
                <a:solidFill>
                  <a:schemeClr val="bg1"/>
                </a:solidFill>
              </a:rPr>
              <a:t>attributes</a:t>
            </a:r>
          </a:p>
          <a:p>
            <a:r>
              <a:rPr lang="en-US" dirty="0"/>
              <a:t>The </a:t>
            </a:r>
            <a:r>
              <a:rPr lang="en-US" b="1" dirty="0">
                <a:solidFill>
                  <a:schemeClr val="bg1"/>
                </a:solidFill>
                <a:latin typeface="Consolas" panose="020B0609020204030204" pitchFamily="49" charset="0"/>
              </a:rPr>
              <a:t>__</a:t>
            </a:r>
            <a:r>
              <a:rPr lang="en-US" b="1" dirty="0" err="1">
                <a:solidFill>
                  <a:schemeClr val="bg1"/>
                </a:solidFill>
                <a:latin typeface="Consolas" panose="020B0609020204030204" pitchFamily="49" charset="0"/>
              </a:rPr>
              <a:t>init</a:t>
            </a:r>
            <a:r>
              <a:rPr lang="en-US" b="1" dirty="0">
                <a:solidFill>
                  <a:schemeClr val="bg1"/>
                </a:solidFill>
                <a:latin typeface="Consolas" panose="020B0609020204030204" pitchFamily="49" charset="0"/>
              </a:rPr>
              <a:t>__()</a:t>
            </a:r>
            <a:r>
              <a:rPr lang="en-US" b="1" dirty="0">
                <a:solidFill>
                  <a:schemeClr val="bg1"/>
                </a:solidFill>
              </a:rPr>
              <a:t> </a:t>
            </a:r>
            <a:r>
              <a:rPr lang="en-US" dirty="0"/>
              <a:t>method initializes an object's </a:t>
            </a:r>
            <a:br>
              <a:rPr lang="en-US" dirty="0"/>
            </a:br>
            <a:r>
              <a:rPr lang="en-US" dirty="0"/>
              <a:t>initial attributes by giving them their default value</a:t>
            </a:r>
          </a:p>
          <a:p>
            <a:r>
              <a:rPr lang="en-US" dirty="0"/>
              <a:t>The double leading and trailing underscore is used </a:t>
            </a:r>
            <a:br>
              <a:rPr lang="en-US" dirty="0"/>
            </a:br>
            <a:r>
              <a:rPr lang="en-US" dirty="0"/>
              <a:t>for </a:t>
            </a:r>
            <a:r>
              <a:rPr lang="en-US" b="1" dirty="0">
                <a:solidFill>
                  <a:schemeClr val="bg1"/>
                </a:solidFill>
              </a:rPr>
              <a:t>special variables</a:t>
            </a:r>
            <a:r>
              <a:rPr lang="en-US" dirty="0"/>
              <a:t> or </a:t>
            </a:r>
            <a:r>
              <a:rPr lang="en-US" b="1" dirty="0">
                <a:solidFill>
                  <a:schemeClr val="bg1"/>
                </a:solidFill>
              </a:rPr>
              <a:t>methods</a:t>
            </a:r>
            <a:r>
              <a:rPr lang="en-US" dirty="0"/>
              <a:t> </a:t>
            </a:r>
          </a:p>
        </p:txBody>
      </p:sp>
      <p:sp>
        <p:nvSpPr>
          <p:cNvPr id="3" name="Title 2"/>
          <p:cNvSpPr>
            <a:spLocks noGrp="1"/>
          </p:cNvSpPr>
          <p:nvPr>
            <p:ph type="title"/>
          </p:nvPr>
        </p:nvSpPr>
        <p:spPr/>
        <p:txBody>
          <a:bodyPr/>
          <a:lstStyle/>
          <a:p>
            <a:r>
              <a:rPr lang="en-US"/>
              <a:t>The __init__() Function</a:t>
            </a:r>
            <a:endParaRPr lang="en-US" dirty="0"/>
          </a:p>
        </p:txBody>
      </p:sp>
      <p:sp>
        <p:nvSpPr>
          <p:cNvPr id="4" name="Slide Number">
            <a:extLst>
              <a:ext uri="{FF2B5EF4-FFF2-40B4-BE49-F238E27FC236}">
                <a16:creationId xmlns:a16="http://schemas.microsoft.com/office/drawing/2014/main" xmlns="" id="{E803CCB7-D525-41B2-8FA4-A1641C67762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503</a:t>
            </a:fld>
            <a:endParaRPr lang="en-US" dirty="0"/>
          </a:p>
        </p:txBody>
      </p:sp>
    </p:spTree>
    <p:extLst>
      <p:ext uri="{BB962C8B-B14F-4D97-AF65-F5344CB8AC3E}">
        <p14:creationId xmlns:p14="http://schemas.microsoft.com/office/powerpoint/2010/main" val="143224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41766" y="1121143"/>
            <a:ext cx="10129234" cy="5546589"/>
          </a:xfrm>
        </p:spPr>
        <p:txBody>
          <a:bodyPr/>
          <a:lstStyle/>
          <a:p>
            <a:r>
              <a:rPr lang="en-US" dirty="0"/>
              <a:t>The </a:t>
            </a:r>
            <a:r>
              <a:rPr lang="en-US" b="1" dirty="0">
                <a:solidFill>
                  <a:schemeClr val="bg1"/>
                </a:solidFill>
                <a:latin typeface="Consolas" panose="020B0609020204030204" pitchFamily="49" charset="0"/>
              </a:rPr>
              <a:t>self</a:t>
            </a:r>
            <a:r>
              <a:rPr lang="en-US" dirty="0"/>
              <a:t> parameter is a reference to the current </a:t>
            </a:r>
            <a:br>
              <a:rPr lang="en-US" dirty="0"/>
            </a:br>
            <a:r>
              <a:rPr lang="en-US" b="1" dirty="0">
                <a:solidFill>
                  <a:schemeClr val="bg1"/>
                </a:solidFill>
              </a:rPr>
              <a:t>instance</a:t>
            </a:r>
            <a:r>
              <a:rPr lang="en-US" dirty="0"/>
              <a:t> of the class</a:t>
            </a:r>
          </a:p>
          <a:p>
            <a:r>
              <a:rPr lang="en-US" dirty="0"/>
              <a:t>Used to access variables that belong to the class</a:t>
            </a:r>
          </a:p>
          <a:p>
            <a:r>
              <a:rPr lang="en-US" dirty="0"/>
              <a:t>When defining an </a:t>
            </a:r>
            <a:r>
              <a:rPr lang="en-US" b="1" dirty="0">
                <a:solidFill>
                  <a:schemeClr val="bg1"/>
                </a:solidFill>
              </a:rPr>
              <a:t>instance</a:t>
            </a:r>
            <a:r>
              <a:rPr lang="en-US" dirty="0"/>
              <a:t> method, the first </a:t>
            </a:r>
            <a:br>
              <a:rPr lang="en-US" dirty="0"/>
            </a:br>
            <a:r>
              <a:rPr lang="en-US" dirty="0"/>
              <a:t>parameter of the method should always be </a:t>
            </a:r>
            <a:r>
              <a:rPr lang="en-US" b="1" dirty="0">
                <a:solidFill>
                  <a:schemeClr val="bg1"/>
                </a:solidFill>
                <a:latin typeface="Consolas" panose="020B0609020204030204" pitchFamily="49" charset="0"/>
              </a:rPr>
              <a:t>self</a:t>
            </a:r>
            <a:endParaRPr lang="en-US" dirty="0">
              <a:solidFill>
                <a:schemeClr val="bg1"/>
              </a:solidFill>
              <a:latin typeface="Consolas" panose="020B0609020204030204" pitchFamily="49" charset="0"/>
            </a:endParaRPr>
          </a:p>
        </p:txBody>
      </p:sp>
      <p:sp>
        <p:nvSpPr>
          <p:cNvPr id="3" name="Title 2"/>
          <p:cNvSpPr>
            <a:spLocks noGrp="1"/>
          </p:cNvSpPr>
          <p:nvPr>
            <p:ph type="title"/>
          </p:nvPr>
        </p:nvSpPr>
        <p:spPr/>
        <p:txBody>
          <a:bodyPr/>
          <a:lstStyle/>
          <a:p>
            <a:r>
              <a:rPr lang="en-US"/>
              <a:t>The Self Variable</a:t>
            </a:r>
            <a:endParaRPr lang="en-US" dirty="0"/>
          </a:p>
        </p:txBody>
      </p:sp>
      <p:sp>
        <p:nvSpPr>
          <p:cNvPr id="4" name="Slide Number">
            <a:extLst>
              <a:ext uri="{FF2B5EF4-FFF2-40B4-BE49-F238E27FC236}">
                <a16:creationId xmlns:a16="http://schemas.microsoft.com/office/drawing/2014/main" xmlns="" id="{73A8A7DC-2E1B-4E22-A16F-84FFC782639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504</a:t>
            </a:fld>
            <a:endParaRPr lang="en-US" dirty="0"/>
          </a:p>
        </p:txBody>
      </p:sp>
    </p:spTree>
    <p:extLst>
      <p:ext uri="{BB962C8B-B14F-4D97-AF65-F5344CB8AC3E}">
        <p14:creationId xmlns:p14="http://schemas.microsoft.com/office/powerpoint/2010/main" val="2915022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Create a </a:t>
            </a:r>
            <a:r>
              <a:rPr lang="en-US" b="1" dirty="0">
                <a:solidFill>
                  <a:schemeClr val="bg1"/>
                </a:solidFill>
              </a:rPr>
              <a:t>class Person </a:t>
            </a:r>
            <a:r>
              <a:rPr lang="en-US" dirty="0"/>
              <a:t>that has, </a:t>
            </a:r>
            <a:r>
              <a:rPr lang="en-US" b="1" dirty="0">
                <a:solidFill>
                  <a:schemeClr val="bg1"/>
                </a:solidFill>
              </a:rPr>
              <a:t>first name</a:t>
            </a:r>
            <a:r>
              <a:rPr lang="en-US" dirty="0"/>
              <a:t>, </a:t>
            </a:r>
            <a:r>
              <a:rPr lang="en-US" b="1" dirty="0">
                <a:solidFill>
                  <a:schemeClr val="bg1"/>
                </a:solidFill>
              </a:rPr>
              <a:t>last name</a:t>
            </a:r>
            <a:r>
              <a:rPr lang="en-US" dirty="0"/>
              <a:t> and </a:t>
            </a:r>
            <a:r>
              <a:rPr lang="en-US" b="1" dirty="0">
                <a:solidFill>
                  <a:schemeClr val="bg1"/>
                </a:solidFill>
              </a:rPr>
              <a:t>age</a:t>
            </a: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r>
              <a:rPr lang="en-US" dirty="0"/>
              <a:t>When a parameter is </a:t>
            </a:r>
            <a:r>
              <a:rPr lang="en-US" b="1" dirty="0">
                <a:solidFill>
                  <a:schemeClr val="bg1"/>
                </a:solidFill>
              </a:rPr>
              <a:t>optional</a:t>
            </a:r>
            <a:r>
              <a:rPr lang="en-US" dirty="0"/>
              <a:t>, put a </a:t>
            </a:r>
            <a:r>
              <a:rPr lang="en-US" b="1" dirty="0">
                <a:solidFill>
                  <a:schemeClr val="bg1"/>
                </a:solidFill>
              </a:rPr>
              <a:t>default value</a:t>
            </a:r>
            <a:r>
              <a:rPr lang="en-US" dirty="0"/>
              <a:t> </a:t>
            </a:r>
            <a:br>
              <a:rPr lang="en-US" dirty="0"/>
            </a:br>
            <a:r>
              <a:rPr lang="en-US" dirty="0"/>
              <a:t>that it should have</a:t>
            </a:r>
          </a:p>
        </p:txBody>
      </p:sp>
      <p:sp>
        <p:nvSpPr>
          <p:cNvPr id="3" name="Title 2"/>
          <p:cNvSpPr>
            <a:spLocks noGrp="1"/>
          </p:cNvSpPr>
          <p:nvPr>
            <p:ph type="title"/>
          </p:nvPr>
        </p:nvSpPr>
        <p:spPr/>
        <p:txBody>
          <a:bodyPr/>
          <a:lstStyle/>
          <a:p>
            <a:r>
              <a:rPr lang="en-US" dirty="0"/>
              <a:t>Class Example</a:t>
            </a:r>
          </a:p>
        </p:txBody>
      </p:sp>
      <p:sp>
        <p:nvSpPr>
          <p:cNvPr id="7" name="Slide Number">
            <a:extLst>
              <a:ext uri="{FF2B5EF4-FFF2-40B4-BE49-F238E27FC236}">
                <a16:creationId xmlns:a16="http://schemas.microsoft.com/office/drawing/2014/main" xmlns="" id="{376E9C32-EB3A-4FE0-B15E-21863E66545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505</a:t>
            </a:fld>
            <a:endParaRPr lang="en-US" dirty="0"/>
          </a:p>
        </p:txBody>
      </p:sp>
      <p:sp>
        <p:nvSpPr>
          <p:cNvPr id="9" name="Text Placeholder 4"/>
          <p:cNvSpPr txBox="1">
            <a:spLocks/>
          </p:cNvSpPr>
          <p:nvPr/>
        </p:nvSpPr>
        <p:spPr>
          <a:xfrm>
            <a:off x="1911000" y="2380767"/>
            <a:ext cx="9358312" cy="267970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en-US" sz="2398" b="1" noProof="1">
                <a:solidFill>
                  <a:schemeClr val="bg1"/>
                </a:solidFill>
                <a:latin typeface="Consolas" pitchFamily="49" charset="0"/>
                <a:cs typeface="Consolas" pitchFamily="49" charset="0"/>
              </a:rPr>
              <a:t>class</a:t>
            </a:r>
            <a:r>
              <a:rPr lang="en-US" sz="2398" b="1" noProof="1">
                <a:latin typeface="Consolas" pitchFamily="49" charset="0"/>
                <a:cs typeface="Consolas" pitchFamily="49" charset="0"/>
              </a:rPr>
              <a:t> Person:</a:t>
            </a:r>
          </a:p>
          <a:p>
            <a:pPr marL="0" indent="0">
              <a:lnSpc>
                <a:spcPct val="100000"/>
              </a:lnSpc>
              <a:buFont typeface="Wingdings" panose="05000000000000000000" pitchFamily="2" charset="2"/>
              <a:buNone/>
            </a:pPr>
            <a:r>
              <a:rPr lang="en-US" sz="2398" b="1" noProof="1">
                <a:latin typeface="Consolas" pitchFamily="49" charset="0"/>
                <a:cs typeface="Consolas" pitchFamily="49" charset="0"/>
              </a:rPr>
              <a:t>    def </a:t>
            </a:r>
            <a:r>
              <a:rPr lang="en-US" sz="2398" b="1" noProof="1">
                <a:solidFill>
                  <a:schemeClr val="bg1"/>
                </a:solidFill>
                <a:latin typeface="Consolas" pitchFamily="49" charset="0"/>
                <a:cs typeface="Consolas" pitchFamily="49" charset="0"/>
              </a:rPr>
              <a:t>__init__</a:t>
            </a:r>
            <a:r>
              <a:rPr lang="en-US" sz="2398" b="1" noProof="1">
                <a:latin typeface="Consolas" pitchFamily="49" charset="0"/>
                <a:cs typeface="Consolas" pitchFamily="49" charset="0"/>
              </a:rPr>
              <a:t>(</a:t>
            </a:r>
            <a:r>
              <a:rPr lang="en-US" sz="2398" b="1" noProof="1">
                <a:solidFill>
                  <a:schemeClr val="bg1"/>
                </a:solidFill>
                <a:latin typeface="Consolas" pitchFamily="49" charset="0"/>
                <a:cs typeface="Consolas" pitchFamily="49" charset="0"/>
              </a:rPr>
              <a:t>self</a:t>
            </a:r>
            <a:r>
              <a:rPr lang="en-US" sz="2398" b="1" noProof="1">
                <a:latin typeface="Consolas" pitchFamily="49" charset="0"/>
                <a:cs typeface="Consolas" pitchFamily="49" charset="0"/>
              </a:rPr>
              <a:t>, first_name, last_name, </a:t>
            </a:r>
            <a:r>
              <a:rPr lang="en-US" sz="2398" b="1" noProof="1">
                <a:solidFill>
                  <a:schemeClr val="bg1"/>
                </a:solidFill>
                <a:latin typeface="Consolas" pitchFamily="49" charset="0"/>
                <a:cs typeface="Consolas" pitchFamily="49" charset="0"/>
              </a:rPr>
              <a:t>age=0</a:t>
            </a:r>
            <a:r>
              <a:rPr lang="en-US" sz="2398" b="1" noProof="1">
                <a:latin typeface="Consolas" pitchFamily="49" charset="0"/>
                <a:cs typeface="Consolas" pitchFamily="49" charset="0"/>
              </a:rPr>
              <a:t>):</a:t>
            </a:r>
          </a:p>
          <a:p>
            <a:pPr marL="0" indent="0">
              <a:lnSpc>
                <a:spcPct val="100000"/>
              </a:lnSpc>
              <a:buFont typeface="Wingdings" panose="05000000000000000000" pitchFamily="2" charset="2"/>
              <a:buNone/>
            </a:pPr>
            <a:r>
              <a:rPr lang="en-US" sz="2398" b="1" noProof="1">
                <a:latin typeface="Consolas" pitchFamily="49" charset="0"/>
                <a:cs typeface="Consolas" pitchFamily="49" charset="0"/>
              </a:rPr>
              <a:t>        </a:t>
            </a:r>
            <a:r>
              <a:rPr lang="en-US" sz="2398" b="1" noProof="1">
                <a:solidFill>
                  <a:schemeClr val="bg1"/>
                </a:solidFill>
                <a:latin typeface="Consolas" pitchFamily="49" charset="0"/>
                <a:cs typeface="Consolas" pitchFamily="49" charset="0"/>
              </a:rPr>
              <a:t>self</a:t>
            </a:r>
            <a:r>
              <a:rPr lang="en-US" sz="2398" b="1" noProof="1">
                <a:latin typeface="Consolas" pitchFamily="49" charset="0"/>
                <a:cs typeface="Consolas" pitchFamily="49" charset="0"/>
              </a:rPr>
              <a:t>.first_name = first_name</a:t>
            </a:r>
          </a:p>
          <a:p>
            <a:pPr marL="0" indent="0">
              <a:lnSpc>
                <a:spcPct val="100000"/>
              </a:lnSpc>
              <a:buFont typeface="Wingdings" panose="05000000000000000000" pitchFamily="2" charset="2"/>
              <a:buNone/>
            </a:pPr>
            <a:r>
              <a:rPr lang="en-US" sz="2398" b="1" noProof="1">
                <a:latin typeface="Consolas" pitchFamily="49" charset="0"/>
                <a:cs typeface="Consolas" pitchFamily="49" charset="0"/>
              </a:rPr>
              <a:t>        </a:t>
            </a:r>
            <a:r>
              <a:rPr lang="en-US" sz="2398" b="1" noProof="1">
                <a:solidFill>
                  <a:schemeClr val="bg1"/>
                </a:solidFill>
                <a:latin typeface="Consolas" pitchFamily="49" charset="0"/>
                <a:cs typeface="Consolas" pitchFamily="49" charset="0"/>
              </a:rPr>
              <a:t>self</a:t>
            </a:r>
            <a:r>
              <a:rPr lang="en-US" sz="2398" b="1" noProof="1">
                <a:latin typeface="Consolas" pitchFamily="49" charset="0"/>
                <a:cs typeface="Consolas" pitchFamily="49" charset="0"/>
              </a:rPr>
              <a:t>.last_name = last_name</a:t>
            </a:r>
          </a:p>
          <a:p>
            <a:pPr marL="0" indent="0">
              <a:lnSpc>
                <a:spcPct val="100000"/>
              </a:lnSpc>
              <a:buFont typeface="Wingdings" panose="05000000000000000000" pitchFamily="2" charset="2"/>
              <a:buNone/>
            </a:pPr>
            <a:r>
              <a:rPr lang="en-US" sz="2398" b="1" noProof="1">
                <a:latin typeface="Consolas" pitchFamily="49" charset="0"/>
                <a:cs typeface="Consolas" pitchFamily="49" charset="0"/>
              </a:rPr>
              <a:t>        </a:t>
            </a:r>
            <a:r>
              <a:rPr lang="en-US" sz="2398" b="1" noProof="1">
                <a:solidFill>
                  <a:schemeClr val="bg1"/>
                </a:solidFill>
                <a:latin typeface="Consolas" pitchFamily="49" charset="0"/>
                <a:cs typeface="Consolas" pitchFamily="49" charset="0"/>
              </a:rPr>
              <a:t>self</a:t>
            </a:r>
            <a:r>
              <a:rPr lang="en-US" sz="2398" b="1" noProof="1">
                <a:latin typeface="Consolas" pitchFamily="49" charset="0"/>
                <a:cs typeface="Consolas" pitchFamily="49" charset="0"/>
              </a:rPr>
              <a:t>.age = age</a:t>
            </a:r>
          </a:p>
        </p:txBody>
      </p:sp>
      <p:sp>
        <p:nvSpPr>
          <p:cNvPr id="11" name="Rounded Rectangular Callout 10"/>
          <p:cNvSpPr/>
          <p:nvPr/>
        </p:nvSpPr>
        <p:spPr bwMode="auto">
          <a:xfrm>
            <a:off x="9516000" y="2124000"/>
            <a:ext cx="2375737" cy="736827"/>
          </a:xfrm>
          <a:prstGeom prst="wedgeRoundRectCallout">
            <a:avLst>
              <a:gd name="adj1" fmla="val -23720"/>
              <a:gd name="adj2" fmla="val 7301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Default value</a:t>
            </a:r>
            <a:endParaRPr lang="en-US" sz="2800" b="1" dirty="0">
              <a:solidFill>
                <a:schemeClr val="bg1"/>
              </a:solidFill>
            </a:endParaRPr>
          </a:p>
        </p:txBody>
      </p:sp>
    </p:spTree>
    <p:extLst>
      <p:ext uri="{BB962C8B-B14F-4D97-AF65-F5344CB8AC3E}">
        <p14:creationId xmlns:p14="http://schemas.microsoft.com/office/powerpoint/2010/main" val="2561332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6A13B413-1ADB-4A92-8503-1D6B985EE232}"/>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506</a:t>
            </a:fld>
            <a:endParaRPr lang="en-US" noProof="0" dirty="0"/>
          </a:p>
        </p:txBody>
      </p:sp>
      <p:sp>
        <p:nvSpPr>
          <p:cNvPr id="6" name="Text Placeholder 5"/>
          <p:cNvSpPr>
            <a:spLocks noGrp="1"/>
          </p:cNvSpPr>
          <p:nvPr>
            <p:ph type="body" sz="quarter" idx="10"/>
          </p:nvPr>
        </p:nvSpPr>
        <p:spPr/>
        <p:txBody>
          <a:bodyPr/>
          <a:lstStyle/>
          <a:p>
            <a:r>
              <a:rPr lang="en-US" dirty="0"/>
              <a:t>Create a class with name </a:t>
            </a:r>
            <a:r>
              <a:rPr lang="en-US" b="1" dirty="0">
                <a:solidFill>
                  <a:schemeClr val="bg1"/>
                </a:solidFill>
              </a:rPr>
              <a:t>"Comment"</a:t>
            </a:r>
          </a:p>
          <a:p>
            <a:r>
              <a:rPr lang="en-US" dirty="0"/>
              <a:t>The </a:t>
            </a:r>
            <a:r>
              <a:rPr lang="en-US" b="1" dirty="0">
                <a:solidFill>
                  <a:schemeClr val="bg1"/>
                </a:solidFill>
                <a:latin typeface="Consolas" panose="020B0609020204030204" pitchFamily="49" charset="0"/>
              </a:rPr>
              <a:t>__</a:t>
            </a:r>
            <a:r>
              <a:rPr lang="en-US" b="1" dirty="0" err="1">
                <a:solidFill>
                  <a:schemeClr val="bg1"/>
                </a:solidFill>
                <a:latin typeface="Consolas" panose="020B0609020204030204" pitchFamily="49" charset="0"/>
              </a:rPr>
              <a:t>init</a:t>
            </a:r>
            <a:r>
              <a:rPr lang="en-US" b="1" dirty="0">
                <a:solidFill>
                  <a:schemeClr val="bg1"/>
                </a:solidFill>
                <a:latin typeface="Consolas" panose="020B0609020204030204" pitchFamily="49" charset="0"/>
              </a:rPr>
              <a:t>__</a:t>
            </a:r>
            <a:r>
              <a:rPr lang="en-US" dirty="0">
                <a:solidFill>
                  <a:schemeClr val="bg1"/>
                </a:solidFill>
              </a:rPr>
              <a:t> </a:t>
            </a:r>
            <a:r>
              <a:rPr lang="en-US" dirty="0"/>
              <a:t>method should accept </a:t>
            </a:r>
            <a:r>
              <a:rPr lang="en-US" b="1" dirty="0">
                <a:solidFill>
                  <a:schemeClr val="bg1"/>
                </a:solidFill>
              </a:rPr>
              <a:t>3 parameters</a:t>
            </a:r>
          </a:p>
          <a:p>
            <a:pPr lvl="1"/>
            <a:r>
              <a:rPr lang="en-US" dirty="0"/>
              <a:t>username</a:t>
            </a:r>
          </a:p>
          <a:p>
            <a:pPr lvl="1"/>
            <a:r>
              <a:rPr lang="en-US" dirty="0"/>
              <a:t>content</a:t>
            </a:r>
          </a:p>
          <a:p>
            <a:pPr lvl="1"/>
            <a:r>
              <a:rPr lang="en-US" dirty="0"/>
              <a:t>likes (optional, 0 by default)</a:t>
            </a:r>
          </a:p>
          <a:p>
            <a:r>
              <a:rPr lang="en-US" dirty="0"/>
              <a:t>Use the exact names for your variables</a:t>
            </a:r>
          </a:p>
        </p:txBody>
      </p:sp>
      <p:sp>
        <p:nvSpPr>
          <p:cNvPr id="5" name="Title 4"/>
          <p:cNvSpPr>
            <a:spLocks noGrp="1"/>
          </p:cNvSpPr>
          <p:nvPr>
            <p:ph type="title"/>
          </p:nvPr>
        </p:nvSpPr>
        <p:spPr/>
        <p:txBody>
          <a:bodyPr/>
          <a:lstStyle/>
          <a:p>
            <a:r>
              <a:rPr lang="en-US" dirty="0"/>
              <a:t>Problem: Comment</a:t>
            </a:r>
          </a:p>
        </p:txBody>
      </p:sp>
    </p:spTree>
    <p:extLst>
      <p:ext uri="{BB962C8B-B14F-4D97-AF65-F5344CB8AC3E}">
        <p14:creationId xmlns:p14="http://schemas.microsoft.com/office/powerpoint/2010/main" val="1724064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27C103D-32C2-45E2-A7D0-57B57DE69D24}"/>
              </a:ext>
            </a:extLst>
          </p:cNvPr>
          <p:cNvSpPr>
            <a:spLocks noGrp="1"/>
          </p:cNvSpPr>
          <p:nvPr>
            <p:ph type="body" sz="quarter" idx="11"/>
          </p:nvPr>
        </p:nvSpPr>
        <p:spPr>
          <a:xfrm>
            <a:off x="561000" y="1809000"/>
            <a:ext cx="9119766" cy="2680322"/>
          </a:xfrm>
        </p:spPr>
        <p:txBody>
          <a:bodyPr/>
          <a:lstStyle/>
          <a:p>
            <a:pPr>
              <a:lnSpc>
                <a:spcPct val="100000"/>
              </a:lnSpc>
              <a:spcBef>
                <a:spcPts val="600"/>
              </a:spcBef>
              <a:spcAft>
                <a:spcPts val="600"/>
              </a:spcAft>
            </a:pPr>
            <a:r>
              <a:rPr lang="en-US" sz="2400" dirty="0"/>
              <a:t>class Comment:</a:t>
            </a:r>
          </a:p>
          <a:p>
            <a:pPr>
              <a:lnSpc>
                <a:spcPct val="100000"/>
              </a:lnSpc>
              <a:spcBef>
                <a:spcPts val="600"/>
              </a:spcBef>
              <a:spcAft>
                <a:spcPts val="600"/>
              </a:spcAft>
            </a:pPr>
            <a:r>
              <a:rPr lang="en-US" sz="2400" dirty="0"/>
              <a:t>    def __</a:t>
            </a:r>
            <a:r>
              <a:rPr lang="en-US" sz="2400" dirty="0" err="1"/>
              <a:t>init</a:t>
            </a:r>
            <a:r>
              <a:rPr lang="en-US" sz="2400" dirty="0"/>
              <a:t>__(self, username, content, likes=0):</a:t>
            </a:r>
          </a:p>
          <a:p>
            <a:pPr>
              <a:lnSpc>
                <a:spcPct val="100000"/>
              </a:lnSpc>
              <a:spcBef>
                <a:spcPts val="600"/>
              </a:spcBef>
              <a:spcAft>
                <a:spcPts val="600"/>
              </a:spcAft>
            </a:pPr>
            <a:r>
              <a:rPr lang="en-US" sz="2400" dirty="0"/>
              <a:t>        </a:t>
            </a:r>
            <a:r>
              <a:rPr lang="en-US" sz="2400" dirty="0" err="1"/>
              <a:t>self.username</a:t>
            </a:r>
            <a:r>
              <a:rPr lang="en-US" sz="2400" dirty="0"/>
              <a:t> = username</a:t>
            </a:r>
          </a:p>
          <a:p>
            <a:pPr>
              <a:lnSpc>
                <a:spcPct val="100000"/>
              </a:lnSpc>
              <a:spcBef>
                <a:spcPts val="600"/>
              </a:spcBef>
              <a:spcAft>
                <a:spcPts val="600"/>
              </a:spcAft>
            </a:pPr>
            <a:r>
              <a:rPr lang="en-US" sz="2400" dirty="0"/>
              <a:t>        </a:t>
            </a:r>
            <a:r>
              <a:rPr lang="en-US" sz="2400" dirty="0" err="1"/>
              <a:t>self.content</a:t>
            </a:r>
            <a:r>
              <a:rPr lang="en-US" sz="2400" dirty="0"/>
              <a:t> = content</a:t>
            </a:r>
          </a:p>
          <a:p>
            <a:pPr>
              <a:lnSpc>
                <a:spcPct val="100000"/>
              </a:lnSpc>
              <a:spcBef>
                <a:spcPts val="600"/>
              </a:spcBef>
              <a:spcAft>
                <a:spcPts val="600"/>
              </a:spcAft>
            </a:pPr>
            <a:r>
              <a:rPr lang="en-US" sz="2400" dirty="0"/>
              <a:t>        </a:t>
            </a:r>
            <a:r>
              <a:rPr lang="en-US" sz="2400" dirty="0" err="1"/>
              <a:t>self.likes</a:t>
            </a:r>
            <a:r>
              <a:rPr lang="en-US" sz="2400" dirty="0"/>
              <a:t> = likes</a:t>
            </a:r>
          </a:p>
        </p:txBody>
      </p:sp>
      <p:sp>
        <p:nvSpPr>
          <p:cNvPr id="5" name="Title 4"/>
          <p:cNvSpPr>
            <a:spLocks noGrp="1"/>
          </p:cNvSpPr>
          <p:nvPr>
            <p:ph type="title"/>
          </p:nvPr>
        </p:nvSpPr>
        <p:spPr/>
        <p:txBody>
          <a:bodyPr/>
          <a:lstStyle/>
          <a:p>
            <a:r>
              <a:rPr lang="en-US" dirty="0"/>
              <a:t>Solution: Comment</a:t>
            </a:r>
          </a:p>
        </p:txBody>
      </p:sp>
      <p:sp>
        <p:nvSpPr>
          <p:cNvPr id="6" name="Slide Number">
            <a:extLst>
              <a:ext uri="{FF2B5EF4-FFF2-40B4-BE49-F238E27FC236}">
                <a16:creationId xmlns:a16="http://schemas.microsoft.com/office/drawing/2014/main" xmlns="" id="{964A5E58-1E8D-4643-8A5F-925523A584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507</a:t>
            </a:fld>
            <a:endParaRPr lang="en-US" dirty="0"/>
          </a:p>
        </p:txBody>
      </p:sp>
    </p:spTree>
    <p:extLst>
      <p:ext uri="{BB962C8B-B14F-4D97-AF65-F5344CB8AC3E}">
        <p14:creationId xmlns:p14="http://schemas.microsoft.com/office/powerpoint/2010/main" val="3894826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194CF68E-8ACC-46EF-AD0B-47B31FCD9A69}"/>
              </a:ext>
            </a:extLst>
          </p:cNvPr>
          <p:cNvSpPr>
            <a:spLocks noGrp="1"/>
          </p:cNvSpPr>
          <p:nvPr>
            <p:ph type="subTitle" sz="quarter" idx="11"/>
          </p:nvPr>
        </p:nvSpPr>
        <p:spPr/>
        <p:txBody>
          <a:bodyPr/>
          <a:lstStyle/>
          <a:p>
            <a:r>
              <a:rPr lang="en-US"/>
              <a:t>Instances of Classes</a:t>
            </a:r>
          </a:p>
        </p:txBody>
      </p:sp>
      <p:sp>
        <p:nvSpPr>
          <p:cNvPr id="2" name="Title 1">
            <a:extLst>
              <a:ext uri="{FF2B5EF4-FFF2-40B4-BE49-F238E27FC236}">
                <a16:creationId xmlns:a16="http://schemas.microsoft.com/office/drawing/2014/main" xmlns="" id="{6DC91C77-8D4D-43B5-8892-94130278C61B}"/>
              </a:ext>
            </a:extLst>
          </p:cNvPr>
          <p:cNvSpPr>
            <a:spLocks noGrp="1"/>
          </p:cNvSpPr>
          <p:nvPr>
            <p:ph type="title" sz="quarter" idx="10"/>
          </p:nvPr>
        </p:nvSpPr>
        <p:spPr/>
        <p:txBody>
          <a:bodyPr/>
          <a:lstStyle/>
          <a:p>
            <a:r>
              <a:rPr lang="en-US"/>
              <a:t>Objects</a:t>
            </a:r>
          </a:p>
        </p:txBody>
      </p:sp>
      <p:pic>
        <p:nvPicPr>
          <p:cNvPr id="7170" name="Picture 2" descr="Ð ÐµÐ·ÑÐ»ÑÐ°Ñ Ñ Ð¸Ð·Ð¾Ð±ÑÐ°Ð¶ÐµÐ½Ð¸Ðµ Ð·Ð° objec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45910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479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41766" y="1121143"/>
            <a:ext cx="10129234" cy="5546589"/>
          </a:xfrm>
        </p:spPr>
        <p:txBody>
          <a:bodyPr vert="horz" lIns="108000" tIns="36000" rIns="108000" bIns="36000" rtlCol="0" anchor="t">
            <a:normAutofit/>
          </a:bodyPr>
          <a:lstStyle/>
          <a:p>
            <a:pPr marL="456565" indent="-456565">
              <a:buClr>
                <a:schemeClr val="tx1"/>
              </a:buClr>
            </a:pPr>
            <a:r>
              <a:rPr lang="en-US" b="1" dirty="0">
                <a:solidFill>
                  <a:schemeClr val="bg1"/>
                </a:solidFill>
              </a:rPr>
              <a:t>Instance</a:t>
            </a:r>
            <a:r>
              <a:rPr lang="en-US" dirty="0"/>
              <a:t> is concrete object of the type of the class</a:t>
            </a:r>
          </a:p>
          <a:p>
            <a:pPr marL="456565" indent="-456565"/>
            <a:r>
              <a:rPr lang="en-US" sz="3350" dirty="0"/>
              <a:t>A class is like a form or template</a:t>
            </a:r>
          </a:p>
          <a:p>
            <a:pPr marL="899477" lvl="1" indent="-456565"/>
            <a:r>
              <a:rPr lang="en-US" sz="3150" dirty="0"/>
              <a:t>It defines the needed information</a:t>
            </a:r>
            <a:endParaRPr lang="en-US" sz="3150" dirty="0">
              <a:cs typeface="Calibri"/>
            </a:endParaRPr>
          </a:p>
          <a:p>
            <a:pPr marL="456565" indent="-456565"/>
            <a:r>
              <a:rPr lang="en-US" dirty="0"/>
              <a:t>You can fill out multiple copies, but without the form you will not know the required information</a:t>
            </a:r>
            <a:endParaRPr lang="en-US" dirty="0">
              <a:cs typeface="Calibri"/>
            </a:endParaRPr>
          </a:p>
        </p:txBody>
      </p:sp>
      <p:sp>
        <p:nvSpPr>
          <p:cNvPr id="4" name="Title 3"/>
          <p:cNvSpPr>
            <a:spLocks noGrp="1"/>
          </p:cNvSpPr>
          <p:nvPr>
            <p:ph type="title"/>
          </p:nvPr>
        </p:nvSpPr>
        <p:spPr/>
        <p:txBody>
          <a:bodyPr/>
          <a:lstStyle/>
          <a:p>
            <a:r>
              <a:rPr lang="en-US" dirty="0"/>
              <a:t>Object Definition</a:t>
            </a:r>
          </a:p>
        </p:txBody>
      </p:sp>
      <p:sp>
        <p:nvSpPr>
          <p:cNvPr id="6" name="Slide Number">
            <a:extLst>
              <a:ext uri="{FF2B5EF4-FFF2-40B4-BE49-F238E27FC236}">
                <a16:creationId xmlns:a16="http://schemas.microsoft.com/office/drawing/2014/main" xmlns="" id="{09430FD5-5387-47AE-A0B8-E84867AE0FF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509</a:t>
            </a:fld>
            <a:endParaRPr lang="en-US" dirty="0"/>
          </a:p>
        </p:txBody>
      </p:sp>
    </p:spTree>
    <p:extLst>
      <p:ext uri="{BB962C8B-B14F-4D97-AF65-F5344CB8AC3E}">
        <p14:creationId xmlns:p14="http://schemas.microsoft.com/office/powerpoint/2010/main" val="3073155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B6F07B7-41D9-4789-AE63-FAAE5665B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000" y="1596693"/>
            <a:ext cx="5207308" cy="5207307"/>
          </a:xfrm>
          <a:prstGeom prst="rect">
            <a:avLst/>
          </a:prstGeom>
        </p:spPr>
      </p:pic>
      <p:sp>
        <p:nvSpPr>
          <p:cNvPr id="19" name="TextBox 18">
            <a:extLst>
              <a:ext uri="{FF2B5EF4-FFF2-40B4-BE49-F238E27FC236}">
                <a16:creationId xmlns:a16="http://schemas.microsoft.com/office/drawing/2014/main" xmlns="" id="{F5555B9F-555F-4F25-9E77-9B48FC8B058F}"/>
              </a:ext>
            </a:extLst>
          </p:cNvPr>
          <p:cNvSpPr txBox="1"/>
          <p:nvPr/>
        </p:nvSpPr>
        <p:spPr>
          <a:xfrm>
            <a:off x="4406263" y="3907799"/>
            <a:ext cx="2196785" cy="585094"/>
          </a:xfrm>
          <a:prstGeom prst="rect">
            <a:avLst/>
          </a:prstGeom>
        </p:spPr>
        <p:txBody>
          <a:bodyPr vert="horz" lIns="108000" tIns="36000" rIns="108000" bIns="36000" rtlCol="0">
            <a:normAutofit/>
          </a:bodyPr>
          <a:lstStyle>
            <a:lvl1pPr marL="456915" indent="-456915" defTabSz="1218438" latinLnBrk="1">
              <a:lnSpc>
                <a:spcPct val="105000"/>
              </a:lnSpc>
              <a:spcBef>
                <a:spcPts val="1200"/>
              </a:spcBef>
              <a:spcAft>
                <a:spcPts val="2400"/>
              </a:spcAft>
              <a:buFont typeface="Wingdings" panose="05000000000000000000" pitchFamily="2" charset="2"/>
              <a:buChar char="§"/>
              <a:defRPr sz="3600"/>
            </a:lvl1pPr>
            <a:lvl2pPr marL="989981" lvl="1" indent="-380762" defTabSz="1218438" latinLnBrk="1">
              <a:lnSpc>
                <a:spcPct val="105000"/>
              </a:lnSpc>
              <a:spcBef>
                <a:spcPts val="600"/>
              </a:spcBef>
              <a:spcAft>
                <a:spcPts val="600"/>
              </a:spcAft>
              <a:buFont typeface="Wingdings" panose="05000000000000000000" pitchFamily="2" charset="2"/>
              <a:buChar char="§"/>
              <a:defRPr sz="3400"/>
            </a:lvl2pPr>
            <a:lvl3pPr marL="1523048" lvl="2" indent="-304610" defTabSz="1218438" latinLnBrk="1">
              <a:lnSpc>
                <a:spcPct val="105000"/>
              </a:lnSpc>
              <a:spcBef>
                <a:spcPts val="600"/>
              </a:spcBef>
              <a:spcAft>
                <a:spcPts val="2400"/>
              </a:spcAft>
              <a:buFont typeface="Wingdings" panose="05000000000000000000" pitchFamily="2" charset="2"/>
              <a:buChar char="§"/>
              <a:defRPr sz="3200"/>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indent="0" algn="ctr">
              <a:buNone/>
            </a:pPr>
            <a:r>
              <a:rPr lang="en-US" sz="3200" b="1" dirty="0">
                <a:solidFill>
                  <a:schemeClr val="bg2"/>
                </a:solidFill>
              </a:rPr>
              <a:t>Evaluation</a:t>
            </a:r>
          </a:p>
        </p:txBody>
      </p:sp>
      <p:pic>
        <p:nvPicPr>
          <p:cNvPr id="13" name="Picture 12">
            <a:extLst>
              <a:ext uri="{FF2B5EF4-FFF2-40B4-BE49-F238E27FC236}">
                <a16:creationId xmlns:a16="http://schemas.microsoft.com/office/drawing/2014/main" xmlns="" id="{11F09460-D29B-4D4D-B630-879EE0BA7C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3471004">
            <a:off x="6959276" y="1843712"/>
            <a:ext cx="2948472" cy="3455980"/>
          </a:xfrm>
          <a:prstGeom prst="rect">
            <a:avLst/>
          </a:prstGeom>
        </p:spPr>
      </p:pic>
      <p:sp>
        <p:nvSpPr>
          <p:cNvPr id="21" name="TextBox 20">
            <a:extLst>
              <a:ext uri="{FF2B5EF4-FFF2-40B4-BE49-F238E27FC236}">
                <a16:creationId xmlns:a16="http://schemas.microsoft.com/office/drawing/2014/main" xmlns="" id="{D405ED6E-1EBA-4D38-BE25-10051C8F2CC7}"/>
              </a:ext>
            </a:extLst>
          </p:cNvPr>
          <p:cNvSpPr txBox="1"/>
          <p:nvPr/>
        </p:nvSpPr>
        <p:spPr>
          <a:xfrm>
            <a:off x="7899578" y="2786253"/>
            <a:ext cx="1911099" cy="1285494"/>
          </a:xfrm>
          <a:prstGeom prst="rect">
            <a:avLst/>
          </a:prstGeom>
        </p:spPr>
        <p:txBody>
          <a:bodyPr vert="horz" lIns="108000" tIns="36000" rIns="108000" bIns="36000" rtlCol="0">
            <a:normAutofit/>
          </a:bodyPr>
          <a:lstStyle>
            <a:lvl1pPr marL="456915" indent="-456915" defTabSz="1218438" latinLnBrk="1">
              <a:lnSpc>
                <a:spcPct val="105000"/>
              </a:lnSpc>
              <a:spcBef>
                <a:spcPts val="1200"/>
              </a:spcBef>
              <a:spcAft>
                <a:spcPts val="2400"/>
              </a:spcAft>
              <a:buFont typeface="Wingdings" panose="05000000000000000000" pitchFamily="2" charset="2"/>
              <a:buChar char="§"/>
              <a:defRPr sz="3600"/>
            </a:lvl1pPr>
            <a:lvl2pPr marL="989981" lvl="1" indent="-380762" defTabSz="1218438" latinLnBrk="1">
              <a:lnSpc>
                <a:spcPct val="105000"/>
              </a:lnSpc>
              <a:spcBef>
                <a:spcPts val="600"/>
              </a:spcBef>
              <a:spcAft>
                <a:spcPts val="600"/>
              </a:spcAft>
              <a:buFont typeface="Wingdings" panose="05000000000000000000" pitchFamily="2" charset="2"/>
              <a:buChar char="§"/>
              <a:defRPr sz="3400"/>
            </a:lvl2pPr>
            <a:lvl3pPr marL="1523048" lvl="2" indent="-304610" defTabSz="1218438" latinLnBrk="1">
              <a:lnSpc>
                <a:spcPct val="105000"/>
              </a:lnSpc>
              <a:spcBef>
                <a:spcPts val="600"/>
              </a:spcBef>
              <a:spcAft>
                <a:spcPts val="2400"/>
              </a:spcAft>
              <a:buFont typeface="Wingdings" panose="05000000000000000000" pitchFamily="2" charset="2"/>
              <a:buChar char="§"/>
              <a:defRPr sz="3200"/>
            </a:lvl3pPr>
            <a:lvl4pPr marL="2132267" indent="-304610" defTabSz="1218438" latinLnBrk="1">
              <a:lnSpc>
                <a:spcPct val="105000"/>
              </a:lnSpc>
              <a:spcBef>
                <a:spcPts val="600"/>
              </a:spcBef>
              <a:spcAft>
                <a:spcPts val="600"/>
              </a:spcAft>
              <a:buFont typeface="Wingdings" panose="05000000000000000000" pitchFamily="2" charset="2"/>
              <a:buChar char="§"/>
              <a:defRPr sz="2798"/>
            </a:lvl4pPr>
            <a:lvl5pPr marL="2741485" indent="-304610" defTabSz="1218438" latinLnBrk="1">
              <a:lnSpc>
                <a:spcPct val="105000"/>
              </a:lnSpc>
              <a:spcBef>
                <a:spcPts val="600"/>
              </a:spcBef>
              <a:spcAft>
                <a:spcPts val="600"/>
              </a:spcAft>
              <a:buFont typeface="Wingdings" panose="05000000000000000000" pitchFamily="2" charset="2"/>
              <a:buChar char="§"/>
              <a:defRPr sz="2598"/>
            </a:lvl5pPr>
            <a:lvl6pPr marL="3350704" indent="-304610" defTabSz="1218438" latinLnBrk="1">
              <a:spcBef>
                <a:spcPct val="20000"/>
              </a:spcBef>
              <a:buFont typeface="Arial" pitchFamily="34" charset="0"/>
              <a:buChar char="•"/>
              <a:defRPr sz="2665"/>
            </a:lvl6pPr>
            <a:lvl7pPr marL="3959924" indent="-304610" defTabSz="1218438" latinLnBrk="1">
              <a:spcBef>
                <a:spcPct val="20000"/>
              </a:spcBef>
              <a:buFont typeface="Arial" pitchFamily="34" charset="0"/>
              <a:buChar char="•"/>
              <a:defRPr sz="2665"/>
            </a:lvl7pPr>
            <a:lvl8pPr marL="4569143" indent="-304610" defTabSz="1218438" latinLnBrk="1">
              <a:spcBef>
                <a:spcPct val="20000"/>
              </a:spcBef>
              <a:buFont typeface="Arial" pitchFamily="34" charset="0"/>
              <a:buChar char="•"/>
              <a:defRPr sz="2665"/>
            </a:lvl8pPr>
            <a:lvl9pPr marL="5178362" indent="-304610" defTabSz="1218438" latinLnBrk="1">
              <a:spcBef>
                <a:spcPct val="20000"/>
              </a:spcBef>
              <a:buFont typeface="Arial" pitchFamily="34" charset="0"/>
              <a:buChar char="•"/>
              <a:defRPr sz="2665"/>
            </a:lvl9pPr>
          </a:lstStyle>
          <a:p>
            <a:pPr marL="0" indent="0" algn="ctr">
              <a:buNone/>
            </a:pPr>
            <a:r>
              <a:rPr lang="en-US" sz="2400" b="1" dirty="0"/>
              <a:t>Theoretical </a:t>
            </a:r>
            <a:br>
              <a:rPr lang="en-US" sz="2400" b="1" dirty="0"/>
            </a:br>
            <a:r>
              <a:rPr lang="en-US" sz="2400" b="1" dirty="0"/>
              <a:t>Exam</a:t>
            </a:r>
            <a:r>
              <a:rPr lang="bg-BG" sz="2400" b="1" dirty="0"/>
              <a:t/>
            </a:r>
            <a:br>
              <a:rPr lang="bg-BG" sz="2400" b="1" dirty="0"/>
            </a:br>
            <a:r>
              <a:rPr lang="bg-BG" sz="2400" b="1" dirty="0"/>
              <a:t>100%</a:t>
            </a:r>
            <a:endParaRPr lang="en-US" sz="2400" b="1" dirty="0"/>
          </a:p>
        </p:txBody>
      </p:sp>
      <p:sp>
        <p:nvSpPr>
          <p:cNvPr id="12" name="Slide Number">
            <a:extLst>
              <a:ext uri="{FF2B5EF4-FFF2-40B4-BE49-F238E27FC236}">
                <a16:creationId xmlns:a16="http://schemas.microsoft.com/office/drawing/2014/main" xmlns="" id="{E3DCB63F-FD44-4609-977A-22F2E45969E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a:t>
            </a:fld>
            <a:endParaRPr lang="en-US" dirty="0"/>
          </a:p>
        </p:txBody>
      </p:sp>
      <p:sp>
        <p:nvSpPr>
          <p:cNvPr id="2" name="Title 1">
            <a:extLst>
              <a:ext uri="{FF2B5EF4-FFF2-40B4-BE49-F238E27FC236}">
                <a16:creationId xmlns:a16="http://schemas.microsoft.com/office/drawing/2014/main" xmlns="" id="{9DEC7516-1DB3-4F3B-8E64-B6B5BCB70C3F}"/>
              </a:ext>
            </a:extLst>
          </p:cNvPr>
          <p:cNvSpPr>
            <a:spLocks noGrp="1"/>
          </p:cNvSpPr>
          <p:nvPr>
            <p:ph type="title"/>
          </p:nvPr>
        </p:nvSpPr>
        <p:spPr/>
        <p:txBody>
          <a:bodyPr/>
          <a:lstStyle/>
          <a:p>
            <a:r>
              <a:rPr lang="en-US" dirty="0"/>
              <a:t>CPE Certificate</a:t>
            </a:r>
            <a:endParaRPr lang="bg-BG" dirty="0"/>
          </a:p>
        </p:txBody>
      </p:sp>
    </p:spTree>
    <p:extLst>
      <p:ext uri="{BB962C8B-B14F-4D97-AF65-F5344CB8AC3E}">
        <p14:creationId xmlns:p14="http://schemas.microsoft.com/office/powerpoint/2010/main" val="388893893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chor="t">
            <a:normAutofit/>
          </a:bodyPr>
          <a:lstStyle/>
          <a:p>
            <a:pPr marL="456565" indent="-456565"/>
            <a:r>
              <a:rPr lang="en-US" sz="3350" dirty="0"/>
              <a:t>Using the </a:t>
            </a:r>
            <a:r>
              <a:rPr lang="en-US" sz="3350" b="1" dirty="0">
                <a:solidFill>
                  <a:schemeClr val="bg1"/>
                </a:solidFill>
              </a:rPr>
              <a:t>Person</a:t>
            </a:r>
            <a:r>
              <a:rPr lang="en-US" sz="3350" dirty="0"/>
              <a:t> class we created, here we have an example of the instance of that class</a:t>
            </a:r>
            <a:endParaRPr lang="bg-BG" sz="3350" dirty="0"/>
          </a:p>
        </p:txBody>
      </p:sp>
      <p:sp>
        <p:nvSpPr>
          <p:cNvPr id="4" name="Title 3"/>
          <p:cNvSpPr>
            <a:spLocks noGrp="1"/>
          </p:cNvSpPr>
          <p:nvPr>
            <p:ph type="title"/>
          </p:nvPr>
        </p:nvSpPr>
        <p:spPr/>
        <p:txBody>
          <a:bodyPr/>
          <a:lstStyle/>
          <a:p>
            <a:r>
              <a:rPr lang="en-US" dirty="0"/>
              <a:t>Object Example</a:t>
            </a:r>
          </a:p>
        </p:txBody>
      </p:sp>
      <p:sp>
        <p:nvSpPr>
          <p:cNvPr id="8" name="Rounded Rectangular Callout 7"/>
          <p:cNvSpPr/>
          <p:nvPr/>
        </p:nvSpPr>
        <p:spPr bwMode="auto">
          <a:xfrm>
            <a:off x="4062551" y="5094000"/>
            <a:ext cx="2788920" cy="960120"/>
          </a:xfrm>
          <a:prstGeom prst="wedgeRoundRectCallout">
            <a:avLst>
              <a:gd name="adj1" fmla="val -40438"/>
              <a:gd name="adj2" fmla="val -7991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Accessing object </a:t>
            </a:r>
            <a:r>
              <a:rPr lang="en-US" sz="2800" b="1" dirty="0">
                <a:solidFill>
                  <a:schemeClr val="bg1">
                    <a:lumMod val="60000"/>
                    <a:lumOff val="40000"/>
                  </a:schemeClr>
                </a:solidFill>
              </a:rPr>
              <a:t>attributes</a:t>
            </a:r>
          </a:p>
        </p:txBody>
      </p:sp>
      <p:sp>
        <p:nvSpPr>
          <p:cNvPr id="7" name="Slide Number">
            <a:extLst>
              <a:ext uri="{FF2B5EF4-FFF2-40B4-BE49-F238E27FC236}">
                <a16:creationId xmlns:a16="http://schemas.microsoft.com/office/drawing/2014/main" xmlns="" id="{33B2E5E4-9844-4FBA-896D-FF88D30860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510</a:t>
            </a:fld>
            <a:endParaRPr lang="en-US" dirty="0"/>
          </a:p>
        </p:txBody>
      </p:sp>
      <p:sp>
        <p:nvSpPr>
          <p:cNvPr id="9" name="Text Placeholder 5"/>
          <p:cNvSpPr txBox="1">
            <a:spLocks/>
          </p:cNvSpPr>
          <p:nvPr/>
        </p:nvSpPr>
        <p:spPr>
          <a:xfrm>
            <a:off x="2287187" y="2468880"/>
            <a:ext cx="7138813"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en-US" sz="2800" b="1" noProof="1">
                <a:latin typeface="Consolas" pitchFamily="49" charset="0"/>
                <a:cs typeface="Consolas" pitchFamily="49" charset="0"/>
              </a:rPr>
              <a:t>me = Person("Peter", "Johnson", 25)</a:t>
            </a:r>
          </a:p>
          <a:p>
            <a:pPr marL="0" indent="0">
              <a:lnSpc>
                <a:spcPct val="100000"/>
              </a:lnSpc>
              <a:buFont typeface="Wingdings" panose="05000000000000000000" pitchFamily="2" charset="2"/>
              <a:buNone/>
            </a:pPr>
            <a:r>
              <a:rPr lang="en-US" sz="2800" b="1" noProof="1">
                <a:latin typeface="Consolas" pitchFamily="49" charset="0"/>
                <a:cs typeface="Consolas" pitchFamily="49" charset="0"/>
              </a:rPr>
              <a:t>print(me</a:t>
            </a:r>
            <a:r>
              <a:rPr lang="en-US" sz="2800" b="1" noProof="1">
                <a:solidFill>
                  <a:schemeClr val="bg1"/>
                </a:solidFill>
                <a:latin typeface="Consolas" pitchFamily="49" charset="0"/>
                <a:cs typeface="Consolas" pitchFamily="49" charset="0"/>
              </a:rPr>
              <a:t>.first_name</a:t>
            </a:r>
            <a:r>
              <a:rPr lang="en-US" sz="2800" b="1" noProof="1">
                <a:latin typeface="Consolas" pitchFamily="49" charset="0"/>
                <a:cs typeface="Consolas" pitchFamily="49" charset="0"/>
              </a:rPr>
              <a:t>) </a:t>
            </a:r>
            <a:r>
              <a:rPr lang="en-US" sz="2800" b="1" noProof="1">
                <a:solidFill>
                  <a:schemeClr val="accent2"/>
                </a:solidFill>
                <a:latin typeface="Consolas" pitchFamily="49" charset="0"/>
                <a:cs typeface="Consolas" pitchFamily="49" charset="0"/>
              </a:rPr>
              <a:t>#</a:t>
            </a:r>
            <a:r>
              <a:rPr lang="en-US" sz="2800" b="1" i="1" noProof="1">
                <a:solidFill>
                  <a:schemeClr val="accent2"/>
                </a:solidFill>
                <a:latin typeface="Consolas" pitchFamily="49" charset="0"/>
                <a:cs typeface="Consolas" pitchFamily="49" charset="0"/>
              </a:rPr>
              <a:t> Peter</a:t>
            </a:r>
          </a:p>
          <a:p>
            <a:pPr marL="0" indent="0">
              <a:lnSpc>
                <a:spcPct val="100000"/>
              </a:lnSpc>
              <a:buFont typeface="Wingdings" panose="05000000000000000000" pitchFamily="2" charset="2"/>
              <a:buNone/>
            </a:pPr>
            <a:r>
              <a:rPr lang="en-US" sz="2800" b="1" noProof="1">
                <a:latin typeface="Consolas" pitchFamily="49" charset="0"/>
                <a:cs typeface="Consolas" pitchFamily="49" charset="0"/>
              </a:rPr>
              <a:t>print(me</a:t>
            </a:r>
            <a:r>
              <a:rPr lang="en-US" sz="2800" b="1" noProof="1">
                <a:solidFill>
                  <a:schemeClr val="bg1"/>
                </a:solidFill>
                <a:latin typeface="Consolas" pitchFamily="49" charset="0"/>
                <a:cs typeface="Consolas" pitchFamily="49" charset="0"/>
              </a:rPr>
              <a:t>.last_name</a:t>
            </a:r>
            <a:r>
              <a:rPr lang="en-US" sz="2800" b="1" noProof="1">
                <a:latin typeface="Consolas" pitchFamily="49" charset="0"/>
                <a:cs typeface="Consolas" pitchFamily="49" charset="0"/>
              </a:rPr>
              <a:t>)  </a:t>
            </a:r>
            <a:r>
              <a:rPr lang="en-US" sz="2800" b="1" noProof="1">
                <a:solidFill>
                  <a:schemeClr val="accent2"/>
                </a:solidFill>
                <a:latin typeface="Consolas" pitchFamily="49" charset="0"/>
                <a:cs typeface="Consolas" pitchFamily="49" charset="0"/>
              </a:rPr>
              <a:t>#</a:t>
            </a:r>
            <a:r>
              <a:rPr lang="en-US" sz="2800" b="1" i="1" noProof="1">
                <a:solidFill>
                  <a:schemeClr val="accent2"/>
                </a:solidFill>
                <a:latin typeface="Consolas" pitchFamily="49" charset="0"/>
                <a:cs typeface="Consolas" pitchFamily="49" charset="0"/>
              </a:rPr>
              <a:t> Johnson</a:t>
            </a:r>
          </a:p>
          <a:p>
            <a:pPr marL="0" indent="0">
              <a:lnSpc>
                <a:spcPct val="100000"/>
              </a:lnSpc>
              <a:buFont typeface="Wingdings" panose="05000000000000000000" pitchFamily="2" charset="2"/>
              <a:buNone/>
            </a:pPr>
            <a:r>
              <a:rPr lang="en-US" sz="2800" b="1" noProof="1">
                <a:latin typeface="Consolas" pitchFamily="49" charset="0"/>
                <a:cs typeface="Consolas" pitchFamily="49" charset="0"/>
              </a:rPr>
              <a:t>print(me</a:t>
            </a:r>
            <a:r>
              <a:rPr lang="en-US" sz="2800" b="1" noProof="1">
                <a:solidFill>
                  <a:schemeClr val="bg1"/>
                </a:solidFill>
                <a:latin typeface="Consolas" pitchFamily="49" charset="0"/>
                <a:cs typeface="Consolas" pitchFamily="49" charset="0"/>
              </a:rPr>
              <a:t>.age</a:t>
            </a:r>
            <a:r>
              <a:rPr lang="en-US" sz="2800" b="1" noProof="1">
                <a:latin typeface="Consolas" pitchFamily="49" charset="0"/>
                <a:cs typeface="Consolas" pitchFamily="49" charset="0"/>
              </a:rPr>
              <a:t>)        </a:t>
            </a:r>
            <a:r>
              <a:rPr lang="en-US" sz="2800" b="1" noProof="1">
                <a:solidFill>
                  <a:schemeClr val="accent2"/>
                </a:solidFill>
                <a:latin typeface="Consolas" pitchFamily="49" charset="0"/>
                <a:cs typeface="Consolas" pitchFamily="49" charset="0"/>
              </a:rPr>
              <a:t>#</a:t>
            </a:r>
            <a:r>
              <a:rPr lang="en-US" sz="2800" b="1" i="1" noProof="1">
                <a:solidFill>
                  <a:schemeClr val="accent2"/>
                </a:solidFill>
                <a:latin typeface="Consolas" pitchFamily="49" charset="0"/>
                <a:cs typeface="Consolas" pitchFamily="49" charset="0"/>
              </a:rPr>
              <a:t> 25</a:t>
            </a:r>
          </a:p>
        </p:txBody>
      </p:sp>
    </p:spTree>
    <p:extLst>
      <p:ext uri="{BB962C8B-B14F-4D97-AF65-F5344CB8AC3E}">
        <p14:creationId xmlns:p14="http://schemas.microsoft.com/office/powerpoint/2010/main" val="17014160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831000" y="2484000"/>
            <a:ext cx="7695000" cy="1818548"/>
          </a:xfrm>
        </p:spPr>
        <p:txBody>
          <a:bodyPr/>
          <a:lstStyle/>
          <a:p>
            <a:pPr>
              <a:lnSpc>
                <a:spcPct val="100000"/>
              </a:lnSpc>
              <a:spcBef>
                <a:spcPts val="600"/>
              </a:spcBef>
              <a:spcAft>
                <a:spcPts val="600"/>
              </a:spcAft>
            </a:pPr>
            <a:r>
              <a:rPr lang="en-US" sz="2800" dirty="0"/>
              <a:t>me = Person("Peter", "Johnson", 25)</a:t>
            </a:r>
          </a:p>
          <a:p>
            <a:pPr>
              <a:lnSpc>
                <a:spcPct val="100000"/>
              </a:lnSpc>
              <a:spcBef>
                <a:spcPts val="600"/>
              </a:spcBef>
              <a:spcAft>
                <a:spcPts val="600"/>
              </a:spcAft>
            </a:pPr>
            <a:r>
              <a:rPr lang="en-US" sz="2800" dirty="0" err="1"/>
              <a:t>me.age</a:t>
            </a:r>
            <a:r>
              <a:rPr lang="en-US" sz="2800" dirty="0"/>
              <a:t> </a:t>
            </a:r>
            <a:r>
              <a:rPr lang="en-US" sz="2800" dirty="0">
                <a:solidFill>
                  <a:schemeClr val="bg1"/>
                </a:solidFill>
              </a:rPr>
              <a:t>+=</a:t>
            </a:r>
            <a:r>
              <a:rPr lang="en-US" sz="2800" dirty="0"/>
              <a:t> 1</a:t>
            </a:r>
          </a:p>
          <a:p>
            <a:pPr>
              <a:lnSpc>
                <a:spcPct val="100000"/>
              </a:lnSpc>
              <a:spcBef>
                <a:spcPts val="600"/>
              </a:spcBef>
              <a:spcAft>
                <a:spcPts val="600"/>
              </a:spcAft>
            </a:pPr>
            <a:r>
              <a:rPr lang="en-US" sz="2800" dirty="0"/>
              <a:t>print(</a:t>
            </a:r>
            <a:r>
              <a:rPr lang="en-US" sz="2800" dirty="0" err="1"/>
              <a:t>me.age</a:t>
            </a:r>
            <a:r>
              <a:rPr lang="en-US" sz="2800" dirty="0"/>
              <a:t>) </a:t>
            </a:r>
            <a:r>
              <a:rPr lang="en-US" sz="2800" i="1" dirty="0">
                <a:solidFill>
                  <a:schemeClr val="accent2"/>
                </a:solidFill>
              </a:rPr>
              <a:t># 26</a:t>
            </a:r>
          </a:p>
        </p:txBody>
      </p:sp>
      <p:sp>
        <p:nvSpPr>
          <p:cNvPr id="8" name="Text Placeholder 7"/>
          <p:cNvSpPr>
            <a:spLocks noGrp="1"/>
          </p:cNvSpPr>
          <p:nvPr>
            <p:ph type="body" sz="quarter" idx="10"/>
          </p:nvPr>
        </p:nvSpPr>
        <p:spPr/>
        <p:txBody>
          <a:bodyPr/>
          <a:lstStyle/>
          <a:p>
            <a:pPr marL="457200" indent="-457200">
              <a:buFont typeface="Wingdings" panose="05000000000000000000" pitchFamily="2" charset="2"/>
              <a:buChar char="§"/>
            </a:pPr>
            <a:r>
              <a:rPr lang="en-US" dirty="0"/>
              <a:t>You can change the values of the attributes of an object after </a:t>
            </a:r>
            <a:br>
              <a:rPr lang="en-US" dirty="0"/>
            </a:br>
            <a:r>
              <a:rPr lang="en-US" dirty="0"/>
              <a:t>initialization</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The change will be made only for that instance of the class</a:t>
            </a:r>
          </a:p>
        </p:txBody>
      </p:sp>
      <p:sp>
        <p:nvSpPr>
          <p:cNvPr id="7" name="Title 6"/>
          <p:cNvSpPr>
            <a:spLocks noGrp="1"/>
          </p:cNvSpPr>
          <p:nvPr>
            <p:ph type="title"/>
          </p:nvPr>
        </p:nvSpPr>
        <p:spPr/>
        <p:txBody>
          <a:bodyPr/>
          <a:lstStyle/>
          <a:p>
            <a:r>
              <a:rPr lang="en-US" dirty="0"/>
              <a:t>Modifying Attributes</a:t>
            </a:r>
          </a:p>
        </p:txBody>
      </p:sp>
      <p:sp>
        <p:nvSpPr>
          <p:cNvPr id="5" name="Slide Number">
            <a:extLst>
              <a:ext uri="{FF2B5EF4-FFF2-40B4-BE49-F238E27FC236}">
                <a16:creationId xmlns:a16="http://schemas.microsoft.com/office/drawing/2014/main" xmlns="" id="{88491915-78EA-4C70-B80A-6DFCEBC2C84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511</a:t>
            </a:fld>
            <a:endParaRPr lang="en-US" dirty="0"/>
          </a:p>
        </p:txBody>
      </p:sp>
    </p:spTree>
    <p:extLst>
      <p:ext uri="{BB962C8B-B14F-4D97-AF65-F5344CB8AC3E}">
        <p14:creationId xmlns:p14="http://schemas.microsoft.com/office/powerpoint/2010/main" val="22558639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00933B5B-E4F2-4D39-8542-F6BFF1ADCAB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512</a:t>
            </a:fld>
            <a:endParaRPr lang="en-US" noProof="0" dirty="0"/>
          </a:p>
        </p:txBody>
      </p:sp>
      <p:sp>
        <p:nvSpPr>
          <p:cNvPr id="6" name="Text Placeholder 5"/>
          <p:cNvSpPr>
            <a:spLocks noGrp="1"/>
          </p:cNvSpPr>
          <p:nvPr>
            <p:ph type="body" sz="quarter" idx="10"/>
          </p:nvPr>
        </p:nvSpPr>
        <p:spPr/>
        <p:txBody>
          <a:bodyPr/>
          <a:lstStyle/>
          <a:p>
            <a:r>
              <a:rPr lang="en-US" dirty="0"/>
              <a:t>Create a </a:t>
            </a:r>
            <a:r>
              <a:rPr lang="en-US" b="1" dirty="0">
                <a:solidFill>
                  <a:schemeClr val="bg1"/>
                </a:solidFill>
              </a:rPr>
              <a:t>class Party</a:t>
            </a:r>
            <a:r>
              <a:rPr lang="en-US" dirty="0"/>
              <a:t> that only has an attribute called </a:t>
            </a:r>
            <a:r>
              <a:rPr lang="en-US" b="1" dirty="0">
                <a:solidFill>
                  <a:schemeClr val="bg1"/>
                </a:solidFill>
              </a:rPr>
              <a:t>people</a:t>
            </a:r>
          </a:p>
          <a:p>
            <a:r>
              <a:rPr lang="en-US" dirty="0"/>
              <a:t>The </a:t>
            </a:r>
            <a:r>
              <a:rPr lang="en-US" b="1" dirty="0">
                <a:solidFill>
                  <a:schemeClr val="bg1"/>
                </a:solidFill>
                <a:latin typeface="Consolas" panose="020B0609020204030204" pitchFamily="49" charset="0"/>
              </a:rPr>
              <a:t>__</a:t>
            </a:r>
            <a:r>
              <a:rPr lang="en-US" b="1" dirty="0" err="1">
                <a:solidFill>
                  <a:schemeClr val="bg1"/>
                </a:solidFill>
                <a:latin typeface="Consolas" panose="020B0609020204030204" pitchFamily="49" charset="0"/>
              </a:rPr>
              <a:t>init</a:t>
            </a:r>
            <a:r>
              <a:rPr lang="en-US" b="1" dirty="0">
                <a:solidFill>
                  <a:schemeClr val="bg1"/>
                </a:solidFill>
                <a:latin typeface="Consolas" panose="020B0609020204030204" pitchFamily="49" charset="0"/>
              </a:rPr>
              <a:t>__</a:t>
            </a:r>
            <a:r>
              <a:rPr lang="en-US" dirty="0">
                <a:solidFill>
                  <a:schemeClr val="bg1"/>
                </a:solidFill>
              </a:rPr>
              <a:t> </a:t>
            </a:r>
            <a:r>
              <a:rPr lang="en-US" dirty="0"/>
              <a:t>method should not accept any parameters</a:t>
            </a:r>
          </a:p>
          <a:p>
            <a:r>
              <a:rPr lang="en-US" dirty="0"/>
              <a:t>You will be given names of people (on separate lines) until you </a:t>
            </a:r>
            <a:br>
              <a:rPr lang="en-US" dirty="0"/>
            </a:br>
            <a:r>
              <a:rPr lang="en-US" dirty="0"/>
              <a:t>receive the command </a:t>
            </a:r>
            <a:r>
              <a:rPr lang="en-US" b="1" dirty="0">
                <a:solidFill>
                  <a:schemeClr val="bg1"/>
                </a:solidFill>
                <a:latin typeface="Consolas" panose="020B0609020204030204" pitchFamily="49" charset="0"/>
              </a:rPr>
              <a:t>"End"</a:t>
            </a:r>
          </a:p>
          <a:p>
            <a:r>
              <a:rPr lang="en-US" dirty="0"/>
              <a:t>Print 2 lines:</a:t>
            </a:r>
          </a:p>
          <a:p>
            <a:pPr lvl="1"/>
            <a:r>
              <a:rPr lang="en-US" dirty="0">
                <a:latin typeface="Consolas" panose="020B0609020204030204" pitchFamily="49" charset="0"/>
              </a:rPr>
              <a:t>"Going: "</a:t>
            </a:r>
            <a:r>
              <a:rPr lang="en-US" dirty="0"/>
              <a:t> + all the people separated by comma and space</a:t>
            </a:r>
          </a:p>
          <a:p>
            <a:pPr lvl="1"/>
            <a:r>
              <a:rPr lang="en-US" dirty="0">
                <a:latin typeface="Consolas" panose="020B0609020204030204" pitchFamily="49" charset="0"/>
              </a:rPr>
              <a:t>"Total: {</a:t>
            </a:r>
            <a:r>
              <a:rPr lang="en-US" dirty="0" err="1">
                <a:latin typeface="Consolas" panose="020B0609020204030204" pitchFamily="49" charset="0"/>
              </a:rPr>
              <a:t>total_people_going</a:t>
            </a:r>
            <a:r>
              <a:rPr lang="en-US" dirty="0">
                <a:latin typeface="Consolas" panose="020B0609020204030204" pitchFamily="49" charset="0"/>
              </a:rPr>
              <a:t>}"</a:t>
            </a:r>
          </a:p>
        </p:txBody>
      </p:sp>
      <p:sp>
        <p:nvSpPr>
          <p:cNvPr id="5" name="Title 4"/>
          <p:cNvSpPr>
            <a:spLocks noGrp="1"/>
          </p:cNvSpPr>
          <p:nvPr>
            <p:ph type="title"/>
          </p:nvPr>
        </p:nvSpPr>
        <p:spPr/>
        <p:txBody>
          <a:bodyPr/>
          <a:lstStyle/>
          <a:p>
            <a:r>
              <a:rPr lang="en-US" dirty="0"/>
              <a:t>Problem: Party</a:t>
            </a:r>
          </a:p>
        </p:txBody>
      </p:sp>
    </p:spTree>
    <p:extLst>
      <p:ext uri="{BB962C8B-B14F-4D97-AF65-F5344CB8AC3E}">
        <p14:creationId xmlns:p14="http://schemas.microsoft.com/office/powerpoint/2010/main" val="3634532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85BAA6F-726F-40CF-8037-2C05EB72C3EB}"/>
              </a:ext>
            </a:extLst>
          </p:cNvPr>
          <p:cNvSpPr>
            <a:spLocks noGrp="1"/>
          </p:cNvSpPr>
          <p:nvPr>
            <p:ph type="body" sz="quarter" idx="11"/>
          </p:nvPr>
        </p:nvSpPr>
        <p:spPr>
          <a:xfrm>
            <a:off x="336000" y="1210577"/>
            <a:ext cx="7994766" cy="5296423"/>
          </a:xfrm>
        </p:spPr>
        <p:txBody>
          <a:bodyPr/>
          <a:lstStyle/>
          <a:p>
            <a:pPr>
              <a:lnSpc>
                <a:spcPct val="100000"/>
              </a:lnSpc>
              <a:spcBef>
                <a:spcPts val="600"/>
              </a:spcBef>
              <a:spcAft>
                <a:spcPts val="600"/>
              </a:spcAft>
            </a:pPr>
            <a:r>
              <a:rPr lang="en-US" sz="2400" dirty="0"/>
              <a:t>class Party:</a:t>
            </a:r>
          </a:p>
          <a:p>
            <a:pPr>
              <a:lnSpc>
                <a:spcPct val="100000"/>
              </a:lnSpc>
              <a:spcBef>
                <a:spcPts val="600"/>
              </a:spcBef>
              <a:spcAft>
                <a:spcPts val="600"/>
              </a:spcAft>
            </a:pPr>
            <a:r>
              <a:rPr lang="en-US" sz="2400" dirty="0"/>
              <a:t>    def __</a:t>
            </a:r>
            <a:r>
              <a:rPr lang="en-US" sz="2400" dirty="0" err="1"/>
              <a:t>init</a:t>
            </a:r>
            <a:r>
              <a:rPr lang="en-US" sz="2400" dirty="0"/>
              <a:t>__(self):</a:t>
            </a:r>
          </a:p>
          <a:p>
            <a:pPr>
              <a:lnSpc>
                <a:spcPct val="100000"/>
              </a:lnSpc>
              <a:spcBef>
                <a:spcPts val="600"/>
              </a:spcBef>
              <a:spcAft>
                <a:spcPts val="600"/>
              </a:spcAft>
            </a:pPr>
            <a:r>
              <a:rPr lang="en-US" sz="2400" dirty="0"/>
              <a:t>        </a:t>
            </a:r>
            <a:r>
              <a:rPr lang="en-US" sz="2400" dirty="0" err="1"/>
              <a:t>self.people</a:t>
            </a:r>
            <a:r>
              <a:rPr lang="en-US" sz="2400" dirty="0"/>
              <a:t> = []</a:t>
            </a:r>
          </a:p>
          <a:p>
            <a:pPr>
              <a:lnSpc>
                <a:spcPct val="100000"/>
              </a:lnSpc>
              <a:spcBef>
                <a:spcPts val="600"/>
              </a:spcBef>
              <a:spcAft>
                <a:spcPts val="600"/>
              </a:spcAft>
            </a:pPr>
            <a:r>
              <a:rPr lang="en-US" sz="2400" dirty="0"/>
              <a:t>party = Party()</a:t>
            </a:r>
          </a:p>
          <a:p>
            <a:pPr>
              <a:lnSpc>
                <a:spcPct val="100000"/>
              </a:lnSpc>
              <a:spcBef>
                <a:spcPts val="600"/>
              </a:spcBef>
              <a:spcAft>
                <a:spcPts val="600"/>
              </a:spcAft>
            </a:pPr>
            <a:r>
              <a:rPr lang="en-US" sz="2400" dirty="0"/>
              <a:t>line = input()</a:t>
            </a:r>
          </a:p>
          <a:p>
            <a:pPr>
              <a:lnSpc>
                <a:spcPct val="100000"/>
              </a:lnSpc>
              <a:spcBef>
                <a:spcPts val="600"/>
              </a:spcBef>
              <a:spcAft>
                <a:spcPts val="600"/>
              </a:spcAft>
            </a:pPr>
            <a:r>
              <a:rPr lang="en-US" sz="2400" dirty="0"/>
              <a:t>while line != "End":</a:t>
            </a:r>
          </a:p>
          <a:p>
            <a:pPr>
              <a:lnSpc>
                <a:spcPct val="100000"/>
              </a:lnSpc>
              <a:spcBef>
                <a:spcPts val="600"/>
              </a:spcBef>
              <a:spcAft>
                <a:spcPts val="600"/>
              </a:spcAft>
            </a:pPr>
            <a:r>
              <a:rPr lang="en-US" sz="2400" dirty="0"/>
              <a:t>    </a:t>
            </a:r>
            <a:r>
              <a:rPr lang="en-US" sz="2400" dirty="0" err="1"/>
              <a:t>party.people.append</a:t>
            </a:r>
            <a:r>
              <a:rPr lang="en-US" sz="2400" dirty="0"/>
              <a:t>(line)</a:t>
            </a:r>
          </a:p>
          <a:p>
            <a:pPr>
              <a:lnSpc>
                <a:spcPct val="100000"/>
              </a:lnSpc>
              <a:spcBef>
                <a:spcPts val="600"/>
              </a:spcBef>
              <a:spcAft>
                <a:spcPts val="600"/>
              </a:spcAft>
            </a:pPr>
            <a:r>
              <a:rPr lang="en-US" sz="2400" dirty="0"/>
              <a:t>    line = input()</a:t>
            </a:r>
          </a:p>
          <a:p>
            <a:pPr>
              <a:lnSpc>
                <a:spcPct val="100000"/>
              </a:lnSpc>
              <a:spcBef>
                <a:spcPts val="600"/>
              </a:spcBef>
              <a:spcAft>
                <a:spcPts val="600"/>
              </a:spcAft>
            </a:pPr>
            <a:r>
              <a:rPr lang="en-US" sz="2400" dirty="0"/>
              <a:t>print(</a:t>
            </a:r>
            <a:r>
              <a:rPr lang="en-US" sz="2400" dirty="0" err="1"/>
              <a:t>f"Going</a:t>
            </a:r>
            <a:r>
              <a:rPr lang="en-US" sz="2400" dirty="0"/>
              <a:t>: {', '.join(</a:t>
            </a:r>
            <a:r>
              <a:rPr lang="en-US" sz="2400" dirty="0" err="1"/>
              <a:t>party.people</a:t>
            </a:r>
            <a:r>
              <a:rPr lang="en-US" sz="2400" dirty="0"/>
              <a:t>)}")</a:t>
            </a:r>
          </a:p>
          <a:p>
            <a:pPr>
              <a:lnSpc>
                <a:spcPct val="100000"/>
              </a:lnSpc>
              <a:spcBef>
                <a:spcPts val="600"/>
              </a:spcBef>
              <a:spcAft>
                <a:spcPts val="600"/>
              </a:spcAft>
            </a:pPr>
            <a:r>
              <a:rPr lang="en-US" sz="2400" dirty="0"/>
              <a:t>print(</a:t>
            </a:r>
            <a:r>
              <a:rPr lang="en-US" sz="2400" dirty="0" err="1"/>
              <a:t>f"Total</a:t>
            </a:r>
            <a:r>
              <a:rPr lang="en-US" sz="2400" dirty="0"/>
              <a:t>: {</a:t>
            </a:r>
            <a:r>
              <a:rPr lang="en-US" sz="2400" dirty="0" err="1"/>
              <a:t>len</a:t>
            </a:r>
            <a:r>
              <a:rPr lang="en-US" sz="2400" dirty="0"/>
              <a:t>(</a:t>
            </a:r>
            <a:r>
              <a:rPr lang="en-US" sz="2400" dirty="0" err="1"/>
              <a:t>party.people</a:t>
            </a:r>
            <a:r>
              <a:rPr lang="en-US" sz="2400" dirty="0"/>
              <a:t>)}")</a:t>
            </a:r>
          </a:p>
        </p:txBody>
      </p:sp>
      <p:sp>
        <p:nvSpPr>
          <p:cNvPr id="5" name="Title 4"/>
          <p:cNvSpPr>
            <a:spLocks noGrp="1"/>
          </p:cNvSpPr>
          <p:nvPr>
            <p:ph type="title"/>
          </p:nvPr>
        </p:nvSpPr>
        <p:spPr/>
        <p:txBody>
          <a:bodyPr/>
          <a:lstStyle/>
          <a:p>
            <a:r>
              <a:rPr lang="en-US" dirty="0"/>
              <a:t>Solution: Party</a:t>
            </a:r>
          </a:p>
        </p:txBody>
      </p:sp>
      <p:sp>
        <p:nvSpPr>
          <p:cNvPr id="6" name="Slide Number">
            <a:extLst>
              <a:ext uri="{FF2B5EF4-FFF2-40B4-BE49-F238E27FC236}">
                <a16:creationId xmlns:a16="http://schemas.microsoft.com/office/drawing/2014/main" xmlns="" id="{03201F20-00DE-4807-B3E8-D765A567BC1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513</a:t>
            </a:fld>
            <a:endParaRPr lang="en-US" dirty="0"/>
          </a:p>
        </p:txBody>
      </p:sp>
    </p:spTree>
    <p:extLst>
      <p:ext uri="{BB962C8B-B14F-4D97-AF65-F5344CB8AC3E}">
        <p14:creationId xmlns:p14="http://schemas.microsoft.com/office/powerpoint/2010/main" val="5823678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525A6-9688-4395-96EA-15B07F60D37C}"/>
              </a:ext>
            </a:extLst>
          </p:cNvPr>
          <p:cNvSpPr>
            <a:spLocks noGrp="1"/>
          </p:cNvSpPr>
          <p:nvPr>
            <p:ph type="title" sz="quarter" idx="10"/>
          </p:nvPr>
        </p:nvSpPr>
        <p:spPr/>
        <p:txBody>
          <a:bodyPr/>
          <a:lstStyle/>
          <a:p>
            <a:r>
              <a:rPr lang="en-US" sz="4800" dirty="0"/>
              <a:t>Class Attributes and Instance Methods</a:t>
            </a:r>
          </a:p>
        </p:txBody>
      </p:sp>
      <p:pic>
        <p:nvPicPr>
          <p:cNvPr id="8196" name="Picture 4" descr="Ð¡Ð²ÑÑÐ·Ð°Ð½Ð¾ Ð¸Ð·Ð¾Ð±ÑÐ°Ð¶ÐµÐ½Ð¸Ð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999" y="1243584"/>
            <a:ext cx="2812732" cy="281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431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While instance attributes are specific to each object, class attributes are the same for all instances</a:t>
            </a:r>
          </a:p>
        </p:txBody>
      </p:sp>
      <p:sp>
        <p:nvSpPr>
          <p:cNvPr id="4" name="Title 3"/>
          <p:cNvSpPr>
            <a:spLocks noGrp="1"/>
          </p:cNvSpPr>
          <p:nvPr>
            <p:ph type="title"/>
          </p:nvPr>
        </p:nvSpPr>
        <p:spPr/>
        <p:txBody>
          <a:bodyPr/>
          <a:lstStyle/>
          <a:p>
            <a:r>
              <a:rPr lang="en-US" dirty="0"/>
              <a:t>Class Attributes</a:t>
            </a:r>
          </a:p>
        </p:txBody>
      </p:sp>
      <p:sp>
        <p:nvSpPr>
          <p:cNvPr id="7" name="Slide Number">
            <a:extLst>
              <a:ext uri="{FF2B5EF4-FFF2-40B4-BE49-F238E27FC236}">
                <a16:creationId xmlns:a16="http://schemas.microsoft.com/office/drawing/2014/main" xmlns="" id="{DB09C5F8-C918-410A-B8E4-5BFB30A4367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515</a:t>
            </a:fld>
            <a:endParaRPr lang="en-US" dirty="0"/>
          </a:p>
        </p:txBody>
      </p:sp>
      <p:sp>
        <p:nvSpPr>
          <p:cNvPr id="12" name="Text Placeholder 5"/>
          <p:cNvSpPr txBox="1">
            <a:spLocks/>
          </p:cNvSpPr>
          <p:nvPr/>
        </p:nvSpPr>
        <p:spPr>
          <a:xfrm>
            <a:off x="2136000" y="2529000"/>
            <a:ext cx="8604250" cy="374332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en-US" sz="2400" b="1" dirty="0">
                <a:latin typeface="Consolas" pitchFamily="49" charset="0"/>
                <a:cs typeface="Consolas" pitchFamily="49" charset="0"/>
              </a:rPr>
              <a:t>class Person:</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   </a:t>
            </a:r>
            <a:r>
              <a:rPr lang="en-US" sz="2400" b="1" dirty="0">
                <a:solidFill>
                  <a:schemeClr val="bg1"/>
                </a:solidFill>
                <a:latin typeface="Consolas" pitchFamily="49" charset="0"/>
                <a:cs typeface="Consolas" pitchFamily="49" charset="0"/>
              </a:rPr>
              <a:t>species</a:t>
            </a:r>
            <a:r>
              <a:rPr lang="en-US" sz="2400" b="1" dirty="0">
                <a:latin typeface="Consolas" pitchFamily="49" charset="0"/>
                <a:cs typeface="Consolas" pitchFamily="49" charset="0"/>
              </a:rPr>
              <a:t> = "mammal"</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   </a:t>
            </a:r>
            <a:r>
              <a:rPr lang="en-US" sz="2400" b="1" dirty="0" err="1">
                <a:latin typeface="Consolas" pitchFamily="49" charset="0"/>
                <a:cs typeface="Consolas" pitchFamily="49" charset="0"/>
              </a:rPr>
              <a:t>def</a:t>
            </a:r>
            <a:r>
              <a:rPr lang="en-US" sz="2400" b="1" dirty="0">
                <a:latin typeface="Consolas" pitchFamily="49" charset="0"/>
                <a:cs typeface="Consolas" pitchFamily="49" charset="0"/>
              </a:rPr>
              <a:t> __</a:t>
            </a:r>
            <a:r>
              <a:rPr lang="en-US" sz="2400" b="1" dirty="0" err="1">
                <a:latin typeface="Consolas" pitchFamily="49" charset="0"/>
                <a:cs typeface="Consolas" pitchFamily="49" charset="0"/>
              </a:rPr>
              <a:t>init</a:t>
            </a:r>
            <a:r>
              <a:rPr lang="en-US" sz="2400" b="1" dirty="0">
                <a:latin typeface="Consolas" pitchFamily="49" charset="0"/>
                <a:cs typeface="Consolas" pitchFamily="49" charset="0"/>
              </a:rPr>
              <a:t>__(self, name, age):</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      self.name = name</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      </a:t>
            </a:r>
            <a:r>
              <a:rPr lang="en-US" sz="2400" b="1" dirty="0" err="1">
                <a:latin typeface="Consolas" pitchFamily="49" charset="0"/>
                <a:cs typeface="Consolas" pitchFamily="49" charset="0"/>
              </a:rPr>
              <a:t>self.age</a:t>
            </a:r>
            <a:r>
              <a:rPr lang="en-US" sz="2400" b="1" dirty="0">
                <a:latin typeface="Consolas" pitchFamily="49" charset="0"/>
                <a:cs typeface="Consolas" pitchFamily="49" charset="0"/>
              </a:rPr>
              <a:t> = age</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me = Person("Peter", 25) </a:t>
            </a:r>
            <a:r>
              <a:rPr lang="en-US" sz="2400" b="1" dirty="0">
                <a:solidFill>
                  <a:schemeClr val="accent2"/>
                </a:solidFill>
                <a:latin typeface="Consolas" pitchFamily="49" charset="0"/>
                <a:cs typeface="Consolas" pitchFamily="49" charset="0"/>
              </a:rPr>
              <a:t>#</a:t>
            </a:r>
            <a:r>
              <a:rPr lang="en-US" sz="2400" b="1" i="1" dirty="0">
                <a:solidFill>
                  <a:schemeClr val="accent2"/>
                </a:solidFill>
                <a:latin typeface="Consolas" pitchFamily="49" charset="0"/>
                <a:cs typeface="Consolas" pitchFamily="49" charset="0"/>
              </a:rPr>
              <a:t> </a:t>
            </a:r>
            <a:r>
              <a:rPr lang="en-US" sz="2400" b="1" i="1" dirty="0" err="1">
                <a:solidFill>
                  <a:schemeClr val="accent2"/>
                </a:solidFill>
                <a:latin typeface="Consolas" pitchFamily="49" charset="0"/>
                <a:cs typeface="Consolas" pitchFamily="49" charset="0"/>
              </a:rPr>
              <a:t>me.species</a:t>
            </a:r>
            <a:r>
              <a:rPr lang="en-US" sz="2400" b="1" i="1" dirty="0">
                <a:solidFill>
                  <a:schemeClr val="accent2"/>
                </a:solidFill>
                <a:latin typeface="Consolas" pitchFamily="49" charset="0"/>
                <a:cs typeface="Consolas" pitchFamily="49" charset="0"/>
              </a:rPr>
              <a:t> = "mammal"</a:t>
            </a:r>
          </a:p>
          <a:p>
            <a:pPr marL="0" indent="0">
              <a:lnSpc>
                <a:spcPct val="100000"/>
              </a:lnSpc>
              <a:buFont typeface="Wingdings" panose="05000000000000000000" pitchFamily="2" charset="2"/>
              <a:buNone/>
            </a:pPr>
            <a:r>
              <a:rPr lang="en-US" sz="2400" b="1" dirty="0">
                <a:latin typeface="Consolas" pitchFamily="49" charset="0"/>
                <a:cs typeface="Consolas" pitchFamily="49" charset="0"/>
              </a:rPr>
              <a:t>you = Person("John", 44) </a:t>
            </a:r>
            <a:r>
              <a:rPr lang="en-US" sz="2400" b="1" dirty="0">
                <a:solidFill>
                  <a:schemeClr val="accent2"/>
                </a:solidFill>
                <a:latin typeface="Consolas" pitchFamily="49" charset="0"/>
                <a:cs typeface="Consolas" pitchFamily="49" charset="0"/>
              </a:rPr>
              <a:t>#</a:t>
            </a:r>
            <a:r>
              <a:rPr lang="en-US" sz="2400" b="1" i="1" dirty="0">
                <a:solidFill>
                  <a:schemeClr val="accent2"/>
                </a:solidFill>
                <a:latin typeface="Consolas" pitchFamily="49" charset="0"/>
                <a:cs typeface="Consolas" pitchFamily="49" charset="0"/>
              </a:rPr>
              <a:t> </a:t>
            </a:r>
            <a:r>
              <a:rPr lang="en-US" sz="2400" b="1" i="1" dirty="0" err="1">
                <a:solidFill>
                  <a:schemeClr val="accent2"/>
                </a:solidFill>
                <a:latin typeface="Consolas" pitchFamily="49" charset="0"/>
                <a:cs typeface="Consolas" pitchFamily="49" charset="0"/>
              </a:rPr>
              <a:t>you.species</a:t>
            </a:r>
            <a:r>
              <a:rPr lang="en-US" sz="2400" b="1" i="1" dirty="0">
                <a:solidFill>
                  <a:schemeClr val="accent2"/>
                </a:solidFill>
                <a:latin typeface="Consolas" pitchFamily="49" charset="0"/>
                <a:cs typeface="Consolas" pitchFamily="49" charset="0"/>
              </a:rPr>
              <a:t> = "mammal"</a:t>
            </a:r>
          </a:p>
        </p:txBody>
      </p:sp>
    </p:spTree>
    <p:extLst>
      <p:ext uri="{BB962C8B-B14F-4D97-AF65-F5344CB8AC3E}">
        <p14:creationId xmlns:p14="http://schemas.microsoft.com/office/powerpoint/2010/main" val="20178146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49325" y="1121143"/>
            <a:ext cx="10321675" cy="5546589"/>
          </a:xfrm>
        </p:spPr>
        <p:txBody>
          <a:bodyPr/>
          <a:lstStyle/>
          <a:p>
            <a:r>
              <a:rPr lang="en-US" dirty="0"/>
              <a:t>Instance methods are defined </a:t>
            </a:r>
            <a:r>
              <a:rPr lang="en-US" b="1" dirty="0">
                <a:solidFill>
                  <a:schemeClr val="bg1"/>
                </a:solidFill>
              </a:rPr>
              <a:t>inside a class</a:t>
            </a:r>
            <a:r>
              <a:rPr lang="en-US" dirty="0"/>
              <a:t> and are used to get the </a:t>
            </a:r>
            <a:r>
              <a:rPr lang="en-US" b="1" dirty="0">
                <a:solidFill>
                  <a:schemeClr val="bg1"/>
                </a:solidFill>
              </a:rPr>
              <a:t>contents of an instance</a:t>
            </a:r>
          </a:p>
          <a:p>
            <a:r>
              <a:rPr lang="en-US" dirty="0"/>
              <a:t>They can also be used to perform </a:t>
            </a:r>
            <a:r>
              <a:rPr lang="en-US" b="1" dirty="0">
                <a:solidFill>
                  <a:schemeClr val="bg1"/>
                </a:solidFill>
              </a:rPr>
              <a:t>operations</a:t>
            </a:r>
            <a:r>
              <a:rPr lang="en-US" dirty="0"/>
              <a:t> with </a:t>
            </a:r>
            <a:br>
              <a:rPr lang="en-US" dirty="0"/>
            </a:br>
            <a:r>
              <a:rPr lang="en-US" dirty="0"/>
              <a:t>the </a:t>
            </a:r>
            <a:r>
              <a:rPr lang="en-US" b="1" dirty="0">
                <a:solidFill>
                  <a:schemeClr val="bg1"/>
                </a:solidFill>
              </a:rPr>
              <a:t>attributes</a:t>
            </a:r>
            <a:r>
              <a:rPr lang="en-US" dirty="0"/>
              <a:t> of our objects</a:t>
            </a:r>
          </a:p>
          <a:p>
            <a:r>
              <a:rPr lang="en-US" dirty="0"/>
              <a:t>Like the </a:t>
            </a:r>
            <a:r>
              <a:rPr lang="en-US" b="1" dirty="0">
                <a:solidFill>
                  <a:schemeClr val="bg1"/>
                </a:solidFill>
                <a:latin typeface="Consolas" panose="020B0609020204030204" pitchFamily="49" charset="0"/>
              </a:rPr>
              <a:t>__</a:t>
            </a:r>
            <a:r>
              <a:rPr lang="en-US" b="1" dirty="0" err="1">
                <a:solidFill>
                  <a:schemeClr val="bg1"/>
                </a:solidFill>
                <a:latin typeface="Consolas" panose="020B0609020204030204" pitchFamily="49" charset="0"/>
              </a:rPr>
              <a:t>init</a:t>
            </a:r>
            <a:r>
              <a:rPr lang="en-US" b="1" dirty="0">
                <a:solidFill>
                  <a:schemeClr val="bg1"/>
                </a:solidFill>
                <a:latin typeface="Consolas" panose="020B0609020204030204" pitchFamily="49" charset="0"/>
              </a:rPr>
              <a:t>__</a:t>
            </a:r>
            <a:r>
              <a:rPr lang="en-US" dirty="0"/>
              <a:t> method, the first argument </a:t>
            </a:r>
            <a:br>
              <a:rPr lang="en-US" dirty="0"/>
            </a:br>
            <a:r>
              <a:rPr lang="en-US" dirty="0"/>
              <a:t>should  always be </a:t>
            </a:r>
            <a:r>
              <a:rPr lang="en-US" b="1" dirty="0">
                <a:solidFill>
                  <a:schemeClr val="bg1"/>
                </a:solidFill>
                <a:latin typeface="Consolas" panose="020B0609020204030204" pitchFamily="49" charset="0"/>
              </a:rPr>
              <a:t>self</a:t>
            </a:r>
          </a:p>
        </p:txBody>
      </p:sp>
      <p:sp>
        <p:nvSpPr>
          <p:cNvPr id="2" name="Title 1"/>
          <p:cNvSpPr>
            <a:spLocks noGrp="1"/>
          </p:cNvSpPr>
          <p:nvPr>
            <p:ph type="title"/>
          </p:nvPr>
        </p:nvSpPr>
        <p:spPr/>
        <p:txBody>
          <a:bodyPr/>
          <a:lstStyle/>
          <a:p>
            <a:r>
              <a:rPr lang="en-US" dirty="0"/>
              <a:t>Instance Methods</a:t>
            </a:r>
          </a:p>
        </p:txBody>
      </p:sp>
      <p:sp>
        <p:nvSpPr>
          <p:cNvPr id="4" name="Slide Number">
            <a:extLst>
              <a:ext uri="{FF2B5EF4-FFF2-40B4-BE49-F238E27FC236}">
                <a16:creationId xmlns:a16="http://schemas.microsoft.com/office/drawing/2014/main" xmlns="" id="{256E5620-8353-4324-9A0D-D65EBB335EA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516</a:t>
            </a:fld>
            <a:endParaRPr lang="en-US" dirty="0"/>
          </a:p>
        </p:txBody>
      </p:sp>
    </p:spTree>
    <p:extLst>
      <p:ext uri="{BB962C8B-B14F-4D97-AF65-F5344CB8AC3E}">
        <p14:creationId xmlns:p14="http://schemas.microsoft.com/office/powerpoint/2010/main" val="11631031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a:t>
            </a:r>
          </a:p>
        </p:txBody>
      </p:sp>
      <p:sp>
        <p:nvSpPr>
          <p:cNvPr id="5" name="Slide Number">
            <a:extLst>
              <a:ext uri="{FF2B5EF4-FFF2-40B4-BE49-F238E27FC236}">
                <a16:creationId xmlns:a16="http://schemas.microsoft.com/office/drawing/2014/main" xmlns="" id="{C58AA198-C38B-4E57-BA83-8B48B2F6318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517</a:t>
            </a:fld>
            <a:endParaRPr lang="en-US" dirty="0"/>
          </a:p>
        </p:txBody>
      </p:sp>
      <p:sp>
        <p:nvSpPr>
          <p:cNvPr id="6" name="Text Placeholder 3"/>
          <p:cNvSpPr txBox="1">
            <a:spLocks/>
          </p:cNvSpPr>
          <p:nvPr/>
        </p:nvSpPr>
        <p:spPr>
          <a:xfrm>
            <a:off x="1011000" y="1539000"/>
            <a:ext cx="10321675" cy="477031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en-US" sz="2398" b="1" dirty="0">
                <a:latin typeface="Consolas" pitchFamily="49" charset="0"/>
                <a:cs typeface="Consolas" pitchFamily="49" charset="0"/>
              </a:rPr>
              <a:t>class Person:</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a:t>
            </a:r>
            <a:r>
              <a:rPr lang="en-US" sz="2398" b="1" dirty="0" err="1">
                <a:latin typeface="Consolas" pitchFamily="49" charset="0"/>
                <a:cs typeface="Consolas" pitchFamily="49" charset="0"/>
              </a:rPr>
              <a:t>def</a:t>
            </a:r>
            <a:r>
              <a:rPr lang="en-US" sz="2398" b="1" dirty="0">
                <a:latin typeface="Consolas" pitchFamily="49" charset="0"/>
                <a:cs typeface="Consolas" pitchFamily="49" charset="0"/>
              </a:rPr>
              <a:t> __</a:t>
            </a:r>
            <a:r>
              <a:rPr lang="en-US" sz="2398" b="1" dirty="0" err="1">
                <a:latin typeface="Consolas" pitchFamily="49" charset="0"/>
                <a:cs typeface="Consolas" pitchFamily="49" charset="0"/>
              </a:rPr>
              <a:t>init</a:t>
            </a:r>
            <a:r>
              <a:rPr lang="en-US" sz="2398" b="1" dirty="0">
                <a:latin typeface="Consolas" pitchFamily="49" charset="0"/>
                <a:cs typeface="Consolas" pitchFamily="49" charset="0"/>
              </a:rPr>
              <a:t>__(self, </a:t>
            </a:r>
            <a:r>
              <a:rPr lang="en-US" sz="2398" b="1" dirty="0" err="1">
                <a:latin typeface="Consolas" pitchFamily="49" charset="0"/>
                <a:cs typeface="Consolas" pitchFamily="49" charset="0"/>
              </a:rPr>
              <a:t>first_name</a:t>
            </a:r>
            <a:r>
              <a:rPr lang="en-US" sz="2398" b="1" dirty="0">
                <a:latin typeface="Consolas" pitchFamily="49" charset="0"/>
                <a:cs typeface="Consolas" pitchFamily="49" charset="0"/>
              </a:rPr>
              <a:t>, </a:t>
            </a:r>
            <a:r>
              <a:rPr lang="en-US" sz="2398" b="1" dirty="0" err="1">
                <a:latin typeface="Consolas" pitchFamily="49" charset="0"/>
                <a:cs typeface="Consolas" pitchFamily="49" charset="0"/>
              </a:rPr>
              <a:t>last_name</a:t>
            </a:r>
            <a:r>
              <a:rPr lang="en-US" sz="2398" b="1" dirty="0">
                <a:latin typeface="Consolas" pitchFamily="49" charset="0"/>
                <a:cs typeface="Consolas" pitchFamily="49" charset="0"/>
              </a:rPr>
              <a:t>, age):</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a:t>
            </a:r>
            <a:r>
              <a:rPr lang="en-US" sz="2398" b="1" dirty="0" err="1">
                <a:latin typeface="Consolas" pitchFamily="49" charset="0"/>
                <a:cs typeface="Consolas" pitchFamily="49" charset="0"/>
              </a:rPr>
              <a:t>self.first_name</a:t>
            </a:r>
            <a:r>
              <a:rPr lang="en-US" sz="2398" b="1" dirty="0">
                <a:latin typeface="Consolas" pitchFamily="49" charset="0"/>
                <a:cs typeface="Consolas" pitchFamily="49" charset="0"/>
              </a:rPr>
              <a:t> = </a:t>
            </a:r>
            <a:r>
              <a:rPr lang="en-US" sz="2398" b="1" dirty="0" err="1">
                <a:latin typeface="Consolas" pitchFamily="49" charset="0"/>
                <a:cs typeface="Consolas" pitchFamily="49" charset="0"/>
              </a:rPr>
              <a:t>first_name</a:t>
            </a:r>
            <a:endParaRPr lang="en-US" sz="2398" b="1" dirty="0">
              <a:latin typeface="Consolas" pitchFamily="49" charset="0"/>
              <a:cs typeface="Consolas" pitchFamily="49" charset="0"/>
            </a:endParaRP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a:t>
            </a:r>
            <a:r>
              <a:rPr lang="en-US" sz="2398" b="1" dirty="0" err="1">
                <a:latin typeface="Consolas" pitchFamily="49" charset="0"/>
                <a:cs typeface="Consolas" pitchFamily="49" charset="0"/>
              </a:rPr>
              <a:t>self.last_name</a:t>
            </a:r>
            <a:r>
              <a:rPr lang="en-US" sz="2398" b="1" dirty="0">
                <a:latin typeface="Consolas" pitchFamily="49" charset="0"/>
                <a:cs typeface="Consolas" pitchFamily="49" charset="0"/>
              </a:rPr>
              <a:t> = </a:t>
            </a:r>
            <a:r>
              <a:rPr lang="en-US" sz="2398" b="1" dirty="0" err="1">
                <a:latin typeface="Consolas" pitchFamily="49" charset="0"/>
                <a:cs typeface="Consolas" pitchFamily="49" charset="0"/>
              </a:rPr>
              <a:t>last_name</a:t>
            </a:r>
            <a:endParaRPr lang="en-US" sz="2398" b="1" dirty="0">
              <a:latin typeface="Consolas" pitchFamily="49" charset="0"/>
              <a:cs typeface="Consolas" pitchFamily="49" charset="0"/>
            </a:endParaRP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a:t>
            </a:r>
            <a:r>
              <a:rPr lang="en-US" sz="2398" b="1" dirty="0" err="1">
                <a:latin typeface="Consolas" pitchFamily="49" charset="0"/>
                <a:cs typeface="Consolas" pitchFamily="49" charset="0"/>
              </a:rPr>
              <a:t>self.age</a:t>
            </a:r>
            <a:r>
              <a:rPr lang="en-US" sz="2398" b="1" dirty="0">
                <a:latin typeface="Consolas" pitchFamily="49" charset="0"/>
                <a:cs typeface="Consolas" pitchFamily="49" charset="0"/>
              </a:rPr>
              <a:t> = age</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a:t>
            </a:r>
            <a:r>
              <a:rPr lang="en-US" sz="2398" b="1" dirty="0" err="1">
                <a:solidFill>
                  <a:schemeClr val="bg1"/>
                </a:solidFill>
                <a:latin typeface="Consolas" pitchFamily="49" charset="0"/>
                <a:cs typeface="Consolas" pitchFamily="49" charset="0"/>
              </a:rPr>
              <a:t>def</a:t>
            </a:r>
            <a:r>
              <a:rPr lang="en-US" sz="2398" b="1" dirty="0">
                <a:solidFill>
                  <a:schemeClr val="bg1"/>
                </a:solidFill>
                <a:latin typeface="Consolas" pitchFamily="49" charset="0"/>
                <a:cs typeface="Consolas" pitchFamily="49" charset="0"/>
              </a:rPr>
              <a:t> </a:t>
            </a:r>
            <a:r>
              <a:rPr lang="en-US" sz="2398" b="1" dirty="0" err="1">
                <a:solidFill>
                  <a:schemeClr val="bg1"/>
                </a:solidFill>
                <a:latin typeface="Consolas" pitchFamily="49" charset="0"/>
                <a:cs typeface="Consolas" pitchFamily="49" charset="0"/>
              </a:rPr>
              <a:t>get_full_name</a:t>
            </a:r>
            <a:r>
              <a:rPr lang="en-US" sz="2398" b="1" dirty="0">
                <a:solidFill>
                  <a:schemeClr val="bg1"/>
                </a:solidFill>
                <a:latin typeface="Consolas" pitchFamily="49" charset="0"/>
                <a:cs typeface="Consolas" pitchFamily="49" charset="0"/>
              </a:rPr>
              <a:t>(self)</a:t>
            </a:r>
            <a:r>
              <a:rPr lang="en-US" sz="2398" b="1" dirty="0">
                <a:latin typeface="Consolas" pitchFamily="49" charset="0"/>
                <a:cs typeface="Consolas" pitchFamily="49" charset="0"/>
              </a:rPr>
              <a:t>:</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      return f"{</a:t>
            </a:r>
            <a:r>
              <a:rPr lang="en-US" sz="2398" b="1" dirty="0" err="1">
                <a:solidFill>
                  <a:schemeClr val="bg1"/>
                </a:solidFill>
                <a:latin typeface="Consolas" pitchFamily="49" charset="0"/>
                <a:cs typeface="Consolas" pitchFamily="49" charset="0"/>
              </a:rPr>
              <a:t>self</a:t>
            </a:r>
            <a:r>
              <a:rPr lang="en-US" sz="2398" b="1" dirty="0" err="1">
                <a:latin typeface="Consolas" pitchFamily="49" charset="0"/>
                <a:cs typeface="Consolas" pitchFamily="49" charset="0"/>
              </a:rPr>
              <a:t>.first_name</a:t>
            </a:r>
            <a:r>
              <a:rPr lang="en-US" sz="2398" b="1" dirty="0">
                <a:latin typeface="Consolas" pitchFamily="49" charset="0"/>
                <a:cs typeface="Consolas" pitchFamily="49" charset="0"/>
              </a:rPr>
              <a:t>} {</a:t>
            </a:r>
            <a:r>
              <a:rPr lang="en-US" sz="2398" b="1" dirty="0" err="1">
                <a:solidFill>
                  <a:schemeClr val="bg1"/>
                </a:solidFill>
                <a:latin typeface="Consolas" pitchFamily="49" charset="0"/>
                <a:cs typeface="Consolas" pitchFamily="49" charset="0"/>
              </a:rPr>
              <a:t>self</a:t>
            </a:r>
            <a:r>
              <a:rPr lang="en-US" sz="2398" b="1" dirty="0" err="1">
                <a:latin typeface="Consolas" pitchFamily="49" charset="0"/>
                <a:cs typeface="Consolas" pitchFamily="49" charset="0"/>
              </a:rPr>
              <a:t>.last_name</a:t>
            </a:r>
            <a:r>
              <a:rPr lang="en-US" sz="2398" b="1" dirty="0">
                <a:latin typeface="Consolas" pitchFamily="49" charset="0"/>
                <a:cs typeface="Consolas" pitchFamily="49" charset="0"/>
              </a:rPr>
              <a:t>}"</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me = Person("Peter", "Johnson", 64)</a:t>
            </a:r>
          </a:p>
          <a:p>
            <a:pPr marL="0" indent="0">
              <a:lnSpc>
                <a:spcPct val="100000"/>
              </a:lnSpc>
              <a:buFont typeface="Wingdings" panose="05000000000000000000" pitchFamily="2" charset="2"/>
              <a:buNone/>
            </a:pPr>
            <a:r>
              <a:rPr lang="en-US" sz="2398" b="1" dirty="0">
                <a:latin typeface="Consolas" pitchFamily="49" charset="0"/>
                <a:cs typeface="Consolas" pitchFamily="49" charset="0"/>
              </a:rPr>
              <a:t>print(</a:t>
            </a:r>
            <a:r>
              <a:rPr lang="en-US" sz="2398" b="1" dirty="0" err="1">
                <a:solidFill>
                  <a:schemeClr val="bg1"/>
                </a:solidFill>
                <a:latin typeface="Consolas" pitchFamily="49" charset="0"/>
                <a:cs typeface="Consolas" pitchFamily="49" charset="0"/>
              </a:rPr>
              <a:t>me.get_full_name</a:t>
            </a:r>
            <a:r>
              <a:rPr lang="en-US" sz="2398" b="1" dirty="0">
                <a:solidFill>
                  <a:schemeClr val="bg1"/>
                </a:solidFill>
                <a:latin typeface="Consolas" pitchFamily="49" charset="0"/>
                <a:cs typeface="Consolas" pitchFamily="49" charset="0"/>
              </a:rPr>
              <a:t>()</a:t>
            </a:r>
            <a:r>
              <a:rPr lang="en-US" sz="2398" b="1" dirty="0">
                <a:latin typeface="Consolas" pitchFamily="49" charset="0"/>
                <a:cs typeface="Consolas" pitchFamily="49" charset="0"/>
              </a:rPr>
              <a:t>) </a:t>
            </a:r>
            <a:r>
              <a:rPr lang="en-US" sz="2398" b="1" dirty="0">
                <a:solidFill>
                  <a:schemeClr val="accent2"/>
                </a:solidFill>
                <a:latin typeface="Consolas" pitchFamily="49" charset="0"/>
                <a:cs typeface="Consolas" pitchFamily="49" charset="0"/>
              </a:rPr>
              <a:t>#</a:t>
            </a:r>
            <a:r>
              <a:rPr lang="en-US" sz="2398" b="1" dirty="0">
                <a:latin typeface="Consolas" pitchFamily="49" charset="0"/>
                <a:cs typeface="Consolas" pitchFamily="49" charset="0"/>
              </a:rPr>
              <a:t> </a:t>
            </a:r>
            <a:r>
              <a:rPr lang="en-US" sz="2398" b="1" i="1" dirty="0">
                <a:solidFill>
                  <a:schemeClr val="accent2"/>
                </a:solidFill>
                <a:latin typeface="Consolas" pitchFamily="49" charset="0"/>
                <a:cs typeface="Consolas" pitchFamily="49" charset="0"/>
              </a:rPr>
              <a:t>Peter Johnson</a:t>
            </a:r>
          </a:p>
        </p:txBody>
      </p:sp>
    </p:spTree>
    <p:extLst>
      <p:ext uri="{BB962C8B-B14F-4D97-AF65-F5344CB8AC3E}">
        <p14:creationId xmlns:p14="http://schemas.microsoft.com/office/powerpoint/2010/main" val="15643575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2E9BED8F-223F-466E-97BD-A5BEBE127D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518</a:t>
            </a:fld>
            <a:endParaRPr lang="en-US" noProof="0" dirty="0"/>
          </a:p>
        </p:txBody>
      </p:sp>
      <p:sp>
        <p:nvSpPr>
          <p:cNvPr id="6" name="Text Placeholder 5"/>
          <p:cNvSpPr>
            <a:spLocks noGrp="1"/>
          </p:cNvSpPr>
          <p:nvPr>
            <p:ph type="body" sz="quarter" idx="10"/>
          </p:nvPr>
        </p:nvSpPr>
        <p:spPr/>
        <p:txBody>
          <a:bodyPr vert="horz" lIns="108000" tIns="36000" rIns="108000" bIns="36000" rtlCol="0" anchor="t">
            <a:normAutofit/>
          </a:bodyPr>
          <a:lstStyle/>
          <a:p>
            <a:pPr marL="456565" indent="-456565"/>
            <a:r>
              <a:rPr lang="en-US" sz="3200" dirty="0"/>
              <a:t>Create a class </a:t>
            </a:r>
            <a:r>
              <a:rPr lang="en-US" sz="3200" b="1" dirty="0">
                <a:solidFill>
                  <a:schemeClr val="bg1"/>
                </a:solidFill>
              </a:rPr>
              <a:t>Email</a:t>
            </a:r>
            <a:r>
              <a:rPr lang="en-US" sz="3200" dirty="0"/>
              <a:t> as described in the lab description</a:t>
            </a:r>
            <a:endParaRPr lang="bg-BG" dirty="0"/>
          </a:p>
          <a:p>
            <a:pPr marL="456565" indent="-456565"/>
            <a:r>
              <a:rPr lang="en-US" sz="3200" dirty="0"/>
              <a:t>You will receive some emails until you receive </a:t>
            </a:r>
            <a:r>
              <a:rPr lang="en-US" sz="3200" b="1" dirty="0">
                <a:solidFill>
                  <a:schemeClr val="bg1"/>
                </a:solidFill>
              </a:rPr>
              <a:t>"Stop"</a:t>
            </a:r>
            <a:r>
              <a:rPr lang="en-US" sz="3200" dirty="0">
                <a:solidFill>
                  <a:schemeClr val="bg1"/>
                </a:solidFill>
              </a:rPr>
              <a:t> </a:t>
            </a:r>
            <a:r>
              <a:rPr lang="en-US" sz="3200" dirty="0"/>
              <a:t/>
            </a:r>
            <a:br>
              <a:rPr lang="en-US" sz="3200" dirty="0"/>
            </a:br>
            <a:r>
              <a:rPr lang="en-US" sz="3200" dirty="0"/>
              <a:t>(separated by single space)</a:t>
            </a:r>
            <a:endParaRPr lang="en-US" sz="3200" dirty="0">
              <a:cs typeface="Calibri"/>
            </a:endParaRPr>
          </a:p>
          <a:p>
            <a:pPr marL="456565" indent="-456565"/>
            <a:r>
              <a:rPr lang="en-US" sz="3200" dirty="0"/>
              <a:t>The </a:t>
            </a:r>
            <a:r>
              <a:rPr lang="en-US" sz="3200" b="1" dirty="0">
                <a:solidFill>
                  <a:schemeClr val="bg1"/>
                </a:solidFill>
              </a:rPr>
              <a:t>first</a:t>
            </a:r>
            <a:r>
              <a:rPr lang="en-US" sz="3200" dirty="0"/>
              <a:t> will be the </a:t>
            </a:r>
            <a:r>
              <a:rPr lang="en-US" sz="3200" b="1" dirty="0">
                <a:solidFill>
                  <a:schemeClr val="bg1"/>
                </a:solidFill>
              </a:rPr>
              <a:t>sender</a:t>
            </a:r>
            <a:r>
              <a:rPr lang="en-US" sz="3200" dirty="0"/>
              <a:t>, the </a:t>
            </a:r>
            <a:r>
              <a:rPr lang="en-US" sz="3200" b="1" dirty="0">
                <a:solidFill>
                  <a:schemeClr val="bg1"/>
                </a:solidFill>
              </a:rPr>
              <a:t>second</a:t>
            </a:r>
            <a:r>
              <a:rPr lang="en-US" sz="3200" dirty="0"/>
              <a:t> one – the </a:t>
            </a:r>
            <a:r>
              <a:rPr lang="en-US" sz="3200" b="1" dirty="0">
                <a:solidFill>
                  <a:schemeClr val="bg1"/>
                </a:solidFill>
              </a:rPr>
              <a:t>receiver</a:t>
            </a:r>
            <a:r>
              <a:rPr lang="en-US" sz="3200" dirty="0"/>
              <a:t> and </a:t>
            </a:r>
            <a:br>
              <a:rPr lang="en-US" sz="3200" dirty="0"/>
            </a:br>
            <a:r>
              <a:rPr lang="en-US" sz="3200" dirty="0"/>
              <a:t>the </a:t>
            </a:r>
            <a:r>
              <a:rPr lang="en-US" sz="3200" b="1" dirty="0">
                <a:solidFill>
                  <a:schemeClr val="bg1"/>
                </a:solidFill>
              </a:rPr>
              <a:t>third</a:t>
            </a:r>
            <a:r>
              <a:rPr lang="en-US" sz="3200" dirty="0"/>
              <a:t> one – the </a:t>
            </a:r>
            <a:r>
              <a:rPr lang="en-US" sz="3200" b="1" dirty="0">
                <a:solidFill>
                  <a:schemeClr val="bg1"/>
                </a:solidFill>
              </a:rPr>
              <a:t>content</a:t>
            </a:r>
            <a:endParaRPr lang="en-US" sz="3200" b="1" dirty="0">
              <a:solidFill>
                <a:schemeClr val="bg1"/>
              </a:solidFill>
              <a:cs typeface="Calibri"/>
            </a:endParaRPr>
          </a:p>
          <a:p>
            <a:pPr marL="456565" indent="-456565"/>
            <a:r>
              <a:rPr lang="en-US" sz="3200" dirty="0"/>
              <a:t>On the final line you will be given the indices of the </a:t>
            </a:r>
            <a:r>
              <a:rPr lang="en-US" sz="3200" b="1" dirty="0">
                <a:solidFill>
                  <a:schemeClr val="bg1"/>
                </a:solidFill>
              </a:rPr>
              <a:t>sent emails</a:t>
            </a:r>
            <a:r>
              <a:rPr lang="en-US" sz="3200" dirty="0"/>
              <a:t> </a:t>
            </a:r>
            <a:br>
              <a:rPr lang="en-US" sz="3200" dirty="0"/>
            </a:br>
            <a:r>
              <a:rPr lang="en-US" sz="3200" dirty="0"/>
              <a:t>separated by comma and space. For each email print:</a:t>
            </a:r>
            <a:br>
              <a:rPr lang="en-US" sz="3200" dirty="0"/>
            </a:br>
            <a:r>
              <a:rPr lang="en-US" sz="3200" dirty="0">
                <a:latin typeface="Consolas" panose="020B0609020204030204" pitchFamily="49" charset="0"/>
              </a:rPr>
              <a:t>"{sender} says to {receiver}: {content}. Sent: </a:t>
            </a:r>
            <a:br>
              <a:rPr lang="en-US" sz="3200" dirty="0">
                <a:latin typeface="Consolas" panose="020B0609020204030204" pitchFamily="49" charset="0"/>
              </a:rPr>
            </a:br>
            <a:r>
              <a:rPr lang="en-US" sz="3200" dirty="0">
                <a:latin typeface="Consolas" panose="020B0609020204030204" pitchFamily="49" charset="0"/>
              </a:rPr>
              <a:t>{</a:t>
            </a:r>
            <a:r>
              <a:rPr lang="en-US" sz="3200" dirty="0" err="1">
                <a:latin typeface="Consolas" panose="020B0609020204030204" pitchFamily="49" charset="0"/>
              </a:rPr>
              <a:t>is_sent</a:t>
            </a:r>
            <a:r>
              <a:rPr lang="en-US" sz="3200" dirty="0">
                <a:latin typeface="Consolas" panose="020B0609020204030204" pitchFamily="49" charset="0"/>
              </a:rPr>
              <a:t>}"</a:t>
            </a:r>
          </a:p>
        </p:txBody>
      </p:sp>
      <p:sp>
        <p:nvSpPr>
          <p:cNvPr id="5" name="Title 4"/>
          <p:cNvSpPr>
            <a:spLocks noGrp="1"/>
          </p:cNvSpPr>
          <p:nvPr>
            <p:ph type="title"/>
          </p:nvPr>
        </p:nvSpPr>
        <p:spPr/>
        <p:txBody>
          <a:bodyPr/>
          <a:lstStyle/>
          <a:p>
            <a:r>
              <a:rPr lang="en-US" dirty="0"/>
              <a:t>Problem: Email</a:t>
            </a:r>
          </a:p>
        </p:txBody>
      </p:sp>
    </p:spTree>
    <p:extLst>
      <p:ext uri="{BB962C8B-B14F-4D97-AF65-F5344CB8AC3E}">
        <p14:creationId xmlns:p14="http://schemas.microsoft.com/office/powerpoint/2010/main" val="18906760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292F8BC3-4A95-4C78-A453-52DAAB68841D}"/>
              </a:ext>
            </a:extLst>
          </p:cNvPr>
          <p:cNvSpPr>
            <a:spLocks noGrp="1"/>
          </p:cNvSpPr>
          <p:nvPr>
            <p:ph type="body" sz="quarter" idx="11"/>
          </p:nvPr>
        </p:nvSpPr>
        <p:spPr>
          <a:xfrm>
            <a:off x="606000" y="1494000"/>
            <a:ext cx="9119766" cy="4850147"/>
          </a:xfrm>
        </p:spPr>
        <p:txBody>
          <a:bodyPr/>
          <a:lstStyle/>
          <a:p>
            <a:r>
              <a:rPr lang="en-US" dirty="0"/>
              <a:t>class Email:</a:t>
            </a:r>
          </a:p>
          <a:p>
            <a:r>
              <a:rPr lang="en-US" dirty="0"/>
              <a:t>  def __</a:t>
            </a:r>
            <a:r>
              <a:rPr lang="en-US" dirty="0" err="1"/>
              <a:t>init</a:t>
            </a:r>
            <a:r>
              <a:rPr lang="en-US" dirty="0"/>
              <a:t>__(self, sender, receiver, content):</a:t>
            </a:r>
          </a:p>
          <a:p>
            <a:r>
              <a:rPr lang="en-US" dirty="0"/>
              <a:t>    </a:t>
            </a:r>
            <a:r>
              <a:rPr lang="en-US" dirty="0" err="1"/>
              <a:t>self.sender</a:t>
            </a:r>
            <a:r>
              <a:rPr lang="en-US" dirty="0"/>
              <a:t> = sender</a:t>
            </a:r>
          </a:p>
          <a:p>
            <a:r>
              <a:rPr lang="en-US" dirty="0"/>
              <a:t>    </a:t>
            </a:r>
            <a:r>
              <a:rPr lang="en-US" dirty="0" err="1"/>
              <a:t>self.receiver</a:t>
            </a:r>
            <a:r>
              <a:rPr lang="en-US" dirty="0"/>
              <a:t> = receiver</a:t>
            </a:r>
          </a:p>
          <a:p>
            <a:r>
              <a:rPr lang="en-US" dirty="0"/>
              <a:t>    </a:t>
            </a:r>
            <a:r>
              <a:rPr lang="en-US" dirty="0" err="1"/>
              <a:t>self.content</a:t>
            </a:r>
            <a:r>
              <a:rPr lang="en-US" dirty="0"/>
              <a:t> = content</a:t>
            </a:r>
          </a:p>
          <a:p>
            <a:r>
              <a:rPr lang="en-US" dirty="0"/>
              <a:t>    </a:t>
            </a:r>
            <a:r>
              <a:rPr lang="en-US" dirty="0" err="1"/>
              <a:t>self.is_sent</a:t>
            </a:r>
            <a:r>
              <a:rPr lang="en-US" dirty="0"/>
              <a:t> = False</a:t>
            </a:r>
          </a:p>
          <a:p>
            <a:r>
              <a:rPr lang="en-US" dirty="0"/>
              <a:t>  def send(self):</a:t>
            </a:r>
          </a:p>
          <a:p>
            <a:r>
              <a:rPr lang="en-US" dirty="0"/>
              <a:t>    </a:t>
            </a:r>
            <a:r>
              <a:rPr lang="en-US" dirty="0" err="1"/>
              <a:t>self.is_sent</a:t>
            </a:r>
            <a:r>
              <a:rPr lang="en-US" dirty="0"/>
              <a:t> = True</a:t>
            </a:r>
          </a:p>
          <a:p>
            <a:r>
              <a:rPr lang="en-US" dirty="0"/>
              <a:t>  def </a:t>
            </a:r>
            <a:r>
              <a:rPr lang="en-US" dirty="0" err="1"/>
              <a:t>get_info</a:t>
            </a:r>
            <a:r>
              <a:rPr lang="en-US" dirty="0"/>
              <a:t>(self):</a:t>
            </a:r>
          </a:p>
          <a:p>
            <a:r>
              <a:rPr lang="en-US" dirty="0"/>
              <a:t>    return f"{</a:t>
            </a:r>
            <a:r>
              <a:rPr lang="en-US" dirty="0" err="1"/>
              <a:t>self.sender</a:t>
            </a:r>
            <a:r>
              <a:rPr lang="en-US" dirty="0"/>
              <a:t>} says to {</a:t>
            </a:r>
            <a:r>
              <a:rPr lang="en-US" dirty="0" err="1"/>
              <a:t>self.receiver</a:t>
            </a:r>
            <a:r>
              <a:rPr lang="en-US" dirty="0"/>
              <a:t>}: {</a:t>
            </a:r>
            <a:r>
              <a:rPr lang="en-US" dirty="0" err="1"/>
              <a:t>self.content</a:t>
            </a:r>
            <a:r>
              <a:rPr lang="en-US" dirty="0"/>
              <a:t>}. Sent: </a:t>
            </a:r>
            <a:br>
              <a:rPr lang="en-US" dirty="0"/>
            </a:br>
            <a:r>
              <a:rPr lang="en-US" dirty="0"/>
              <a:t>    {</a:t>
            </a:r>
            <a:r>
              <a:rPr lang="en-US" dirty="0" err="1"/>
              <a:t>self.is_sent</a:t>
            </a:r>
            <a:r>
              <a:rPr lang="en-US" dirty="0"/>
              <a:t>}"</a:t>
            </a:r>
          </a:p>
        </p:txBody>
      </p:sp>
      <p:sp>
        <p:nvSpPr>
          <p:cNvPr id="5" name="Title 4"/>
          <p:cNvSpPr>
            <a:spLocks noGrp="1"/>
          </p:cNvSpPr>
          <p:nvPr>
            <p:ph type="title"/>
          </p:nvPr>
        </p:nvSpPr>
        <p:spPr/>
        <p:txBody>
          <a:bodyPr/>
          <a:lstStyle/>
          <a:p>
            <a:r>
              <a:rPr lang="en-US"/>
              <a:t>Solution: Email (the Class)</a:t>
            </a:r>
            <a:endParaRPr lang="en-US" dirty="0"/>
          </a:p>
        </p:txBody>
      </p:sp>
      <p:sp>
        <p:nvSpPr>
          <p:cNvPr id="6" name="Slide Number">
            <a:extLst>
              <a:ext uri="{FF2B5EF4-FFF2-40B4-BE49-F238E27FC236}">
                <a16:creationId xmlns:a16="http://schemas.microsoft.com/office/drawing/2014/main" xmlns="" id="{00A9AE7B-2ED0-46C2-8810-0D00C313F7B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519</a:t>
            </a:fld>
            <a:endParaRPr lang="en-US" dirty="0"/>
          </a:p>
        </p:txBody>
      </p:sp>
    </p:spTree>
    <p:extLst>
      <p:ext uri="{BB962C8B-B14F-4D97-AF65-F5344CB8AC3E}">
        <p14:creationId xmlns:p14="http://schemas.microsoft.com/office/powerpoint/2010/main" val="20986078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xmlns="" id="{07EBE1C7-61DB-4C7F-9C93-0B2C04C3A92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52</a:t>
            </a:fld>
            <a:endParaRPr lang="en-US" noProof="0" dirty="0"/>
          </a:p>
        </p:txBody>
      </p:sp>
      <p:sp>
        <p:nvSpPr>
          <p:cNvPr id="3" name="Content Placeholder 2"/>
          <p:cNvSpPr>
            <a:spLocks noGrp="1"/>
          </p:cNvSpPr>
          <p:nvPr>
            <p:ph type="body" sz="quarter" idx="10"/>
          </p:nvPr>
        </p:nvSpPr>
        <p:spPr/>
        <p:txBody>
          <a:bodyPr/>
          <a:lstStyle/>
          <a:p>
            <a:r>
              <a:rPr lang="en-US" dirty="0"/>
              <a:t>Official web site:</a:t>
            </a:r>
          </a:p>
          <a:p>
            <a:pPr marL="0" indent="0">
              <a:buNone/>
            </a:pPr>
            <a:endParaRPr lang="en-US" dirty="0"/>
          </a:p>
          <a:p>
            <a:endParaRPr lang="en-US" dirty="0"/>
          </a:p>
          <a:p>
            <a:r>
              <a:rPr lang="en-US" dirty="0" err="1"/>
              <a:t>Softuni</a:t>
            </a:r>
            <a:r>
              <a:rPr lang="en-US" dirty="0"/>
              <a:t> Python Community group:</a:t>
            </a:r>
          </a:p>
        </p:txBody>
      </p:sp>
      <p:sp>
        <p:nvSpPr>
          <p:cNvPr id="2" name="Title 1"/>
          <p:cNvSpPr>
            <a:spLocks noGrp="1"/>
          </p:cNvSpPr>
          <p:nvPr>
            <p:ph type="title"/>
          </p:nvPr>
        </p:nvSpPr>
        <p:spPr/>
        <p:txBody>
          <a:bodyPr/>
          <a:lstStyle/>
          <a:p>
            <a:r>
              <a:rPr lang="en-US" dirty="0"/>
              <a:t>Course Web Site, Forum and FB Group</a:t>
            </a:r>
          </a:p>
        </p:txBody>
      </p:sp>
      <p:sp>
        <p:nvSpPr>
          <p:cNvPr id="7" name="Rounded Rectangle 6"/>
          <p:cNvSpPr/>
          <p:nvPr/>
        </p:nvSpPr>
        <p:spPr>
          <a:xfrm>
            <a:off x="246000" y="1902701"/>
            <a:ext cx="10237134" cy="604485"/>
          </a:xfrm>
          <a:prstGeom prst="roundRect">
            <a:avLst>
              <a:gd name="adj" fmla="val 5953"/>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defTabSz="1218804" latinLnBrk="1">
              <a:spcBef>
                <a:spcPts val="600"/>
              </a:spcBef>
              <a:spcAft>
                <a:spcPts val="600"/>
              </a:spcAft>
            </a:pPr>
            <a:r>
              <a:rPr lang="en-US" sz="2400" b="1" dirty="0">
                <a:hlinkClick r:id="rId3"/>
              </a:rPr>
              <a:t>https://softuni.bg/courses/programming-fundamentals-csharp-java-js-python</a:t>
            </a:r>
            <a:endParaRPr lang="en-US" sz="2399" b="1" noProof="1">
              <a:solidFill>
                <a:schemeClr val="bg1"/>
              </a:solidFill>
              <a:latin typeface="Consolas" pitchFamily="49" charset="0"/>
            </a:endParaRPr>
          </a:p>
        </p:txBody>
      </p:sp>
      <p:pic>
        <p:nvPicPr>
          <p:cNvPr id="6" name="Picture 5"/>
          <p:cNvPicPr>
            <a:picLocks noChangeAspect="1"/>
          </p:cNvPicPr>
          <p:nvPr/>
        </p:nvPicPr>
        <p:blipFill>
          <a:blip r:embed="rId4"/>
          <a:stretch>
            <a:fillRect/>
          </a:stretch>
        </p:blipFill>
        <p:spPr>
          <a:xfrm>
            <a:off x="10795889" y="1693774"/>
            <a:ext cx="1022338" cy="1022338"/>
          </a:xfrm>
          <a:prstGeom prst="rect">
            <a:avLst/>
          </a:prstGeom>
        </p:spPr>
      </p:pic>
      <p:pic>
        <p:nvPicPr>
          <p:cNvPr id="1032" name="Picture 8" descr="Резултат с изображение за faceboo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5890" y="3940073"/>
            <a:ext cx="1022337" cy="1022337"/>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6"/>
          <p:cNvSpPr/>
          <p:nvPr/>
        </p:nvSpPr>
        <p:spPr>
          <a:xfrm>
            <a:off x="246000" y="4149000"/>
            <a:ext cx="10273653" cy="604485"/>
          </a:xfrm>
          <a:prstGeom prst="roundRect">
            <a:avLst>
              <a:gd name="adj" fmla="val 5953"/>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p>
            <a:pPr defTabSz="1218804" latinLnBrk="1">
              <a:spcBef>
                <a:spcPts val="600"/>
              </a:spcBef>
              <a:spcAft>
                <a:spcPts val="600"/>
              </a:spcAft>
            </a:pPr>
            <a:r>
              <a:rPr lang="en-US" sz="2400" b="1" dirty="0">
                <a:hlinkClick r:id="rId6"/>
              </a:rPr>
              <a:t>https://www.facebook.com/groups/SoftUniPythonCommunity</a:t>
            </a:r>
            <a:endParaRPr lang="en-US" sz="2200" b="1" noProof="1">
              <a:solidFill>
                <a:schemeClr val="bg1"/>
              </a:solidFill>
              <a:latin typeface="Consolas" pitchFamily="49" charset="0"/>
            </a:endParaRPr>
          </a:p>
        </p:txBody>
      </p:sp>
    </p:spTree>
    <p:extLst>
      <p:ext uri="{BB962C8B-B14F-4D97-AF65-F5344CB8AC3E}">
        <p14:creationId xmlns:p14="http://schemas.microsoft.com/office/powerpoint/2010/main" val="24009185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EE03674F-F205-4153-B922-728774B4D809}"/>
              </a:ext>
            </a:extLst>
          </p:cNvPr>
          <p:cNvSpPr>
            <a:spLocks noGrp="1"/>
          </p:cNvSpPr>
          <p:nvPr>
            <p:ph type="body" sz="quarter" idx="11"/>
          </p:nvPr>
        </p:nvSpPr>
        <p:spPr>
          <a:xfrm>
            <a:off x="606000" y="1629000"/>
            <a:ext cx="9794766" cy="4462669"/>
          </a:xfrm>
        </p:spPr>
        <p:txBody>
          <a:bodyPr/>
          <a:lstStyle/>
          <a:p>
            <a:r>
              <a:rPr lang="en-US" dirty="0"/>
              <a:t>emails = []</a:t>
            </a:r>
          </a:p>
          <a:p>
            <a:r>
              <a:rPr lang="en-US" dirty="0"/>
              <a:t>line = input()</a:t>
            </a:r>
          </a:p>
          <a:p>
            <a:r>
              <a:rPr lang="en-US" dirty="0"/>
              <a:t>while line != "Stop":</a:t>
            </a:r>
          </a:p>
          <a:p>
            <a:r>
              <a:rPr lang="en-US" dirty="0"/>
              <a:t>    tokens = </a:t>
            </a:r>
            <a:r>
              <a:rPr lang="en-US" dirty="0" err="1"/>
              <a:t>line.split</a:t>
            </a:r>
            <a:r>
              <a:rPr lang="en-US" dirty="0"/>
              <a:t>(" ")</a:t>
            </a:r>
          </a:p>
          <a:p>
            <a:r>
              <a:rPr lang="en-US" dirty="0"/>
              <a:t>    email = Email(tokens[0], tokens[1], tokens[2])</a:t>
            </a:r>
          </a:p>
          <a:p>
            <a:r>
              <a:rPr lang="en-US" dirty="0"/>
              <a:t>    </a:t>
            </a:r>
            <a:r>
              <a:rPr lang="en-US" dirty="0" err="1"/>
              <a:t>emails.append</a:t>
            </a:r>
            <a:r>
              <a:rPr lang="en-US" dirty="0"/>
              <a:t>(email)</a:t>
            </a:r>
          </a:p>
          <a:p>
            <a:r>
              <a:rPr lang="en-US" dirty="0"/>
              <a:t>    line = input()</a:t>
            </a:r>
          </a:p>
          <a:p>
            <a:r>
              <a:rPr lang="en-US" dirty="0"/>
              <a:t>    </a:t>
            </a:r>
            <a:r>
              <a:rPr lang="en-US" dirty="0" err="1"/>
              <a:t>send_emails</a:t>
            </a:r>
            <a:r>
              <a:rPr lang="en-US" dirty="0"/>
              <a:t> = [int(x) for x in input().split(", ")]</a:t>
            </a:r>
          </a:p>
          <a:p>
            <a:r>
              <a:rPr lang="en-US" dirty="0"/>
              <a:t>for x in </a:t>
            </a:r>
            <a:r>
              <a:rPr lang="en-US" dirty="0" err="1"/>
              <a:t>send_emails</a:t>
            </a:r>
            <a:r>
              <a:rPr lang="en-US" dirty="0"/>
              <a:t>:</a:t>
            </a:r>
          </a:p>
          <a:p>
            <a:r>
              <a:rPr lang="en-US" dirty="0"/>
              <a:t>    emails[x].send()</a:t>
            </a:r>
          </a:p>
          <a:p>
            <a:r>
              <a:rPr lang="en-US" i="1" dirty="0">
                <a:solidFill>
                  <a:schemeClr val="accent2"/>
                </a:solidFill>
              </a:rPr>
              <a:t># TODO: print the emails</a:t>
            </a:r>
          </a:p>
        </p:txBody>
      </p:sp>
      <p:sp>
        <p:nvSpPr>
          <p:cNvPr id="5" name="Title 4"/>
          <p:cNvSpPr>
            <a:spLocks noGrp="1"/>
          </p:cNvSpPr>
          <p:nvPr>
            <p:ph type="title"/>
          </p:nvPr>
        </p:nvSpPr>
        <p:spPr/>
        <p:txBody>
          <a:bodyPr/>
          <a:lstStyle/>
          <a:p>
            <a:r>
              <a:rPr lang="en-US"/>
              <a:t>Solution: Email (the Logic)</a:t>
            </a:r>
            <a:endParaRPr lang="en-US" dirty="0"/>
          </a:p>
        </p:txBody>
      </p:sp>
      <p:sp>
        <p:nvSpPr>
          <p:cNvPr id="6" name="Slide Number">
            <a:extLst>
              <a:ext uri="{FF2B5EF4-FFF2-40B4-BE49-F238E27FC236}">
                <a16:creationId xmlns:a16="http://schemas.microsoft.com/office/drawing/2014/main" xmlns="" id="{64D51B05-45F7-4B68-B809-E4F373558BD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520</a:t>
            </a:fld>
            <a:endParaRPr lang="en-US" dirty="0"/>
          </a:p>
        </p:txBody>
      </p:sp>
    </p:spTree>
    <p:extLst>
      <p:ext uri="{BB962C8B-B14F-4D97-AF65-F5344CB8AC3E}">
        <p14:creationId xmlns:p14="http://schemas.microsoft.com/office/powerpoint/2010/main" val="23982786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109D5B2D-5718-46D8-8B8D-928449FD0D3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521</a:t>
            </a:fld>
            <a:endParaRPr lang="en-US" noProof="0" dirty="0"/>
          </a:p>
        </p:txBody>
      </p:sp>
      <p:sp>
        <p:nvSpPr>
          <p:cNvPr id="6" name="Text Placeholder 5"/>
          <p:cNvSpPr>
            <a:spLocks noGrp="1"/>
          </p:cNvSpPr>
          <p:nvPr>
            <p:ph type="body" sz="quarter" idx="10"/>
          </p:nvPr>
        </p:nvSpPr>
        <p:spPr/>
        <p:txBody>
          <a:bodyPr vert="horz" lIns="108000" tIns="36000" rIns="108000" bIns="36000" rtlCol="0" anchor="t">
            <a:normAutofit/>
          </a:bodyPr>
          <a:lstStyle/>
          <a:p>
            <a:pPr marL="456565" indent="-456565"/>
            <a:r>
              <a:rPr lang="en-US" dirty="0"/>
              <a:t>Create a </a:t>
            </a:r>
            <a:r>
              <a:rPr lang="en-US" b="1" dirty="0">
                <a:solidFill>
                  <a:schemeClr val="bg1"/>
                </a:solidFill>
              </a:rPr>
              <a:t>class Zoo</a:t>
            </a:r>
            <a:r>
              <a:rPr lang="en-US" dirty="0"/>
              <a:t> as described in the lab description</a:t>
            </a:r>
            <a:endParaRPr lang="bg-BG" dirty="0"/>
          </a:p>
          <a:p>
            <a:pPr marL="456565" indent="-456565"/>
            <a:r>
              <a:rPr lang="en-US" dirty="0"/>
              <a:t>On the first line you will receive the </a:t>
            </a:r>
            <a:r>
              <a:rPr lang="en-US" b="1" dirty="0">
                <a:solidFill>
                  <a:schemeClr val="bg1"/>
                </a:solidFill>
              </a:rPr>
              <a:t>name</a:t>
            </a:r>
            <a:r>
              <a:rPr lang="en-US" dirty="0"/>
              <a:t> of the zoo</a:t>
            </a:r>
            <a:endParaRPr lang="en-US" dirty="0">
              <a:cs typeface="Calibri"/>
            </a:endParaRPr>
          </a:p>
          <a:p>
            <a:pPr marL="456565" indent="-456565"/>
            <a:r>
              <a:rPr lang="en-US" dirty="0"/>
              <a:t>On the second line you will receive number </a:t>
            </a:r>
            <a:r>
              <a:rPr lang="en-US" b="1" dirty="0">
                <a:solidFill>
                  <a:schemeClr val="bg1"/>
                </a:solidFill>
              </a:rPr>
              <a:t>n</a:t>
            </a:r>
            <a:endParaRPr lang="en-US" b="1" dirty="0">
              <a:solidFill>
                <a:schemeClr val="bg1"/>
              </a:solidFill>
              <a:cs typeface="Calibri"/>
            </a:endParaRPr>
          </a:p>
          <a:p>
            <a:pPr marL="456565" indent="-456565"/>
            <a:r>
              <a:rPr lang="en-US" dirty="0"/>
              <a:t>On the next </a:t>
            </a:r>
            <a:r>
              <a:rPr lang="en-US" b="1" dirty="0">
                <a:solidFill>
                  <a:schemeClr val="bg1"/>
                </a:solidFill>
              </a:rPr>
              <a:t>n lines</a:t>
            </a:r>
            <a:r>
              <a:rPr lang="en-US" dirty="0"/>
              <a:t> you will receive animal info in the format: </a:t>
            </a:r>
            <a:br>
              <a:rPr lang="en-US" dirty="0"/>
            </a:br>
            <a:r>
              <a:rPr lang="en-US" dirty="0">
                <a:latin typeface="Consolas" panose="020B0609020204030204" pitchFamily="49" charset="0"/>
              </a:rPr>
              <a:t>"{species} {name}"</a:t>
            </a:r>
            <a:r>
              <a:rPr lang="en-US" dirty="0"/>
              <a:t>. Add the animal to the zoo</a:t>
            </a:r>
            <a:endParaRPr lang="en-US" dirty="0">
              <a:cs typeface="Calibri"/>
            </a:endParaRPr>
          </a:p>
          <a:p>
            <a:pPr marL="456565" indent="-456565"/>
            <a:r>
              <a:rPr lang="en-US" sz="3350" dirty="0"/>
              <a:t>On the final line you will receive a </a:t>
            </a:r>
            <a:r>
              <a:rPr lang="en-US" sz="3350" b="1" dirty="0">
                <a:solidFill>
                  <a:schemeClr val="bg1"/>
                </a:solidFill>
              </a:rPr>
              <a:t>species</a:t>
            </a:r>
            <a:endParaRPr lang="en-US" sz="3350" b="1" dirty="0">
              <a:solidFill>
                <a:schemeClr val="bg1"/>
              </a:solidFill>
              <a:cs typeface="Calibri"/>
            </a:endParaRPr>
          </a:p>
          <a:p>
            <a:pPr marL="456565" indent="-456565"/>
            <a:r>
              <a:rPr lang="en-US" dirty="0"/>
              <a:t>Print all the info for that species and the total count of animals</a:t>
            </a:r>
            <a:endParaRPr lang="en-US" dirty="0">
              <a:cs typeface="Calibri"/>
            </a:endParaRPr>
          </a:p>
        </p:txBody>
      </p:sp>
      <p:sp>
        <p:nvSpPr>
          <p:cNvPr id="5" name="Title 4"/>
          <p:cNvSpPr>
            <a:spLocks noGrp="1"/>
          </p:cNvSpPr>
          <p:nvPr>
            <p:ph type="title"/>
          </p:nvPr>
        </p:nvSpPr>
        <p:spPr/>
        <p:txBody>
          <a:bodyPr/>
          <a:lstStyle/>
          <a:p>
            <a:r>
              <a:rPr lang="en-US" dirty="0"/>
              <a:t>Problem: Zoo</a:t>
            </a:r>
          </a:p>
        </p:txBody>
      </p:sp>
    </p:spTree>
    <p:extLst>
      <p:ext uri="{BB962C8B-B14F-4D97-AF65-F5344CB8AC3E}">
        <p14:creationId xmlns:p14="http://schemas.microsoft.com/office/powerpoint/2010/main" val="3330833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958570CC-3CEE-4A19-9D6C-1192F99279BC}"/>
              </a:ext>
            </a:extLst>
          </p:cNvPr>
          <p:cNvSpPr>
            <a:spLocks noGrp="1"/>
          </p:cNvSpPr>
          <p:nvPr>
            <p:ph type="body" sz="quarter" idx="11"/>
          </p:nvPr>
        </p:nvSpPr>
        <p:spPr>
          <a:xfrm>
            <a:off x="651000" y="1674000"/>
            <a:ext cx="9929766" cy="3300235"/>
          </a:xfrm>
        </p:spPr>
        <p:txBody>
          <a:bodyPr/>
          <a:lstStyle/>
          <a:p>
            <a:r>
              <a:rPr lang="en-US" dirty="0"/>
              <a:t>class Zoo:</a:t>
            </a:r>
          </a:p>
          <a:p>
            <a:r>
              <a:rPr lang="en-US" dirty="0"/>
              <a:t>    def __</a:t>
            </a:r>
            <a:r>
              <a:rPr lang="en-US" dirty="0" err="1"/>
              <a:t>init</a:t>
            </a:r>
            <a:r>
              <a:rPr lang="en-US" dirty="0"/>
              <a:t>__(self, name):</a:t>
            </a:r>
          </a:p>
          <a:p>
            <a:r>
              <a:rPr lang="en-US" dirty="0"/>
              <a:t>        self.name = name</a:t>
            </a:r>
          </a:p>
          <a:p>
            <a:r>
              <a:rPr lang="en-US" dirty="0"/>
              <a:t>        </a:t>
            </a:r>
            <a:r>
              <a:rPr lang="en-US" i="1" dirty="0">
                <a:solidFill>
                  <a:schemeClr val="accent2"/>
                </a:solidFill>
              </a:rPr>
              <a:t># TODO: create 3 lists (mammals, fishes, birds)</a:t>
            </a:r>
          </a:p>
          <a:p>
            <a:r>
              <a:rPr lang="en-US" dirty="0"/>
              <a:t>    def </a:t>
            </a:r>
            <a:r>
              <a:rPr lang="en-US" dirty="0" err="1"/>
              <a:t>add_animal</a:t>
            </a:r>
            <a:r>
              <a:rPr lang="en-US" dirty="0"/>
              <a:t>(self, species, name):</a:t>
            </a:r>
          </a:p>
          <a:p>
            <a:r>
              <a:rPr lang="en-US" dirty="0"/>
              <a:t>        </a:t>
            </a:r>
            <a:r>
              <a:rPr lang="en-US" i="1" dirty="0">
                <a:solidFill>
                  <a:schemeClr val="accent2"/>
                </a:solidFill>
              </a:rPr>
              <a:t># TODO: add the name to the given species</a:t>
            </a:r>
          </a:p>
          <a:p>
            <a:r>
              <a:rPr lang="en-US" dirty="0"/>
              <a:t>    def </a:t>
            </a:r>
            <a:r>
              <a:rPr lang="en-US" dirty="0" err="1"/>
              <a:t>get_info</a:t>
            </a:r>
            <a:r>
              <a:rPr lang="en-US" dirty="0"/>
              <a:t>(self, species):</a:t>
            </a:r>
          </a:p>
          <a:p>
            <a:r>
              <a:rPr lang="en-US" dirty="0"/>
              <a:t>        </a:t>
            </a:r>
            <a:r>
              <a:rPr lang="en-US" i="1" dirty="0">
                <a:solidFill>
                  <a:schemeClr val="accent2"/>
                </a:solidFill>
              </a:rPr>
              <a:t># TODO: create the resulting string and return it</a:t>
            </a:r>
          </a:p>
        </p:txBody>
      </p:sp>
      <p:sp>
        <p:nvSpPr>
          <p:cNvPr id="5" name="Title 4"/>
          <p:cNvSpPr>
            <a:spLocks noGrp="1"/>
          </p:cNvSpPr>
          <p:nvPr>
            <p:ph type="title"/>
          </p:nvPr>
        </p:nvSpPr>
        <p:spPr/>
        <p:txBody>
          <a:bodyPr/>
          <a:lstStyle/>
          <a:p>
            <a:r>
              <a:rPr lang="en-US"/>
              <a:t>Solution: Zoo (the Class)</a:t>
            </a:r>
            <a:endParaRPr lang="en-US" dirty="0"/>
          </a:p>
        </p:txBody>
      </p:sp>
      <p:sp>
        <p:nvSpPr>
          <p:cNvPr id="6" name="Slide Number">
            <a:extLst>
              <a:ext uri="{FF2B5EF4-FFF2-40B4-BE49-F238E27FC236}">
                <a16:creationId xmlns:a16="http://schemas.microsoft.com/office/drawing/2014/main" xmlns="" id="{EFEFDB7D-7524-4524-8027-6AFD96FED6F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522</a:t>
            </a:fld>
            <a:endParaRPr lang="en-US" dirty="0"/>
          </a:p>
        </p:txBody>
      </p:sp>
    </p:spTree>
    <p:extLst>
      <p:ext uri="{BB962C8B-B14F-4D97-AF65-F5344CB8AC3E}">
        <p14:creationId xmlns:p14="http://schemas.microsoft.com/office/powerpoint/2010/main" val="416303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EC3D39C6-D54C-479C-8991-FB92FB99691C}"/>
              </a:ext>
            </a:extLst>
          </p:cNvPr>
          <p:cNvSpPr>
            <a:spLocks noGrp="1"/>
          </p:cNvSpPr>
          <p:nvPr>
            <p:ph type="body" sz="quarter" idx="11"/>
          </p:nvPr>
        </p:nvSpPr>
        <p:spPr>
          <a:xfrm>
            <a:off x="651000" y="1719000"/>
            <a:ext cx="6824766" cy="4075191"/>
          </a:xfrm>
        </p:spPr>
        <p:txBody>
          <a:bodyPr/>
          <a:lstStyle/>
          <a:p>
            <a:r>
              <a:rPr lang="en-US" dirty="0" err="1"/>
              <a:t>zoo_name</a:t>
            </a:r>
            <a:r>
              <a:rPr lang="en-US" dirty="0"/>
              <a:t> = input()</a:t>
            </a:r>
          </a:p>
          <a:p>
            <a:r>
              <a:rPr lang="en-US" dirty="0"/>
              <a:t>zoo = Zoo(</a:t>
            </a:r>
            <a:r>
              <a:rPr lang="en-US" dirty="0" err="1"/>
              <a:t>zoo_name</a:t>
            </a:r>
            <a:r>
              <a:rPr lang="en-US" dirty="0"/>
              <a:t>)</a:t>
            </a:r>
          </a:p>
          <a:p>
            <a:r>
              <a:rPr lang="en-US" dirty="0"/>
              <a:t>count = int(input())</a:t>
            </a:r>
          </a:p>
          <a:p>
            <a:r>
              <a:rPr lang="en-US" dirty="0" err="1"/>
              <a:t>total_animals</a:t>
            </a:r>
            <a:r>
              <a:rPr lang="en-US" dirty="0"/>
              <a:t> = 0</a:t>
            </a:r>
          </a:p>
          <a:p>
            <a:r>
              <a:rPr lang="en-US" dirty="0"/>
              <a:t>for </a:t>
            </a:r>
            <a:r>
              <a:rPr lang="en-US" dirty="0" err="1"/>
              <a:t>i</a:t>
            </a:r>
            <a:r>
              <a:rPr lang="en-US" dirty="0"/>
              <a:t> in range(count):</a:t>
            </a:r>
          </a:p>
          <a:p>
            <a:r>
              <a:rPr lang="en-US" dirty="0"/>
              <a:t>   </a:t>
            </a:r>
            <a:r>
              <a:rPr lang="en-US" i="1" dirty="0">
                <a:solidFill>
                  <a:schemeClr val="accent2"/>
                </a:solidFill>
              </a:rPr>
              <a:t># Read the input</a:t>
            </a:r>
          </a:p>
          <a:p>
            <a:r>
              <a:rPr lang="en-US" i="1" dirty="0">
                <a:solidFill>
                  <a:schemeClr val="accent2"/>
                </a:solidFill>
              </a:rPr>
              <a:t>   # Add the new animal</a:t>
            </a:r>
          </a:p>
          <a:p>
            <a:r>
              <a:rPr lang="en-US" i="1" dirty="0">
                <a:solidFill>
                  <a:schemeClr val="accent2"/>
                </a:solidFill>
              </a:rPr>
              <a:t>   # Update the </a:t>
            </a:r>
            <a:r>
              <a:rPr lang="en-US" i="1" dirty="0" err="1">
                <a:solidFill>
                  <a:schemeClr val="accent2"/>
                </a:solidFill>
              </a:rPr>
              <a:t>total_animals</a:t>
            </a:r>
            <a:r>
              <a:rPr lang="en-US" i="1" dirty="0">
                <a:solidFill>
                  <a:schemeClr val="accent2"/>
                </a:solidFill>
              </a:rPr>
              <a:t> variable</a:t>
            </a:r>
          </a:p>
          <a:p>
            <a:r>
              <a:rPr lang="en-US" dirty="0"/>
              <a:t>info = input()</a:t>
            </a:r>
          </a:p>
          <a:p>
            <a:r>
              <a:rPr lang="en-US" dirty="0"/>
              <a:t>print(</a:t>
            </a:r>
            <a:r>
              <a:rPr lang="en-US" dirty="0" err="1"/>
              <a:t>zoo.get_info</a:t>
            </a:r>
            <a:r>
              <a:rPr lang="en-US" dirty="0"/>
              <a:t>(info))</a:t>
            </a:r>
          </a:p>
        </p:txBody>
      </p:sp>
      <p:sp>
        <p:nvSpPr>
          <p:cNvPr id="5" name="Title 4"/>
          <p:cNvSpPr>
            <a:spLocks noGrp="1"/>
          </p:cNvSpPr>
          <p:nvPr>
            <p:ph type="title"/>
          </p:nvPr>
        </p:nvSpPr>
        <p:spPr/>
        <p:txBody>
          <a:bodyPr/>
          <a:lstStyle/>
          <a:p>
            <a:r>
              <a:rPr lang="en-US"/>
              <a:t>Solution: Zoo (the Logic)</a:t>
            </a:r>
            <a:endParaRPr lang="en-US" dirty="0"/>
          </a:p>
        </p:txBody>
      </p:sp>
      <p:sp>
        <p:nvSpPr>
          <p:cNvPr id="6" name="Slide Number">
            <a:extLst>
              <a:ext uri="{FF2B5EF4-FFF2-40B4-BE49-F238E27FC236}">
                <a16:creationId xmlns:a16="http://schemas.microsoft.com/office/drawing/2014/main" xmlns="" id="{5BAE1C17-5F7B-41C6-8B41-3B31A5D2CDF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523</a:t>
            </a:fld>
            <a:endParaRPr lang="en-US" dirty="0"/>
          </a:p>
        </p:txBody>
      </p:sp>
    </p:spTree>
    <p:extLst>
      <p:ext uri="{BB962C8B-B14F-4D97-AF65-F5344CB8AC3E}">
        <p14:creationId xmlns:p14="http://schemas.microsoft.com/office/powerpoint/2010/main" val="39593281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EC850D8D-B775-4D85-946D-35E3FA1CA480}"/>
              </a:ext>
            </a:extLst>
          </p:cNvPr>
          <p:cNvSpPr/>
          <p:nvPr/>
        </p:nvSpPr>
        <p:spPr bwMode="auto">
          <a:xfrm>
            <a:off x="4267201" y="807603"/>
            <a:ext cx="3657600" cy="3657600"/>
          </a:xfrm>
          <a:prstGeom prst="ellipse">
            <a:avLst/>
          </a:prstGeom>
          <a:solidFill>
            <a:schemeClr val="bg2">
              <a:alpha val="50000"/>
            </a:schemeClr>
          </a:solidFill>
          <a:ln w="19050">
            <a:solidFill>
              <a:schemeClr val="bg2">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xmlns="" id="{2FA3DDFC-B55F-4C6C-8029-1C59FC6E590C}"/>
              </a:ext>
            </a:extLst>
          </p:cNvPr>
          <p:cNvSpPr>
            <a:spLocks noGrp="1"/>
          </p:cNvSpPr>
          <p:nvPr>
            <p:ph type="title" sz="quarter" idx="10"/>
          </p:nvPr>
        </p:nvSpPr>
        <p:spPr/>
        <p:txBody>
          <a:bodyPr/>
          <a:lstStyle/>
          <a:p>
            <a:r>
              <a:rPr lang="en-US"/>
              <a:t>Live Exercises</a:t>
            </a:r>
          </a:p>
        </p:txBody>
      </p:sp>
      <p:pic>
        <p:nvPicPr>
          <p:cNvPr id="4" name="Picture 3">
            <a:extLst>
              <a:ext uri="{FF2B5EF4-FFF2-40B4-BE49-F238E27FC236}">
                <a16:creationId xmlns:a16="http://schemas.microsoft.com/office/drawing/2014/main" xmlns="" id="{91164FCD-7800-435E-869A-D8FA4DBBE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267201" y="629976"/>
            <a:ext cx="3124201" cy="3835227"/>
          </a:xfrm>
          <a:prstGeom prst="rect">
            <a:avLst/>
          </a:prstGeom>
        </p:spPr>
      </p:pic>
    </p:spTree>
    <p:extLst>
      <p:ext uri="{BB962C8B-B14F-4D97-AF65-F5344CB8AC3E}">
        <p14:creationId xmlns:p14="http://schemas.microsoft.com/office/powerpoint/2010/main" val="9878598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xmlns="" id="{5652390D-B29C-40F3-B012-DF0F63DE440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525</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89644" y="1336681"/>
            <a:ext cx="8632995" cy="5300339"/>
            <a:chOff x="471000" y="1508785"/>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1000" y="1508785"/>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
              </a:pP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58463" y="3277415"/>
            <a:ext cx="2882677" cy="3119781"/>
          </a:xfrm>
          <a:prstGeom prst="rect">
            <a:avLst/>
          </a:prstGeom>
        </p:spPr>
      </p:pic>
      <p:sp>
        <p:nvSpPr>
          <p:cNvPr id="15" name="Content Placeholder 4">
            <a:extLst>
              <a:ext uri="{FF2B5EF4-FFF2-40B4-BE49-F238E27FC236}">
                <a16:creationId xmlns:a16="http://schemas.microsoft.com/office/drawing/2014/main" xmlns="" id="{373AC257-A0F4-4265-8C0F-3CB5C237A93D}"/>
              </a:ext>
            </a:extLst>
          </p:cNvPr>
          <p:cNvSpPr txBox="1">
            <a:spLocks/>
          </p:cNvSpPr>
          <p:nvPr/>
        </p:nvSpPr>
        <p:spPr>
          <a:xfrm>
            <a:off x="699285" y="1679513"/>
            <a:ext cx="8125652" cy="524532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endParaRPr lang="en-US" sz="2800" dirty="0">
              <a:solidFill>
                <a:schemeClr val="bg2"/>
              </a:solidFill>
              <a:latin typeface="Malgun Gothic (Body)"/>
            </a:endParaRPr>
          </a:p>
        </p:txBody>
      </p:sp>
      <p:sp>
        <p:nvSpPr>
          <p:cNvPr id="16" name="Content Placeholder 4">
            <a:extLst>
              <a:ext uri="{FF2B5EF4-FFF2-40B4-BE49-F238E27FC236}">
                <a16:creationId xmlns:a16="http://schemas.microsoft.com/office/drawing/2014/main" xmlns="" id="{373AC257-A0F4-4265-8C0F-3CB5C237A93D}"/>
              </a:ext>
            </a:extLst>
          </p:cNvPr>
          <p:cNvSpPr txBox="1">
            <a:spLocks/>
          </p:cNvSpPr>
          <p:nvPr/>
        </p:nvSpPr>
        <p:spPr>
          <a:xfrm>
            <a:off x="682522" y="1596445"/>
            <a:ext cx="8159178" cy="5245321"/>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30000"/>
              </a:lnSpc>
            </a:pPr>
            <a:r>
              <a:rPr lang="en-US" sz="3200" dirty="0">
                <a:solidFill>
                  <a:schemeClr val="bg2"/>
                </a:solidFill>
                <a:latin typeface="+mj-lt"/>
              </a:rPr>
              <a:t>What does </a:t>
            </a:r>
            <a:r>
              <a:rPr lang="en-US" sz="3200" b="1" dirty="0">
                <a:solidFill>
                  <a:schemeClr val="bg1">
                    <a:lumMod val="60000"/>
                    <a:lumOff val="40000"/>
                  </a:schemeClr>
                </a:solidFill>
                <a:latin typeface="+mj-lt"/>
              </a:rPr>
              <a:t>OOP</a:t>
            </a:r>
            <a:r>
              <a:rPr lang="en-US" sz="3200" dirty="0">
                <a:solidFill>
                  <a:schemeClr val="bg2"/>
                </a:solidFill>
                <a:latin typeface="+mj-lt"/>
              </a:rPr>
              <a:t> mean</a:t>
            </a:r>
          </a:p>
          <a:p>
            <a:pPr>
              <a:lnSpc>
                <a:spcPct val="130000"/>
              </a:lnSpc>
            </a:pPr>
            <a:r>
              <a:rPr lang="en-US" sz="3200" dirty="0">
                <a:solidFill>
                  <a:schemeClr val="bg2"/>
                </a:solidFill>
              </a:rPr>
              <a:t>What </a:t>
            </a:r>
            <a:r>
              <a:rPr lang="en-US" sz="3200" b="1" dirty="0">
                <a:solidFill>
                  <a:schemeClr val="bg1">
                    <a:lumMod val="60000"/>
                    <a:lumOff val="40000"/>
                  </a:schemeClr>
                </a:solidFill>
              </a:rPr>
              <a:t>classes</a:t>
            </a:r>
            <a:r>
              <a:rPr lang="en-US" sz="3200" dirty="0">
                <a:solidFill>
                  <a:schemeClr val="bg2"/>
                </a:solidFill>
              </a:rPr>
              <a:t> are and how to create them</a:t>
            </a:r>
            <a:endParaRPr lang="en-US" sz="3200" dirty="0">
              <a:solidFill>
                <a:schemeClr val="bg2"/>
              </a:solidFill>
              <a:latin typeface="+mj-lt"/>
            </a:endParaRPr>
          </a:p>
          <a:p>
            <a:pPr>
              <a:lnSpc>
                <a:spcPct val="130000"/>
              </a:lnSpc>
            </a:pPr>
            <a:r>
              <a:rPr lang="en-US" sz="3200" dirty="0">
                <a:solidFill>
                  <a:schemeClr val="bg2"/>
                </a:solidFill>
                <a:latin typeface="+mj-lt"/>
              </a:rPr>
              <a:t>What </a:t>
            </a:r>
            <a:r>
              <a:rPr lang="en-US" sz="3200" b="1" dirty="0">
                <a:solidFill>
                  <a:schemeClr val="bg1">
                    <a:lumMod val="60000"/>
                    <a:lumOff val="40000"/>
                  </a:schemeClr>
                </a:solidFill>
                <a:latin typeface="+mj-lt"/>
              </a:rPr>
              <a:t>instances</a:t>
            </a:r>
            <a:r>
              <a:rPr lang="en-US" sz="3200" dirty="0">
                <a:solidFill>
                  <a:schemeClr val="bg2"/>
                </a:solidFill>
                <a:latin typeface="+mj-lt"/>
              </a:rPr>
              <a:t> are and how to create them</a:t>
            </a:r>
          </a:p>
          <a:p>
            <a:pPr>
              <a:lnSpc>
                <a:spcPct val="130000"/>
              </a:lnSpc>
            </a:pPr>
            <a:r>
              <a:rPr lang="en-US" sz="3200" dirty="0">
                <a:solidFill>
                  <a:schemeClr val="bg2"/>
                </a:solidFill>
                <a:latin typeface="+mj-lt"/>
              </a:rPr>
              <a:t>What </a:t>
            </a:r>
            <a:r>
              <a:rPr lang="en-US" sz="3200" b="1" dirty="0">
                <a:solidFill>
                  <a:schemeClr val="bg1">
                    <a:lumMod val="60000"/>
                    <a:lumOff val="40000"/>
                  </a:schemeClr>
                </a:solidFill>
                <a:latin typeface="+mj-lt"/>
              </a:rPr>
              <a:t>attributes</a:t>
            </a:r>
            <a:r>
              <a:rPr lang="en-US" sz="3200" dirty="0">
                <a:solidFill>
                  <a:schemeClr val="bg2"/>
                </a:solidFill>
                <a:latin typeface="+mj-lt"/>
              </a:rPr>
              <a:t> and </a:t>
            </a:r>
            <a:r>
              <a:rPr lang="en-US" sz="3200" b="1" dirty="0">
                <a:solidFill>
                  <a:schemeClr val="bg1">
                    <a:lumMod val="60000"/>
                    <a:lumOff val="40000"/>
                  </a:schemeClr>
                </a:solidFill>
                <a:latin typeface="+mj-lt"/>
              </a:rPr>
              <a:t>instance methods </a:t>
            </a:r>
            <a:r>
              <a:rPr lang="en-US" sz="3200" dirty="0">
                <a:solidFill>
                  <a:schemeClr val="bg2"/>
                </a:solidFill>
                <a:latin typeface="+mj-lt"/>
              </a:rPr>
              <a:t>are</a:t>
            </a:r>
          </a:p>
        </p:txBody>
      </p:sp>
      <p:sp>
        <p:nvSpPr>
          <p:cNvPr id="2" name="Правоъгълник 1"/>
          <p:cNvSpPr/>
          <p:nvPr/>
        </p:nvSpPr>
        <p:spPr>
          <a:xfrm>
            <a:off x="279572" y="1679513"/>
            <a:ext cx="9733007" cy="1077218"/>
          </a:xfrm>
          <a:prstGeom prst="rect">
            <a:avLst/>
          </a:prstGeom>
        </p:spPr>
        <p:txBody>
          <a:bodyPr wrap="square">
            <a:spAutoFit/>
          </a:bodyPr>
          <a:lstStyle/>
          <a:p>
            <a:pPr marL="342900" lvl="1" indent="-342900">
              <a:buFont typeface="Wingdings" pitchFamily="2" charset="2"/>
              <a:buChar char="§"/>
            </a:pPr>
            <a:endParaRPr lang="en-US" sz="3200" dirty="0">
              <a:solidFill>
                <a:schemeClr val="bg2"/>
              </a:solidFill>
            </a:endParaRPr>
          </a:p>
          <a:p>
            <a:pPr marL="342900" indent="-342900">
              <a:buFont typeface="Wingdings" pitchFamily="2" charset="2"/>
              <a:buChar char="§"/>
            </a:pPr>
            <a:endParaRPr lang="ko-KR" altLang="en-US" sz="3200" dirty="0">
              <a:solidFill>
                <a:schemeClr val="bg2"/>
              </a:solidFill>
            </a:endParaRPr>
          </a:p>
        </p:txBody>
      </p:sp>
    </p:spTree>
    <p:extLst>
      <p:ext uri="{BB962C8B-B14F-4D97-AF65-F5344CB8AC3E}">
        <p14:creationId xmlns:p14="http://schemas.microsoft.com/office/powerpoint/2010/main" val="396353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7384628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3CA78216-56C1-4186-902E-D9D8F120013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527</a:t>
            </a:fld>
            <a:endParaRPr lang="en-US" dirty="0"/>
          </a:p>
        </p:txBody>
      </p:sp>
    </p:spTree>
    <p:extLst>
      <p:ext uri="{BB962C8B-B14F-4D97-AF65-F5344CB8AC3E}">
        <p14:creationId xmlns:p14="http://schemas.microsoft.com/office/powerpoint/2010/main" val="37171353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6C4474A4-9333-46C4-A6C7-1963D3F5EAB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528</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678704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9208024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5812BDA1-42C1-410B-9552-9B6AC5183D4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54</a:t>
            </a:fld>
            <a:endParaRPr lang="en-US" dirty="0"/>
          </a:p>
        </p:txBody>
      </p:sp>
    </p:spTree>
    <p:extLst>
      <p:ext uri="{BB962C8B-B14F-4D97-AF65-F5344CB8AC3E}">
        <p14:creationId xmlns:p14="http://schemas.microsoft.com/office/powerpoint/2010/main" val="1062589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EF88F597-005C-4085-8D8B-3055447A2DB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55</a:t>
            </a:fld>
            <a:endParaRPr lang="en-US" noProof="0" dirty="0"/>
          </a:p>
        </p:txBody>
      </p:sp>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1765020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A004DC04-DA2A-41C0-8578-4B8D2F08EA7D}"/>
              </a:ext>
            </a:extLst>
          </p:cNvPr>
          <p:cNvSpPr>
            <a:spLocks noGrp="1"/>
          </p:cNvSpPr>
          <p:nvPr>
            <p:ph type="subTitle" idx="1"/>
          </p:nvPr>
        </p:nvSpPr>
        <p:spPr>
          <a:xfrm>
            <a:off x="554182" y="1468428"/>
            <a:ext cx="11083636" cy="1045728"/>
          </a:xfrm>
        </p:spPr>
        <p:txBody>
          <a:bodyPr>
            <a:normAutofit/>
          </a:bodyPr>
          <a:lstStyle/>
          <a:p>
            <a:r>
              <a:rPr lang="en-US" sz="4000" dirty="0"/>
              <a:t>HTTP Request &amp; HTTP Response</a:t>
            </a:r>
            <a:endParaRPr lang="en-US" sz="4000" dirty="0">
              <a:solidFill>
                <a:srgbClr val="234465"/>
              </a:solidFill>
            </a:endParaRPr>
          </a:p>
        </p:txBody>
      </p:sp>
      <p:sp>
        <p:nvSpPr>
          <p:cNvPr id="2" name="Title 1">
            <a:extLst>
              <a:ext uri="{FF2B5EF4-FFF2-40B4-BE49-F238E27FC236}">
                <a16:creationId xmlns:a16="http://schemas.microsoft.com/office/drawing/2014/main" xmlns="" id="{37F91798-9AD5-4209-8887-958029548481}"/>
              </a:ext>
            </a:extLst>
          </p:cNvPr>
          <p:cNvSpPr>
            <a:spLocks noGrp="1"/>
          </p:cNvSpPr>
          <p:nvPr>
            <p:ph type="title"/>
          </p:nvPr>
        </p:nvSpPr>
        <p:spPr>
          <a:xfrm>
            <a:off x="554182" y="371606"/>
            <a:ext cx="11083636" cy="1045728"/>
          </a:xfrm>
        </p:spPr>
        <p:txBody>
          <a:bodyPr>
            <a:normAutofit/>
          </a:bodyPr>
          <a:lstStyle/>
          <a:p>
            <a:r>
              <a:rPr lang="en-US" sz="5400" dirty="0"/>
              <a:t>HTTP Basics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a:hlinkClick r:id="rId3"/>
              </a:rPr>
              <a:t>https://softuni.bg</a:t>
            </a:r>
            <a:endParaRPr lang="en-US" dirty="0"/>
          </a:p>
        </p:txBody>
      </p:sp>
      <p:sp>
        <p:nvSpPr>
          <p:cNvPr id="9" name="Text Placeholder 8">
            <a:extLst>
              <a:ext uri="{FF2B5EF4-FFF2-40B4-BE49-F238E27FC236}">
                <a16:creationId xmlns:a16="http://schemas.microsoft.com/office/drawing/2014/main" xmlns=""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xmlns="" id="{F585BC4C-0F13-4FD4-8F23-99FD46618370}"/>
              </a:ext>
            </a:extLst>
          </p:cNvPr>
          <p:cNvSpPr>
            <a:spLocks noGrp="1"/>
          </p:cNvSpPr>
          <p:nvPr>
            <p:ph type="body" sz="quarter" idx="20"/>
          </p:nvPr>
        </p:nvSpPr>
        <p:spPr/>
        <p:txBody>
          <a:bodyPr/>
          <a:lstStyle/>
          <a:p>
            <a:r>
              <a:rPr lang="en-US" dirty="0"/>
              <a:t>Technical Trainers</a:t>
            </a:r>
          </a:p>
        </p:txBody>
      </p:sp>
      <p:pic>
        <p:nvPicPr>
          <p:cNvPr id="5" name="Picture 4">
            <a:extLst>
              <a:ext uri="{FF2B5EF4-FFF2-40B4-BE49-F238E27FC236}">
                <a16:creationId xmlns:a16="http://schemas.microsoft.com/office/drawing/2014/main" xmlns="" id="{C21537F7-F345-4521-B94D-22F7327F85C9}"/>
              </a:ext>
            </a:extLst>
          </p:cNvPr>
          <p:cNvPicPr>
            <a:picLocks noChangeAspect="1"/>
          </p:cNvPicPr>
          <p:nvPr/>
        </p:nvPicPr>
        <p:blipFill>
          <a:blip r:embed="rId4"/>
          <a:stretch>
            <a:fillRect/>
          </a:stretch>
        </p:blipFill>
        <p:spPr>
          <a:xfrm>
            <a:off x="553082" y="2484000"/>
            <a:ext cx="2662918" cy="2049747"/>
          </a:xfrm>
          <a:prstGeom prst="rect">
            <a:avLst/>
          </a:prstGeom>
        </p:spPr>
      </p:pic>
    </p:spTree>
    <p:extLst>
      <p:ext uri="{BB962C8B-B14F-4D97-AF65-F5344CB8AC3E}">
        <p14:creationId xmlns:p14="http://schemas.microsoft.com/office/powerpoint/2010/main" val="12042646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246000" y="1224000"/>
            <a:ext cx="10890000" cy="5112875"/>
          </a:xfrm>
        </p:spPr>
        <p:txBody>
          <a:bodyPr>
            <a:normAutofit/>
          </a:bodyPr>
          <a:lstStyle/>
          <a:p>
            <a:pPr marL="446088" indent="-446088">
              <a:lnSpc>
                <a:spcPts val="4000"/>
              </a:lnSpc>
              <a:buFontTx/>
              <a:buAutoNum type="arabicPeriod"/>
            </a:pPr>
            <a:r>
              <a:rPr lang="en-US" dirty="0"/>
              <a:t>The HTTP Protocol – Basic Concepts</a:t>
            </a:r>
          </a:p>
          <a:p>
            <a:pPr marL="446088" indent="-446088">
              <a:lnSpc>
                <a:spcPts val="4000"/>
              </a:lnSpc>
              <a:buFontTx/>
              <a:buAutoNum type="arabicPeriod"/>
            </a:pPr>
            <a:r>
              <a:rPr lang="en-US" dirty="0"/>
              <a:t>HTTP Developer Tools</a:t>
            </a:r>
          </a:p>
          <a:p>
            <a:pPr marL="446088" indent="-446088">
              <a:lnSpc>
                <a:spcPts val="4000"/>
              </a:lnSpc>
              <a:buFontTx/>
              <a:buAutoNum type="arabicPeriod"/>
            </a:pPr>
            <a:r>
              <a:rPr lang="en-US" dirty="0"/>
              <a:t>HTML Forms</a:t>
            </a:r>
            <a:endParaRPr lang="bg-BG" dirty="0"/>
          </a:p>
          <a:p>
            <a:pPr marL="446088" indent="-446088">
              <a:lnSpc>
                <a:spcPts val="4000"/>
              </a:lnSpc>
              <a:buFontTx/>
              <a:buAutoNum type="arabicPeriod"/>
            </a:pPr>
            <a:r>
              <a:rPr lang="en-US" dirty="0"/>
              <a:t>HTTP Request</a:t>
            </a:r>
            <a:endParaRPr lang="bg-BG" dirty="0"/>
          </a:p>
          <a:p>
            <a:pPr marL="446088" indent="-446088">
              <a:lnSpc>
                <a:spcPts val="4000"/>
              </a:lnSpc>
              <a:buFontTx/>
              <a:buAutoNum type="arabicPeriod"/>
            </a:pPr>
            <a:r>
              <a:rPr lang="en-US" dirty="0"/>
              <a:t>HTTP Response</a:t>
            </a:r>
          </a:p>
          <a:p>
            <a:pPr marL="446088" indent="-446088">
              <a:lnSpc>
                <a:spcPts val="4000"/>
              </a:lnSpc>
              <a:buFontTx/>
              <a:buAutoNum type="arabicPeriod"/>
            </a:pPr>
            <a:r>
              <a:rPr lang="en-US" dirty="0"/>
              <a:t>URLs and URL Structure</a:t>
            </a:r>
          </a:p>
        </p:txBody>
      </p:sp>
      <p:sp>
        <p:nvSpPr>
          <p:cNvPr id="444418" name="Rectangle 2"/>
          <p:cNvSpPr>
            <a:spLocks noGrp="1" noChangeArrowheads="1"/>
          </p:cNvSpPr>
          <p:nvPr>
            <p:ph type="title"/>
          </p:nvPr>
        </p:nvSpPr>
        <p:spPr/>
        <p:txBody>
          <a:bodyPr>
            <a:normAutofit/>
          </a:bodyPr>
          <a:lstStyle/>
          <a:p>
            <a:r>
              <a:rPr lang="en-US"/>
              <a:t>Table of Contents</a:t>
            </a:r>
            <a:endParaRPr lang="bg-BG"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664" y="1449000"/>
            <a:ext cx="2115000" cy="2115000"/>
          </a:xfrm>
          <a:prstGeom prst="rect">
            <a:avLst/>
          </a:prstGeom>
        </p:spPr>
      </p:pic>
      <p:sp>
        <p:nvSpPr>
          <p:cNvPr id="8" name="Slide Number">
            <a:extLst>
              <a:ext uri="{FF2B5EF4-FFF2-40B4-BE49-F238E27FC236}">
                <a16:creationId xmlns:a16="http://schemas.microsoft.com/office/drawing/2014/main" xmlns="" id="{6CF15B81-8E0C-4FAB-ACF8-6D1711B2A23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57</a:t>
            </a:fld>
            <a:endParaRPr lang="en-US" noProof="0" dirty="0"/>
          </a:p>
        </p:txBody>
      </p:sp>
    </p:spTree>
    <p:extLst>
      <p:ext uri="{BB962C8B-B14F-4D97-AF65-F5344CB8AC3E}">
        <p14:creationId xmlns:p14="http://schemas.microsoft.com/office/powerpoint/2010/main" val="39750525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lstStyle/>
          <a:p>
            <a:r>
              <a:rPr lang="en-US" dirty="0"/>
              <a:t>Have a Question?</a:t>
            </a:r>
          </a:p>
        </p:txBody>
      </p:sp>
      <p:sp>
        <p:nvSpPr>
          <p:cNvPr id="7" name="Slide Number">
            <a:extLst>
              <a:ext uri="{FF2B5EF4-FFF2-40B4-BE49-F238E27FC236}">
                <a16:creationId xmlns:a16="http://schemas.microsoft.com/office/drawing/2014/main" xmlns="" id="{02FC5226-4F82-4CCF-B87F-886C24DE5A0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58</a:t>
            </a:fld>
            <a:endParaRPr lang="en-US" noProof="0" dirty="0"/>
          </a:p>
        </p:txBody>
      </p:sp>
    </p:spTree>
    <p:extLst>
      <p:ext uri="{BB962C8B-B14F-4D97-AF65-F5344CB8AC3E}">
        <p14:creationId xmlns:p14="http://schemas.microsoft.com/office/powerpoint/2010/main" val="3044564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F7F9A18-AC2C-40E1-85AD-CAA51F6DFE10}"/>
              </a:ext>
            </a:extLst>
          </p:cNvPr>
          <p:cNvSpPr txBox="1"/>
          <p:nvPr/>
        </p:nvSpPr>
        <p:spPr>
          <a:xfrm>
            <a:off x="4401504" y="1912401"/>
            <a:ext cx="3366655" cy="1375927"/>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7200" b="1" dirty="0">
                <a:solidFill>
                  <a:schemeClr val="bg2"/>
                </a:solidFill>
              </a:rPr>
              <a:t>http://</a:t>
            </a:r>
          </a:p>
        </p:txBody>
      </p:sp>
      <p:sp>
        <p:nvSpPr>
          <p:cNvPr id="5" name="Title 4">
            <a:extLst>
              <a:ext uri="{FF2B5EF4-FFF2-40B4-BE49-F238E27FC236}">
                <a16:creationId xmlns:a16="http://schemas.microsoft.com/office/drawing/2014/main" xmlns="" id="{35F99CB4-5D7E-4F38-A0BF-BBCC9A599C52}"/>
              </a:ext>
            </a:extLst>
          </p:cNvPr>
          <p:cNvSpPr>
            <a:spLocks noGrp="1"/>
          </p:cNvSpPr>
          <p:nvPr>
            <p:ph type="title" sz="quarter" idx="10"/>
          </p:nvPr>
        </p:nvSpPr>
        <p:spPr>
          <a:xfrm>
            <a:off x="1113372" y="4839619"/>
            <a:ext cx="9965257" cy="929381"/>
          </a:xfrm>
        </p:spPr>
        <p:txBody>
          <a:bodyPr/>
          <a:lstStyle/>
          <a:p>
            <a:r>
              <a:rPr lang="en-US" dirty="0"/>
              <a:t>HTTP Protocol – Basics</a:t>
            </a:r>
          </a:p>
        </p:txBody>
      </p:sp>
    </p:spTree>
    <p:extLst>
      <p:ext uri="{BB962C8B-B14F-4D97-AF65-F5344CB8AC3E}">
        <p14:creationId xmlns:p14="http://schemas.microsoft.com/office/powerpoint/2010/main" val="5622241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563F1A4-F0A7-46F0-A9A1-B0319F7C5BB5}"/>
              </a:ext>
            </a:extLst>
          </p:cNvPr>
          <p:cNvSpPr>
            <a:spLocks noGrp="1"/>
          </p:cNvSpPr>
          <p:nvPr>
            <p:ph type="sldNum" sz="quarter" idx="5"/>
          </p:nvPr>
        </p:nvSpPr>
        <p:spPr/>
        <p:txBody>
          <a:bodyPr/>
          <a:lstStyle/>
          <a:p>
            <a:fld id="{2BF067CD-8E6B-4360-9AA8-C5DF2A48A6D1}" type="slidenum">
              <a:rPr lang="en-US" noProof="0" smtClean="0"/>
              <a:pPr/>
              <a:t>6</a:t>
            </a:fld>
            <a:endParaRPr lang="en-US" noProof="0" dirty="0"/>
          </a:p>
        </p:txBody>
      </p:sp>
      <p:sp>
        <p:nvSpPr>
          <p:cNvPr id="3" name="Text Placeholder 2">
            <a:extLst>
              <a:ext uri="{FF2B5EF4-FFF2-40B4-BE49-F238E27FC236}">
                <a16:creationId xmlns="" xmlns:a16="http://schemas.microsoft.com/office/drawing/2014/main" id="{0AD754B3-1964-4D4D-88B9-C47B5EFD732C}"/>
              </a:ext>
            </a:extLst>
          </p:cNvPr>
          <p:cNvSpPr>
            <a:spLocks noGrp="1"/>
          </p:cNvSpPr>
          <p:nvPr>
            <p:ph type="body" sz="quarter" idx="10"/>
          </p:nvPr>
        </p:nvSpPr>
        <p:spPr>
          <a:xfrm>
            <a:off x="190400" y="1943999"/>
            <a:ext cx="6940599" cy="4780891"/>
          </a:xfrm>
        </p:spPr>
        <p:txBody>
          <a:bodyPr>
            <a:normAutofit/>
          </a:bodyPr>
          <a:lstStyle/>
          <a:p>
            <a:pPr lvl="1"/>
            <a:r>
              <a:rPr lang="en-US" b="1" dirty="0"/>
              <a:t>Statically-typed </a:t>
            </a:r>
            <a:r>
              <a:rPr lang="en-US" dirty="0"/>
              <a:t>languages perform type checking at compile time</a:t>
            </a:r>
          </a:p>
          <a:p>
            <a:pPr lvl="2"/>
            <a:r>
              <a:rPr lang="en-US" dirty="0"/>
              <a:t>Examples: C#, Java, Swift, C++</a:t>
            </a:r>
          </a:p>
          <a:p>
            <a:pPr lvl="1"/>
            <a:r>
              <a:rPr lang="en-US" b="1" dirty="0"/>
              <a:t>Dynamically-typed</a:t>
            </a:r>
            <a:r>
              <a:rPr lang="en-US" dirty="0"/>
              <a:t> languages perform type checking at runtime</a:t>
            </a:r>
          </a:p>
          <a:p>
            <a:pPr lvl="2"/>
            <a:r>
              <a:rPr lang="en-US" dirty="0"/>
              <a:t>Examples: Python, JS, PHP</a:t>
            </a:r>
          </a:p>
          <a:p>
            <a:pPr lvl="1"/>
            <a:r>
              <a:rPr lang="en-US" b="1" dirty="0"/>
              <a:t>Combined typing</a:t>
            </a:r>
            <a:r>
              <a:rPr lang="en-US" dirty="0"/>
              <a:t>: C#, TypeScript, Objective-C, Dart, …</a:t>
            </a:r>
          </a:p>
        </p:txBody>
      </p:sp>
      <p:sp>
        <p:nvSpPr>
          <p:cNvPr id="4" name="Title 3">
            <a:extLst>
              <a:ext uri="{FF2B5EF4-FFF2-40B4-BE49-F238E27FC236}">
                <a16:creationId xmlns="" xmlns:a16="http://schemas.microsoft.com/office/drawing/2014/main" id="{4E4FEBDD-7B3B-4C5A-A70A-2D4A4D958DED}"/>
              </a:ext>
            </a:extLst>
          </p:cNvPr>
          <p:cNvSpPr>
            <a:spLocks noGrp="1"/>
          </p:cNvSpPr>
          <p:nvPr>
            <p:ph type="title"/>
          </p:nvPr>
        </p:nvSpPr>
        <p:spPr/>
        <p:txBody>
          <a:bodyPr/>
          <a:lstStyle/>
          <a:p>
            <a:r>
              <a:rPr lang="en-US" dirty="0"/>
              <a:t>Statically-Typed vs. Dynamic Typed</a:t>
            </a:r>
          </a:p>
        </p:txBody>
      </p:sp>
      <p:grpSp>
        <p:nvGrpSpPr>
          <p:cNvPr id="10" name="Group 9">
            <a:extLst>
              <a:ext uri="{FF2B5EF4-FFF2-40B4-BE49-F238E27FC236}">
                <a16:creationId xmlns="" xmlns:a16="http://schemas.microsoft.com/office/drawing/2014/main" id="{E01D96D5-7E03-4105-83FC-12D6997D588A}"/>
              </a:ext>
            </a:extLst>
          </p:cNvPr>
          <p:cNvGrpSpPr/>
          <p:nvPr/>
        </p:nvGrpSpPr>
        <p:grpSpPr>
          <a:xfrm>
            <a:off x="7356000" y="1924336"/>
            <a:ext cx="4140000" cy="1726215"/>
            <a:chOff x="6681000" y="2574000"/>
            <a:chExt cx="4140000" cy="1726215"/>
          </a:xfrm>
        </p:grpSpPr>
        <p:sp>
          <p:nvSpPr>
            <p:cNvPr id="5" name="Rectangle 4">
              <a:extLst>
                <a:ext uri="{FF2B5EF4-FFF2-40B4-BE49-F238E27FC236}">
                  <a16:creationId xmlns="" xmlns:a16="http://schemas.microsoft.com/office/drawing/2014/main" id="{C0F874FF-8ACF-4AC9-A55B-B75CCF8690F3}"/>
                </a:ext>
              </a:extLst>
            </p:cNvPr>
            <p:cNvSpPr>
              <a:spLocks noChangeArrowheads="1"/>
            </p:cNvSpPr>
            <p:nvPr/>
          </p:nvSpPr>
          <p:spPr bwMode="auto">
            <a:xfrm>
              <a:off x="6681000" y="2574000"/>
              <a:ext cx="4140000" cy="172621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600" b="1" noProof="1">
                  <a:solidFill>
                    <a:schemeClr val="bg1"/>
                  </a:solidFill>
                  <a:latin typeface="Consolas" pitchFamily="49" charset="0"/>
                </a:rPr>
                <a:t>int</a:t>
              </a:r>
              <a:r>
                <a:rPr lang="en-US" sz="2600" b="1" noProof="1">
                  <a:latin typeface="Consolas" pitchFamily="49" charset="0"/>
                </a:rPr>
                <a:t> n = </a:t>
              </a:r>
              <a:r>
                <a:rPr lang="en-US" sz="2600" b="1" noProof="1">
                  <a:solidFill>
                    <a:schemeClr val="bg1"/>
                  </a:solidFill>
                  <a:latin typeface="Consolas" pitchFamily="49" charset="0"/>
                </a:rPr>
                <a:t>5</a:t>
              </a:r>
              <a:r>
                <a:rPr lang="en-US" sz="2600" b="1" noProof="1">
                  <a:latin typeface="Consolas" pitchFamily="49" charset="0"/>
                </a:rPr>
                <a:t>;</a:t>
              </a:r>
            </a:p>
            <a:p>
              <a:pPr defTabSz="1218438" latinLnBrk="1">
                <a:spcBef>
                  <a:spcPts val="600"/>
                </a:spcBef>
                <a:spcAft>
                  <a:spcPts val="600"/>
                </a:spcAft>
              </a:pPr>
              <a:r>
                <a:rPr lang="en-US" sz="2600" b="1" noProof="1">
                  <a:latin typeface="Consolas" pitchFamily="49" charset="0"/>
                </a:rPr>
                <a:t>n = </a:t>
              </a:r>
              <a:r>
                <a:rPr lang="en-US" sz="2600" b="1" noProof="1">
                  <a:solidFill>
                    <a:schemeClr val="bg1"/>
                  </a:solidFill>
                  <a:latin typeface="Consolas" pitchFamily="49" charset="0"/>
                </a:rPr>
                <a:t>"Hi"</a:t>
              </a:r>
              <a:r>
                <a:rPr lang="en-US" sz="2600" b="1" noProof="1">
                  <a:latin typeface="Consolas" pitchFamily="49" charset="0"/>
                </a:rPr>
                <a:t>; </a:t>
              </a:r>
              <a:r>
                <a:rPr lang="en-US" sz="2600" b="1" noProof="1">
                  <a:solidFill>
                    <a:schemeClr val="accent2">
                      <a:lumMod val="50000"/>
                    </a:schemeClr>
                  </a:solidFill>
                  <a:latin typeface="Consolas" pitchFamily="49" charset="0"/>
                </a:rPr>
                <a:t>// error!</a:t>
              </a:r>
            </a:p>
            <a:p>
              <a:pPr defTabSz="1218438" latinLnBrk="1">
                <a:spcBef>
                  <a:spcPts val="600"/>
                </a:spcBef>
                <a:spcAft>
                  <a:spcPts val="600"/>
                </a:spcAft>
              </a:pPr>
              <a:r>
                <a:rPr lang="en-US" sz="2600" b="1" noProof="1">
                  <a:solidFill>
                    <a:schemeClr val="bg1"/>
                  </a:solidFill>
                  <a:latin typeface="Consolas" pitchFamily="49" charset="0"/>
                </a:rPr>
                <a:t>int</a:t>
              </a:r>
              <a:r>
                <a:rPr lang="en-US" sz="2600" b="1" noProof="1">
                  <a:latin typeface="Consolas" pitchFamily="49" charset="0"/>
                </a:rPr>
                <a:t> func(</a:t>
              </a:r>
              <a:r>
                <a:rPr lang="en-US" sz="2600" b="1" noProof="1">
                  <a:solidFill>
                    <a:schemeClr val="bg1"/>
                  </a:solidFill>
                  <a:latin typeface="Consolas" pitchFamily="49" charset="0"/>
                </a:rPr>
                <a:t>int</a:t>
              </a:r>
              <a:r>
                <a:rPr lang="en-US" sz="2600" b="1" noProof="1">
                  <a:latin typeface="Consolas" pitchFamily="49" charset="0"/>
                </a:rPr>
                <a:t> n) { … }</a:t>
              </a:r>
              <a:endParaRPr lang="bg-BG" sz="2600" b="1" noProof="1">
                <a:solidFill>
                  <a:schemeClr val="accent2">
                    <a:lumMod val="50000"/>
                  </a:schemeClr>
                </a:solidFill>
                <a:latin typeface="Consolas" pitchFamily="49" charset="0"/>
              </a:endParaRPr>
            </a:p>
          </p:txBody>
        </p:sp>
        <p:sp>
          <p:nvSpPr>
            <p:cNvPr id="7" name="Rectangle 6">
              <a:extLst>
                <a:ext uri="{FF2B5EF4-FFF2-40B4-BE49-F238E27FC236}">
                  <a16:creationId xmlns="" xmlns:a16="http://schemas.microsoft.com/office/drawing/2014/main" id="{ABBDCD94-2991-41A4-8D86-C1CFCDADAAFD}"/>
                </a:ext>
              </a:extLst>
            </p:cNvPr>
            <p:cNvSpPr>
              <a:spLocks noChangeArrowheads="1"/>
            </p:cNvSpPr>
            <p:nvPr/>
          </p:nvSpPr>
          <p:spPr bwMode="auto">
            <a:xfrm>
              <a:off x="10148312" y="2574000"/>
              <a:ext cx="672688" cy="503590"/>
            </a:xfrm>
            <a:prstGeom prst="rect">
              <a:avLst/>
            </a:prstGeom>
            <a:solidFill>
              <a:schemeClr val="accent6">
                <a:lumMod val="75000"/>
                <a:alpha val="15000"/>
              </a:schemeClr>
            </a:solidFill>
            <a:ln w="12700">
              <a:solidFill>
                <a:schemeClr val="tx1">
                  <a:lumMod val="50000"/>
                </a:schemeClr>
              </a:solidFill>
            </a:ln>
          </p:spPr>
          <p:txBody>
            <a:bodyPr vert="horz" wrap="square" lIns="36000" tIns="36000" rIns="36000" bIns="36000" rtlCol="0">
              <a:spAutoFit/>
            </a:bodyPr>
            <a:lstStyle/>
            <a:p>
              <a:pPr algn="ctr" defTabSz="1218438" latinLnBrk="1">
                <a:spcBef>
                  <a:spcPts val="600"/>
                </a:spcBef>
                <a:spcAft>
                  <a:spcPts val="600"/>
                </a:spcAft>
              </a:pPr>
              <a:r>
                <a:rPr lang="en-US" sz="2800" b="1" noProof="1">
                  <a:latin typeface="Consolas" pitchFamily="49" charset="0"/>
                </a:rPr>
                <a:t>C#</a:t>
              </a:r>
              <a:endParaRPr lang="bg-BG" sz="2800" b="1" noProof="1">
                <a:solidFill>
                  <a:schemeClr val="accent2">
                    <a:lumMod val="50000"/>
                  </a:schemeClr>
                </a:solidFill>
                <a:latin typeface="Consolas" pitchFamily="49" charset="0"/>
              </a:endParaRPr>
            </a:p>
          </p:txBody>
        </p:sp>
      </p:grpSp>
      <p:grpSp>
        <p:nvGrpSpPr>
          <p:cNvPr id="11" name="Group 10">
            <a:extLst>
              <a:ext uri="{FF2B5EF4-FFF2-40B4-BE49-F238E27FC236}">
                <a16:creationId xmlns="" xmlns:a16="http://schemas.microsoft.com/office/drawing/2014/main" id="{24932568-3E39-4B31-AAC8-17858E8EEA20}"/>
              </a:ext>
            </a:extLst>
          </p:cNvPr>
          <p:cNvGrpSpPr/>
          <p:nvPr/>
        </p:nvGrpSpPr>
        <p:grpSpPr>
          <a:xfrm>
            <a:off x="7356000" y="3969000"/>
            <a:ext cx="4140000" cy="1818548"/>
            <a:chOff x="6681000" y="4329000"/>
            <a:chExt cx="4140000" cy="1818548"/>
          </a:xfrm>
        </p:grpSpPr>
        <p:sp>
          <p:nvSpPr>
            <p:cNvPr id="8" name="Rectangle 7">
              <a:extLst>
                <a:ext uri="{FF2B5EF4-FFF2-40B4-BE49-F238E27FC236}">
                  <a16:creationId xmlns="" xmlns:a16="http://schemas.microsoft.com/office/drawing/2014/main" id="{92215C0F-6D35-4D57-A9BC-90EFDDBC57E4}"/>
                </a:ext>
              </a:extLst>
            </p:cNvPr>
            <p:cNvSpPr>
              <a:spLocks noChangeArrowheads="1"/>
            </p:cNvSpPr>
            <p:nvPr/>
          </p:nvSpPr>
          <p:spPr bwMode="auto">
            <a:xfrm>
              <a:off x="6681000" y="4329000"/>
              <a:ext cx="4140000" cy="181854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n = </a:t>
              </a:r>
              <a:r>
                <a:rPr lang="en-US" sz="2800" b="1" noProof="1">
                  <a:solidFill>
                    <a:schemeClr val="bg1"/>
                  </a:solidFill>
                  <a:latin typeface="Consolas" pitchFamily="49" charset="0"/>
                </a:rPr>
                <a:t>5</a:t>
              </a:r>
              <a:r>
                <a:rPr lang="en-US" sz="2800" b="1" noProof="1">
                  <a:latin typeface="Consolas" pitchFamily="49" charset="0"/>
                </a:rPr>
                <a:t>;</a:t>
              </a:r>
            </a:p>
            <a:p>
              <a:pPr defTabSz="1218438" latinLnBrk="1">
                <a:spcBef>
                  <a:spcPts val="600"/>
                </a:spcBef>
                <a:spcAft>
                  <a:spcPts val="600"/>
                </a:spcAft>
              </a:pPr>
              <a:r>
                <a:rPr lang="en-US" sz="2800" b="1" noProof="1">
                  <a:latin typeface="Consolas" pitchFamily="49" charset="0"/>
                </a:rPr>
                <a:t>n = </a:t>
              </a:r>
              <a:r>
                <a:rPr lang="en-US" sz="2800" b="1" noProof="1">
                  <a:solidFill>
                    <a:schemeClr val="bg1"/>
                  </a:solidFill>
                  <a:latin typeface="Consolas" pitchFamily="49" charset="0"/>
                </a:rPr>
                <a:t>"Hi"</a:t>
              </a:r>
              <a:r>
                <a:rPr lang="en-US" sz="2800" b="1" noProof="1">
                  <a:latin typeface="Consolas" pitchFamily="49" charset="0"/>
                </a:rPr>
                <a:t>; </a:t>
              </a:r>
              <a:r>
                <a:rPr lang="en-US" sz="2800" b="1" noProof="1">
                  <a:solidFill>
                    <a:schemeClr val="accent2">
                      <a:lumMod val="50000"/>
                    </a:schemeClr>
                  </a:solidFill>
                  <a:latin typeface="Consolas" pitchFamily="49" charset="0"/>
                </a:rPr>
                <a:t>// OK</a:t>
              </a:r>
            </a:p>
            <a:p>
              <a:pPr defTabSz="1218438" latinLnBrk="1">
                <a:spcBef>
                  <a:spcPts val="600"/>
                </a:spcBef>
                <a:spcAft>
                  <a:spcPts val="600"/>
                </a:spcAft>
              </a:pPr>
              <a:r>
                <a:rPr lang="en-US" sz="2800" b="1" noProof="1">
                  <a:solidFill>
                    <a:schemeClr val="bg1"/>
                  </a:solidFill>
                  <a:latin typeface="Consolas" pitchFamily="49" charset="0"/>
                </a:rPr>
                <a:t>function</a:t>
              </a:r>
              <a:r>
                <a:rPr lang="en-US" sz="2800" b="1" noProof="1">
                  <a:latin typeface="Consolas" pitchFamily="49" charset="0"/>
                </a:rPr>
                <a:t> f(n) { … }</a:t>
              </a:r>
              <a:endParaRPr lang="bg-BG" sz="2800" b="1" noProof="1">
                <a:solidFill>
                  <a:schemeClr val="accent2">
                    <a:lumMod val="50000"/>
                  </a:schemeClr>
                </a:solidFill>
                <a:latin typeface="Consolas" pitchFamily="49" charset="0"/>
              </a:endParaRPr>
            </a:p>
          </p:txBody>
        </p:sp>
        <p:sp>
          <p:nvSpPr>
            <p:cNvPr id="9" name="Rectangle 8">
              <a:extLst>
                <a:ext uri="{FF2B5EF4-FFF2-40B4-BE49-F238E27FC236}">
                  <a16:creationId xmlns="" xmlns:a16="http://schemas.microsoft.com/office/drawing/2014/main" id="{C9B6FBA5-04F3-4BC1-9297-6637024DCBE8}"/>
                </a:ext>
              </a:extLst>
            </p:cNvPr>
            <p:cNvSpPr>
              <a:spLocks noChangeArrowheads="1"/>
            </p:cNvSpPr>
            <p:nvPr/>
          </p:nvSpPr>
          <p:spPr bwMode="auto">
            <a:xfrm>
              <a:off x="10148312" y="4329000"/>
              <a:ext cx="672688" cy="503590"/>
            </a:xfrm>
            <a:prstGeom prst="rect">
              <a:avLst/>
            </a:prstGeom>
            <a:solidFill>
              <a:schemeClr val="accent6">
                <a:lumMod val="75000"/>
                <a:alpha val="15000"/>
              </a:schemeClr>
            </a:solidFill>
            <a:ln w="12700">
              <a:solidFill>
                <a:schemeClr val="tx1">
                  <a:lumMod val="50000"/>
                </a:schemeClr>
              </a:solidFill>
            </a:ln>
          </p:spPr>
          <p:txBody>
            <a:bodyPr vert="horz" wrap="square" lIns="36000" tIns="36000" rIns="36000" bIns="36000" rtlCol="0">
              <a:spAutoFit/>
            </a:bodyPr>
            <a:lstStyle/>
            <a:p>
              <a:pPr algn="ctr" defTabSz="1218438" latinLnBrk="1">
                <a:spcBef>
                  <a:spcPts val="600"/>
                </a:spcBef>
                <a:spcAft>
                  <a:spcPts val="600"/>
                </a:spcAft>
              </a:pPr>
              <a:r>
                <a:rPr lang="en-US" sz="2800" b="1" noProof="1">
                  <a:latin typeface="Consolas" pitchFamily="49" charset="0"/>
                </a:rPr>
                <a:t>JS</a:t>
              </a:r>
              <a:endParaRPr lang="bg-BG" sz="2800" b="1" noProof="1">
                <a:solidFill>
                  <a:schemeClr val="accent2">
                    <a:lumMod val="50000"/>
                  </a:schemeClr>
                </a:solidFill>
                <a:latin typeface="Consolas" pitchFamily="49" charset="0"/>
              </a:endParaRPr>
            </a:p>
          </p:txBody>
        </p:sp>
      </p:grpSp>
      <p:sp>
        <p:nvSpPr>
          <p:cNvPr id="12" name="Text Placeholder 2">
            <a:extLst>
              <a:ext uri="{FF2B5EF4-FFF2-40B4-BE49-F238E27FC236}">
                <a16:creationId xmlns="" xmlns:a16="http://schemas.microsoft.com/office/drawing/2014/main" id="{4311F478-614B-4A0F-A77B-E8647C63119A}"/>
              </a:ext>
            </a:extLst>
          </p:cNvPr>
          <p:cNvSpPr txBox="1">
            <a:spLocks/>
          </p:cNvSpPr>
          <p:nvPr/>
        </p:nvSpPr>
        <p:spPr>
          <a:xfrm>
            <a:off x="190401" y="1196125"/>
            <a:ext cx="11811198"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b="1" dirty="0"/>
              <a:t>Type systems </a:t>
            </a:r>
            <a:r>
              <a:rPr lang="en-US" dirty="0"/>
              <a:t>in programming languages</a:t>
            </a:r>
          </a:p>
        </p:txBody>
      </p:sp>
    </p:spTree>
    <p:extLst>
      <p:ext uri="{BB962C8B-B14F-4D97-AF65-F5344CB8AC3E}">
        <p14:creationId xmlns:p14="http://schemas.microsoft.com/office/powerpoint/2010/main" val="27416871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623C31D9-F3FB-4D99-A60B-3C59DDA29FFD}"/>
              </a:ext>
            </a:extLst>
          </p:cNvPr>
          <p:cNvSpPr>
            <a:spLocks noGrp="1"/>
          </p:cNvSpPr>
          <p:nvPr>
            <p:ph type="body" sz="quarter" idx="10"/>
          </p:nvPr>
        </p:nvSpPr>
        <p:spPr>
          <a:xfrm>
            <a:off x="190402" y="1196125"/>
            <a:ext cx="11800598" cy="5561125"/>
          </a:xfrm>
        </p:spPr>
        <p:txBody>
          <a:bodyPr/>
          <a:lstStyle/>
          <a:p>
            <a:r>
              <a:rPr lang="en-US" b="1" dirty="0"/>
              <a:t>HTTP</a:t>
            </a:r>
            <a:r>
              <a:rPr lang="en-US" dirty="0"/>
              <a:t> (</a:t>
            </a:r>
            <a:r>
              <a:rPr lang="en-US" b="1" dirty="0">
                <a:solidFill>
                  <a:schemeClr val="bg1"/>
                </a:solidFill>
              </a:rPr>
              <a:t>H</a:t>
            </a:r>
            <a:r>
              <a:rPr lang="en-US" dirty="0"/>
              <a:t>yperText </a:t>
            </a:r>
            <a:r>
              <a:rPr lang="en-US" b="1" dirty="0">
                <a:solidFill>
                  <a:schemeClr val="bg1"/>
                </a:solidFill>
              </a:rPr>
              <a:t>T</a:t>
            </a:r>
            <a:r>
              <a:rPr lang="en-US" dirty="0"/>
              <a:t>ransfer </a:t>
            </a:r>
            <a:r>
              <a:rPr lang="en-US" b="1" dirty="0">
                <a:solidFill>
                  <a:schemeClr val="bg1"/>
                </a:solidFill>
              </a:rPr>
              <a:t>P</a:t>
            </a:r>
            <a:r>
              <a:rPr lang="en-US" dirty="0"/>
              <a:t>rotocol)</a:t>
            </a:r>
          </a:p>
          <a:p>
            <a:pPr lvl="1">
              <a:lnSpc>
                <a:spcPct val="100000"/>
              </a:lnSpc>
            </a:pPr>
            <a:r>
              <a:rPr lang="en-US" dirty="0"/>
              <a:t>Text-based client-server protocol for the Internet</a:t>
            </a:r>
          </a:p>
          <a:p>
            <a:pPr lvl="1">
              <a:lnSpc>
                <a:spcPct val="100000"/>
              </a:lnSpc>
            </a:pPr>
            <a:r>
              <a:rPr lang="en-US" dirty="0"/>
              <a:t>For transferring Web resources (HTML files, images, styles, etc.)</a:t>
            </a:r>
          </a:p>
          <a:p>
            <a:pPr lvl="1">
              <a:lnSpc>
                <a:spcPct val="100000"/>
              </a:lnSpc>
            </a:pPr>
            <a:r>
              <a:rPr lang="en-US" dirty="0"/>
              <a:t>Request-response based, relies on URLs (like </a:t>
            </a:r>
            <a:r>
              <a:rPr lang="en-US" dirty="0">
                <a:hlinkClick r:id="rId3"/>
              </a:rPr>
              <a:t>https://softuni.org</a:t>
            </a:r>
            <a:r>
              <a:rPr lang="en-US" dirty="0"/>
              <a:t>)</a:t>
            </a:r>
          </a:p>
          <a:p>
            <a:pPr lvl="1">
              <a:lnSpc>
                <a:spcPct val="100000"/>
              </a:lnSpc>
            </a:pPr>
            <a:r>
              <a:rPr lang="en-US" dirty="0"/>
              <a:t>Stateless</a:t>
            </a:r>
          </a:p>
        </p:txBody>
      </p:sp>
      <p:sp>
        <p:nvSpPr>
          <p:cNvPr id="4" name="Title 3">
            <a:extLst>
              <a:ext uri="{FF2B5EF4-FFF2-40B4-BE49-F238E27FC236}">
                <a16:creationId xmlns:a16="http://schemas.microsoft.com/office/drawing/2014/main" xmlns="" id="{EADAE456-1D8F-4FF1-A274-AF45ABB118F6}"/>
              </a:ext>
            </a:extLst>
          </p:cNvPr>
          <p:cNvSpPr>
            <a:spLocks noGrp="1"/>
          </p:cNvSpPr>
          <p:nvPr>
            <p:ph type="title"/>
          </p:nvPr>
        </p:nvSpPr>
        <p:spPr/>
        <p:txBody>
          <a:bodyPr>
            <a:normAutofit/>
          </a:bodyPr>
          <a:lstStyle/>
          <a:p>
            <a:r>
              <a:rPr lang="en-US" dirty="0"/>
              <a:t>HTTP Basics</a:t>
            </a:r>
          </a:p>
        </p:txBody>
      </p:sp>
      <p:sp>
        <p:nvSpPr>
          <p:cNvPr id="6" name="Freeform 7">
            <a:extLst>
              <a:ext uri="{FF2B5EF4-FFF2-40B4-BE49-F238E27FC236}">
                <a16:creationId xmlns:a16="http://schemas.microsoft.com/office/drawing/2014/main" xmlns="" id="{81E988A0-CA38-45DA-B5B7-1DFD6748EC9C}"/>
              </a:ext>
            </a:extLst>
          </p:cNvPr>
          <p:cNvSpPr>
            <a:spLocks/>
          </p:cNvSpPr>
          <p:nvPr/>
        </p:nvSpPr>
        <p:spPr bwMode="auto">
          <a:xfrm>
            <a:off x="3073282" y="4207174"/>
            <a:ext cx="4159269" cy="774700"/>
          </a:xfrm>
          <a:custGeom>
            <a:avLst/>
            <a:gdLst/>
            <a:ahLst/>
            <a:cxnLst>
              <a:cxn ang="0">
                <a:pos x="0" y="488"/>
              </a:cxn>
              <a:cxn ang="0">
                <a:pos x="1089" y="4"/>
              </a:cxn>
              <a:cxn ang="0">
                <a:pos x="2250" y="464"/>
              </a:cxn>
            </a:cxnLst>
            <a:rect l="0" t="0" r="r" b="b"/>
            <a:pathLst>
              <a:path w="2250" h="488">
                <a:moveTo>
                  <a:pt x="0" y="488"/>
                </a:moveTo>
                <a:cubicBezTo>
                  <a:pt x="357" y="248"/>
                  <a:pt x="714" y="8"/>
                  <a:pt x="1089" y="4"/>
                </a:cubicBezTo>
                <a:cubicBezTo>
                  <a:pt x="1464" y="0"/>
                  <a:pt x="1857" y="232"/>
                  <a:pt x="2250" y="464"/>
                </a:cubicBezTo>
              </a:path>
            </a:pathLst>
          </a:custGeom>
          <a:noFill/>
          <a:ln w="38100" cap="flat" cmpd="sng">
            <a:solidFill>
              <a:schemeClr val="tx1">
                <a:alpha val="80000"/>
              </a:schemeClr>
            </a:solidFill>
            <a:prstDash val="solid"/>
            <a:round/>
            <a:headEnd/>
            <a:tailEnd type="arrow" w="med" len="med"/>
          </a:ln>
          <a:effectLst/>
        </p:spPr>
        <p:txBody>
          <a:bodyPr wrap="none" anchor="ctr"/>
          <a:lstStyle/>
          <a:p>
            <a:endParaRPr lang="en-US" dirty="0"/>
          </a:p>
        </p:txBody>
      </p:sp>
      <p:sp>
        <p:nvSpPr>
          <p:cNvPr id="7" name="Freeform 8">
            <a:extLst>
              <a:ext uri="{FF2B5EF4-FFF2-40B4-BE49-F238E27FC236}">
                <a16:creationId xmlns:a16="http://schemas.microsoft.com/office/drawing/2014/main" xmlns="" id="{001C14A4-2596-4B9D-BD61-5022F985459F}"/>
              </a:ext>
            </a:extLst>
          </p:cNvPr>
          <p:cNvSpPr>
            <a:spLocks/>
          </p:cNvSpPr>
          <p:nvPr/>
        </p:nvSpPr>
        <p:spPr bwMode="auto">
          <a:xfrm flipH="1" flipV="1">
            <a:off x="3073281" y="5509370"/>
            <a:ext cx="4159269" cy="774700"/>
          </a:xfrm>
          <a:custGeom>
            <a:avLst/>
            <a:gdLst/>
            <a:ahLst/>
            <a:cxnLst>
              <a:cxn ang="0">
                <a:pos x="0" y="488"/>
              </a:cxn>
              <a:cxn ang="0">
                <a:pos x="1089" y="4"/>
              </a:cxn>
              <a:cxn ang="0">
                <a:pos x="2250" y="464"/>
              </a:cxn>
            </a:cxnLst>
            <a:rect l="0" t="0" r="r" b="b"/>
            <a:pathLst>
              <a:path w="2250" h="488">
                <a:moveTo>
                  <a:pt x="0" y="488"/>
                </a:moveTo>
                <a:cubicBezTo>
                  <a:pt x="357" y="248"/>
                  <a:pt x="714" y="8"/>
                  <a:pt x="1089" y="4"/>
                </a:cubicBezTo>
                <a:cubicBezTo>
                  <a:pt x="1464" y="0"/>
                  <a:pt x="1857" y="232"/>
                  <a:pt x="2250" y="464"/>
                </a:cubicBezTo>
              </a:path>
            </a:pathLst>
          </a:custGeom>
          <a:noFill/>
          <a:ln w="38100" cap="flat" cmpd="sng">
            <a:solidFill>
              <a:schemeClr val="tx1">
                <a:alpha val="80000"/>
              </a:schemeClr>
            </a:solidFill>
            <a:prstDash val="solid"/>
            <a:round/>
            <a:headEnd/>
            <a:tailEnd type="arrow" w="med" len="med"/>
          </a:ln>
          <a:effectLst/>
        </p:spPr>
        <p:txBody>
          <a:bodyPr wrap="none" anchor="ctr"/>
          <a:lstStyle/>
          <a:p>
            <a:endParaRPr lang="en-US" dirty="0"/>
          </a:p>
        </p:txBody>
      </p:sp>
      <p:sp>
        <p:nvSpPr>
          <p:cNvPr id="8" name="Text Box 9">
            <a:extLst>
              <a:ext uri="{FF2B5EF4-FFF2-40B4-BE49-F238E27FC236}">
                <a16:creationId xmlns:a16="http://schemas.microsoft.com/office/drawing/2014/main" xmlns="" id="{46810B75-B123-4216-A9D4-75BB004B0827}"/>
              </a:ext>
            </a:extLst>
          </p:cNvPr>
          <p:cNvSpPr txBox="1">
            <a:spLocks noChangeArrowheads="1"/>
          </p:cNvSpPr>
          <p:nvPr/>
        </p:nvSpPr>
        <p:spPr bwMode="auto">
          <a:xfrm>
            <a:off x="4031735" y="4495770"/>
            <a:ext cx="2178289" cy="523220"/>
          </a:xfrm>
          <a:prstGeom prst="rect">
            <a:avLst/>
          </a:prstGeom>
          <a:noFill/>
          <a:ln w="9525" algn="ctr">
            <a:noFill/>
            <a:miter lim="800000"/>
            <a:headEnd/>
            <a:tailEnd/>
          </a:ln>
          <a:effectLst/>
        </p:spPr>
        <p:txBody>
          <a:bodyPr wrap="none">
            <a:spAutoFit/>
          </a:bodyPr>
          <a:lstStyle/>
          <a:p>
            <a:r>
              <a:rPr lang="en-GB" sz="2800" b="1" dirty="0">
                <a:solidFill>
                  <a:schemeClr val="bg1"/>
                </a:solidFill>
                <a:cs typeface="Consolas" panose="020B0609020204030204" pitchFamily="49" charset="0"/>
              </a:rPr>
              <a:t>HTTP request</a:t>
            </a:r>
          </a:p>
        </p:txBody>
      </p:sp>
      <p:sp>
        <p:nvSpPr>
          <p:cNvPr id="9" name="Text Box 10">
            <a:extLst>
              <a:ext uri="{FF2B5EF4-FFF2-40B4-BE49-F238E27FC236}">
                <a16:creationId xmlns:a16="http://schemas.microsoft.com/office/drawing/2014/main" xmlns="" id="{7614FEA3-E78E-42C4-AFBC-246695396BF8}"/>
              </a:ext>
            </a:extLst>
          </p:cNvPr>
          <p:cNvSpPr txBox="1">
            <a:spLocks noChangeArrowheads="1"/>
          </p:cNvSpPr>
          <p:nvPr/>
        </p:nvSpPr>
        <p:spPr bwMode="auto">
          <a:xfrm>
            <a:off x="3998821" y="5423990"/>
            <a:ext cx="2392322" cy="523220"/>
          </a:xfrm>
          <a:prstGeom prst="rect">
            <a:avLst/>
          </a:prstGeom>
          <a:noFill/>
          <a:ln w="9525" algn="ctr">
            <a:noFill/>
            <a:miter lim="800000"/>
            <a:headEnd/>
            <a:tailEnd/>
          </a:ln>
          <a:effectLst/>
        </p:spPr>
        <p:txBody>
          <a:bodyPr wrap="none">
            <a:spAutoFit/>
          </a:bodyPr>
          <a:lstStyle/>
          <a:p>
            <a:pPr algn="ctr" eaLnBrk="1" hangingPunct="1">
              <a:lnSpc>
                <a:spcPct val="100000"/>
              </a:lnSpc>
            </a:pPr>
            <a:r>
              <a:rPr lang="en-US" sz="2800" b="1" dirty="0">
                <a:solidFill>
                  <a:schemeClr val="bg1"/>
                </a:solidFill>
                <a:cs typeface="Consolas" pitchFamily="49" charset="0"/>
              </a:rPr>
              <a:t>HTTP response</a:t>
            </a:r>
          </a:p>
        </p:txBody>
      </p:sp>
      <p:grpSp>
        <p:nvGrpSpPr>
          <p:cNvPr id="24" name="Group 23"/>
          <p:cNvGrpSpPr/>
          <p:nvPr/>
        </p:nvGrpSpPr>
        <p:grpSpPr>
          <a:xfrm>
            <a:off x="1003281" y="4416340"/>
            <a:ext cx="1895628" cy="2244842"/>
            <a:chOff x="1616315" y="4232158"/>
            <a:chExt cx="1895628" cy="2244842"/>
          </a:xfrm>
        </p:grpSpPr>
        <p:sp>
          <p:nvSpPr>
            <p:cNvPr id="15" name="TextBox 14">
              <a:extLst>
                <a:ext uri="{FF2B5EF4-FFF2-40B4-BE49-F238E27FC236}">
                  <a16:creationId xmlns:a16="http://schemas.microsoft.com/office/drawing/2014/main" xmlns="" id="{AB508205-FE42-4897-B841-3D583EACFB04}"/>
                </a:ext>
              </a:extLst>
            </p:cNvPr>
            <p:cNvSpPr txBox="1"/>
            <p:nvPr/>
          </p:nvSpPr>
          <p:spPr>
            <a:xfrm>
              <a:off x="1737087" y="6015335"/>
              <a:ext cx="1637529" cy="461665"/>
            </a:xfrm>
            <a:prstGeom prst="rect">
              <a:avLst/>
            </a:prstGeom>
            <a:noFill/>
          </p:spPr>
          <p:txBody>
            <a:bodyPr wrap="square" rtlCol="0">
              <a:spAutoFit/>
            </a:bodyPr>
            <a:lstStyle/>
            <a:p>
              <a:pPr algn="ctr"/>
              <a:r>
                <a:rPr lang="en-GB" sz="2400" dirty="0"/>
                <a:t>Web Client</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6315" y="4232158"/>
              <a:ext cx="1895628" cy="1895628"/>
            </a:xfrm>
            <a:prstGeom prst="rect">
              <a:avLst/>
            </a:prstGeom>
          </p:spPr>
        </p:pic>
      </p:grpSp>
      <p:grpSp>
        <p:nvGrpSpPr>
          <p:cNvPr id="25" name="Group 24"/>
          <p:cNvGrpSpPr/>
          <p:nvPr/>
        </p:nvGrpSpPr>
        <p:grpSpPr>
          <a:xfrm>
            <a:off x="7316683" y="4149000"/>
            <a:ext cx="1974317" cy="2479182"/>
            <a:chOff x="8089229" y="3964818"/>
            <a:chExt cx="1974317" cy="2479182"/>
          </a:xfrm>
        </p:grpSpPr>
        <p:sp>
          <p:nvSpPr>
            <p:cNvPr id="11" name="TextBox 10">
              <a:extLst>
                <a:ext uri="{FF2B5EF4-FFF2-40B4-BE49-F238E27FC236}">
                  <a16:creationId xmlns:a16="http://schemas.microsoft.com/office/drawing/2014/main" xmlns="" id="{F0664819-8BC1-4B19-AFDA-3BDBE0121D55}"/>
                </a:ext>
              </a:extLst>
            </p:cNvPr>
            <p:cNvSpPr txBox="1"/>
            <p:nvPr/>
          </p:nvSpPr>
          <p:spPr>
            <a:xfrm>
              <a:off x="8219128" y="5982335"/>
              <a:ext cx="1657263" cy="461665"/>
            </a:xfrm>
            <a:prstGeom prst="rect">
              <a:avLst/>
            </a:prstGeom>
            <a:noFill/>
          </p:spPr>
          <p:txBody>
            <a:bodyPr wrap="square" rtlCol="0">
              <a:spAutoFit/>
            </a:bodyPr>
            <a:lstStyle/>
            <a:p>
              <a:r>
                <a:rPr lang="en-GB" sz="2400" dirty="0"/>
                <a:t>Web Server</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9229" y="3964818"/>
              <a:ext cx="1974317" cy="1974317"/>
            </a:xfrm>
            <a:prstGeom prst="rect">
              <a:avLst/>
            </a:prstGeom>
          </p:spPr>
        </p:pic>
      </p:grpSp>
      <p:sp>
        <p:nvSpPr>
          <p:cNvPr id="16" name="Slide Number">
            <a:extLst>
              <a:ext uri="{FF2B5EF4-FFF2-40B4-BE49-F238E27FC236}">
                <a16:creationId xmlns:a16="http://schemas.microsoft.com/office/drawing/2014/main" xmlns="" id="{A3C3CC19-5814-49C5-9672-0A128C8927A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60</a:t>
            </a:fld>
            <a:endParaRPr lang="en-US" noProof="0" dirty="0"/>
          </a:p>
        </p:txBody>
      </p:sp>
    </p:spTree>
    <p:extLst>
      <p:ext uri="{BB962C8B-B14F-4D97-AF65-F5344CB8AC3E}">
        <p14:creationId xmlns:p14="http://schemas.microsoft.com/office/powerpoint/2010/main" val="1286068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1000"/>
                            </p:stCondLst>
                            <p:childTnLst>
                              <p:par>
                                <p:cTn id="20" presetID="10" presetClass="entr" presetSubtype="0"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500"/>
                                        <p:tgtEl>
                                          <p:spTgt spid="7"/>
                                        </p:tgtEl>
                                      </p:cBhvr>
                                    </p:animEffect>
                                  </p:childTnLst>
                                </p:cTn>
                              </p:par>
                            </p:childTnLst>
                          </p:cTn>
                        </p:par>
                        <p:par>
                          <p:cTn id="35" fill="hold">
                            <p:stCondLst>
                              <p:cond delay="3500"/>
                            </p:stCondLst>
                            <p:childTnLst>
                              <p:par>
                                <p:cTn id="36" presetID="22" presetClass="entr" presetSubtype="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B0C2CD-460C-49E5-879A-0CF719250DD3}"/>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xmlns="" id="{40A010F7-F2CD-4840-8583-1AD06BD56DF9}"/>
              </a:ext>
            </a:extLst>
          </p:cNvPr>
          <p:cNvSpPr>
            <a:spLocks noGrp="1"/>
          </p:cNvSpPr>
          <p:nvPr>
            <p:ph type="body" sz="quarter" idx="10"/>
          </p:nvPr>
        </p:nvSpPr>
        <p:spPr>
          <a:xfrm>
            <a:off x="190402" y="1196125"/>
            <a:ext cx="7660598" cy="5528766"/>
          </a:xfrm>
        </p:spPr>
        <p:txBody>
          <a:bodyPr>
            <a:normAutofit/>
          </a:bodyPr>
          <a:lstStyle/>
          <a:p>
            <a:r>
              <a:rPr lang="en-US" b="1" dirty="0"/>
              <a:t>Front-end</a:t>
            </a:r>
            <a:r>
              <a:rPr lang="en-US" dirty="0"/>
              <a:t> and </a:t>
            </a:r>
            <a:r>
              <a:rPr lang="en-US" b="1" dirty="0"/>
              <a:t>back-end</a:t>
            </a:r>
            <a:r>
              <a:rPr lang="en-US" dirty="0"/>
              <a:t> separates the modern apps into </a:t>
            </a:r>
            <a:r>
              <a:rPr lang="en-US" b="1" dirty="0"/>
              <a:t>client-side</a:t>
            </a:r>
            <a:r>
              <a:rPr lang="en-US" dirty="0"/>
              <a:t> (UI) and </a:t>
            </a:r>
            <a:r>
              <a:rPr lang="en-US" b="1" dirty="0"/>
              <a:t>server-side</a:t>
            </a:r>
            <a:r>
              <a:rPr lang="en-US" dirty="0"/>
              <a:t> (data) components</a:t>
            </a:r>
          </a:p>
          <a:p>
            <a:r>
              <a:rPr lang="en-US" b="1" dirty="0"/>
              <a:t>Front-end</a:t>
            </a:r>
            <a:r>
              <a:rPr lang="en-US" dirty="0"/>
              <a:t> == client-side components (presentation layer), e.g. React app</a:t>
            </a:r>
          </a:p>
          <a:p>
            <a:pPr lvl="1">
              <a:lnSpc>
                <a:spcPct val="100000"/>
              </a:lnSpc>
              <a:spcBef>
                <a:spcPts val="300"/>
              </a:spcBef>
            </a:pPr>
            <a:r>
              <a:rPr lang="en-US" dirty="0"/>
              <a:t>Implement the </a:t>
            </a:r>
            <a:r>
              <a:rPr lang="en-US" b="1" dirty="0"/>
              <a:t>user interface</a:t>
            </a:r>
            <a:r>
              <a:rPr lang="en-US" dirty="0"/>
              <a:t> (UI)</a:t>
            </a:r>
          </a:p>
          <a:p>
            <a:r>
              <a:rPr lang="en-US" b="1" dirty="0"/>
              <a:t>Back-end </a:t>
            </a:r>
            <a:r>
              <a:rPr lang="en-US" dirty="0"/>
              <a:t>== server-side components (business logic APIs), e.g. ASP.NET Core</a:t>
            </a:r>
          </a:p>
          <a:p>
            <a:pPr lvl="1">
              <a:lnSpc>
                <a:spcPct val="100000"/>
              </a:lnSpc>
              <a:spcBef>
                <a:spcPts val="300"/>
              </a:spcBef>
            </a:pPr>
            <a:r>
              <a:rPr lang="en-US" dirty="0"/>
              <a:t>Provide </a:t>
            </a:r>
            <a:r>
              <a:rPr lang="en-US" b="1" dirty="0"/>
              <a:t>data storage and processing</a:t>
            </a:r>
            <a:endParaRPr lang="en-US" dirty="0"/>
          </a:p>
        </p:txBody>
      </p:sp>
      <p:sp>
        <p:nvSpPr>
          <p:cNvPr id="4" name="Title 3">
            <a:extLst>
              <a:ext uri="{FF2B5EF4-FFF2-40B4-BE49-F238E27FC236}">
                <a16:creationId xmlns:a16="http://schemas.microsoft.com/office/drawing/2014/main" xmlns=""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xmlns=""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xmlns="" id="{125910A2-BB52-4F64-B171-CA1311B08626}"/>
              </a:ext>
            </a:extLst>
          </p:cNvPr>
          <p:cNvSpPr/>
          <p:nvPr/>
        </p:nvSpPr>
        <p:spPr>
          <a:xfrm>
            <a:off x="7586100" y="3382542"/>
            <a:ext cx="4639800" cy="1717330"/>
          </a:xfrm>
          <a:prstGeom prst="rect">
            <a:avLst/>
          </a:prstGeom>
        </p:spPr>
        <p:txBody>
          <a:bodyPr wrap="square">
            <a:spAutoFit/>
          </a:bodyPr>
          <a:lstStyle/>
          <a:p>
            <a:pPr marL="360363" lvl="0" indent="-360363" defTabSz="1218438">
              <a:lnSpc>
                <a:spcPct val="105000"/>
              </a:lnSpc>
              <a:spcBef>
                <a:spcPts val="600"/>
              </a:spcBef>
              <a:spcAft>
                <a:spcPts val="600"/>
              </a:spcAft>
              <a:buFont typeface="Wingdings" panose="05000000000000000000" pitchFamily="2" charset="2"/>
              <a:buChar char="§"/>
            </a:pPr>
            <a:r>
              <a:rPr lang="en-US" sz="3398" b="1" dirty="0">
                <a:solidFill>
                  <a:srgbClr val="234465"/>
                </a:solidFill>
              </a:rPr>
              <a:t>HTTP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1103576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D7A8660-AF90-4A66-A262-3B5C76C8C885}"/>
              </a:ext>
            </a:extLst>
          </p:cNvPr>
          <p:cNvSpPr>
            <a:spLocks noGrp="1"/>
          </p:cNvSpPr>
          <p:nvPr>
            <p:ph type="title"/>
          </p:nvPr>
        </p:nvSpPr>
        <p:spPr/>
        <p:txBody>
          <a:bodyPr>
            <a:normAutofit/>
          </a:bodyPr>
          <a:lstStyle/>
          <a:p>
            <a:r>
              <a:rPr lang="en-US" dirty="0"/>
              <a:t>The Client-Server Model in Web Apps</a:t>
            </a:r>
          </a:p>
        </p:txBody>
      </p:sp>
      <p:cxnSp>
        <p:nvCxnSpPr>
          <p:cNvPr id="5" name="Straight Arrow Connector 4">
            <a:extLst>
              <a:ext uri="{FF2B5EF4-FFF2-40B4-BE49-F238E27FC236}">
                <a16:creationId xmlns:a16="http://schemas.microsoft.com/office/drawing/2014/main" xmlns="" id="{1E7A71A5-2C09-4E96-8E2E-CDD8F512FF3F}"/>
              </a:ext>
            </a:extLst>
          </p:cNvPr>
          <p:cNvCxnSpPr>
            <a:cxnSpLocks/>
          </p:cNvCxnSpPr>
          <p:nvPr/>
        </p:nvCxnSpPr>
        <p:spPr>
          <a:xfrm flipH="1">
            <a:off x="3197079" y="2893050"/>
            <a:ext cx="16764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90156020-AE93-4E97-AFE7-B025154D8A90}"/>
              </a:ext>
            </a:extLst>
          </p:cNvPr>
          <p:cNvSpPr txBox="1"/>
          <p:nvPr/>
        </p:nvSpPr>
        <p:spPr>
          <a:xfrm>
            <a:off x="3389154" y="1953503"/>
            <a:ext cx="1484325" cy="523220"/>
          </a:xfrm>
          <a:prstGeom prst="rect">
            <a:avLst/>
          </a:prstGeom>
          <a:noFill/>
        </p:spPr>
        <p:txBody>
          <a:bodyPr wrap="square" rtlCol="0">
            <a:spAutoFit/>
          </a:bodyPr>
          <a:lstStyle/>
          <a:p>
            <a:r>
              <a:rPr lang="en-US" sz="2800" dirty="0"/>
              <a:t>Request</a:t>
            </a:r>
          </a:p>
        </p:txBody>
      </p:sp>
      <p:sp>
        <p:nvSpPr>
          <p:cNvPr id="7" name="TextBox 6">
            <a:extLst>
              <a:ext uri="{FF2B5EF4-FFF2-40B4-BE49-F238E27FC236}">
                <a16:creationId xmlns:a16="http://schemas.microsoft.com/office/drawing/2014/main" xmlns="" id="{47261659-DBC4-4560-887C-2BEE748C5A60}"/>
              </a:ext>
            </a:extLst>
          </p:cNvPr>
          <p:cNvSpPr txBox="1"/>
          <p:nvPr/>
        </p:nvSpPr>
        <p:spPr>
          <a:xfrm>
            <a:off x="3313899" y="2980182"/>
            <a:ext cx="1637513" cy="523220"/>
          </a:xfrm>
          <a:prstGeom prst="rect">
            <a:avLst/>
          </a:prstGeom>
          <a:noFill/>
        </p:spPr>
        <p:txBody>
          <a:bodyPr wrap="square" rtlCol="0">
            <a:spAutoFit/>
          </a:bodyPr>
          <a:lstStyle/>
          <a:p>
            <a:r>
              <a:rPr lang="en-US" sz="2800" dirty="0"/>
              <a:t>Response</a:t>
            </a:r>
          </a:p>
        </p:txBody>
      </p:sp>
      <p:cxnSp>
        <p:nvCxnSpPr>
          <p:cNvPr id="8" name="Straight Arrow Connector 7">
            <a:extLst>
              <a:ext uri="{FF2B5EF4-FFF2-40B4-BE49-F238E27FC236}">
                <a16:creationId xmlns:a16="http://schemas.microsoft.com/office/drawing/2014/main" xmlns="" id="{CAB58C66-9793-4B10-9E05-C9D1BE6FD257}"/>
              </a:ext>
            </a:extLst>
          </p:cNvPr>
          <p:cNvCxnSpPr>
            <a:cxnSpLocks/>
          </p:cNvCxnSpPr>
          <p:nvPr/>
        </p:nvCxnSpPr>
        <p:spPr>
          <a:xfrm>
            <a:off x="3197079" y="2553492"/>
            <a:ext cx="16764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724EFF5-67D4-4FD7-92DF-F9445445F2E3}"/>
              </a:ext>
            </a:extLst>
          </p:cNvPr>
          <p:cNvSpPr txBox="1"/>
          <p:nvPr/>
        </p:nvSpPr>
        <p:spPr>
          <a:xfrm>
            <a:off x="5103812" y="1154164"/>
            <a:ext cx="1905000" cy="523220"/>
          </a:xfrm>
          <a:prstGeom prst="rect">
            <a:avLst/>
          </a:prstGeom>
          <a:noFill/>
        </p:spPr>
        <p:txBody>
          <a:bodyPr wrap="square" rtlCol="0">
            <a:spAutoFit/>
          </a:bodyPr>
          <a:lstStyle/>
          <a:p>
            <a:r>
              <a:rPr lang="en-US" sz="2800" dirty="0"/>
              <a:t>Web Server</a:t>
            </a:r>
          </a:p>
        </p:txBody>
      </p:sp>
      <p:sp>
        <p:nvSpPr>
          <p:cNvPr id="15" name="TextBox 14">
            <a:extLst>
              <a:ext uri="{FF2B5EF4-FFF2-40B4-BE49-F238E27FC236}">
                <a16:creationId xmlns:a16="http://schemas.microsoft.com/office/drawing/2014/main" xmlns="" id="{31AD1122-BB54-40B7-A534-BC24BA415955}"/>
              </a:ext>
            </a:extLst>
          </p:cNvPr>
          <p:cNvSpPr txBox="1"/>
          <p:nvPr/>
        </p:nvSpPr>
        <p:spPr>
          <a:xfrm>
            <a:off x="741000" y="1195780"/>
            <a:ext cx="1905000" cy="523220"/>
          </a:xfrm>
          <a:prstGeom prst="rect">
            <a:avLst/>
          </a:prstGeom>
          <a:noFill/>
        </p:spPr>
        <p:txBody>
          <a:bodyPr wrap="square" rtlCol="0">
            <a:spAutoFit/>
          </a:bodyPr>
          <a:lstStyle/>
          <a:p>
            <a:pPr algn="ctr"/>
            <a:r>
              <a:rPr lang="en-US" sz="2800" dirty="0"/>
              <a:t>Web Client</a:t>
            </a:r>
          </a:p>
        </p:txBody>
      </p:sp>
      <p:pic>
        <p:nvPicPr>
          <p:cNvPr id="18" name="Picture 17">
            <a:extLst>
              <a:ext uri="{FF2B5EF4-FFF2-40B4-BE49-F238E27FC236}">
                <a16:creationId xmlns:a16="http://schemas.microsoft.com/office/drawing/2014/main" xmlns="" id="{2A192624-D244-4829-AC4E-2BEBE28F8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894" y="3738963"/>
            <a:ext cx="716501" cy="716501"/>
          </a:xfrm>
          <a:prstGeom prst="rect">
            <a:avLst/>
          </a:prstGeom>
        </p:spPr>
      </p:pic>
      <p:pic>
        <p:nvPicPr>
          <p:cNvPr id="19" name="Picture 18">
            <a:extLst>
              <a:ext uri="{FF2B5EF4-FFF2-40B4-BE49-F238E27FC236}">
                <a16:creationId xmlns:a16="http://schemas.microsoft.com/office/drawing/2014/main" xmlns="" id="{4F8E14B7-18A2-4064-B01F-3F3E96277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4408" y="3696414"/>
            <a:ext cx="771119" cy="771119"/>
          </a:xfrm>
          <a:prstGeom prst="rect">
            <a:avLst/>
          </a:prstGeom>
        </p:spPr>
      </p:pic>
      <p:sp>
        <p:nvSpPr>
          <p:cNvPr id="21" name="TextBox 20">
            <a:extLst>
              <a:ext uri="{FF2B5EF4-FFF2-40B4-BE49-F238E27FC236}">
                <a16:creationId xmlns:a16="http://schemas.microsoft.com/office/drawing/2014/main" xmlns="" id="{66696292-7CA3-4E11-8DED-4EA83A1F1173}"/>
              </a:ext>
            </a:extLst>
          </p:cNvPr>
          <p:cNvSpPr txBox="1"/>
          <p:nvPr/>
        </p:nvSpPr>
        <p:spPr>
          <a:xfrm>
            <a:off x="7986000" y="1195780"/>
            <a:ext cx="2348316" cy="523220"/>
          </a:xfrm>
          <a:prstGeom prst="rect">
            <a:avLst/>
          </a:prstGeom>
          <a:noFill/>
        </p:spPr>
        <p:txBody>
          <a:bodyPr wrap="square" rtlCol="0">
            <a:spAutoFit/>
          </a:bodyPr>
          <a:lstStyle/>
          <a:p>
            <a:pPr algn="ctr"/>
            <a:r>
              <a:rPr lang="en-US" sz="2800" dirty="0"/>
              <a:t>Backend</a:t>
            </a:r>
          </a:p>
        </p:txBody>
      </p:sp>
      <p:cxnSp>
        <p:nvCxnSpPr>
          <p:cNvPr id="22" name="Straight Arrow Connector 21">
            <a:extLst>
              <a:ext uri="{FF2B5EF4-FFF2-40B4-BE49-F238E27FC236}">
                <a16:creationId xmlns:a16="http://schemas.microsoft.com/office/drawing/2014/main" xmlns="" id="{4387D789-2F9C-42F6-939C-1828BEC729B4}"/>
              </a:ext>
            </a:extLst>
          </p:cNvPr>
          <p:cNvCxnSpPr/>
          <p:nvPr/>
        </p:nvCxnSpPr>
        <p:spPr>
          <a:xfrm>
            <a:off x="7257448" y="2551913"/>
            <a:ext cx="854053"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455" y="1673704"/>
            <a:ext cx="1895628" cy="1895628"/>
          </a:xfrm>
          <a:prstGeom prst="rect">
            <a:avLst/>
          </a:prstGeom>
        </p:spPr>
      </p:pic>
      <p:grpSp>
        <p:nvGrpSpPr>
          <p:cNvPr id="17" name="Group 16">
            <a:extLst>
              <a:ext uri="{FF2B5EF4-FFF2-40B4-BE49-F238E27FC236}">
                <a16:creationId xmlns:a16="http://schemas.microsoft.com/office/drawing/2014/main" xmlns="" id="{C948D6A4-EB3A-44D1-A8AB-1F424BBB9EFD}"/>
              </a:ext>
            </a:extLst>
          </p:cNvPr>
          <p:cNvGrpSpPr/>
          <p:nvPr/>
        </p:nvGrpSpPr>
        <p:grpSpPr>
          <a:xfrm>
            <a:off x="5955087" y="3448650"/>
            <a:ext cx="2729038" cy="3164297"/>
            <a:chOff x="5955087" y="3448650"/>
            <a:chExt cx="2729038" cy="3164297"/>
          </a:xfrm>
        </p:grpSpPr>
        <p:grpSp>
          <p:nvGrpSpPr>
            <p:cNvPr id="11" name="Group 10">
              <a:extLst>
                <a:ext uri="{FF2B5EF4-FFF2-40B4-BE49-F238E27FC236}">
                  <a16:creationId xmlns:a16="http://schemas.microsoft.com/office/drawing/2014/main" xmlns="" id="{B8F50934-EBF1-4330-AFC1-A64C7E89B36C}"/>
                </a:ext>
              </a:extLst>
            </p:cNvPr>
            <p:cNvGrpSpPr/>
            <p:nvPr/>
          </p:nvGrpSpPr>
          <p:grpSpPr>
            <a:xfrm>
              <a:off x="5955087" y="4393269"/>
              <a:ext cx="2729038" cy="2219678"/>
              <a:chOff x="4451000" y="4330968"/>
              <a:chExt cx="2729038" cy="2219678"/>
            </a:xfrm>
          </p:grpSpPr>
          <p:sp>
            <p:nvSpPr>
              <p:cNvPr id="12" name="TextBox 11">
                <a:extLst>
                  <a:ext uri="{FF2B5EF4-FFF2-40B4-BE49-F238E27FC236}">
                    <a16:creationId xmlns:a16="http://schemas.microsoft.com/office/drawing/2014/main" xmlns="" id="{FF871782-6504-4325-A45A-5D0D52D6B9F8}"/>
                  </a:ext>
                </a:extLst>
              </p:cNvPr>
              <p:cNvSpPr txBox="1"/>
              <p:nvPr/>
            </p:nvSpPr>
            <p:spPr>
              <a:xfrm>
                <a:off x="4603345" y="4330968"/>
                <a:ext cx="2424348" cy="523220"/>
              </a:xfrm>
              <a:prstGeom prst="rect">
                <a:avLst/>
              </a:prstGeom>
              <a:noFill/>
            </p:spPr>
            <p:txBody>
              <a:bodyPr wrap="square" rtlCol="0">
                <a:spAutoFit/>
              </a:bodyPr>
              <a:lstStyle/>
              <a:p>
                <a:r>
                  <a:rPr lang="en-US" sz="2800" dirty="0"/>
                  <a:t>Web Resources</a:t>
                </a:r>
              </a:p>
            </p:txBody>
          </p:sp>
          <p:sp>
            <p:nvSpPr>
              <p:cNvPr id="14" name="TextBox 13">
                <a:extLst>
                  <a:ext uri="{FF2B5EF4-FFF2-40B4-BE49-F238E27FC236}">
                    <a16:creationId xmlns:a16="http://schemas.microsoft.com/office/drawing/2014/main" xmlns="" id="{A1AC8FEE-BA46-4A29-B526-C05AA7C477D0}"/>
                  </a:ext>
                </a:extLst>
              </p:cNvPr>
              <p:cNvSpPr txBox="1"/>
              <p:nvPr/>
            </p:nvSpPr>
            <p:spPr>
              <a:xfrm>
                <a:off x="4451000" y="6027426"/>
                <a:ext cx="2729038" cy="523220"/>
              </a:xfrm>
              <a:prstGeom prst="rect">
                <a:avLst/>
              </a:prstGeom>
              <a:noFill/>
            </p:spPr>
            <p:txBody>
              <a:bodyPr wrap="square" rtlCol="0">
                <a:spAutoFit/>
              </a:bodyPr>
              <a:lstStyle/>
              <a:p>
                <a:r>
                  <a:rPr lang="en-US" sz="2800" dirty="0"/>
                  <a:t>HTML, PDF, JPG…</a:t>
                </a:r>
                <a:endParaRPr lang="en-US" sz="2800" dirty="0">
                  <a:solidFill>
                    <a:srgbClr val="92D050"/>
                  </a:solidFill>
                </a:endParaRPr>
              </a:p>
            </p:txBody>
          </p:sp>
        </p:grpSp>
        <p:cxnSp>
          <p:nvCxnSpPr>
            <p:cNvPr id="27" name="Straight Arrow Connector 26">
              <a:extLst>
                <a:ext uri="{FF2B5EF4-FFF2-40B4-BE49-F238E27FC236}">
                  <a16:creationId xmlns:a16="http://schemas.microsoft.com/office/drawing/2014/main" xmlns="" id="{E59EBC18-C235-4B36-BA29-44978AE405D8}"/>
                </a:ext>
              </a:extLst>
            </p:cNvPr>
            <p:cNvCxnSpPr>
              <a:cxnSpLocks/>
            </p:cNvCxnSpPr>
            <p:nvPr/>
          </p:nvCxnSpPr>
          <p:spPr>
            <a:xfrm flipV="1">
              <a:off x="7753669" y="3448650"/>
              <a:ext cx="626714" cy="904141"/>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598" y="4937604"/>
              <a:ext cx="1118250" cy="1118250"/>
            </a:xfrm>
            <a:prstGeom prst="rect">
              <a:avLst/>
            </a:prstGeom>
          </p:spPr>
        </p:pic>
      </p:grp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46499" y="1701942"/>
            <a:ext cx="1974317" cy="1974317"/>
          </a:xfrm>
          <a:prstGeom prst="rect">
            <a:avLst/>
          </a:prstGeom>
        </p:spPr>
      </p:pic>
      <p:sp>
        <p:nvSpPr>
          <p:cNvPr id="25" name="Slide Number">
            <a:extLst>
              <a:ext uri="{FF2B5EF4-FFF2-40B4-BE49-F238E27FC236}">
                <a16:creationId xmlns:a16="http://schemas.microsoft.com/office/drawing/2014/main" xmlns="" id="{5832CC1B-3A20-4FA8-B2BD-CF8B76D49F3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62</a:t>
            </a:fld>
            <a:endParaRPr lang="en-US" noProof="0" dirty="0"/>
          </a:p>
        </p:txBody>
      </p:sp>
      <p:grpSp>
        <p:nvGrpSpPr>
          <p:cNvPr id="16" name="Group 15">
            <a:extLst>
              <a:ext uri="{FF2B5EF4-FFF2-40B4-BE49-F238E27FC236}">
                <a16:creationId xmlns:a16="http://schemas.microsoft.com/office/drawing/2014/main" xmlns="" id="{C3DD588A-E695-4177-A350-E4261A6D1749}"/>
              </a:ext>
            </a:extLst>
          </p:cNvPr>
          <p:cNvGrpSpPr/>
          <p:nvPr/>
        </p:nvGrpSpPr>
        <p:grpSpPr>
          <a:xfrm>
            <a:off x="9715674" y="3448650"/>
            <a:ext cx="1755000" cy="3175350"/>
            <a:chOff x="9715674" y="3448650"/>
            <a:chExt cx="1755000" cy="3175350"/>
          </a:xfrm>
        </p:grpSpPr>
        <p:cxnSp>
          <p:nvCxnSpPr>
            <p:cNvPr id="23" name="Straight Arrow Connector 22">
              <a:extLst>
                <a:ext uri="{FF2B5EF4-FFF2-40B4-BE49-F238E27FC236}">
                  <a16:creationId xmlns:a16="http://schemas.microsoft.com/office/drawing/2014/main" xmlns="" id="{BCB70390-8BA8-4B5B-B107-CAFB9487EC2E}"/>
                </a:ext>
              </a:extLst>
            </p:cNvPr>
            <p:cNvCxnSpPr>
              <a:cxnSpLocks/>
            </p:cNvCxnSpPr>
            <p:nvPr/>
          </p:nvCxnSpPr>
          <p:spPr>
            <a:xfrm flipH="1" flipV="1">
              <a:off x="9893096" y="3448650"/>
              <a:ext cx="567904" cy="88129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8D7FA996-4A73-4149-A6D3-E6D8D78C9E3F}"/>
                </a:ext>
              </a:extLst>
            </p:cNvPr>
            <p:cNvGrpSpPr/>
            <p:nvPr/>
          </p:nvGrpSpPr>
          <p:grpSpPr>
            <a:xfrm>
              <a:off x="9715674" y="4393269"/>
              <a:ext cx="1755000" cy="2230731"/>
              <a:chOff x="9715674" y="4393269"/>
              <a:chExt cx="1755000" cy="2230731"/>
            </a:xfrm>
          </p:grpSpPr>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5674" y="4869000"/>
                <a:ext cx="1755000" cy="1755000"/>
              </a:xfrm>
              <a:prstGeom prst="rect">
                <a:avLst/>
              </a:prstGeom>
            </p:spPr>
          </p:pic>
          <p:sp>
            <p:nvSpPr>
              <p:cNvPr id="29" name="TextBox 28">
                <a:extLst>
                  <a:ext uri="{FF2B5EF4-FFF2-40B4-BE49-F238E27FC236}">
                    <a16:creationId xmlns:a16="http://schemas.microsoft.com/office/drawing/2014/main" xmlns="" id="{94EFF9AC-63CB-4709-AE74-10C2AB778F62}"/>
                  </a:ext>
                </a:extLst>
              </p:cNvPr>
              <p:cNvSpPr txBox="1"/>
              <p:nvPr/>
            </p:nvSpPr>
            <p:spPr>
              <a:xfrm>
                <a:off x="9765243" y="4393269"/>
                <a:ext cx="1655863" cy="523220"/>
              </a:xfrm>
              <a:prstGeom prst="rect">
                <a:avLst/>
              </a:prstGeom>
              <a:noFill/>
            </p:spPr>
            <p:txBody>
              <a:bodyPr wrap="square" rtlCol="0">
                <a:spAutoFit/>
              </a:bodyPr>
              <a:lstStyle/>
              <a:p>
                <a:pPr algn="ctr"/>
                <a:r>
                  <a:rPr lang="en-US" sz="2800" dirty="0"/>
                  <a:t>Database</a:t>
                </a:r>
              </a:p>
            </p:txBody>
          </p:sp>
        </p:grpSp>
      </p:grpSp>
      <p:pic>
        <p:nvPicPr>
          <p:cNvPr id="9" name="Picture 8">
            <a:extLst>
              <a:ext uri="{FF2B5EF4-FFF2-40B4-BE49-F238E27FC236}">
                <a16:creationId xmlns:a16="http://schemas.microsoft.com/office/drawing/2014/main" xmlns="" id="{53EAE730-A298-438A-8C5E-A19DB4C8F3C3}"/>
              </a:ext>
            </a:extLst>
          </p:cNvPr>
          <p:cNvPicPr>
            <a:picLocks noChangeAspect="1"/>
          </p:cNvPicPr>
          <p:nvPr/>
        </p:nvPicPr>
        <p:blipFill>
          <a:blip r:embed="rId9"/>
          <a:stretch>
            <a:fillRect/>
          </a:stretch>
        </p:blipFill>
        <p:spPr>
          <a:xfrm>
            <a:off x="8293385" y="1829855"/>
            <a:ext cx="1733547" cy="1466139"/>
          </a:xfrm>
          <a:prstGeom prst="rect">
            <a:avLst/>
          </a:prstGeom>
        </p:spPr>
      </p:pic>
      <p:pic>
        <p:nvPicPr>
          <p:cNvPr id="13" name="Picture 2" descr="Safari Icons - Download 140 Free Safari icons here">
            <a:extLst>
              <a:ext uri="{FF2B5EF4-FFF2-40B4-BE49-F238E27FC236}">
                <a16:creationId xmlns:a16="http://schemas.microsoft.com/office/drawing/2014/main" xmlns="" id="{1A2C393F-68D6-4610-8F1C-7A2A7340D68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2842" y="3681174"/>
            <a:ext cx="771119" cy="77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193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500"/>
                            </p:stCondLst>
                            <p:childTnLst>
                              <p:par>
                                <p:cTn id="28" presetID="10" presetClass="entr" presetSubtype="0" fill="hold" nodeType="afterEffect">
                                  <p:stCondLst>
                                    <p:cond delay="3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Network Layers and HTTP</a:t>
            </a:r>
            <a:endParaRPr lang="bg-BG" dirty="0"/>
          </a:p>
        </p:txBody>
      </p:sp>
      <p:sp>
        <p:nvSpPr>
          <p:cNvPr id="15" name="Callout: Line 14"/>
          <p:cNvSpPr/>
          <p:nvPr/>
        </p:nvSpPr>
        <p:spPr>
          <a:xfrm>
            <a:off x="1219200" y="4228478"/>
            <a:ext cx="1752600" cy="390355"/>
          </a:xfrm>
          <a:prstGeom prst="borderCallout1">
            <a:avLst>
              <a:gd name="adj1" fmla="val 3749"/>
              <a:gd name="adj2" fmla="val 100054"/>
              <a:gd name="adj3" fmla="val -31647"/>
              <a:gd name="adj4" fmla="val 110735"/>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HTTP</a:t>
            </a:r>
            <a:endParaRPr lang="bg-BG" b="1" dirty="0">
              <a:solidFill>
                <a:schemeClr val="bg2"/>
              </a:solidFill>
              <a:effectLst>
                <a:outerShdw blurRad="38100" dist="38100" dir="2700000" algn="tl">
                  <a:srgbClr val="000000">
                    <a:alpha val="43137"/>
                  </a:srgbClr>
                </a:outerShdw>
              </a:effectLst>
            </a:endParaRPr>
          </a:p>
        </p:txBody>
      </p:sp>
      <p:sp>
        <p:nvSpPr>
          <p:cNvPr id="17" name="Callout: Line 16"/>
          <p:cNvSpPr/>
          <p:nvPr/>
        </p:nvSpPr>
        <p:spPr>
          <a:xfrm>
            <a:off x="1562100" y="4686065"/>
            <a:ext cx="1752600" cy="390355"/>
          </a:xfrm>
          <a:prstGeom prst="borderCallout1">
            <a:avLst>
              <a:gd name="adj1" fmla="val 3749"/>
              <a:gd name="adj2" fmla="val 100054"/>
              <a:gd name="adj3" fmla="val -104147"/>
              <a:gd name="adj4" fmla="val 127496"/>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TCP</a:t>
            </a:r>
            <a:endParaRPr lang="bg-BG" b="1" dirty="0">
              <a:solidFill>
                <a:schemeClr val="bg2"/>
              </a:solidFill>
              <a:effectLst>
                <a:outerShdw blurRad="38100" dist="38100" dir="2700000" algn="tl">
                  <a:srgbClr val="000000">
                    <a:alpha val="43137"/>
                  </a:srgbClr>
                </a:outerShdw>
              </a:effectLst>
            </a:endParaRPr>
          </a:p>
        </p:txBody>
      </p:sp>
      <p:sp>
        <p:nvSpPr>
          <p:cNvPr id="18" name="Callout: Line 17"/>
          <p:cNvSpPr/>
          <p:nvPr/>
        </p:nvSpPr>
        <p:spPr>
          <a:xfrm>
            <a:off x="1888382" y="5124106"/>
            <a:ext cx="1752600" cy="380230"/>
          </a:xfrm>
          <a:prstGeom prst="borderCallout1">
            <a:avLst>
              <a:gd name="adj1" fmla="val 3749"/>
              <a:gd name="adj2" fmla="val 100054"/>
              <a:gd name="adj3" fmla="val -158146"/>
              <a:gd name="adj4" fmla="val 142323"/>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IP</a:t>
            </a:r>
            <a:endParaRPr lang="bg-BG" b="1" dirty="0">
              <a:solidFill>
                <a:schemeClr val="bg2"/>
              </a:solidFill>
              <a:effectLst>
                <a:outerShdw blurRad="38100" dist="38100" dir="2700000" algn="tl">
                  <a:srgbClr val="000000">
                    <a:alpha val="43137"/>
                  </a:srgbClr>
                </a:outerShdw>
              </a:effectLst>
            </a:endParaRPr>
          </a:p>
        </p:txBody>
      </p:sp>
      <p:sp>
        <p:nvSpPr>
          <p:cNvPr id="19" name="Callout: Line 18"/>
          <p:cNvSpPr/>
          <p:nvPr/>
        </p:nvSpPr>
        <p:spPr>
          <a:xfrm>
            <a:off x="2286000" y="5571568"/>
            <a:ext cx="1752600" cy="368633"/>
          </a:xfrm>
          <a:prstGeom prst="borderCallout1">
            <a:avLst>
              <a:gd name="adj1" fmla="val 3749"/>
              <a:gd name="adj2" fmla="val 100054"/>
              <a:gd name="adj3" fmla="val -219659"/>
              <a:gd name="adj4" fmla="val 151072"/>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Ethernet</a:t>
            </a:r>
            <a:endParaRPr lang="bg-BG" b="1" dirty="0">
              <a:solidFill>
                <a:schemeClr val="bg2"/>
              </a:solidFill>
              <a:effectLst>
                <a:outerShdw blurRad="38100" dist="38100" dir="2700000" algn="tl">
                  <a:srgbClr val="000000">
                    <a:alpha val="43137"/>
                  </a:srgbClr>
                </a:outerShdw>
              </a:effectLst>
            </a:endParaRPr>
          </a:p>
        </p:txBody>
      </p:sp>
      <p:sp>
        <p:nvSpPr>
          <p:cNvPr id="24" name="Callout: Line 23"/>
          <p:cNvSpPr/>
          <p:nvPr/>
        </p:nvSpPr>
        <p:spPr>
          <a:xfrm flipH="1">
            <a:off x="9067800" y="4168368"/>
            <a:ext cx="1752600" cy="390355"/>
          </a:xfrm>
          <a:prstGeom prst="borderCallout1">
            <a:avLst>
              <a:gd name="adj1" fmla="val 3749"/>
              <a:gd name="adj2" fmla="val 100054"/>
              <a:gd name="adj3" fmla="val -12524"/>
              <a:gd name="adj4" fmla="val 1112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HTTP</a:t>
            </a:r>
            <a:endParaRPr lang="bg-BG" b="1" dirty="0">
              <a:solidFill>
                <a:schemeClr val="bg2"/>
              </a:solidFill>
              <a:effectLst>
                <a:outerShdw blurRad="38100" dist="38100" dir="2700000" algn="tl">
                  <a:srgbClr val="000000">
                    <a:alpha val="43137"/>
                  </a:srgbClr>
                </a:outerShdw>
              </a:effectLst>
            </a:endParaRPr>
          </a:p>
        </p:txBody>
      </p:sp>
      <p:sp>
        <p:nvSpPr>
          <p:cNvPr id="25" name="Callout: Line 24"/>
          <p:cNvSpPr/>
          <p:nvPr/>
        </p:nvSpPr>
        <p:spPr>
          <a:xfrm flipH="1">
            <a:off x="8763000" y="4656702"/>
            <a:ext cx="1752600" cy="419718"/>
          </a:xfrm>
          <a:prstGeom prst="borderCallout1">
            <a:avLst>
              <a:gd name="adj1" fmla="val 3749"/>
              <a:gd name="adj2" fmla="val 100054"/>
              <a:gd name="adj3" fmla="val -91094"/>
              <a:gd name="adj4" fmla="val 128028"/>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TCP</a:t>
            </a:r>
            <a:endParaRPr lang="bg-BG" b="1" dirty="0">
              <a:solidFill>
                <a:schemeClr val="bg2"/>
              </a:solidFill>
              <a:effectLst>
                <a:outerShdw blurRad="38100" dist="38100" dir="2700000" algn="tl">
                  <a:srgbClr val="000000">
                    <a:alpha val="43137"/>
                  </a:srgbClr>
                </a:outerShdw>
              </a:effectLst>
            </a:endParaRPr>
          </a:p>
        </p:txBody>
      </p:sp>
      <p:sp>
        <p:nvSpPr>
          <p:cNvPr id="26" name="Callout: Line 25"/>
          <p:cNvSpPr/>
          <p:nvPr/>
        </p:nvSpPr>
        <p:spPr>
          <a:xfrm flipH="1">
            <a:off x="8458200" y="5138787"/>
            <a:ext cx="1752600" cy="350867"/>
          </a:xfrm>
          <a:prstGeom prst="borderCallout1">
            <a:avLst>
              <a:gd name="adj1" fmla="val 3749"/>
              <a:gd name="adj2" fmla="val 100054"/>
              <a:gd name="adj3" fmla="val -179204"/>
              <a:gd name="adj4" fmla="val 146582"/>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IP</a:t>
            </a:r>
            <a:endParaRPr lang="bg-BG" b="1" dirty="0">
              <a:solidFill>
                <a:schemeClr val="bg2"/>
              </a:solidFill>
              <a:effectLst>
                <a:outerShdw blurRad="38100" dist="38100" dir="2700000" algn="tl">
                  <a:srgbClr val="000000">
                    <a:alpha val="43137"/>
                  </a:srgbClr>
                </a:outerShdw>
              </a:effectLst>
            </a:endParaRPr>
          </a:p>
        </p:txBody>
      </p:sp>
      <p:sp>
        <p:nvSpPr>
          <p:cNvPr id="27" name="Callout: Line 26"/>
          <p:cNvSpPr/>
          <p:nvPr/>
        </p:nvSpPr>
        <p:spPr>
          <a:xfrm flipH="1">
            <a:off x="8001000" y="5571569"/>
            <a:ext cx="1752600" cy="368632"/>
          </a:xfrm>
          <a:prstGeom prst="borderCallout1">
            <a:avLst>
              <a:gd name="adj1" fmla="val 3749"/>
              <a:gd name="adj2" fmla="val 100054"/>
              <a:gd name="adj3" fmla="val -212065"/>
              <a:gd name="adj4" fmla="val 150540"/>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Ethernet</a:t>
            </a:r>
            <a:endParaRPr lang="bg-BG" b="1" dirty="0">
              <a:solidFill>
                <a:schemeClr val="bg2"/>
              </a:solidFill>
              <a:effectLst>
                <a:outerShdw blurRad="38100" dist="38100" dir="2700000" algn="tl">
                  <a:srgbClr val="000000">
                    <a:alpha val="43137"/>
                  </a:srgbClr>
                </a:outerShdw>
              </a:effectLst>
            </a:endParaRPr>
          </a:p>
        </p:txBody>
      </p:sp>
      <p:sp>
        <p:nvSpPr>
          <p:cNvPr id="16" name="Flowchart: Alternate Process 15"/>
          <p:cNvSpPr/>
          <p:nvPr/>
        </p:nvSpPr>
        <p:spPr>
          <a:xfrm>
            <a:off x="4876800" y="5504336"/>
            <a:ext cx="2286000" cy="896464"/>
          </a:xfrm>
          <a:prstGeom prst="flowChartAlternateProcess">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dirty="0">
                <a:solidFill>
                  <a:schemeClr val="bg2"/>
                </a:solidFill>
                <a:effectLst>
                  <a:outerShdw blurRad="38100" dist="38100" dir="2700000" algn="tl">
                    <a:srgbClr val="000000">
                      <a:alpha val="43137"/>
                    </a:srgbClr>
                  </a:outerShdw>
                </a:effectLst>
              </a:rPr>
              <a:t>Media (wires / </a:t>
            </a:r>
            <a:br>
              <a:rPr lang="en-US" b="1" dirty="0">
                <a:solidFill>
                  <a:schemeClr val="bg2"/>
                </a:solidFill>
                <a:effectLst>
                  <a:outerShdw blurRad="38100" dist="38100" dir="2700000" algn="tl">
                    <a:srgbClr val="000000">
                      <a:alpha val="43137"/>
                    </a:srgbClr>
                  </a:outerShdw>
                </a:effectLst>
              </a:rPr>
            </a:br>
            <a:r>
              <a:rPr lang="en-US" b="1" dirty="0">
                <a:solidFill>
                  <a:schemeClr val="bg2"/>
                </a:solidFill>
                <a:effectLst>
                  <a:outerShdw blurRad="38100" dist="38100" dir="2700000" algn="tl">
                    <a:srgbClr val="000000">
                      <a:alpha val="43137"/>
                    </a:srgbClr>
                  </a:outerShdw>
                </a:effectLst>
              </a:rPr>
              <a:t>air / fiber)</a:t>
            </a:r>
            <a:endParaRPr lang="bg-BG" b="1" dirty="0">
              <a:solidFill>
                <a:schemeClr val="bg2"/>
              </a:solidFill>
              <a:effectLst>
                <a:outerShdw blurRad="38100" dist="38100" dir="2700000" algn="tl">
                  <a:srgbClr val="000000">
                    <a:alpha val="43137"/>
                  </a:srgbClr>
                </a:outerShdw>
              </a:effectLst>
            </a:endParaRPr>
          </a:p>
        </p:txBody>
      </p:sp>
      <p:sp>
        <p:nvSpPr>
          <p:cNvPr id="29" name="Arc 12"/>
          <p:cNvSpPr/>
          <p:nvPr/>
        </p:nvSpPr>
        <p:spPr>
          <a:xfrm rot="5400000">
            <a:off x="4293632" y="607052"/>
            <a:ext cx="3223736" cy="5715000"/>
          </a:xfrm>
          <a:custGeom>
            <a:avLst/>
            <a:gdLst>
              <a:gd name="connsiteX0" fmla="*/ 1942454 w 3505200"/>
              <a:gd name="connsiteY0" fmla="*/ 17368 h 5902912"/>
              <a:gd name="connsiteX1" fmla="*/ 3505132 w 3505200"/>
              <a:gd name="connsiteY1" fmla="*/ 2977445 h 5902912"/>
              <a:gd name="connsiteX2" fmla="*/ 1855643 w 3505200"/>
              <a:gd name="connsiteY2" fmla="*/ 5897806 h 5902912"/>
              <a:gd name="connsiteX3" fmla="*/ 1752600 w 3505200"/>
              <a:gd name="connsiteY3" fmla="*/ 2951456 h 5902912"/>
              <a:gd name="connsiteX4" fmla="*/ 1942454 w 3505200"/>
              <a:gd name="connsiteY4" fmla="*/ 17368 h 5902912"/>
              <a:gd name="connsiteX0" fmla="*/ 1942454 w 3505200"/>
              <a:gd name="connsiteY0" fmla="*/ 17368 h 5902912"/>
              <a:gd name="connsiteX1" fmla="*/ 3505132 w 3505200"/>
              <a:gd name="connsiteY1" fmla="*/ 2977445 h 5902912"/>
              <a:gd name="connsiteX2" fmla="*/ 1855643 w 3505200"/>
              <a:gd name="connsiteY2" fmla="*/ 5897806 h 5902912"/>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882085 w 2882154"/>
              <a:gd name="connsiteY1" fmla="*/ 2960077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882085 w 2882154"/>
              <a:gd name="connsiteY1" fmla="*/ 2960077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053746 w 2882154"/>
              <a:gd name="connsiteY1" fmla="*/ 2960077 h 5880438"/>
              <a:gd name="connsiteX2" fmla="*/ 1232596 w 2882154"/>
              <a:gd name="connsiteY2" fmla="*/ 5880438 h 5880438"/>
              <a:gd name="connsiteX0" fmla="*/ 1319407 w 3140318"/>
              <a:gd name="connsiteY0" fmla="*/ 0 h 5880438"/>
              <a:gd name="connsiteX1" fmla="*/ 2882085 w 3140318"/>
              <a:gd name="connsiteY1" fmla="*/ 2960077 h 5880438"/>
              <a:gd name="connsiteX2" fmla="*/ 1232596 w 3140318"/>
              <a:gd name="connsiteY2" fmla="*/ 5880438 h 5880438"/>
              <a:gd name="connsiteX3" fmla="*/ 0 w 3140318"/>
              <a:gd name="connsiteY3" fmla="*/ 2998634 h 5880438"/>
              <a:gd name="connsiteX4" fmla="*/ 1319407 w 3140318"/>
              <a:gd name="connsiteY4" fmla="*/ 0 h 5880438"/>
              <a:gd name="connsiteX0" fmla="*/ 1319407 w 3140318"/>
              <a:gd name="connsiteY0" fmla="*/ 0 h 5880438"/>
              <a:gd name="connsiteX1" fmla="*/ 3140268 w 3140318"/>
              <a:gd name="connsiteY1" fmla="*/ 2970834 h 5880438"/>
              <a:gd name="connsiteX2" fmla="*/ 1232596 w 3140318"/>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Lst>
            <a:ahLst/>
            <a:cxnLst>
              <a:cxn ang="0">
                <a:pos x="connsiteX0" y="connsiteY0"/>
              </a:cxn>
              <a:cxn ang="0">
                <a:pos x="connsiteX1" y="connsiteY1"/>
              </a:cxn>
              <a:cxn ang="0">
                <a:pos x="connsiteX2" y="connsiteY2"/>
              </a:cxn>
            </a:cxnLst>
            <a:rect l="l" t="t" r="r" b="b"/>
            <a:pathLst>
              <a:path w="2882154" h="5880438" stroke="0" extrusionOk="0">
                <a:moveTo>
                  <a:pt x="1319407" y="0"/>
                </a:moveTo>
                <a:cubicBezTo>
                  <a:pt x="2214466" y="164250"/>
                  <a:pt x="2890014" y="1443895"/>
                  <a:pt x="2882085" y="2960077"/>
                </a:cubicBezTo>
                <a:cubicBezTo>
                  <a:pt x="2873967" y="4512640"/>
                  <a:pt x="2152962" y="5789152"/>
                  <a:pt x="1232596" y="5880438"/>
                </a:cubicBezTo>
                <a:cubicBezTo>
                  <a:pt x="821731" y="4919837"/>
                  <a:pt x="1024051" y="4561663"/>
                  <a:pt x="0" y="2998634"/>
                </a:cubicBezTo>
                <a:cubicBezTo>
                  <a:pt x="63285" y="2020605"/>
                  <a:pt x="1256122" y="978029"/>
                  <a:pt x="1319407" y="0"/>
                </a:cubicBezTo>
                <a:close/>
              </a:path>
              <a:path w="2882154" h="5880438" fill="none">
                <a:moveTo>
                  <a:pt x="1319407" y="0"/>
                </a:moveTo>
                <a:cubicBezTo>
                  <a:pt x="2214466" y="164250"/>
                  <a:pt x="1308640" y="13127"/>
                  <a:pt x="2677689" y="2841742"/>
                </a:cubicBezTo>
                <a:cubicBezTo>
                  <a:pt x="1238804" y="5878860"/>
                  <a:pt x="2152962" y="5789152"/>
                  <a:pt x="1232596" y="5880438"/>
                </a:cubicBezTo>
              </a:path>
            </a:pathLst>
          </a:cu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dirty="0"/>
          </a:p>
        </p:txBody>
      </p:sp>
      <p:sp>
        <p:nvSpPr>
          <p:cNvPr id="30" name="Flowchart: Alternate Process 29"/>
          <p:cNvSpPr/>
          <p:nvPr/>
        </p:nvSpPr>
        <p:spPr>
          <a:xfrm>
            <a:off x="3664223" y="1942446"/>
            <a:ext cx="2133600" cy="790131"/>
          </a:xfrm>
          <a:prstGeom prst="flowChartAlternateProcess">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400" b="1" dirty="0">
                <a:solidFill>
                  <a:schemeClr val="bg2"/>
                </a:solidFill>
                <a:effectLst>
                  <a:outerShdw blurRad="38100" dist="38100" dir="2700000" algn="tl">
                    <a:srgbClr val="000000">
                      <a:alpha val="43137"/>
                    </a:srgbClr>
                  </a:outerShdw>
                </a:effectLst>
              </a:rPr>
              <a:t>HTTP request</a:t>
            </a:r>
            <a:endParaRPr lang="bg-BG" sz="2400" b="1" dirty="0">
              <a:solidFill>
                <a:schemeClr val="bg2"/>
              </a:solidFill>
              <a:effectLst>
                <a:outerShdw blurRad="38100" dist="38100" dir="2700000" algn="tl">
                  <a:srgbClr val="000000">
                    <a:alpha val="43137"/>
                  </a:srgbClr>
                </a:outerShdw>
              </a:effectLst>
            </a:endParaRPr>
          </a:p>
        </p:txBody>
      </p:sp>
      <p:sp>
        <p:nvSpPr>
          <p:cNvPr id="31" name="Flowchart: Alternate Process 30"/>
          <p:cNvSpPr/>
          <p:nvPr/>
        </p:nvSpPr>
        <p:spPr>
          <a:xfrm>
            <a:off x="6118800" y="1942445"/>
            <a:ext cx="2362200" cy="790131"/>
          </a:xfrm>
          <a:prstGeom prst="flowChartAlternateProcess">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400" b="1" dirty="0">
                <a:solidFill>
                  <a:schemeClr val="bg2"/>
                </a:solidFill>
                <a:effectLst>
                  <a:outerShdw blurRad="38100" dist="38100" dir="2700000" algn="tl">
                    <a:srgbClr val="000000">
                      <a:alpha val="43137"/>
                    </a:srgbClr>
                  </a:outerShdw>
                </a:effectLst>
              </a:rPr>
              <a:t>HTTP response</a:t>
            </a:r>
            <a:endParaRPr lang="bg-BG" sz="2400" b="1" dirty="0">
              <a:solidFill>
                <a:schemeClr val="bg2"/>
              </a:solidFill>
              <a:effectLst>
                <a:outerShdw blurRad="38100" dist="38100" dir="2700000" algn="tl">
                  <a:srgbClr val="000000">
                    <a:alpha val="43137"/>
                  </a:srgbClr>
                </a:outerShdw>
              </a:effectLst>
            </a:endParaRPr>
          </a:p>
        </p:txBody>
      </p:sp>
      <p:sp>
        <p:nvSpPr>
          <p:cNvPr id="21" name="Arc 12">
            <a:extLst>
              <a:ext uri="{FF2B5EF4-FFF2-40B4-BE49-F238E27FC236}">
                <a16:creationId xmlns:a16="http://schemas.microsoft.com/office/drawing/2014/main" xmlns="" id="{DF1494D5-2B12-45E1-925F-6F3E4B791C60}"/>
              </a:ext>
            </a:extLst>
          </p:cNvPr>
          <p:cNvSpPr/>
          <p:nvPr/>
        </p:nvSpPr>
        <p:spPr>
          <a:xfrm rot="5400000">
            <a:off x="3811699" y="93437"/>
            <a:ext cx="4187602" cy="6934200"/>
          </a:xfrm>
          <a:custGeom>
            <a:avLst/>
            <a:gdLst>
              <a:gd name="connsiteX0" fmla="*/ 1942454 w 3505200"/>
              <a:gd name="connsiteY0" fmla="*/ 17368 h 5902912"/>
              <a:gd name="connsiteX1" fmla="*/ 3505132 w 3505200"/>
              <a:gd name="connsiteY1" fmla="*/ 2977445 h 5902912"/>
              <a:gd name="connsiteX2" fmla="*/ 1855643 w 3505200"/>
              <a:gd name="connsiteY2" fmla="*/ 5897806 h 5902912"/>
              <a:gd name="connsiteX3" fmla="*/ 1752600 w 3505200"/>
              <a:gd name="connsiteY3" fmla="*/ 2951456 h 5902912"/>
              <a:gd name="connsiteX4" fmla="*/ 1942454 w 3505200"/>
              <a:gd name="connsiteY4" fmla="*/ 17368 h 5902912"/>
              <a:gd name="connsiteX0" fmla="*/ 1942454 w 3505200"/>
              <a:gd name="connsiteY0" fmla="*/ 17368 h 5902912"/>
              <a:gd name="connsiteX1" fmla="*/ 3505132 w 3505200"/>
              <a:gd name="connsiteY1" fmla="*/ 2977445 h 5902912"/>
              <a:gd name="connsiteX2" fmla="*/ 1855643 w 3505200"/>
              <a:gd name="connsiteY2" fmla="*/ 5897806 h 5902912"/>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882085 w 2882154"/>
              <a:gd name="connsiteY1" fmla="*/ 2960077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882085 w 2882154"/>
              <a:gd name="connsiteY1" fmla="*/ 2960077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053746 w 2882154"/>
              <a:gd name="connsiteY1" fmla="*/ 2960077 h 5880438"/>
              <a:gd name="connsiteX2" fmla="*/ 1232596 w 2882154"/>
              <a:gd name="connsiteY2" fmla="*/ 5880438 h 5880438"/>
              <a:gd name="connsiteX0" fmla="*/ 1319407 w 3140318"/>
              <a:gd name="connsiteY0" fmla="*/ 0 h 5880438"/>
              <a:gd name="connsiteX1" fmla="*/ 2882085 w 3140318"/>
              <a:gd name="connsiteY1" fmla="*/ 2960077 h 5880438"/>
              <a:gd name="connsiteX2" fmla="*/ 1232596 w 3140318"/>
              <a:gd name="connsiteY2" fmla="*/ 5880438 h 5880438"/>
              <a:gd name="connsiteX3" fmla="*/ 0 w 3140318"/>
              <a:gd name="connsiteY3" fmla="*/ 2998634 h 5880438"/>
              <a:gd name="connsiteX4" fmla="*/ 1319407 w 3140318"/>
              <a:gd name="connsiteY4" fmla="*/ 0 h 5880438"/>
              <a:gd name="connsiteX0" fmla="*/ 1319407 w 3140318"/>
              <a:gd name="connsiteY0" fmla="*/ 0 h 5880438"/>
              <a:gd name="connsiteX1" fmla="*/ 3140268 w 3140318"/>
              <a:gd name="connsiteY1" fmla="*/ 2970834 h 5880438"/>
              <a:gd name="connsiteX2" fmla="*/ 1232596 w 3140318"/>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 name="connsiteX0" fmla="*/ 1319407 w 2882154"/>
              <a:gd name="connsiteY0" fmla="*/ 0 h 5880438"/>
              <a:gd name="connsiteX1" fmla="*/ 2882085 w 2882154"/>
              <a:gd name="connsiteY1" fmla="*/ 2960077 h 5880438"/>
              <a:gd name="connsiteX2" fmla="*/ 1232596 w 2882154"/>
              <a:gd name="connsiteY2" fmla="*/ 5880438 h 5880438"/>
              <a:gd name="connsiteX3" fmla="*/ 0 w 2882154"/>
              <a:gd name="connsiteY3" fmla="*/ 2998634 h 5880438"/>
              <a:gd name="connsiteX4" fmla="*/ 1319407 w 2882154"/>
              <a:gd name="connsiteY4" fmla="*/ 0 h 5880438"/>
              <a:gd name="connsiteX0" fmla="*/ 1319407 w 2882154"/>
              <a:gd name="connsiteY0" fmla="*/ 0 h 5880438"/>
              <a:gd name="connsiteX1" fmla="*/ 2677689 w 2882154"/>
              <a:gd name="connsiteY1" fmla="*/ 2841742 h 5880438"/>
              <a:gd name="connsiteX2" fmla="*/ 1232596 w 2882154"/>
              <a:gd name="connsiteY2" fmla="*/ 5880438 h 5880438"/>
            </a:gdLst>
            <a:ahLst/>
            <a:cxnLst>
              <a:cxn ang="0">
                <a:pos x="connsiteX0" y="connsiteY0"/>
              </a:cxn>
              <a:cxn ang="0">
                <a:pos x="connsiteX1" y="connsiteY1"/>
              </a:cxn>
              <a:cxn ang="0">
                <a:pos x="connsiteX2" y="connsiteY2"/>
              </a:cxn>
            </a:cxnLst>
            <a:rect l="l" t="t" r="r" b="b"/>
            <a:pathLst>
              <a:path w="2882154" h="5880438" stroke="0" extrusionOk="0">
                <a:moveTo>
                  <a:pt x="1319407" y="0"/>
                </a:moveTo>
                <a:cubicBezTo>
                  <a:pt x="2214466" y="164250"/>
                  <a:pt x="2890014" y="1443895"/>
                  <a:pt x="2882085" y="2960077"/>
                </a:cubicBezTo>
                <a:cubicBezTo>
                  <a:pt x="2873967" y="4512640"/>
                  <a:pt x="2152962" y="5789152"/>
                  <a:pt x="1232596" y="5880438"/>
                </a:cubicBezTo>
                <a:cubicBezTo>
                  <a:pt x="821731" y="4919837"/>
                  <a:pt x="1024051" y="4561663"/>
                  <a:pt x="0" y="2998634"/>
                </a:cubicBezTo>
                <a:cubicBezTo>
                  <a:pt x="63285" y="2020605"/>
                  <a:pt x="1256122" y="978029"/>
                  <a:pt x="1319407" y="0"/>
                </a:cubicBezTo>
                <a:close/>
              </a:path>
              <a:path w="2882154" h="5880438" fill="none">
                <a:moveTo>
                  <a:pt x="1319407" y="0"/>
                </a:moveTo>
                <a:cubicBezTo>
                  <a:pt x="2214466" y="164250"/>
                  <a:pt x="1308640" y="13127"/>
                  <a:pt x="2677689" y="2841742"/>
                </a:cubicBezTo>
                <a:cubicBezTo>
                  <a:pt x="1238804" y="5878860"/>
                  <a:pt x="2152962" y="5789152"/>
                  <a:pt x="1232596" y="5880438"/>
                </a:cubicBezTo>
              </a:path>
            </a:pathLst>
          </a:custGeom>
          <a:ln w="28575">
            <a:solidFill>
              <a:schemeClr val="tx1"/>
            </a:solidFill>
            <a:headEnd type="stealth"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dirty="0"/>
          </a:p>
        </p:txBody>
      </p:sp>
      <p:cxnSp>
        <p:nvCxnSpPr>
          <p:cNvPr id="22" name="Straight Arrow Connector 21">
            <a:extLst>
              <a:ext uri="{FF2B5EF4-FFF2-40B4-BE49-F238E27FC236}">
                <a16:creationId xmlns:a16="http://schemas.microsoft.com/office/drawing/2014/main" xmlns="" id="{CC23DA46-234D-4762-818D-59A6E8C93E1B}"/>
              </a:ext>
            </a:extLst>
          </p:cNvPr>
          <p:cNvCxnSpPr/>
          <p:nvPr/>
        </p:nvCxnSpPr>
        <p:spPr>
          <a:xfrm>
            <a:off x="3886200" y="1762208"/>
            <a:ext cx="1752600" cy="0"/>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E4AF4EF3-29D6-4AB9-B3FA-41D01C4D9923}"/>
              </a:ext>
            </a:extLst>
          </p:cNvPr>
          <p:cNvCxnSpPr/>
          <p:nvPr/>
        </p:nvCxnSpPr>
        <p:spPr>
          <a:xfrm flipH="1">
            <a:off x="6347400" y="1762208"/>
            <a:ext cx="1828800" cy="0"/>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0586" y="1274766"/>
            <a:ext cx="1895628" cy="189562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800" y="1332200"/>
            <a:ext cx="1780759" cy="1780759"/>
          </a:xfrm>
          <a:prstGeom prst="rect">
            <a:avLst/>
          </a:prstGeom>
        </p:spPr>
      </p:pic>
      <p:sp>
        <p:nvSpPr>
          <p:cNvPr id="33" name="Slide Number">
            <a:extLst>
              <a:ext uri="{FF2B5EF4-FFF2-40B4-BE49-F238E27FC236}">
                <a16:creationId xmlns:a16="http://schemas.microsoft.com/office/drawing/2014/main" xmlns="" id="{AB88FC69-A7FF-4857-98CD-925C03D9A2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63</a:t>
            </a:fld>
            <a:endParaRPr lang="en-US" noProof="0" dirty="0"/>
          </a:p>
        </p:txBody>
      </p:sp>
      <p:grpSp>
        <p:nvGrpSpPr>
          <p:cNvPr id="5" name="Group 4">
            <a:extLst>
              <a:ext uri="{FF2B5EF4-FFF2-40B4-BE49-F238E27FC236}">
                <a16:creationId xmlns:a16="http://schemas.microsoft.com/office/drawing/2014/main" xmlns="" id="{DC06B5BD-421C-4145-A536-B8F3BB14A242}"/>
              </a:ext>
            </a:extLst>
          </p:cNvPr>
          <p:cNvGrpSpPr/>
          <p:nvPr/>
        </p:nvGrpSpPr>
        <p:grpSpPr>
          <a:xfrm>
            <a:off x="3162300" y="1580587"/>
            <a:ext cx="5726529" cy="2067171"/>
            <a:chOff x="3162300" y="1580587"/>
            <a:chExt cx="5726529" cy="2067171"/>
          </a:xfrm>
        </p:grpSpPr>
        <p:sp>
          <p:nvSpPr>
            <p:cNvPr id="3" name="Arc 2">
              <a:extLst>
                <a:ext uri="{FF2B5EF4-FFF2-40B4-BE49-F238E27FC236}">
                  <a16:creationId xmlns:a16="http://schemas.microsoft.com/office/drawing/2014/main" xmlns="" id="{36A0AB33-7452-4F6B-BA1B-9CF204D10FBD}"/>
                </a:ext>
              </a:extLst>
            </p:cNvPr>
            <p:cNvSpPr/>
            <p:nvPr/>
          </p:nvSpPr>
          <p:spPr>
            <a:xfrm>
              <a:off x="3162300" y="1580587"/>
              <a:ext cx="5726529" cy="2067171"/>
            </a:xfrm>
            <a:prstGeom prst="arc">
              <a:avLst>
                <a:gd name="adj1" fmla="val 599989"/>
                <a:gd name="adj2" fmla="val 10429416"/>
              </a:avLst>
            </a:prstGeom>
            <a:ln w="28575">
              <a:solidFill>
                <a:schemeClr val="tx1"/>
              </a:solidFill>
              <a:headEnd type="stealth"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F5CC09B0-222B-4886-A6D0-9C2FA5BFF216}"/>
                </a:ext>
              </a:extLst>
            </p:cNvPr>
            <p:cNvSpPr txBox="1"/>
            <p:nvPr/>
          </p:nvSpPr>
          <p:spPr>
            <a:xfrm>
              <a:off x="5585309" y="2979000"/>
              <a:ext cx="87911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URL</a:t>
              </a:r>
            </a:p>
          </p:txBody>
        </p:sp>
      </p:grpSp>
    </p:spTree>
    <p:extLst>
      <p:ext uri="{BB962C8B-B14F-4D97-AF65-F5344CB8AC3E}">
        <p14:creationId xmlns:p14="http://schemas.microsoft.com/office/powerpoint/2010/main" val="42761321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
                            </p:stCondLst>
                            <p:childTnLst>
                              <p:par>
                                <p:cTn id="45" presetID="10" presetClass="entr" presetSubtype="0" fill="hold" grpId="0" nodeType="after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2000"/>
                            </p:stCondLst>
                            <p:childTnLst>
                              <p:par>
                                <p:cTn id="49" presetID="10" presetClass="entr" presetSubtype="0" fill="hold" grpId="0" nodeType="afterEffect">
                                  <p:stCondLst>
                                    <p:cond delay="10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3500"/>
                            </p:stCondLst>
                            <p:childTnLst>
                              <p:par>
                                <p:cTn id="53" presetID="10" presetClass="entr" presetSubtype="0" fill="hold" grpId="0" nodeType="afterEffect">
                                  <p:stCondLst>
                                    <p:cond delay="1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31"/>
                                        </p:tgtEl>
                                      </p:cBhvr>
                                    </p:animEffect>
                                    <p:set>
                                      <p:cBhvr>
                                        <p:cTn id="78" dur="1" fill="hold">
                                          <p:stCondLst>
                                            <p:cond delay="499"/>
                                          </p:stCondLst>
                                        </p:cTn>
                                        <p:tgtEl>
                                          <p:spTgt spid="31"/>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4" grpId="0" animBg="1"/>
      <p:bldP spid="25" grpId="0" animBg="1"/>
      <p:bldP spid="26" grpId="0" animBg="1"/>
      <p:bldP spid="27" grpId="0" animBg="1"/>
      <p:bldP spid="16" grpId="0" animBg="1"/>
      <p:bldP spid="29" grpId="0" animBg="1"/>
      <p:bldP spid="30" grpId="0" animBg="1"/>
      <p:bldP spid="30" grpId="1" animBg="1"/>
      <p:bldP spid="31" grpId="0" animBg="1"/>
      <p:bldP spid="31" grpId="1"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ools PNG Image">
            <a:extLst>
              <a:ext uri="{FF2B5EF4-FFF2-40B4-BE49-F238E27FC236}">
                <a16:creationId xmlns:a16="http://schemas.microsoft.com/office/drawing/2014/main" xmlns="" id="{17F46D18-B39B-4A03-8856-8C1CDBFACD0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46893" y="1199187"/>
            <a:ext cx="2898213" cy="2898213"/>
          </a:xfrm>
          <a:prstGeom prst="rect">
            <a:avLst/>
          </a:prstGeom>
          <a:noFill/>
        </p:spPr>
      </p:pic>
      <p:sp>
        <p:nvSpPr>
          <p:cNvPr id="5" name="Title 4">
            <a:extLst>
              <a:ext uri="{FF2B5EF4-FFF2-40B4-BE49-F238E27FC236}">
                <a16:creationId xmlns:a16="http://schemas.microsoft.com/office/drawing/2014/main" xmlns="" id="{E62279F7-7DC5-428C-872C-9004BFF0F0CD}"/>
              </a:ext>
            </a:extLst>
          </p:cNvPr>
          <p:cNvSpPr>
            <a:spLocks noGrp="1"/>
          </p:cNvSpPr>
          <p:nvPr>
            <p:ph type="title" sz="quarter" idx="10"/>
          </p:nvPr>
        </p:nvSpPr>
        <p:spPr>
          <a:xfrm>
            <a:off x="1113371" y="4740268"/>
            <a:ext cx="9965258" cy="929381"/>
          </a:xfrm>
        </p:spPr>
        <p:txBody>
          <a:bodyPr/>
          <a:lstStyle/>
          <a:p>
            <a:r>
              <a:rPr lang="en-US" dirty="0"/>
              <a:t>HTTP Dev Tools</a:t>
            </a:r>
          </a:p>
        </p:txBody>
      </p:sp>
    </p:spTree>
    <p:extLst>
      <p:ext uri="{BB962C8B-B14F-4D97-AF65-F5344CB8AC3E}">
        <p14:creationId xmlns:p14="http://schemas.microsoft.com/office/powerpoint/2010/main" val="4145298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xmlns="" id="{00D3D8E7-74AF-4FAD-8F42-7F12F23ECD9F}"/>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65</a:t>
            </a:fld>
            <a:endParaRPr lang="en-US" noProof="0" dirty="0"/>
          </a:p>
        </p:txBody>
      </p:sp>
      <p:sp>
        <p:nvSpPr>
          <p:cNvPr id="11" name="Text Placeholder 10">
            <a:extLst>
              <a:ext uri="{FF2B5EF4-FFF2-40B4-BE49-F238E27FC236}">
                <a16:creationId xmlns:a16="http://schemas.microsoft.com/office/drawing/2014/main" xmlns="" id="{EEDDB9B0-6881-4359-B412-2251FA2BFB00}"/>
              </a:ext>
            </a:extLst>
          </p:cNvPr>
          <p:cNvSpPr>
            <a:spLocks noGrp="1"/>
          </p:cNvSpPr>
          <p:nvPr>
            <p:ph type="body" sz="quarter" idx="10"/>
          </p:nvPr>
        </p:nvSpPr>
        <p:spPr>
          <a:xfrm>
            <a:off x="6598298" y="1312865"/>
            <a:ext cx="5410200" cy="5412026"/>
          </a:xfrm>
        </p:spPr>
        <p:txBody>
          <a:bodyPr/>
          <a:lstStyle/>
          <a:p>
            <a:r>
              <a:rPr lang="en-US" sz="3200" dirty="0">
                <a:hlinkClick r:id="rId3"/>
              </a:rPr>
              <a:t>Chrome Developer Tools</a:t>
            </a:r>
            <a:endParaRPr lang="en-US" sz="3200" dirty="0"/>
          </a:p>
          <a:p>
            <a:pPr lvl="1"/>
            <a:r>
              <a:rPr lang="en-US" dirty="0"/>
              <a:t>Press </a:t>
            </a:r>
            <a:r>
              <a:rPr lang="en-US" b="1" dirty="0"/>
              <a:t>[F12]</a:t>
            </a:r>
            <a:r>
              <a:rPr lang="en-US" dirty="0"/>
              <a:t> in Chrome</a:t>
            </a:r>
          </a:p>
          <a:p>
            <a:pPr lvl="1"/>
            <a:r>
              <a:rPr lang="en-US" dirty="0"/>
              <a:t>Open the [Network] tab</a:t>
            </a:r>
          </a:p>
          <a:p>
            <a:pPr lvl="1"/>
            <a:r>
              <a:rPr lang="en-US" dirty="0"/>
              <a:t>Inspect the HTTP traffic</a:t>
            </a:r>
          </a:p>
        </p:txBody>
      </p:sp>
      <p:sp>
        <p:nvSpPr>
          <p:cNvPr id="4" name="Title 3">
            <a:extLst>
              <a:ext uri="{FF2B5EF4-FFF2-40B4-BE49-F238E27FC236}">
                <a16:creationId xmlns:a16="http://schemas.microsoft.com/office/drawing/2014/main" xmlns="" id="{1C1F8D2D-0017-44F6-AA20-9A249B35BB36}"/>
              </a:ext>
            </a:extLst>
          </p:cNvPr>
          <p:cNvSpPr>
            <a:spLocks noGrp="1"/>
          </p:cNvSpPr>
          <p:nvPr>
            <p:ph type="title"/>
          </p:nvPr>
        </p:nvSpPr>
        <p:spPr/>
        <p:txBody>
          <a:bodyPr/>
          <a:lstStyle/>
          <a:p>
            <a:r>
              <a:rPr lang="en-US" dirty="0"/>
              <a:t>HTTP Developer Tools: Network Inspector</a:t>
            </a:r>
          </a:p>
        </p:txBody>
      </p:sp>
      <p:pic>
        <p:nvPicPr>
          <p:cNvPr id="6" name="Picture 5">
            <a:extLst>
              <a:ext uri="{FF2B5EF4-FFF2-40B4-BE49-F238E27FC236}">
                <a16:creationId xmlns:a16="http://schemas.microsoft.com/office/drawing/2014/main" xmlns="" id="{BD320B32-32CB-438D-9D71-73F03ABAB305}"/>
              </a:ext>
            </a:extLst>
          </p:cNvPr>
          <p:cNvPicPr>
            <a:picLocks noChangeAspect="1"/>
          </p:cNvPicPr>
          <p:nvPr/>
        </p:nvPicPr>
        <p:blipFill>
          <a:blip r:embed="rId4"/>
          <a:stretch>
            <a:fillRect/>
          </a:stretch>
        </p:blipFill>
        <p:spPr>
          <a:xfrm>
            <a:off x="246000" y="1312865"/>
            <a:ext cx="6150600" cy="5299373"/>
          </a:xfrm>
          <a:prstGeom prst="rect">
            <a:avLst/>
          </a:prstGeom>
          <a:ln>
            <a:solidFill>
              <a:schemeClr val="tx1"/>
            </a:solidFill>
          </a:ln>
        </p:spPr>
      </p:pic>
    </p:spTree>
    <p:extLst>
      <p:ext uri="{BB962C8B-B14F-4D97-AF65-F5344CB8AC3E}">
        <p14:creationId xmlns:p14="http://schemas.microsoft.com/office/powerpoint/2010/main" val="3637014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1">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3F54FB5-60B2-495C-B73C-2336A2204010}"/>
              </a:ext>
            </a:extLst>
          </p:cNvPr>
          <p:cNvPicPr>
            <a:picLocks noChangeAspect="1"/>
          </p:cNvPicPr>
          <p:nvPr/>
        </p:nvPicPr>
        <p:blipFill>
          <a:blip r:embed="rId3"/>
          <a:stretch>
            <a:fillRect/>
          </a:stretch>
        </p:blipFill>
        <p:spPr>
          <a:xfrm>
            <a:off x="190406" y="1273822"/>
            <a:ext cx="7153094" cy="5395177"/>
          </a:xfrm>
          <a:prstGeom prst="rect">
            <a:avLst/>
          </a:prstGeom>
        </p:spPr>
      </p:pic>
      <p:sp>
        <p:nvSpPr>
          <p:cNvPr id="10" name="Slide Number">
            <a:extLst>
              <a:ext uri="{FF2B5EF4-FFF2-40B4-BE49-F238E27FC236}">
                <a16:creationId xmlns:a16="http://schemas.microsoft.com/office/drawing/2014/main" xmlns="" id="{00D3D8E7-74AF-4FAD-8F42-7F12F23ECD9F}"/>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66</a:t>
            </a:fld>
            <a:endParaRPr lang="en-US" noProof="0" dirty="0"/>
          </a:p>
        </p:txBody>
      </p:sp>
      <p:sp>
        <p:nvSpPr>
          <p:cNvPr id="12" name="Text Placeholder 11">
            <a:extLst>
              <a:ext uri="{FF2B5EF4-FFF2-40B4-BE49-F238E27FC236}">
                <a16:creationId xmlns:a16="http://schemas.microsoft.com/office/drawing/2014/main" xmlns="" id="{F49D6C7D-6CF9-434D-9619-404E6AAC6E5A}"/>
              </a:ext>
            </a:extLst>
          </p:cNvPr>
          <p:cNvSpPr>
            <a:spLocks noGrp="1"/>
          </p:cNvSpPr>
          <p:nvPr>
            <p:ph type="body" sz="quarter" idx="10"/>
          </p:nvPr>
        </p:nvSpPr>
        <p:spPr>
          <a:xfrm>
            <a:off x="7616220" y="2349000"/>
            <a:ext cx="4104780" cy="4285891"/>
          </a:xfrm>
        </p:spPr>
        <p:txBody>
          <a:bodyPr>
            <a:normAutofit/>
          </a:bodyPr>
          <a:lstStyle/>
          <a:p>
            <a:pPr>
              <a:lnSpc>
                <a:spcPct val="100000"/>
              </a:lnSpc>
            </a:pPr>
            <a:r>
              <a:rPr lang="en-US" sz="3200" dirty="0"/>
              <a:t>HTTP client tool for developers</a:t>
            </a:r>
          </a:p>
          <a:p>
            <a:pPr>
              <a:lnSpc>
                <a:spcPct val="100000"/>
              </a:lnSpc>
            </a:pPr>
            <a:r>
              <a:rPr lang="en-US" sz="3200" dirty="0"/>
              <a:t>Compose and send HTTP requests</a:t>
            </a:r>
          </a:p>
          <a:p>
            <a:pPr>
              <a:lnSpc>
                <a:spcPct val="100000"/>
              </a:lnSpc>
            </a:pPr>
            <a:r>
              <a:rPr lang="en-US" sz="3200" dirty="0">
                <a:hlinkClick r:id="rId4"/>
              </a:rPr>
              <a:t>Insomnia Core</a:t>
            </a:r>
            <a:endParaRPr lang="en-US" sz="3200" dirty="0"/>
          </a:p>
          <a:p>
            <a:pPr>
              <a:lnSpc>
                <a:spcPct val="100000"/>
              </a:lnSpc>
            </a:pPr>
            <a:r>
              <a:rPr lang="en-US" sz="3200" dirty="0">
                <a:hlinkClick r:id="rId5"/>
              </a:rPr>
              <a:t>Postwoman</a:t>
            </a:r>
            <a:endParaRPr lang="en-US" dirty="0"/>
          </a:p>
        </p:txBody>
      </p:sp>
      <p:sp>
        <p:nvSpPr>
          <p:cNvPr id="4" name="Title 3">
            <a:extLst>
              <a:ext uri="{FF2B5EF4-FFF2-40B4-BE49-F238E27FC236}">
                <a16:creationId xmlns:a16="http://schemas.microsoft.com/office/drawing/2014/main" xmlns="" id="{1C1F8D2D-0017-44F6-AA20-9A249B35BB36}"/>
              </a:ext>
            </a:extLst>
          </p:cNvPr>
          <p:cNvSpPr>
            <a:spLocks noGrp="1"/>
          </p:cNvSpPr>
          <p:nvPr>
            <p:ph type="title"/>
          </p:nvPr>
        </p:nvSpPr>
        <p:spPr/>
        <p:txBody>
          <a:bodyPr/>
          <a:lstStyle/>
          <a:p>
            <a:r>
              <a:rPr lang="en-US" dirty="0"/>
              <a:t>HTTP Developer Tools: HTTP Client Tools</a:t>
            </a:r>
          </a:p>
        </p:txBody>
      </p:sp>
      <p:grpSp>
        <p:nvGrpSpPr>
          <p:cNvPr id="2" name="Group 1">
            <a:extLst>
              <a:ext uri="{FF2B5EF4-FFF2-40B4-BE49-F238E27FC236}">
                <a16:creationId xmlns:a16="http://schemas.microsoft.com/office/drawing/2014/main" xmlns="" id="{3FB37C54-B41A-4709-9507-9AC9595747AD}"/>
              </a:ext>
            </a:extLst>
          </p:cNvPr>
          <p:cNvGrpSpPr/>
          <p:nvPr/>
        </p:nvGrpSpPr>
        <p:grpSpPr>
          <a:xfrm>
            <a:off x="8431238" y="1404000"/>
            <a:ext cx="2474744" cy="794935"/>
            <a:chOff x="6259649" y="5756395"/>
            <a:chExt cx="2474744" cy="794935"/>
          </a:xfrm>
        </p:grpSpPr>
        <p:pic>
          <p:nvPicPr>
            <p:cNvPr id="8" name="Picture 2" descr="&amp;Rcy;&amp;iecy;&amp;zcy;&amp;ucy;&amp;lcy;&amp;tcy;&amp;acy;&amp;tcy; &amp;scy; &amp;icy;&amp;zcy;&amp;ocy;&amp;bcy;&amp;rcy;&amp;acy;&amp;zhcy;&amp;iecy;&amp;ncy;&amp;icy;&amp;iecy; &amp;zcy;&amp;acy; postman chrome">
              <a:extLst>
                <a:ext uri="{FF2B5EF4-FFF2-40B4-BE49-F238E27FC236}">
                  <a16:creationId xmlns:a16="http://schemas.microsoft.com/office/drawing/2014/main" xmlns="" id="{F4F2713B-77D2-489C-9A5C-ACD16E22CD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9649" y="5756395"/>
              <a:ext cx="794935" cy="7949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DC6E7064-93B0-4583-A59E-CAB8C3A5F49F}"/>
                </a:ext>
              </a:extLst>
            </p:cNvPr>
            <p:cNvSpPr txBox="1"/>
            <p:nvPr/>
          </p:nvSpPr>
          <p:spPr>
            <a:xfrm>
              <a:off x="7094200" y="5802215"/>
              <a:ext cx="1640193" cy="584775"/>
            </a:xfrm>
            <a:prstGeom prst="rect">
              <a:avLst/>
            </a:prstGeom>
            <a:noFill/>
          </p:spPr>
          <p:txBody>
            <a:bodyPr wrap="none" rtlCol="0">
              <a:spAutoFit/>
            </a:bodyPr>
            <a:lstStyle/>
            <a:p>
              <a:r>
                <a:rPr lang="en-US" sz="3200" dirty="0">
                  <a:hlinkClick r:id="rId7"/>
                </a:rPr>
                <a:t>Postman</a:t>
              </a:r>
              <a:endParaRPr lang="en-US" sz="3200" dirty="0"/>
            </a:p>
          </p:txBody>
        </p:sp>
      </p:grpSp>
    </p:spTree>
    <p:extLst>
      <p:ext uri="{BB962C8B-B14F-4D97-AF65-F5344CB8AC3E}">
        <p14:creationId xmlns:p14="http://schemas.microsoft.com/office/powerpoint/2010/main" val="42749145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Checklist">
            <a:extLst>
              <a:ext uri="{FF2B5EF4-FFF2-40B4-BE49-F238E27FC236}">
                <a16:creationId xmlns:a16="http://schemas.microsoft.com/office/drawing/2014/main" xmlns="" id="{628DC9CD-F885-4EDB-955D-CCA000FE75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786604" y="1314061"/>
            <a:ext cx="2618792" cy="2618792"/>
          </a:xfrm>
          <a:prstGeom prst="rect">
            <a:avLst/>
          </a:prstGeom>
        </p:spPr>
      </p:pic>
      <p:sp>
        <p:nvSpPr>
          <p:cNvPr id="5" name="Title 4">
            <a:extLst>
              <a:ext uri="{FF2B5EF4-FFF2-40B4-BE49-F238E27FC236}">
                <a16:creationId xmlns:a16="http://schemas.microsoft.com/office/drawing/2014/main" xmlns="" id="{4A095BA5-78EB-4225-B2F8-A560F6CE46AA}"/>
              </a:ext>
            </a:extLst>
          </p:cNvPr>
          <p:cNvSpPr>
            <a:spLocks noGrp="1"/>
          </p:cNvSpPr>
          <p:nvPr>
            <p:ph type="title" sz="quarter" idx="10"/>
          </p:nvPr>
        </p:nvSpPr>
        <p:spPr/>
        <p:txBody>
          <a:bodyPr/>
          <a:lstStyle/>
          <a:p>
            <a:r>
              <a:rPr lang="en-US"/>
              <a:t>HTML Forms</a:t>
            </a:r>
          </a:p>
        </p:txBody>
      </p:sp>
      <p:sp>
        <p:nvSpPr>
          <p:cNvPr id="8" name="Subtitle 7">
            <a:extLst>
              <a:ext uri="{FF2B5EF4-FFF2-40B4-BE49-F238E27FC236}">
                <a16:creationId xmlns:a16="http://schemas.microsoft.com/office/drawing/2014/main" xmlns="" id="{DD5DE084-EB04-4890-9A8C-D7269BC9CBAB}"/>
              </a:ext>
            </a:extLst>
          </p:cNvPr>
          <p:cNvSpPr>
            <a:spLocks noGrp="1"/>
          </p:cNvSpPr>
          <p:nvPr>
            <p:ph type="subTitle" sz="quarter" idx="11"/>
          </p:nvPr>
        </p:nvSpPr>
        <p:spPr/>
        <p:txBody>
          <a:bodyPr/>
          <a:lstStyle/>
          <a:p>
            <a:r>
              <a:rPr lang="en-US" dirty="0"/>
              <a:t>Form Submission: GET and POST</a:t>
            </a:r>
          </a:p>
        </p:txBody>
      </p:sp>
    </p:spTree>
    <p:extLst>
      <p:ext uri="{BB962C8B-B14F-4D97-AF65-F5344CB8AC3E}">
        <p14:creationId xmlns:p14="http://schemas.microsoft.com/office/powerpoint/2010/main" val="188556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0404" y="1183844"/>
            <a:ext cx="11804830" cy="5530156"/>
          </a:xfrm>
        </p:spPr>
        <p:txBody>
          <a:bodyPr/>
          <a:lstStyle/>
          <a:p>
            <a:r>
              <a:rPr lang="en-US" dirty="0"/>
              <a:t>The </a:t>
            </a:r>
            <a:r>
              <a:rPr lang="en-US" b="1" dirty="0"/>
              <a:t>"</a:t>
            </a:r>
            <a:r>
              <a:rPr lang="en-US" b="1" dirty="0">
                <a:solidFill>
                  <a:schemeClr val="bg1"/>
                </a:solidFill>
              </a:rPr>
              <a:t>action</a:t>
            </a:r>
            <a:r>
              <a:rPr lang="en-US" b="1" dirty="0"/>
              <a:t>" attribute</a:t>
            </a:r>
            <a:r>
              <a:rPr lang="en-US" dirty="0"/>
              <a:t> defines where to submit the form data</a:t>
            </a:r>
          </a:p>
        </p:txBody>
      </p:sp>
      <p:sp>
        <p:nvSpPr>
          <p:cNvPr id="4" name="Title 3"/>
          <p:cNvSpPr>
            <a:spLocks noGrp="1"/>
          </p:cNvSpPr>
          <p:nvPr>
            <p:ph type="title"/>
          </p:nvPr>
        </p:nvSpPr>
        <p:spPr/>
        <p:txBody>
          <a:bodyPr/>
          <a:lstStyle/>
          <a:p>
            <a:r>
              <a:rPr lang="en-US" dirty="0"/>
              <a:t>HTML Forms: Action</a:t>
            </a:r>
            <a:endParaRPr lang="bg-BG" dirty="0"/>
          </a:p>
        </p:txBody>
      </p:sp>
      <p:sp>
        <p:nvSpPr>
          <p:cNvPr id="7" name="Text Placeholder 5"/>
          <p:cNvSpPr txBox="1">
            <a:spLocks/>
          </p:cNvSpPr>
          <p:nvPr/>
        </p:nvSpPr>
        <p:spPr>
          <a:xfrm>
            <a:off x="609599" y="2004960"/>
            <a:ext cx="11021401" cy="1384995"/>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2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00000"/>
              </a:lnSpc>
            </a:pPr>
            <a:r>
              <a:rPr lang="en-US" noProof="1">
                <a:solidFill>
                  <a:schemeClr val="tx1"/>
                </a:solidFill>
                <a:effectLst/>
              </a:rPr>
              <a:t>&lt;form </a:t>
            </a:r>
            <a:r>
              <a:rPr lang="en-US" noProof="1">
                <a:solidFill>
                  <a:schemeClr val="bg1"/>
                </a:solidFill>
                <a:effectLst/>
              </a:rPr>
              <a:t>action="home.html"&gt;</a:t>
            </a:r>
          </a:p>
          <a:p>
            <a:pPr>
              <a:lnSpc>
                <a:spcPct val="100000"/>
              </a:lnSpc>
            </a:pPr>
            <a:r>
              <a:rPr lang="en-US" noProof="1">
                <a:solidFill>
                  <a:schemeClr val="tx1"/>
                </a:solidFill>
                <a:effectLst/>
              </a:rPr>
              <a:t>  &lt;input type="submit" value="Go to homepage"/&gt;</a:t>
            </a:r>
          </a:p>
          <a:p>
            <a:pPr>
              <a:lnSpc>
                <a:spcPct val="100000"/>
              </a:lnSpc>
            </a:pPr>
            <a:r>
              <a:rPr lang="en-US" noProof="1">
                <a:solidFill>
                  <a:schemeClr val="tx1"/>
                </a:solidFill>
                <a:effectLst/>
              </a:rPr>
              <a:t>&lt;/form&gt;</a:t>
            </a:r>
          </a:p>
        </p:txBody>
      </p:sp>
      <p:pic>
        <p:nvPicPr>
          <p:cNvPr id="8" name="Picture 7">
            <a:extLst>
              <a:ext uri="{FF2B5EF4-FFF2-40B4-BE49-F238E27FC236}">
                <a16:creationId xmlns:a16="http://schemas.microsoft.com/office/drawing/2014/main" xmlns="" id="{72C8B677-8715-4544-A88E-BB20DFDEA2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 y="3740695"/>
            <a:ext cx="3622216" cy="1707855"/>
          </a:xfrm>
          <a:prstGeom prst="rect">
            <a:avLst/>
          </a:prstGeom>
          <a:ln>
            <a:solidFill>
              <a:schemeClr val="tx1"/>
            </a:solidFill>
          </a:ln>
        </p:spPr>
      </p:pic>
      <p:pic>
        <p:nvPicPr>
          <p:cNvPr id="11" name="Picture 10">
            <a:extLst>
              <a:ext uri="{FF2B5EF4-FFF2-40B4-BE49-F238E27FC236}">
                <a16:creationId xmlns:a16="http://schemas.microsoft.com/office/drawing/2014/main" xmlns="" id="{767F3620-B6BB-4337-B53D-516F0B9A69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11000" y="3699000"/>
            <a:ext cx="3167582" cy="1716276"/>
          </a:xfrm>
          <a:prstGeom prst="rect">
            <a:avLst/>
          </a:prstGeom>
          <a:ln>
            <a:solidFill>
              <a:schemeClr val="tx1"/>
            </a:solidFill>
          </a:ln>
        </p:spPr>
      </p:pic>
      <p:sp>
        <p:nvSpPr>
          <p:cNvPr id="18" name="AutoShape 7">
            <a:extLst>
              <a:ext uri="{FF2B5EF4-FFF2-40B4-BE49-F238E27FC236}">
                <a16:creationId xmlns:a16="http://schemas.microsoft.com/office/drawing/2014/main" xmlns="" id="{030C36B4-8130-4278-9CDA-FA315D0E0123}"/>
              </a:ext>
            </a:extLst>
          </p:cNvPr>
          <p:cNvSpPr>
            <a:spLocks noChangeArrowheads="1"/>
          </p:cNvSpPr>
          <p:nvPr/>
        </p:nvSpPr>
        <p:spPr bwMode="auto">
          <a:xfrm>
            <a:off x="6092819" y="1819040"/>
            <a:ext cx="2835000" cy="510778"/>
          </a:xfrm>
          <a:prstGeom prst="wedgeRoundRectCallout">
            <a:avLst>
              <a:gd name="adj1" fmla="val -64164"/>
              <a:gd name="adj2" fmla="val 35406"/>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buClr>
                <a:schemeClr val="accent5">
                  <a:lumMod val="40000"/>
                  <a:lumOff val="60000"/>
                </a:schemeClr>
              </a:buClr>
              <a:buSzPct val="70000"/>
            </a:pPr>
            <a:r>
              <a:rPr lang="en-US" sz="2400" b="1" noProof="1">
                <a:solidFill>
                  <a:schemeClr val="bg2"/>
                </a:solidFill>
                <a:cs typeface="Consolas" pitchFamily="49" charset="0"/>
              </a:rPr>
              <a:t>Relative or full URL</a:t>
            </a:r>
            <a:endParaRPr lang="bg-BG" sz="2400" b="1" noProof="1">
              <a:solidFill>
                <a:schemeClr val="bg2"/>
              </a:solidFill>
              <a:cs typeface="Consolas" pitchFamily="49" charset="0"/>
            </a:endParaRPr>
          </a:p>
        </p:txBody>
      </p:sp>
      <p:sp>
        <p:nvSpPr>
          <p:cNvPr id="10" name="Slide Number">
            <a:extLst>
              <a:ext uri="{FF2B5EF4-FFF2-40B4-BE49-F238E27FC236}">
                <a16:creationId xmlns:a16="http://schemas.microsoft.com/office/drawing/2014/main" xmlns="" id="{520BB965-FBF2-4AE8-BEF8-EBD530D8185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68</a:t>
            </a:fld>
            <a:endParaRPr lang="en-US" noProof="0" dirty="0"/>
          </a:p>
        </p:txBody>
      </p:sp>
      <p:sp>
        <p:nvSpPr>
          <p:cNvPr id="14" name="Arrow: Down 13"/>
          <p:cNvSpPr/>
          <p:nvPr/>
        </p:nvSpPr>
        <p:spPr>
          <a:xfrm rot="15635623">
            <a:off x="3692475" y="3333706"/>
            <a:ext cx="238136" cy="3119783"/>
          </a:xfrm>
          <a:prstGeom prst="downArrow">
            <a:avLst>
              <a:gd name="adj1" fmla="val 27130"/>
              <a:gd name="adj2" fmla="val 13190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dirty="0"/>
          </a:p>
        </p:txBody>
      </p:sp>
      <p:sp>
        <p:nvSpPr>
          <p:cNvPr id="5" name="Rectangle 4">
            <a:extLst>
              <a:ext uri="{FF2B5EF4-FFF2-40B4-BE49-F238E27FC236}">
                <a16:creationId xmlns:a16="http://schemas.microsoft.com/office/drawing/2014/main" xmlns="" id="{CC231055-0F74-41F9-8D95-D8073DF18977}"/>
              </a:ext>
            </a:extLst>
          </p:cNvPr>
          <p:cNvSpPr/>
          <p:nvPr/>
        </p:nvSpPr>
        <p:spPr>
          <a:xfrm>
            <a:off x="471000" y="5724000"/>
            <a:ext cx="8343887" cy="553998"/>
          </a:xfrm>
          <a:prstGeom prst="rect">
            <a:avLst/>
          </a:prstGeom>
        </p:spPr>
        <p:txBody>
          <a:bodyPr wrap="none">
            <a:spAutoFit/>
          </a:bodyPr>
          <a:lstStyle/>
          <a:p>
            <a:r>
              <a:rPr lang="en-US" sz="3000" dirty="0"/>
              <a:t>Example: </a:t>
            </a:r>
            <a:r>
              <a:rPr lang="en-US" sz="3000" dirty="0">
                <a:hlinkClick r:id="rId5"/>
              </a:rPr>
              <a:t>https://repl.it/@nakov/http-form-example</a:t>
            </a:r>
            <a:endParaRPr lang="en-US" sz="3000" dirty="0"/>
          </a:p>
        </p:txBody>
      </p:sp>
    </p:spTree>
    <p:extLst>
      <p:ext uri="{BB962C8B-B14F-4D97-AF65-F5344CB8AC3E}">
        <p14:creationId xmlns:p14="http://schemas.microsoft.com/office/powerpoint/2010/main" val="358238445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4294967295"/>
          </p:nvPr>
        </p:nvSpPr>
        <p:spPr>
          <a:xfrm>
            <a:off x="192001" y="1151122"/>
            <a:ext cx="11804822" cy="5570355"/>
          </a:xfrm>
        </p:spPr>
        <p:txBody>
          <a:bodyPr/>
          <a:lstStyle/>
          <a:p>
            <a:r>
              <a:rPr lang="en-US" dirty="0"/>
              <a:t>Forms can specify the </a:t>
            </a:r>
            <a:r>
              <a:rPr lang="en-US" b="1" dirty="0">
                <a:solidFill>
                  <a:schemeClr val="bg1"/>
                </a:solidFill>
              </a:rPr>
              <a:t>HTTP method </a:t>
            </a:r>
            <a:r>
              <a:rPr lang="en-US" dirty="0"/>
              <a:t>for sending the form</a:t>
            </a:r>
            <a:r>
              <a:rPr lang="bg-BG" dirty="0"/>
              <a:t> </a:t>
            </a:r>
            <a:r>
              <a:rPr lang="en-US" dirty="0"/>
              <a:t>data</a:t>
            </a:r>
            <a:endParaRPr lang="bg-BG" dirty="0"/>
          </a:p>
        </p:txBody>
      </p:sp>
      <p:sp>
        <p:nvSpPr>
          <p:cNvPr id="4" name="Title 3"/>
          <p:cNvSpPr>
            <a:spLocks noGrp="1"/>
          </p:cNvSpPr>
          <p:nvPr>
            <p:ph type="title"/>
          </p:nvPr>
        </p:nvSpPr>
        <p:spPr/>
        <p:txBody>
          <a:bodyPr/>
          <a:lstStyle/>
          <a:p>
            <a:r>
              <a:rPr lang="en-US" dirty="0"/>
              <a:t>HTML Forms: Method GET</a:t>
            </a:r>
            <a:endParaRPr lang="bg-BG" dirty="0"/>
          </a:p>
        </p:txBody>
      </p:sp>
      <p:sp>
        <p:nvSpPr>
          <p:cNvPr id="15" name="Arrow: Down 14"/>
          <p:cNvSpPr/>
          <p:nvPr/>
        </p:nvSpPr>
        <p:spPr>
          <a:xfrm rot="16200000">
            <a:off x="4885183" y="4755881"/>
            <a:ext cx="425130" cy="57446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16" name="Text Placeholder 5"/>
          <p:cNvSpPr txBox="1">
            <a:spLocks/>
          </p:cNvSpPr>
          <p:nvPr/>
        </p:nvSpPr>
        <p:spPr>
          <a:xfrm>
            <a:off x="606391" y="1889883"/>
            <a:ext cx="8168057" cy="2092881"/>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2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00000"/>
              </a:lnSpc>
            </a:pPr>
            <a:r>
              <a:rPr lang="en-US" sz="2600" noProof="1">
                <a:solidFill>
                  <a:schemeClr val="tx1"/>
                </a:solidFill>
                <a:effectLst/>
              </a:rPr>
              <a:t>&lt;form </a:t>
            </a:r>
            <a:r>
              <a:rPr lang="en-US" sz="2600" noProof="1">
                <a:solidFill>
                  <a:schemeClr val="bg1"/>
                </a:solidFill>
                <a:effectLst/>
              </a:rPr>
              <a:t>method="get"</a:t>
            </a:r>
            <a:r>
              <a:rPr lang="en-US" sz="2600" noProof="1">
                <a:solidFill>
                  <a:schemeClr val="tx1"/>
                </a:solidFill>
                <a:effectLst/>
              </a:rPr>
              <a:t>&gt;</a:t>
            </a:r>
            <a:br>
              <a:rPr lang="en-US" sz="2600" noProof="1">
                <a:solidFill>
                  <a:schemeClr val="tx1"/>
                </a:solidFill>
                <a:effectLst/>
              </a:rPr>
            </a:br>
            <a:r>
              <a:rPr lang="en-US" sz="2600" noProof="1">
                <a:solidFill>
                  <a:schemeClr val="tx1"/>
                </a:solidFill>
                <a:effectLst/>
              </a:rPr>
              <a:t>  Name: &lt;input type="text" name="name"&gt;</a:t>
            </a:r>
            <a:br>
              <a:rPr lang="en-US" sz="2600" noProof="1">
                <a:solidFill>
                  <a:schemeClr val="tx1"/>
                </a:solidFill>
                <a:effectLst/>
              </a:rPr>
            </a:br>
            <a:r>
              <a:rPr lang="en-US" sz="2600" noProof="1">
                <a:solidFill>
                  <a:schemeClr val="tx1"/>
                </a:solidFill>
                <a:effectLst/>
              </a:rPr>
              <a:t>  &lt;br /&gt;&lt;br /&gt;</a:t>
            </a:r>
          </a:p>
          <a:p>
            <a:pPr>
              <a:lnSpc>
                <a:spcPct val="100000"/>
              </a:lnSpc>
            </a:pPr>
            <a:r>
              <a:rPr lang="en-US" sz="2600" noProof="1">
                <a:solidFill>
                  <a:schemeClr val="tx1"/>
                </a:solidFill>
                <a:effectLst/>
              </a:rPr>
              <a:t>  &lt;input type="submit" value="Submit"&gt;</a:t>
            </a:r>
          </a:p>
          <a:p>
            <a:pPr>
              <a:lnSpc>
                <a:spcPct val="100000"/>
              </a:lnSpc>
            </a:pPr>
            <a:r>
              <a:rPr lang="en-US" sz="2600" noProof="1">
                <a:solidFill>
                  <a:schemeClr val="tx1"/>
                </a:solidFill>
                <a:effectLst/>
              </a:rPr>
              <a:t>&lt;/form&gt;</a:t>
            </a:r>
          </a:p>
        </p:txBody>
      </p:sp>
      <p:sp>
        <p:nvSpPr>
          <p:cNvPr id="10" name="Arrow: Bent 9">
            <a:extLst>
              <a:ext uri="{FF2B5EF4-FFF2-40B4-BE49-F238E27FC236}">
                <a16:creationId xmlns:a16="http://schemas.microsoft.com/office/drawing/2014/main" xmlns="" id="{54038100-760B-4C4F-9481-FF9820A4F04F}"/>
              </a:ext>
            </a:extLst>
          </p:cNvPr>
          <p:cNvSpPr/>
          <p:nvPr/>
        </p:nvSpPr>
        <p:spPr>
          <a:xfrm rot="10800000" flipH="1">
            <a:off x="606391" y="4290468"/>
            <a:ext cx="789346" cy="1505288"/>
          </a:xfrm>
          <a:prstGeom prst="bentArrow">
            <a:avLst>
              <a:gd name="adj1" fmla="val 24488"/>
              <a:gd name="adj2" fmla="val 25000"/>
              <a:gd name="adj3" fmla="val 25000"/>
              <a:gd name="adj4"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8" name="Picture 7"/>
          <p:cNvPicPr>
            <a:picLocks noChangeAspect="1"/>
          </p:cNvPicPr>
          <p:nvPr/>
        </p:nvPicPr>
        <p:blipFill rotWithShape="1">
          <a:blip r:embed="rId3"/>
          <a:srcRect b="4707"/>
          <a:stretch/>
        </p:blipFill>
        <p:spPr>
          <a:xfrm>
            <a:off x="5554998" y="4244723"/>
            <a:ext cx="3219450" cy="1597105"/>
          </a:xfrm>
          <a:prstGeom prst="rect">
            <a:avLst/>
          </a:prstGeom>
          <a:ln>
            <a:solidFill>
              <a:schemeClr val="tx1"/>
            </a:solidFill>
          </a:ln>
        </p:spPr>
      </p:pic>
      <p:sp>
        <p:nvSpPr>
          <p:cNvPr id="11" name="Rectangle: Rounded Corners 10">
            <a:extLst>
              <a:ext uri="{FF2B5EF4-FFF2-40B4-BE49-F238E27FC236}">
                <a16:creationId xmlns:a16="http://schemas.microsoft.com/office/drawing/2014/main" xmlns="" id="{4A20CD74-07BB-46E6-AE77-F54BDBB489B5}"/>
              </a:ext>
            </a:extLst>
          </p:cNvPr>
          <p:cNvSpPr/>
          <p:nvPr/>
        </p:nvSpPr>
        <p:spPr>
          <a:xfrm>
            <a:off x="7767096" y="4562911"/>
            <a:ext cx="855000" cy="347858"/>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AutoShape 7"/>
          <p:cNvSpPr>
            <a:spLocks noChangeArrowheads="1"/>
          </p:cNvSpPr>
          <p:nvPr/>
        </p:nvSpPr>
        <p:spPr bwMode="auto">
          <a:xfrm>
            <a:off x="8436000" y="3316368"/>
            <a:ext cx="2235929" cy="919401"/>
          </a:xfrm>
          <a:prstGeom prst="wedgeRoundRectCallout">
            <a:avLst>
              <a:gd name="adj1" fmla="val -47163"/>
              <a:gd name="adj2" fmla="val 89266"/>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buClr>
                <a:schemeClr val="accent5">
                  <a:lumMod val="40000"/>
                  <a:lumOff val="60000"/>
                </a:schemeClr>
              </a:buClr>
              <a:buSzPct val="70000"/>
            </a:pPr>
            <a:r>
              <a:rPr lang="en-US" sz="2400" b="1" noProof="1">
                <a:solidFill>
                  <a:schemeClr val="bg2"/>
                </a:solidFill>
                <a:cs typeface="Consolas" pitchFamily="49" charset="0"/>
              </a:rPr>
              <a:t>The form data is in the URL</a:t>
            </a:r>
            <a:endParaRPr lang="bg-BG" sz="2400" b="1" noProof="1">
              <a:solidFill>
                <a:schemeClr val="bg2"/>
              </a:solidFill>
              <a:cs typeface="Consolas" pitchFamily="49" charset="0"/>
            </a:endParaRPr>
          </a:p>
        </p:txBody>
      </p:sp>
      <p:sp>
        <p:nvSpPr>
          <p:cNvPr id="12" name="Slide Number">
            <a:extLst>
              <a:ext uri="{FF2B5EF4-FFF2-40B4-BE49-F238E27FC236}">
                <a16:creationId xmlns:a16="http://schemas.microsoft.com/office/drawing/2014/main" xmlns="" id="{1ECE0A28-8998-4A35-B109-B1C147EDE1B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69</a:t>
            </a:fld>
            <a:endParaRPr lang="en-US" noProof="0" dirty="0"/>
          </a:p>
        </p:txBody>
      </p:sp>
      <p:sp>
        <p:nvSpPr>
          <p:cNvPr id="13" name="Rectangle 12">
            <a:extLst>
              <a:ext uri="{FF2B5EF4-FFF2-40B4-BE49-F238E27FC236}">
                <a16:creationId xmlns:a16="http://schemas.microsoft.com/office/drawing/2014/main" xmlns="" id="{53E7D97C-CFCC-4CDA-9EFD-6125DDF4FAAC}"/>
              </a:ext>
            </a:extLst>
          </p:cNvPr>
          <p:cNvSpPr/>
          <p:nvPr/>
        </p:nvSpPr>
        <p:spPr>
          <a:xfrm>
            <a:off x="471000" y="6025002"/>
            <a:ext cx="8170378" cy="553998"/>
          </a:xfrm>
          <a:prstGeom prst="rect">
            <a:avLst/>
          </a:prstGeom>
        </p:spPr>
        <p:txBody>
          <a:bodyPr wrap="none">
            <a:spAutoFit/>
          </a:bodyPr>
          <a:lstStyle/>
          <a:p>
            <a:r>
              <a:rPr lang="en-US" sz="3000" dirty="0"/>
              <a:t>Example: </a:t>
            </a:r>
            <a:r>
              <a:rPr lang="en-US" sz="3000" dirty="0">
                <a:hlinkClick r:id="rId4"/>
              </a:rPr>
              <a:t>https://repl.it/@nakov/http-get-example</a:t>
            </a:r>
            <a:endParaRPr lang="en-US" sz="3000" dirty="0"/>
          </a:p>
        </p:txBody>
      </p:sp>
      <p:grpSp>
        <p:nvGrpSpPr>
          <p:cNvPr id="3" name="Group 2">
            <a:extLst>
              <a:ext uri="{FF2B5EF4-FFF2-40B4-BE49-F238E27FC236}">
                <a16:creationId xmlns:a16="http://schemas.microsoft.com/office/drawing/2014/main" xmlns="" id="{61128A71-9499-43A0-AB75-6BFDD621D2A1}"/>
              </a:ext>
            </a:extLst>
          </p:cNvPr>
          <p:cNvGrpSpPr/>
          <p:nvPr/>
        </p:nvGrpSpPr>
        <p:grpSpPr>
          <a:xfrm>
            <a:off x="1641397" y="4244723"/>
            <a:ext cx="2867025" cy="1597105"/>
            <a:chOff x="1641397" y="4244723"/>
            <a:chExt cx="2867025" cy="1597105"/>
          </a:xfrm>
        </p:grpSpPr>
        <p:pic>
          <p:nvPicPr>
            <p:cNvPr id="7" name="Picture 6"/>
            <p:cNvPicPr>
              <a:picLocks noChangeAspect="1"/>
            </p:cNvPicPr>
            <p:nvPr/>
          </p:nvPicPr>
          <p:blipFill rotWithShape="1">
            <a:blip r:embed="rId5"/>
            <a:srcRect b="7361"/>
            <a:stretch/>
          </p:blipFill>
          <p:spPr>
            <a:xfrm>
              <a:off x="1641397" y="4244723"/>
              <a:ext cx="2867025" cy="1597105"/>
            </a:xfrm>
            <a:prstGeom prst="rect">
              <a:avLst/>
            </a:prstGeom>
            <a:ln>
              <a:solidFill>
                <a:schemeClr val="tx1"/>
              </a:solidFill>
            </a:ln>
          </p:spPr>
        </p:pic>
        <p:sp>
          <p:nvSpPr>
            <p:cNvPr id="2" name="TextBox 1">
              <a:extLst>
                <a:ext uri="{FF2B5EF4-FFF2-40B4-BE49-F238E27FC236}">
                  <a16:creationId xmlns:a16="http://schemas.microsoft.com/office/drawing/2014/main" xmlns="" id="{F8FC30A8-297B-4C36-8A90-C6DF4DBC91D2}"/>
                </a:ext>
              </a:extLst>
            </p:cNvPr>
            <p:cNvSpPr txBox="1"/>
            <p:nvPr/>
          </p:nvSpPr>
          <p:spPr>
            <a:xfrm>
              <a:off x="2227469" y="4894200"/>
              <a:ext cx="735486" cy="47535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600" dirty="0">
                  <a:solidFill>
                    <a:schemeClr val="accent5">
                      <a:lumMod val="75000"/>
                    </a:schemeClr>
                  </a:solidFill>
                </a:rPr>
                <a:t>Peter</a:t>
              </a:r>
            </a:p>
          </p:txBody>
        </p:sp>
      </p:grpSp>
    </p:spTree>
    <p:extLst>
      <p:ext uri="{BB962C8B-B14F-4D97-AF65-F5344CB8AC3E}">
        <p14:creationId xmlns:p14="http://schemas.microsoft.com/office/powerpoint/2010/main" val="66145261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0" grpId="0" animBg="1"/>
      <p:bldP spid="11" grpId="0" animBg="1"/>
      <p:bldP spid="2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 xmlns:a16="http://schemas.microsoft.com/office/drawing/2014/main" id="{6CD985EB-D515-481B-99B4-67B9ECFFE151}"/>
              </a:ext>
            </a:extLst>
          </p:cNvPr>
          <p:cNvSpPr>
            <a:spLocks noGrp="1"/>
          </p:cNvSpPr>
          <p:nvPr>
            <p:ph type="subTitle" sz="quarter" idx="11"/>
          </p:nvPr>
        </p:nvSpPr>
        <p:spPr/>
        <p:txBody>
          <a:bodyPr/>
          <a:lstStyle/>
          <a:p>
            <a:r>
              <a:rPr lang="en-US" dirty="0"/>
              <a:t>Declaring Variables in C#, Java, JS and Python</a:t>
            </a:r>
          </a:p>
        </p:txBody>
      </p:sp>
      <p:sp>
        <p:nvSpPr>
          <p:cNvPr id="3" name="Title 2"/>
          <p:cNvSpPr>
            <a:spLocks noGrp="1"/>
          </p:cNvSpPr>
          <p:nvPr>
            <p:ph type="title" sz="quarter" idx="10"/>
          </p:nvPr>
        </p:nvSpPr>
        <p:spPr/>
        <p:txBody>
          <a:bodyPr/>
          <a:lstStyle/>
          <a:p>
            <a:r>
              <a:rPr lang="en-GB" dirty="0"/>
              <a:t>Variables</a:t>
            </a:r>
          </a:p>
        </p:txBody>
      </p:sp>
      <p:pic>
        <p:nvPicPr>
          <p:cNvPr id="4" name="Picture 3">
            <a:extLst>
              <a:ext uri="{FF2B5EF4-FFF2-40B4-BE49-F238E27FC236}">
                <a16:creationId xmlns="" xmlns:a16="http://schemas.microsoft.com/office/drawing/2014/main" id="{43E7C6CF-F99F-4FF4-B1F2-83C64E6FBC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549698" y="1132569"/>
            <a:ext cx="3092603" cy="2671388"/>
          </a:xfrm>
          <a:prstGeom prst="rect">
            <a:avLst/>
          </a:prstGeom>
          <a:effectLst>
            <a:outerShdw blurRad="50800" algn="ctr" rotWithShape="0">
              <a:schemeClr val="bg1">
                <a:lumMod val="20000"/>
                <a:lumOff val="80000"/>
                <a:alpha val="40000"/>
              </a:schemeClr>
            </a:outerShdw>
          </a:effectLst>
        </p:spPr>
      </p:pic>
    </p:spTree>
    <p:extLst>
      <p:ext uri="{BB962C8B-B14F-4D97-AF65-F5344CB8AC3E}">
        <p14:creationId xmlns:p14="http://schemas.microsoft.com/office/powerpoint/2010/main" val="12551442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412465" y="3699000"/>
            <a:ext cx="8367575" cy="2092881"/>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2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00000"/>
              </a:lnSpc>
            </a:pPr>
            <a:r>
              <a:rPr lang="en-US" sz="2400" noProof="1">
                <a:solidFill>
                  <a:schemeClr val="tx1"/>
                </a:solidFill>
                <a:effectLst/>
              </a:rPr>
              <a:t>POST /index.html HTTP/1.1</a:t>
            </a:r>
          </a:p>
          <a:p>
            <a:pPr>
              <a:lnSpc>
                <a:spcPct val="100000"/>
              </a:lnSpc>
            </a:pPr>
            <a:r>
              <a:rPr lang="en-US" sz="2400" noProof="1">
                <a:solidFill>
                  <a:schemeClr val="tx1"/>
                </a:solidFill>
                <a:effectLst/>
              </a:rPr>
              <a:t>Host: localhost</a:t>
            </a:r>
          </a:p>
          <a:p>
            <a:pPr>
              <a:lnSpc>
                <a:spcPct val="100000"/>
              </a:lnSpc>
            </a:pPr>
            <a:r>
              <a:rPr lang="en-US" sz="2400" noProof="1">
                <a:solidFill>
                  <a:schemeClr val="tx1"/>
                </a:solidFill>
                <a:effectLst/>
              </a:rPr>
              <a:t>Content-Type: application/x-www-form-urlencoded</a:t>
            </a:r>
          </a:p>
          <a:p>
            <a:pPr>
              <a:lnSpc>
                <a:spcPct val="100000"/>
              </a:lnSpc>
            </a:pPr>
            <a:r>
              <a:rPr lang="en-US" sz="2400" noProof="1">
                <a:solidFill>
                  <a:schemeClr val="tx1"/>
                </a:solidFill>
                <a:effectLst/>
              </a:rPr>
              <a:t>Content-Length: 10</a:t>
            </a:r>
          </a:p>
          <a:p>
            <a:pPr>
              <a:lnSpc>
                <a:spcPct val="100000"/>
              </a:lnSpc>
            </a:pPr>
            <a:endParaRPr lang="en-US" sz="1000" noProof="1">
              <a:solidFill>
                <a:schemeClr val="tx1"/>
              </a:solidFill>
              <a:effectLst/>
            </a:endParaRPr>
          </a:p>
          <a:p>
            <a:pPr>
              <a:lnSpc>
                <a:spcPct val="100000"/>
              </a:lnSpc>
            </a:pPr>
            <a:r>
              <a:rPr lang="en-US" sz="2400" noProof="1">
                <a:solidFill>
                  <a:schemeClr val="tx1"/>
                </a:solidFill>
                <a:effectLst/>
              </a:rPr>
              <a:t>name=Peter</a:t>
            </a:r>
          </a:p>
        </p:txBody>
      </p:sp>
      <p:sp>
        <p:nvSpPr>
          <p:cNvPr id="4" name="Title 3"/>
          <p:cNvSpPr>
            <a:spLocks noGrp="1"/>
          </p:cNvSpPr>
          <p:nvPr>
            <p:ph type="title"/>
          </p:nvPr>
        </p:nvSpPr>
        <p:spPr/>
        <p:txBody>
          <a:bodyPr/>
          <a:lstStyle/>
          <a:p>
            <a:r>
              <a:rPr lang="en-US" dirty="0"/>
              <a:t>HTML Forms: Method POST</a:t>
            </a:r>
            <a:endParaRPr lang="bg-BG" dirty="0"/>
          </a:p>
        </p:txBody>
      </p:sp>
      <p:sp>
        <p:nvSpPr>
          <p:cNvPr id="10" name="AutoShape 7"/>
          <p:cNvSpPr>
            <a:spLocks noChangeArrowheads="1"/>
          </p:cNvSpPr>
          <p:nvPr/>
        </p:nvSpPr>
        <p:spPr bwMode="auto">
          <a:xfrm>
            <a:off x="4325040" y="4959000"/>
            <a:ext cx="3833955" cy="929474"/>
          </a:xfrm>
          <a:prstGeom prst="wedgeRoundRectCallout">
            <a:avLst>
              <a:gd name="adj1" fmla="val -65862"/>
              <a:gd name="adj2" fmla="val -40468"/>
              <a:gd name="adj3" fmla="val 16667"/>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200" b="1" noProof="1">
                <a:solidFill>
                  <a:schemeClr val="bg2"/>
                </a:solidFill>
                <a:cs typeface="Consolas" pitchFamily="49" charset="0"/>
              </a:rPr>
              <a:t>The HTTP request body holds the submitted form data</a:t>
            </a:r>
            <a:endParaRPr lang="bg-BG" sz="2200" b="1" noProof="1">
              <a:solidFill>
                <a:schemeClr val="bg2"/>
              </a:solidFill>
              <a:cs typeface="Consolas" pitchFamily="49" charset="0"/>
            </a:endParaRPr>
          </a:p>
        </p:txBody>
      </p:sp>
      <p:sp>
        <p:nvSpPr>
          <p:cNvPr id="5" name="Text Placeholder 5"/>
          <p:cNvSpPr txBox="1">
            <a:spLocks/>
          </p:cNvSpPr>
          <p:nvPr/>
        </p:nvSpPr>
        <p:spPr>
          <a:xfrm>
            <a:off x="412465" y="1414756"/>
            <a:ext cx="6792573" cy="2015936"/>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2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00000"/>
              </a:lnSpc>
            </a:pPr>
            <a:r>
              <a:rPr lang="en-US" sz="2400" noProof="1">
                <a:solidFill>
                  <a:schemeClr val="tx1"/>
                </a:solidFill>
                <a:effectLst/>
              </a:rPr>
              <a:t>&lt;form </a:t>
            </a:r>
            <a:r>
              <a:rPr lang="en-US" sz="2400" noProof="1">
                <a:solidFill>
                  <a:schemeClr val="bg1"/>
                </a:solidFill>
                <a:effectLst/>
              </a:rPr>
              <a:t>method="post"</a:t>
            </a:r>
            <a:r>
              <a:rPr lang="en-US" sz="2400" noProof="1">
                <a:solidFill>
                  <a:schemeClr val="tx1"/>
                </a:solidFill>
                <a:effectLst/>
              </a:rPr>
              <a:t>&gt;</a:t>
            </a:r>
            <a:br>
              <a:rPr lang="en-US" sz="2400" noProof="1">
                <a:solidFill>
                  <a:schemeClr val="tx1"/>
                </a:solidFill>
                <a:effectLst/>
              </a:rPr>
            </a:br>
            <a:r>
              <a:rPr lang="en-US" sz="2400" noProof="1">
                <a:solidFill>
                  <a:schemeClr val="tx1"/>
                </a:solidFill>
                <a:effectLst/>
              </a:rPr>
              <a:t>  Name: &lt;input type="text" name="name"&gt;</a:t>
            </a:r>
            <a:br>
              <a:rPr lang="en-US" sz="2400" noProof="1">
                <a:solidFill>
                  <a:schemeClr val="tx1"/>
                </a:solidFill>
                <a:effectLst/>
              </a:rPr>
            </a:br>
            <a:r>
              <a:rPr lang="en-US" sz="2400" noProof="1">
                <a:solidFill>
                  <a:schemeClr val="tx1"/>
                </a:solidFill>
                <a:effectLst/>
              </a:rPr>
              <a:t>  &lt;br /&gt;&lt;br /&gt;</a:t>
            </a:r>
          </a:p>
          <a:p>
            <a:pPr>
              <a:lnSpc>
                <a:spcPct val="100000"/>
              </a:lnSpc>
            </a:pPr>
            <a:r>
              <a:rPr lang="en-US" sz="2400" noProof="1">
                <a:solidFill>
                  <a:schemeClr val="tx1"/>
                </a:solidFill>
                <a:effectLst/>
              </a:rPr>
              <a:t>  &lt;input type="submit" value="Submit"&gt;</a:t>
            </a:r>
          </a:p>
          <a:p>
            <a:pPr>
              <a:lnSpc>
                <a:spcPct val="100000"/>
              </a:lnSpc>
            </a:pPr>
            <a:r>
              <a:rPr lang="en-US" sz="2400" noProof="1">
                <a:solidFill>
                  <a:schemeClr val="tx1"/>
                </a:solidFill>
                <a:effectLst/>
              </a:rPr>
              <a:t>&lt;/form&gt;</a:t>
            </a:r>
          </a:p>
        </p:txBody>
      </p:sp>
      <p:sp>
        <p:nvSpPr>
          <p:cNvPr id="17" name="Arrow: Down 11"/>
          <p:cNvSpPr/>
          <p:nvPr/>
        </p:nvSpPr>
        <p:spPr>
          <a:xfrm rot="16200000">
            <a:off x="7491516" y="2180250"/>
            <a:ext cx="381000" cy="48495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solidFill>
                <a:schemeClr val="bg2"/>
              </a:solidFill>
            </a:endParaRPr>
          </a:p>
        </p:txBody>
      </p:sp>
      <p:pic>
        <p:nvPicPr>
          <p:cNvPr id="20" name="Picture 19"/>
          <p:cNvPicPr>
            <a:picLocks noChangeAspect="1"/>
          </p:cNvPicPr>
          <p:nvPr/>
        </p:nvPicPr>
        <p:blipFill rotWithShape="1">
          <a:blip r:embed="rId3"/>
          <a:srcRect b="7361"/>
          <a:stretch/>
        </p:blipFill>
        <p:spPr>
          <a:xfrm>
            <a:off x="8158994" y="1414757"/>
            <a:ext cx="3618887" cy="2015935"/>
          </a:xfrm>
          <a:prstGeom prst="rect">
            <a:avLst/>
          </a:prstGeom>
          <a:ln>
            <a:solidFill>
              <a:schemeClr val="tx1"/>
            </a:solidFill>
          </a:ln>
        </p:spPr>
      </p:pic>
      <p:sp>
        <p:nvSpPr>
          <p:cNvPr id="9" name="Slide Number">
            <a:extLst>
              <a:ext uri="{FF2B5EF4-FFF2-40B4-BE49-F238E27FC236}">
                <a16:creationId xmlns:a16="http://schemas.microsoft.com/office/drawing/2014/main" xmlns="" id="{8D6B0EEC-8CAD-4A79-AB35-29FA9B20127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70</a:t>
            </a:fld>
            <a:endParaRPr lang="en-US" noProof="0" dirty="0"/>
          </a:p>
        </p:txBody>
      </p:sp>
      <p:sp>
        <p:nvSpPr>
          <p:cNvPr id="11" name="Rectangle 10">
            <a:extLst>
              <a:ext uri="{FF2B5EF4-FFF2-40B4-BE49-F238E27FC236}">
                <a16:creationId xmlns:a16="http://schemas.microsoft.com/office/drawing/2014/main" xmlns="" id="{50819AF0-75A3-45F6-99AB-48BA28503383}"/>
              </a:ext>
            </a:extLst>
          </p:cNvPr>
          <p:cNvSpPr/>
          <p:nvPr/>
        </p:nvSpPr>
        <p:spPr>
          <a:xfrm>
            <a:off x="336000" y="6025002"/>
            <a:ext cx="8355685" cy="553998"/>
          </a:xfrm>
          <a:prstGeom prst="rect">
            <a:avLst/>
          </a:prstGeom>
        </p:spPr>
        <p:txBody>
          <a:bodyPr wrap="none">
            <a:spAutoFit/>
          </a:bodyPr>
          <a:lstStyle/>
          <a:p>
            <a:r>
              <a:rPr lang="en-US" sz="3000" dirty="0"/>
              <a:t>Example: </a:t>
            </a:r>
            <a:r>
              <a:rPr lang="en-US" sz="3000" dirty="0">
                <a:hlinkClick r:id="rId4"/>
              </a:rPr>
              <a:t>https://repl.it/@nakov/http-post-example</a:t>
            </a:r>
            <a:endParaRPr lang="en-US" sz="3000" dirty="0"/>
          </a:p>
        </p:txBody>
      </p:sp>
      <p:sp>
        <p:nvSpPr>
          <p:cNvPr id="12" name="Rectangle: Rounded Corners 11">
            <a:extLst>
              <a:ext uri="{FF2B5EF4-FFF2-40B4-BE49-F238E27FC236}">
                <a16:creationId xmlns:a16="http://schemas.microsoft.com/office/drawing/2014/main" xmlns="" id="{69EBA7C3-4626-4AE2-9571-6AD44917A8D1}"/>
              </a:ext>
            </a:extLst>
          </p:cNvPr>
          <p:cNvSpPr/>
          <p:nvPr/>
        </p:nvSpPr>
        <p:spPr>
          <a:xfrm>
            <a:off x="424680" y="5303520"/>
            <a:ext cx="1936319" cy="48585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1380239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1" grpId="0"/>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URL Encoded Form Data – Example</a:t>
            </a:r>
            <a:endParaRPr lang="en-US" dirty="0"/>
          </a:p>
        </p:txBody>
      </p:sp>
      <p:sp>
        <p:nvSpPr>
          <p:cNvPr id="5" name="Text Placeholder 5"/>
          <p:cNvSpPr txBox="1">
            <a:spLocks/>
          </p:cNvSpPr>
          <p:nvPr/>
        </p:nvSpPr>
        <p:spPr>
          <a:xfrm>
            <a:off x="463788" y="1254437"/>
            <a:ext cx="7927212" cy="2015936"/>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2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00000"/>
              </a:lnSpc>
            </a:pPr>
            <a:r>
              <a:rPr lang="en-US" sz="2400" noProof="1">
                <a:solidFill>
                  <a:schemeClr val="tx1"/>
                </a:solidFill>
                <a:effectLst/>
              </a:rPr>
              <a:t>&lt;form method="</a:t>
            </a:r>
            <a:r>
              <a:rPr lang="en-US" sz="2400" noProof="1">
                <a:solidFill>
                  <a:schemeClr val="bg1"/>
                </a:solidFill>
                <a:effectLst/>
              </a:rPr>
              <a:t>post</a:t>
            </a:r>
            <a:r>
              <a:rPr lang="en-US" sz="2400" noProof="1">
                <a:solidFill>
                  <a:schemeClr val="tx1"/>
                </a:solidFill>
                <a:effectLst/>
              </a:rPr>
              <a:t>"&gt;</a:t>
            </a:r>
          </a:p>
          <a:p>
            <a:pPr>
              <a:lnSpc>
                <a:spcPct val="100000"/>
              </a:lnSpc>
            </a:pPr>
            <a:r>
              <a:rPr lang="en-US" sz="2400" noProof="1">
                <a:solidFill>
                  <a:schemeClr val="tx1"/>
                </a:solidFill>
                <a:effectLst/>
              </a:rPr>
              <a:t>  Name: &lt;input type="text" name="</a:t>
            </a:r>
            <a:r>
              <a:rPr lang="en-US" sz="2400" noProof="1">
                <a:solidFill>
                  <a:schemeClr val="bg1"/>
                </a:solidFill>
                <a:effectLst/>
              </a:rPr>
              <a:t>name</a:t>
            </a:r>
            <a:r>
              <a:rPr lang="en-US" sz="2400" noProof="1">
                <a:solidFill>
                  <a:schemeClr val="tx1"/>
                </a:solidFill>
                <a:effectLst/>
              </a:rPr>
              <a:t>"/&gt; &lt;br/&gt;</a:t>
            </a:r>
          </a:p>
          <a:p>
            <a:pPr>
              <a:lnSpc>
                <a:spcPct val="100000"/>
              </a:lnSpc>
            </a:pPr>
            <a:r>
              <a:rPr lang="en-US" sz="2400" noProof="1">
                <a:solidFill>
                  <a:schemeClr val="tx1"/>
                </a:solidFill>
                <a:effectLst/>
              </a:rPr>
              <a:t>  Age: &lt;input type="text" name="</a:t>
            </a:r>
            <a:r>
              <a:rPr lang="en-US" sz="2400" noProof="1">
                <a:solidFill>
                  <a:schemeClr val="bg1"/>
                </a:solidFill>
                <a:effectLst/>
              </a:rPr>
              <a:t>age</a:t>
            </a:r>
            <a:r>
              <a:rPr lang="en-US" sz="2400" noProof="1">
                <a:solidFill>
                  <a:schemeClr val="tx1"/>
                </a:solidFill>
                <a:effectLst/>
              </a:rPr>
              <a:t>"/&gt; &lt;br/&gt;</a:t>
            </a:r>
          </a:p>
          <a:p>
            <a:pPr>
              <a:lnSpc>
                <a:spcPct val="100000"/>
              </a:lnSpc>
            </a:pPr>
            <a:r>
              <a:rPr lang="en-US" sz="2400" noProof="1">
                <a:solidFill>
                  <a:schemeClr val="tx1"/>
                </a:solidFill>
                <a:effectLst/>
              </a:rPr>
              <a:t>  &lt;input type="submit" /&gt;</a:t>
            </a:r>
          </a:p>
          <a:p>
            <a:pPr>
              <a:lnSpc>
                <a:spcPct val="100000"/>
              </a:lnSpc>
            </a:pPr>
            <a:r>
              <a:rPr lang="en-US" sz="2400" noProof="1">
                <a:solidFill>
                  <a:schemeClr val="tx1"/>
                </a:solidFill>
                <a:effectLst/>
              </a:rPr>
              <a:t>&lt;/form&gt;</a:t>
            </a:r>
          </a:p>
        </p:txBody>
      </p:sp>
      <p:sp>
        <p:nvSpPr>
          <p:cNvPr id="6" name="Text Placeholder 5"/>
          <p:cNvSpPr txBox="1">
            <a:spLocks/>
          </p:cNvSpPr>
          <p:nvPr/>
        </p:nvSpPr>
        <p:spPr>
          <a:xfrm>
            <a:off x="463788" y="3519000"/>
            <a:ext cx="8422212" cy="2308324"/>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defPPr>
              <a:defRPr lang="en-US"/>
            </a:defPPr>
            <a:lvl1pPr eaLnBrk="0" hangingPunct="0">
              <a:lnSpc>
                <a:spcPct val="100000"/>
              </a:lnSpc>
              <a:buClr>
                <a:schemeClr val="accent5">
                  <a:lumMod val="40000"/>
                  <a:lumOff val="60000"/>
                </a:schemeClr>
              </a:buClr>
              <a:buSzPct val="70000"/>
              <a:defRPr sz="2800" b="1">
                <a:solidFill>
                  <a:srgbClr val="FBEEC9"/>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400" noProof="1">
                <a:solidFill>
                  <a:schemeClr val="tx1"/>
                </a:solidFill>
                <a:effectLst/>
              </a:rPr>
              <a:t>POST /index.html HTTP/1.1</a:t>
            </a:r>
          </a:p>
          <a:p>
            <a:r>
              <a:rPr lang="en-US" sz="2400" noProof="1">
                <a:solidFill>
                  <a:schemeClr val="tx1"/>
                </a:solidFill>
                <a:effectLst/>
              </a:rPr>
              <a:t>Host: localhost</a:t>
            </a:r>
          </a:p>
          <a:p>
            <a:r>
              <a:rPr lang="en-US" sz="2400" noProof="1">
                <a:solidFill>
                  <a:schemeClr val="tx1"/>
                </a:solidFill>
                <a:effectLst/>
              </a:rPr>
              <a:t>Content-Type: </a:t>
            </a:r>
            <a:r>
              <a:rPr lang="en-US" sz="2400" noProof="1">
                <a:solidFill>
                  <a:schemeClr val="bg1"/>
                </a:solidFill>
                <a:effectLst/>
              </a:rPr>
              <a:t>application/x-www-form-urlencoded</a:t>
            </a:r>
          </a:p>
          <a:p>
            <a:r>
              <a:rPr lang="en-US" sz="2400" noProof="1">
                <a:solidFill>
                  <a:schemeClr val="tx1"/>
                </a:solidFill>
                <a:effectLst/>
              </a:rPr>
              <a:t>Content-Length: 23</a:t>
            </a:r>
          </a:p>
          <a:p>
            <a:endParaRPr lang="en-US" sz="2400" noProof="1">
              <a:solidFill>
                <a:schemeClr val="tx1"/>
              </a:solidFill>
              <a:effectLst/>
            </a:endParaRPr>
          </a:p>
          <a:p>
            <a:r>
              <a:rPr lang="en-US" sz="2400" noProof="1">
                <a:solidFill>
                  <a:schemeClr val="bg1"/>
                </a:solidFill>
                <a:effectLst/>
              </a:rPr>
              <a:t>name=Maria+Smith</a:t>
            </a:r>
            <a:r>
              <a:rPr lang="en-US" sz="2400" noProof="1">
                <a:solidFill>
                  <a:schemeClr val="tx1"/>
                </a:solidFill>
                <a:effectLst/>
              </a:rPr>
              <a:t>&amp;</a:t>
            </a:r>
            <a:r>
              <a:rPr lang="en-US" sz="2400" noProof="1">
                <a:solidFill>
                  <a:schemeClr val="bg1"/>
                </a:solidFill>
                <a:effectLst/>
              </a:rPr>
              <a:t>age=19</a:t>
            </a:r>
          </a:p>
        </p:txBody>
      </p:sp>
      <p:sp>
        <p:nvSpPr>
          <p:cNvPr id="12" name="AutoShape 7"/>
          <p:cNvSpPr>
            <a:spLocks noChangeArrowheads="1"/>
          </p:cNvSpPr>
          <p:nvPr/>
        </p:nvSpPr>
        <p:spPr bwMode="auto">
          <a:xfrm>
            <a:off x="5929542" y="3347076"/>
            <a:ext cx="5026458" cy="936924"/>
          </a:xfrm>
          <a:prstGeom prst="wedgeRoundRectCallout">
            <a:avLst>
              <a:gd name="adj1" fmla="val -59785"/>
              <a:gd name="adj2" fmla="val 55392"/>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File upload fields are not supported (unless multipart encoding is set)</a:t>
            </a:r>
            <a:endParaRPr lang="bg-BG" sz="2400" b="1" noProof="1">
              <a:solidFill>
                <a:schemeClr val="bg2"/>
              </a:solidFill>
              <a:cs typeface="Consolas" pitchFamily="49" charset="0"/>
            </a:endParaRPr>
          </a:p>
        </p:txBody>
      </p:sp>
      <p:pic>
        <p:nvPicPr>
          <p:cNvPr id="10" name="Picture 9">
            <a:extLst>
              <a:ext uri="{FF2B5EF4-FFF2-40B4-BE49-F238E27FC236}">
                <a16:creationId xmlns:a16="http://schemas.microsoft.com/office/drawing/2014/main" xmlns="" id="{D483F0A3-BBA3-48EA-ACDE-A14F10396C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98103" y="1254437"/>
            <a:ext cx="3154927" cy="2015936"/>
          </a:xfrm>
          <a:prstGeom prst="rect">
            <a:avLst/>
          </a:prstGeom>
          <a:ln>
            <a:solidFill>
              <a:schemeClr val="tx1"/>
            </a:solidFill>
          </a:ln>
        </p:spPr>
      </p:pic>
      <p:sp>
        <p:nvSpPr>
          <p:cNvPr id="8" name="Slide Number">
            <a:extLst>
              <a:ext uri="{FF2B5EF4-FFF2-40B4-BE49-F238E27FC236}">
                <a16:creationId xmlns:a16="http://schemas.microsoft.com/office/drawing/2014/main" xmlns="" id="{A4E86622-47FC-4741-969E-C4E03688CF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71</a:t>
            </a:fld>
            <a:endParaRPr lang="en-US" noProof="0" dirty="0"/>
          </a:p>
        </p:txBody>
      </p:sp>
      <p:sp>
        <p:nvSpPr>
          <p:cNvPr id="9" name="Rectangle 8">
            <a:extLst>
              <a:ext uri="{FF2B5EF4-FFF2-40B4-BE49-F238E27FC236}">
                <a16:creationId xmlns:a16="http://schemas.microsoft.com/office/drawing/2014/main" xmlns="" id="{154064E1-3685-4D8D-B46D-CF85667980F6}"/>
              </a:ext>
            </a:extLst>
          </p:cNvPr>
          <p:cNvSpPr/>
          <p:nvPr/>
        </p:nvSpPr>
        <p:spPr>
          <a:xfrm>
            <a:off x="336000" y="6100780"/>
            <a:ext cx="9299469" cy="523220"/>
          </a:xfrm>
          <a:prstGeom prst="rect">
            <a:avLst/>
          </a:prstGeom>
        </p:spPr>
        <p:txBody>
          <a:bodyPr wrap="none">
            <a:spAutoFit/>
          </a:bodyPr>
          <a:lstStyle/>
          <a:p>
            <a:r>
              <a:rPr lang="en-US" sz="2800" dirty="0"/>
              <a:t>Example: </a:t>
            </a:r>
            <a:r>
              <a:rPr lang="en-US" sz="2800" dirty="0">
                <a:hlinkClick r:id="rId4"/>
              </a:rPr>
              <a:t>https://repl.it/@nakov/http-post-example-name-age</a:t>
            </a:r>
            <a:endParaRPr lang="en-US" sz="2800" dirty="0"/>
          </a:p>
        </p:txBody>
      </p:sp>
      <p:sp>
        <p:nvSpPr>
          <p:cNvPr id="11" name="AutoShape 7">
            <a:extLst>
              <a:ext uri="{FF2B5EF4-FFF2-40B4-BE49-F238E27FC236}">
                <a16:creationId xmlns:a16="http://schemas.microsoft.com/office/drawing/2014/main" xmlns="" id="{FB225537-AFCB-4AFA-84D4-27DE04C5177E}"/>
              </a:ext>
            </a:extLst>
          </p:cNvPr>
          <p:cNvSpPr>
            <a:spLocks noChangeArrowheads="1"/>
          </p:cNvSpPr>
          <p:nvPr/>
        </p:nvSpPr>
        <p:spPr bwMode="auto">
          <a:xfrm>
            <a:off x="4997158" y="4930385"/>
            <a:ext cx="3600945" cy="511275"/>
          </a:xfrm>
          <a:prstGeom prst="wedgeRoundRectCallout">
            <a:avLst>
              <a:gd name="adj1" fmla="val -59785"/>
              <a:gd name="adj2" fmla="val 55392"/>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URL-encoded form data</a:t>
            </a:r>
            <a:endParaRPr lang="bg-BG" sz="2400" b="1" noProof="1">
              <a:solidFill>
                <a:schemeClr val="bg2"/>
              </a:solidFill>
              <a:cs typeface="Consolas" pitchFamily="49" charset="0"/>
            </a:endParaRPr>
          </a:p>
        </p:txBody>
      </p:sp>
    </p:spTree>
    <p:extLst>
      <p:ext uri="{BB962C8B-B14F-4D97-AF65-F5344CB8AC3E}">
        <p14:creationId xmlns:p14="http://schemas.microsoft.com/office/powerpoint/2010/main" val="336721267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9" grpId="0"/>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82D968F-1A0F-42CF-878E-DD6C9350F26F}"/>
              </a:ext>
            </a:extLst>
          </p:cNvPr>
          <p:cNvSpPr>
            <a:spLocks noGrp="1"/>
          </p:cNvSpPr>
          <p:nvPr>
            <p:ph type="title" sz="quarter" idx="10"/>
          </p:nvPr>
        </p:nvSpPr>
        <p:spPr/>
        <p:txBody>
          <a:bodyPr/>
          <a:lstStyle/>
          <a:p>
            <a:r>
              <a:rPr lang="en-US"/>
              <a:t>HTTP Request</a:t>
            </a:r>
          </a:p>
        </p:txBody>
      </p:sp>
      <p:sp>
        <p:nvSpPr>
          <p:cNvPr id="8" name="Subtitle 7">
            <a:extLst>
              <a:ext uri="{FF2B5EF4-FFF2-40B4-BE49-F238E27FC236}">
                <a16:creationId xmlns:a16="http://schemas.microsoft.com/office/drawing/2014/main" xmlns="" id="{39E5BAC9-B2B5-4DA0-89F3-BF7B7814092E}"/>
              </a:ext>
            </a:extLst>
          </p:cNvPr>
          <p:cNvSpPr>
            <a:spLocks noGrp="1"/>
          </p:cNvSpPr>
          <p:nvPr>
            <p:ph type="subTitle" sz="quarter" idx="11"/>
          </p:nvPr>
        </p:nvSpPr>
        <p:spPr/>
        <p:txBody>
          <a:bodyPr/>
          <a:lstStyle/>
          <a:p>
            <a:r>
              <a:rPr lang="en-US" dirty="0"/>
              <a:t>Request Method, Headers, Body</a:t>
            </a:r>
          </a:p>
        </p:txBody>
      </p:sp>
      <p:pic>
        <p:nvPicPr>
          <p:cNvPr id="5" name="Picture 4">
            <a:extLst>
              <a:ext uri="{FF2B5EF4-FFF2-40B4-BE49-F238E27FC236}">
                <a16:creationId xmlns:a16="http://schemas.microsoft.com/office/drawing/2014/main" xmlns="" id="{6DBEA722-35AE-4112-A7AE-FEADD6956D62}"/>
              </a:ext>
            </a:extLst>
          </p:cNvPr>
          <p:cNvPicPr>
            <a:picLocks noChangeAspect="1"/>
          </p:cNvPicPr>
          <p:nvPr/>
        </p:nvPicPr>
        <p:blipFill>
          <a:blip r:embed="rId3"/>
          <a:stretch>
            <a:fillRect/>
          </a:stretch>
        </p:blipFill>
        <p:spPr>
          <a:xfrm>
            <a:off x="4670519" y="1712008"/>
            <a:ext cx="2850962" cy="1885494"/>
          </a:xfrm>
          <a:prstGeom prst="rect">
            <a:avLst/>
          </a:prstGeom>
        </p:spPr>
      </p:pic>
    </p:spTree>
    <p:extLst>
      <p:ext uri="{BB962C8B-B14F-4D97-AF65-F5344CB8AC3E}">
        <p14:creationId xmlns:p14="http://schemas.microsoft.com/office/powerpoint/2010/main" val="24636172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A3E9681-7006-48B5-99D1-85C6A0361E40}"/>
              </a:ext>
            </a:extLst>
          </p:cNvPr>
          <p:cNvSpPr>
            <a:spLocks noGrp="1"/>
          </p:cNvSpPr>
          <p:nvPr>
            <p:ph type="body" sz="quarter" idx="10"/>
          </p:nvPr>
        </p:nvSpPr>
        <p:spPr/>
        <p:txBody>
          <a:bodyPr/>
          <a:lstStyle/>
          <a:p>
            <a:pPr>
              <a:buClr>
                <a:schemeClr val="tx1"/>
              </a:buClr>
            </a:pPr>
            <a:r>
              <a:rPr lang="en-GB" b="1" dirty="0">
                <a:solidFill>
                  <a:schemeClr val="bg1"/>
                </a:solidFill>
              </a:rPr>
              <a:t>HTTP</a:t>
            </a:r>
            <a:r>
              <a:rPr lang="en-GB" dirty="0"/>
              <a:t> defines </a:t>
            </a:r>
            <a:r>
              <a:rPr lang="en-GB" b="1" dirty="0">
                <a:solidFill>
                  <a:schemeClr val="bg1"/>
                </a:solidFill>
              </a:rPr>
              <a:t>methods</a:t>
            </a:r>
            <a:r>
              <a:rPr lang="en-GB" dirty="0"/>
              <a:t> to indicate the desired action to be </a:t>
            </a:r>
            <a:br>
              <a:rPr lang="en-GB" dirty="0"/>
            </a:br>
            <a:r>
              <a:rPr lang="en-GB" dirty="0"/>
              <a:t>performed on the identified resource</a:t>
            </a:r>
          </a:p>
        </p:txBody>
      </p:sp>
      <p:sp>
        <p:nvSpPr>
          <p:cNvPr id="3" name="Title 2">
            <a:extLst>
              <a:ext uri="{FF2B5EF4-FFF2-40B4-BE49-F238E27FC236}">
                <a16:creationId xmlns:a16="http://schemas.microsoft.com/office/drawing/2014/main" xmlns="" id="{FBEE6ABE-7B01-4777-B38F-5D8CA6666DF5}"/>
              </a:ext>
            </a:extLst>
          </p:cNvPr>
          <p:cNvSpPr>
            <a:spLocks noGrp="1"/>
          </p:cNvSpPr>
          <p:nvPr>
            <p:ph type="title"/>
          </p:nvPr>
        </p:nvSpPr>
        <p:spPr/>
        <p:txBody>
          <a:bodyPr/>
          <a:lstStyle/>
          <a:p>
            <a:r>
              <a:rPr lang="en-US" dirty="0"/>
              <a:t>HTTP Request Methods</a:t>
            </a:r>
          </a:p>
        </p:txBody>
      </p:sp>
      <p:sp>
        <p:nvSpPr>
          <p:cNvPr id="17" name="Slide Number">
            <a:extLst>
              <a:ext uri="{FF2B5EF4-FFF2-40B4-BE49-F238E27FC236}">
                <a16:creationId xmlns:a16="http://schemas.microsoft.com/office/drawing/2014/main" xmlns="" id="{6A238227-CF65-46B0-9AE1-F7057A49320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73</a:t>
            </a:fld>
            <a:endParaRPr lang="en-US" noProof="0" dirty="0"/>
          </a:p>
        </p:txBody>
      </p:sp>
      <p:graphicFrame>
        <p:nvGraphicFramePr>
          <p:cNvPr id="13" name="Table 12">
            <a:extLst>
              <a:ext uri="{FF2B5EF4-FFF2-40B4-BE49-F238E27FC236}">
                <a16:creationId xmlns:a16="http://schemas.microsoft.com/office/drawing/2014/main" xmlns="" id="{1E6918F3-723D-40BE-B4DA-77C3D1D76123}"/>
              </a:ext>
            </a:extLst>
          </p:cNvPr>
          <p:cNvGraphicFramePr>
            <a:graphicFrameLocks noGrp="1"/>
          </p:cNvGraphicFramePr>
          <p:nvPr>
            <p:extLst>
              <p:ext uri="{D42A27DB-BD31-4B8C-83A1-F6EECF244321}">
                <p14:modId xmlns:p14="http://schemas.microsoft.com/office/powerpoint/2010/main" val="2839008773"/>
              </p:ext>
            </p:extLst>
          </p:nvPr>
        </p:nvGraphicFramePr>
        <p:xfrm>
          <a:off x="9142244" y="2531702"/>
          <a:ext cx="2532526" cy="2270760"/>
        </p:xfrm>
        <a:graphic>
          <a:graphicData uri="http://schemas.openxmlformats.org/drawingml/2006/table">
            <a:tbl>
              <a:tblPr firstRow="1" bandRow="1">
                <a:tableStyleId>{5940675A-B579-460E-94D1-54222C63F5DA}</a:tableStyleId>
              </a:tblPr>
              <a:tblGrid>
                <a:gridCol w="2532526">
                  <a:extLst>
                    <a:ext uri="{9D8B030D-6E8A-4147-A177-3AD203B41FA5}">
                      <a16:colId xmlns:a16="http://schemas.microsoft.com/office/drawing/2014/main" xmlns="" val="20001"/>
                    </a:ext>
                  </a:extLst>
                </a:gridCol>
              </a:tblGrid>
              <a:tr h="515754">
                <a:tc>
                  <a:txBody>
                    <a:bodyPr/>
                    <a:lstStyle/>
                    <a:p>
                      <a:pPr algn="ctr"/>
                      <a:r>
                        <a:rPr lang="en-GB" sz="3200" b="1" kern="1200" dirty="0">
                          <a:solidFill>
                            <a:schemeClr val="tx1"/>
                          </a:solidFill>
                          <a:effectLst/>
                          <a:latin typeface="+mn-lt"/>
                          <a:ea typeface="+mn-ea"/>
                          <a:cs typeface="+mn-cs"/>
                        </a:rPr>
                        <a:t>Method</a:t>
                      </a:r>
                    </a:p>
                  </a:txBody>
                  <a:tcPr>
                    <a:lnL w="28575" cap="flat" cmpd="sng" algn="ctr">
                      <a:solidFill>
                        <a:schemeClr val="bg2">
                          <a:lumMod val="85000"/>
                        </a:schemeClr>
                      </a:solidFill>
                      <a:prstDash val="solid"/>
                      <a:round/>
                      <a:headEnd type="none" w="med" len="med"/>
                      <a:tailEnd type="none" w="med" len="med"/>
                    </a:lnL>
                    <a:lnR w="28575" cap="flat" cmpd="sng" algn="ctr">
                      <a:solidFill>
                        <a:schemeClr val="bg2">
                          <a:lumMod val="85000"/>
                        </a:schemeClr>
                      </a:solidFill>
                      <a:prstDash val="solid"/>
                      <a:round/>
                      <a:headEnd type="none" w="med" len="med"/>
                      <a:tailEnd type="none" w="med" len="med"/>
                    </a:lnR>
                    <a:lnT w="28575" cap="flat" cmpd="sng" algn="ctr">
                      <a:solidFill>
                        <a:schemeClr val="bg2">
                          <a:lumMod val="85000"/>
                        </a:schemeClr>
                      </a:solidFill>
                      <a:prstDash val="solid"/>
                      <a:round/>
                      <a:headEnd type="none" w="med" len="med"/>
                      <a:tailEnd type="none" w="med" len="med"/>
                    </a:lnT>
                    <a:lnB w="28575"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rgbClr val="A3ABBC">
                        <a:alpha val="49804"/>
                      </a:srgbClr>
                    </a:solidFill>
                  </a:tcPr>
                </a:tc>
                <a:extLst>
                  <a:ext uri="{0D108BD9-81ED-4DB2-BD59-A6C34878D82A}">
                    <a16:rowId xmlns:a16="http://schemas.microsoft.com/office/drawing/2014/main" xmlns="" val="10000"/>
                  </a:ext>
                </a:extLst>
              </a:tr>
              <a:tr h="502181">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GB" sz="3100" dirty="0"/>
                        <a:t>CONNECT</a:t>
                      </a:r>
                    </a:p>
                  </a:txBody>
                  <a:tcPr>
                    <a:lnL w="28575" cap="flat" cmpd="sng" algn="ctr">
                      <a:solidFill>
                        <a:schemeClr val="bg2">
                          <a:lumMod val="85000"/>
                        </a:schemeClr>
                      </a:solidFill>
                      <a:prstDash val="solid"/>
                      <a:round/>
                      <a:headEnd type="none" w="med" len="med"/>
                      <a:tailEnd type="none" w="med" len="med"/>
                    </a:lnL>
                    <a:lnR w="28575" cap="flat" cmpd="sng" algn="ctr">
                      <a:solidFill>
                        <a:schemeClr val="bg2">
                          <a:lumMod val="85000"/>
                        </a:schemeClr>
                      </a:solidFill>
                      <a:prstDash val="solid"/>
                      <a:round/>
                      <a:headEnd type="none" w="med" len="med"/>
                      <a:tailEnd type="none" w="med" len="med"/>
                    </a:lnR>
                    <a:lnT w="28575" cap="flat" cmpd="sng" algn="ctr">
                      <a:solidFill>
                        <a:schemeClr val="bg2">
                          <a:lumMod val="85000"/>
                        </a:schemeClr>
                      </a:solidFill>
                      <a:prstDash val="solid"/>
                      <a:round/>
                      <a:headEnd type="none" w="med" len="med"/>
                      <a:tailEnd type="none" w="med" len="med"/>
                    </a:lnT>
                    <a:lnB w="28575"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02181">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GB" sz="3100" dirty="0"/>
                        <a:t>OPTIONS</a:t>
                      </a:r>
                    </a:p>
                  </a:txBody>
                  <a:tcPr>
                    <a:lnL w="28575" cap="flat" cmpd="sng" algn="ctr">
                      <a:solidFill>
                        <a:schemeClr val="bg2">
                          <a:lumMod val="85000"/>
                        </a:schemeClr>
                      </a:solidFill>
                      <a:prstDash val="solid"/>
                      <a:round/>
                      <a:headEnd type="none" w="med" len="med"/>
                      <a:tailEnd type="none" w="med" len="med"/>
                    </a:lnL>
                    <a:lnR w="28575" cap="flat" cmpd="sng" algn="ctr">
                      <a:solidFill>
                        <a:schemeClr val="bg2">
                          <a:lumMod val="85000"/>
                        </a:schemeClr>
                      </a:solidFill>
                      <a:prstDash val="solid"/>
                      <a:round/>
                      <a:headEnd type="none" w="med" len="med"/>
                      <a:tailEnd type="none" w="med" len="med"/>
                    </a:lnR>
                    <a:lnT w="28575" cap="flat" cmpd="sng" algn="ctr">
                      <a:solidFill>
                        <a:schemeClr val="bg2">
                          <a:lumMod val="85000"/>
                        </a:schemeClr>
                      </a:solidFill>
                      <a:prstDash val="solid"/>
                      <a:round/>
                      <a:headEnd type="none" w="med" len="med"/>
                      <a:tailEnd type="none" w="med" len="med"/>
                    </a:lnT>
                    <a:lnB w="28575"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02181">
                <a:tc>
                  <a:txBody>
                    <a:bodyPr/>
                    <a:lstStyle/>
                    <a:p>
                      <a:pPr algn="ctr"/>
                      <a:r>
                        <a:rPr lang="en-GB" sz="3100" dirty="0"/>
                        <a:t>TRACE</a:t>
                      </a:r>
                    </a:p>
                  </a:txBody>
                  <a:tcPr>
                    <a:lnL w="28575" cap="flat" cmpd="sng" algn="ctr">
                      <a:solidFill>
                        <a:schemeClr val="bg2">
                          <a:lumMod val="85000"/>
                        </a:schemeClr>
                      </a:solidFill>
                      <a:prstDash val="solid"/>
                      <a:round/>
                      <a:headEnd type="none" w="med" len="med"/>
                      <a:tailEnd type="none" w="med" len="med"/>
                    </a:lnL>
                    <a:lnR w="28575" cap="flat" cmpd="sng" algn="ctr">
                      <a:solidFill>
                        <a:schemeClr val="bg2">
                          <a:lumMod val="85000"/>
                        </a:schemeClr>
                      </a:solidFill>
                      <a:prstDash val="solid"/>
                      <a:round/>
                      <a:headEnd type="none" w="med" len="med"/>
                      <a:tailEnd type="none" w="med" len="med"/>
                    </a:lnR>
                    <a:lnT w="28575" cap="flat" cmpd="sng" algn="ctr">
                      <a:solidFill>
                        <a:schemeClr val="bg2">
                          <a:lumMod val="85000"/>
                        </a:schemeClr>
                      </a:solidFill>
                      <a:prstDash val="solid"/>
                      <a:round/>
                      <a:headEnd type="none" w="med" len="med"/>
                      <a:tailEnd type="none" w="med" len="med"/>
                    </a:lnT>
                    <a:lnB w="28575"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14" name="Rectangle: Rounded Corners 13">
            <a:extLst>
              <a:ext uri="{FF2B5EF4-FFF2-40B4-BE49-F238E27FC236}">
                <a16:creationId xmlns:a16="http://schemas.microsoft.com/office/drawing/2014/main" xmlns="" id="{11E32174-ADE0-45CC-9BA6-350F384C8B07}"/>
              </a:ext>
            </a:extLst>
          </p:cNvPr>
          <p:cNvSpPr/>
          <p:nvPr/>
        </p:nvSpPr>
        <p:spPr bwMode="auto">
          <a:xfrm>
            <a:off x="2923140" y="3176584"/>
            <a:ext cx="314999" cy="2121742"/>
          </a:xfrm>
          <a:prstGeom prst="roundRect">
            <a:avLst/>
          </a:prstGeom>
          <a:noFill/>
          <a:ln w="38100">
            <a:solidFill>
              <a:schemeClr val="bg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22" name="Group 21">
            <a:extLst>
              <a:ext uri="{FF2B5EF4-FFF2-40B4-BE49-F238E27FC236}">
                <a16:creationId xmlns:a16="http://schemas.microsoft.com/office/drawing/2014/main" xmlns="" id="{D2ABA90B-A7D0-4BE4-9261-28D420C41663}"/>
              </a:ext>
            </a:extLst>
          </p:cNvPr>
          <p:cNvGrpSpPr/>
          <p:nvPr/>
        </p:nvGrpSpPr>
        <p:grpSpPr>
          <a:xfrm>
            <a:off x="683474" y="2531704"/>
            <a:ext cx="8042474" cy="3962400"/>
            <a:chOff x="683474" y="2531704"/>
            <a:chExt cx="8042474" cy="3962400"/>
          </a:xfrm>
        </p:grpSpPr>
        <p:pic>
          <p:nvPicPr>
            <p:cNvPr id="7" name="Picture 6">
              <a:extLst>
                <a:ext uri="{FF2B5EF4-FFF2-40B4-BE49-F238E27FC236}">
                  <a16:creationId xmlns:a16="http://schemas.microsoft.com/office/drawing/2014/main" xmlns="" id="{0178D4E4-2984-4BB8-BC82-C0F48EAB0386}"/>
                </a:ext>
              </a:extLst>
            </p:cNvPr>
            <p:cNvPicPr>
              <a:picLocks noChangeAspect="1"/>
            </p:cNvPicPr>
            <p:nvPr/>
          </p:nvPicPr>
          <p:blipFill>
            <a:blip r:embed="rId3"/>
            <a:stretch>
              <a:fillRect/>
            </a:stretch>
          </p:blipFill>
          <p:spPr>
            <a:xfrm>
              <a:off x="2156707" y="4309673"/>
              <a:ext cx="468717" cy="458430"/>
            </a:xfrm>
            <a:prstGeom prst="rect">
              <a:avLst/>
            </a:prstGeom>
          </p:spPr>
        </p:pic>
        <p:pic>
          <p:nvPicPr>
            <p:cNvPr id="9" name="Picture 8">
              <a:extLst>
                <a:ext uri="{FF2B5EF4-FFF2-40B4-BE49-F238E27FC236}">
                  <a16:creationId xmlns:a16="http://schemas.microsoft.com/office/drawing/2014/main" xmlns="" id="{5770543D-625D-4E8C-97E8-87D49A46EC54}"/>
                </a:ext>
              </a:extLst>
            </p:cNvPr>
            <p:cNvPicPr>
              <a:picLocks noChangeAspect="1"/>
            </p:cNvPicPr>
            <p:nvPr/>
          </p:nvPicPr>
          <p:blipFill>
            <a:blip r:embed="rId4"/>
            <a:stretch>
              <a:fillRect/>
            </a:stretch>
          </p:blipFill>
          <p:spPr>
            <a:xfrm>
              <a:off x="2147027" y="6046286"/>
              <a:ext cx="468717" cy="357306"/>
            </a:xfrm>
            <a:prstGeom prst="rect">
              <a:avLst/>
            </a:prstGeom>
          </p:spPr>
        </p:pic>
        <p:graphicFrame>
          <p:nvGraphicFramePr>
            <p:cNvPr id="6" name="Group 134">
              <a:extLst>
                <a:ext uri="{FF2B5EF4-FFF2-40B4-BE49-F238E27FC236}">
                  <a16:creationId xmlns:a16="http://schemas.microsoft.com/office/drawing/2014/main" xmlns="" id="{3045BF18-F965-424E-8E04-AF273DE51CDA}"/>
                </a:ext>
              </a:extLst>
            </p:cNvPr>
            <p:cNvGraphicFramePr>
              <a:graphicFrameLocks/>
            </p:cNvGraphicFramePr>
            <p:nvPr>
              <p:extLst>
                <p:ext uri="{D42A27DB-BD31-4B8C-83A1-F6EECF244321}">
                  <p14:modId xmlns:p14="http://schemas.microsoft.com/office/powerpoint/2010/main" val="4038007885"/>
                </p:ext>
              </p:extLst>
            </p:nvPr>
          </p:nvGraphicFramePr>
          <p:xfrm>
            <a:off x="683474" y="2531704"/>
            <a:ext cx="8042474" cy="3962400"/>
          </p:xfrm>
          <a:graphic>
            <a:graphicData uri="http://schemas.openxmlformats.org/drawingml/2006/table">
              <a:tbl>
                <a:tblPr>
                  <a:solidFill>
                    <a:srgbClr val="FFFFFF"/>
                  </a:solidFill>
                </a:tblPr>
                <a:tblGrid>
                  <a:gridCol w="2192474">
                    <a:extLst>
                      <a:ext uri="{9D8B030D-6E8A-4147-A177-3AD203B41FA5}">
                        <a16:colId xmlns:a16="http://schemas.microsoft.com/office/drawing/2014/main" xmlns="" val="20001"/>
                      </a:ext>
                    </a:extLst>
                  </a:gridCol>
                  <a:gridCol w="5850000">
                    <a:extLst>
                      <a:ext uri="{9D8B030D-6E8A-4147-A177-3AD203B41FA5}">
                        <a16:colId xmlns:a16="http://schemas.microsoft.com/office/drawing/2014/main" xmlns="" val="20002"/>
                      </a:ext>
                    </a:extLst>
                  </a:gridCol>
                </a:tblGrid>
                <a:tr h="376732">
                  <a:tc>
                    <a:txBody>
                      <a:bodyPr/>
                      <a:lstStyle/>
                      <a:p>
                        <a:pPr marL="0" marR="0" lvl="0" indent="0" algn="l" defTabSz="1218438" rtl="0" eaLnBrk="1" fontAlgn="auto" hangingPunct="1">
                          <a:lnSpc>
                            <a:spcPct val="100000"/>
                          </a:lnSpc>
                          <a:spcBef>
                            <a:spcPts val="0"/>
                          </a:spcBef>
                          <a:spcAft>
                            <a:spcPts val="0"/>
                          </a:spcAft>
                          <a:buClrTx/>
                          <a:buSzTx/>
                          <a:buFontTx/>
                          <a:buNone/>
                          <a:tabLst/>
                          <a:defRPr/>
                        </a:pPr>
                        <a:r>
                          <a:rPr lang="en-GB" sz="3200" b="1" dirty="0">
                            <a:solidFill>
                              <a:schemeClr val="tx1"/>
                            </a:solidFill>
                            <a:effectLst/>
                          </a:rPr>
                          <a:t>Method</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GB" sz="3200" b="1" dirty="0">
                            <a:solidFill>
                              <a:schemeClr val="tx1"/>
                            </a:solidFill>
                            <a:effectLst/>
                          </a:rPr>
                          <a:t>Description</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ABBC">
                          <a:alpha val="49804"/>
                        </a:srgbClr>
                      </a:solidFill>
                    </a:tcPr>
                  </a:tc>
                  <a:extLst>
                    <a:ext uri="{0D108BD9-81ED-4DB2-BD59-A6C34878D82A}">
                      <a16:rowId xmlns:a16="http://schemas.microsoft.com/office/drawing/2014/main" xmlns="" val="10000"/>
                    </a:ext>
                  </a:extLst>
                </a:tr>
                <a:tr h="376732">
                  <a:tc>
                    <a:txBody>
                      <a:bodyPr/>
                      <a:lstStyle/>
                      <a:p>
                        <a:r>
                          <a:rPr lang="en-GB" sz="3100" dirty="0"/>
                          <a:t>GET</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GB" sz="3100" dirty="0"/>
                          <a:t>Retrieve a resource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6732">
                  <a:tc>
                    <a:txBody>
                      <a:bodyPr/>
                      <a:lstStyle/>
                      <a:p>
                        <a:r>
                          <a:rPr lang="en-GB" sz="3100" dirty="0"/>
                          <a:t>POST</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100" dirty="0"/>
                          <a:t>Create / store a resource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6732">
                  <a:tc>
                    <a:txBody>
                      <a:bodyPr/>
                      <a:lstStyle/>
                      <a:p>
                        <a:r>
                          <a:rPr lang="en-GB" sz="3100" dirty="0"/>
                          <a:t>PUT</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100" dirty="0"/>
                          <a:t>Update (replace) a resource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44678590"/>
                    </a:ext>
                  </a:extLst>
                </a:tr>
                <a:tr h="376732">
                  <a:tc>
                    <a:txBody>
                      <a:bodyPr/>
                      <a:lstStyle/>
                      <a:p>
                        <a:r>
                          <a:rPr lang="en-GB" sz="3100" dirty="0"/>
                          <a:t>DELETE</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GB" sz="3100" dirty="0"/>
                          <a:t>Delete (remove) a resource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4486445"/>
                    </a:ext>
                  </a:extLst>
                </a:tr>
                <a:tr h="376732">
                  <a:tc>
                    <a:txBody>
                      <a:bodyPr/>
                      <a:lstStyle/>
                      <a:p>
                        <a:r>
                          <a:rPr lang="en-GB" sz="3100" dirty="0"/>
                          <a:t>PATCH</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100" dirty="0"/>
                          <a:t>Update resource partially (modify)</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38563072"/>
                    </a:ext>
                  </a:extLst>
                </a:tr>
                <a:tr h="376732">
                  <a:tc>
                    <a:txBody>
                      <a:bodyPr/>
                      <a:lstStyle/>
                      <a:p>
                        <a:r>
                          <a:rPr lang="en-GB" sz="3100" dirty="0"/>
                          <a:t>HEAD</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3100" dirty="0"/>
                          <a:t>Retrieve the resource's</a:t>
                        </a:r>
                        <a:r>
                          <a:rPr lang="en-GB" sz="3100" baseline="0" dirty="0"/>
                          <a:t> headers</a:t>
                        </a:r>
                        <a:endParaRPr lang="en-GB" sz="31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24284960"/>
                    </a:ext>
                  </a:extLst>
                </a:tr>
              </a:tbl>
            </a:graphicData>
          </a:graphic>
        </p:graphicFrame>
        <p:pic>
          <p:nvPicPr>
            <p:cNvPr id="8" name="Picture 7">
              <a:extLst>
                <a:ext uri="{FF2B5EF4-FFF2-40B4-BE49-F238E27FC236}">
                  <a16:creationId xmlns:a16="http://schemas.microsoft.com/office/drawing/2014/main" xmlns="" id="{730AA12B-54BC-480D-83EC-68697638F90F}"/>
                </a:ext>
              </a:extLst>
            </p:cNvPr>
            <p:cNvPicPr>
              <a:picLocks noChangeAspect="1"/>
            </p:cNvPicPr>
            <p:nvPr/>
          </p:nvPicPr>
          <p:blipFill>
            <a:blip r:embed="rId5"/>
            <a:stretch>
              <a:fillRect/>
            </a:stretch>
          </p:blipFill>
          <p:spPr>
            <a:xfrm>
              <a:off x="2134979" y="3174399"/>
              <a:ext cx="454931" cy="458430"/>
            </a:xfrm>
            <a:prstGeom prst="rect">
              <a:avLst/>
            </a:prstGeom>
          </p:spPr>
        </p:pic>
        <p:pic>
          <p:nvPicPr>
            <p:cNvPr id="10" name="Picture 9">
              <a:extLst>
                <a:ext uri="{FF2B5EF4-FFF2-40B4-BE49-F238E27FC236}">
                  <a16:creationId xmlns:a16="http://schemas.microsoft.com/office/drawing/2014/main" xmlns="" id="{17709050-55EF-446A-A9AC-660E6FDEDD1C}"/>
                </a:ext>
              </a:extLst>
            </p:cNvPr>
            <p:cNvPicPr>
              <a:picLocks noChangeAspect="1"/>
            </p:cNvPicPr>
            <p:nvPr/>
          </p:nvPicPr>
          <p:blipFill>
            <a:blip r:embed="rId6"/>
            <a:stretch>
              <a:fillRect/>
            </a:stretch>
          </p:blipFill>
          <p:spPr>
            <a:xfrm>
              <a:off x="2147627" y="3721345"/>
              <a:ext cx="461824" cy="451688"/>
            </a:xfrm>
            <a:prstGeom prst="rect">
              <a:avLst/>
            </a:prstGeom>
          </p:spPr>
        </p:pic>
        <p:pic>
          <p:nvPicPr>
            <p:cNvPr id="11" name="Picture 10">
              <a:extLst>
                <a:ext uri="{FF2B5EF4-FFF2-40B4-BE49-F238E27FC236}">
                  <a16:creationId xmlns:a16="http://schemas.microsoft.com/office/drawing/2014/main" xmlns="" id="{A413449D-B4DC-4E3B-A869-69731C65540F}"/>
                </a:ext>
              </a:extLst>
            </p:cNvPr>
            <p:cNvPicPr>
              <a:picLocks noChangeAspect="1"/>
            </p:cNvPicPr>
            <p:nvPr/>
          </p:nvPicPr>
          <p:blipFill>
            <a:blip r:embed="rId7"/>
            <a:stretch>
              <a:fillRect/>
            </a:stretch>
          </p:blipFill>
          <p:spPr>
            <a:xfrm>
              <a:off x="2162550" y="4880345"/>
              <a:ext cx="427360" cy="417981"/>
            </a:xfrm>
            <a:prstGeom prst="rect">
              <a:avLst/>
            </a:prstGeom>
          </p:spPr>
        </p:pic>
        <p:pic>
          <p:nvPicPr>
            <p:cNvPr id="12" name="Picture 11">
              <a:extLst>
                <a:ext uri="{FF2B5EF4-FFF2-40B4-BE49-F238E27FC236}">
                  <a16:creationId xmlns:a16="http://schemas.microsoft.com/office/drawing/2014/main" xmlns="" id="{DE274C94-88F5-40EE-8CD8-A225CDD15CC4}"/>
                </a:ext>
              </a:extLst>
            </p:cNvPr>
            <p:cNvPicPr>
              <a:picLocks noChangeAspect="1"/>
            </p:cNvPicPr>
            <p:nvPr/>
          </p:nvPicPr>
          <p:blipFill>
            <a:blip r:embed="rId8"/>
            <a:stretch>
              <a:fillRect/>
            </a:stretch>
          </p:blipFill>
          <p:spPr>
            <a:xfrm>
              <a:off x="2141393" y="5427931"/>
              <a:ext cx="454931" cy="438205"/>
            </a:xfrm>
            <a:prstGeom prst="rect">
              <a:avLst/>
            </a:prstGeom>
          </p:spPr>
        </p:pic>
        <p:pic>
          <p:nvPicPr>
            <p:cNvPr id="16" name="Picture 15">
              <a:extLst>
                <a:ext uri="{FF2B5EF4-FFF2-40B4-BE49-F238E27FC236}">
                  <a16:creationId xmlns:a16="http://schemas.microsoft.com/office/drawing/2014/main" xmlns="" id="{F6CFADFE-1C0E-4C2D-8A40-1E2F5D86AB46}"/>
                </a:ext>
              </a:extLst>
            </p:cNvPr>
            <p:cNvPicPr>
              <a:picLocks noChangeAspect="1"/>
            </p:cNvPicPr>
            <p:nvPr/>
          </p:nvPicPr>
          <p:blipFill>
            <a:blip r:embed="rId8"/>
            <a:stretch>
              <a:fillRect/>
            </a:stretch>
          </p:blipFill>
          <p:spPr>
            <a:xfrm>
              <a:off x="2141393" y="4290720"/>
              <a:ext cx="454931" cy="438205"/>
            </a:xfrm>
            <a:prstGeom prst="rect">
              <a:avLst/>
            </a:prstGeom>
          </p:spPr>
        </p:pic>
        <p:pic>
          <p:nvPicPr>
            <p:cNvPr id="21" name="Picture 20">
              <a:extLst>
                <a:ext uri="{FF2B5EF4-FFF2-40B4-BE49-F238E27FC236}">
                  <a16:creationId xmlns:a16="http://schemas.microsoft.com/office/drawing/2014/main" xmlns="" id="{DCFB3D8D-A907-488F-983E-E7B1751835C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2134979" y="6000496"/>
              <a:ext cx="451143" cy="445047"/>
            </a:xfrm>
            <a:prstGeom prst="rect">
              <a:avLst/>
            </a:prstGeom>
          </p:spPr>
        </p:pic>
      </p:grpSp>
      <p:sp>
        <p:nvSpPr>
          <p:cNvPr id="15" name="AutoShape 7">
            <a:extLst>
              <a:ext uri="{FF2B5EF4-FFF2-40B4-BE49-F238E27FC236}">
                <a16:creationId xmlns:a16="http://schemas.microsoft.com/office/drawing/2014/main" xmlns="" id="{6A30A7AC-5F53-4D99-BAD1-73DB46FAE401}"/>
              </a:ext>
            </a:extLst>
          </p:cNvPr>
          <p:cNvSpPr>
            <a:spLocks noChangeArrowheads="1"/>
          </p:cNvSpPr>
          <p:nvPr/>
        </p:nvSpPr>
        <p:spPr bwMode="auto">
          <a:xfrm>
            <a:off x="6591000" y="2470841"/>
            <a:ext cx="2735306" cy="1328023"/>
          </a:xfrm>
          <a:prstGeom prst="wedgeRoundRectCallout">
            <a:avLst>
              <a:gd name="adj1" fmla="val -62528"/>
              <a:gd name="adj2" fmla="val 34713"/>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buClr>
                <a:schemeClr val="accent5">
                  <a:lumMod val="40000"/>
                  <a:lumOff val="60000"/>
                </a:schemeClr>
              </a:buClr>
              <a:buSzPct val="70000"/>
            </a:pPr>
            <a:r>
              <a:rPr lang="en-US" sz="2400" b="1" noProof="1">
                <a:solidFill>
                  <a:schemeClr val="bg1">
                    <a:lumMod val="60000"/>
                    <a:lumOff val="40000"/>
                  </a:schemeClr>
                </a:solidFill>
                <a:cs typeface="Consolas" pitchFamily="49" charset="0"/>
              </a:rPr>
              <a:t>CRUD</a:t>
            </a:r>
            <a:r>
              <a:rPr lang="en-US" sz="2400" b="1" noProof="1">
                <a:solidFill>
                  <a:schemeClr val="bg2"/>
                </a:solidFill>
                <a:cs typeface="Consolas" pitchFamily="49" charset="0"/>
              </a:rPr>
              <a:t> == the four main functions of persistent storage</a:t>
            </a:r>
            <a:endParaRPr lang="bg-BG" sz="2400" b="1" noProof="1">
              <a:solidFill>
                <a:schemeClr val="bg2"/>
              </a:solidFill>
              <a:cs typeface="Consolas" pitchFamily="49" charset="0"/>
            </a:endParaRPr>
          </a:p>
        </p:txBody>
      </p:sp>
    </p:spTree>
    <p:extLst>
      <p:ext uri="{BB962C8B-B14F-4D97-AF65-F5344CB8AC3E}">
        <p14:creationId xmlns:p14="http://schemas.microsoft.com/office/powerpoint/2010/main" val="66081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BE9764C-0E70-4DA3-A052-8823B0D5DC93}"/>
              </a:ext>
            </a:extLst>
          </p:cNvPr>
          <p:cNvSpPr>
            <a:spLocks noGrp="1"/>
          </p:cNvSpPr>
          <p:nvPr>
            <p:ph type="title"/>
          </p:nvPr>
        </p:nvSpPr>
        <p:spPr/>
        <p:txBody>
          <a:bodyPr/>
          <a:lstStyle/>
          <a:p>
            <a:r>
              <a:rPr lang="en-US" dirty="0"/>
              <a:t>HTTP GET Request – Example</a:t>
            </a:r>
          </a:p>
        </p:txBody>
      </p:sp>
      <p:sp>
        <p:nvSpPr>
          <p:cNvPr id="5" name="Rectangle 3">
            <a:extLst>
              <a:ext uri="{FF2B5EF4-FFF2-40B4-BE49-F238E27FC236}">
                <a16:creationId xmlns:a16="http://schemas.microsoft.com/office/drawing/2014/main" xmlns="" id="{CA74DC4B-1032-4492-8FC9-15A03371C30B}"/>
              </a:ext>
            </a:extLst>
          </p:cNvPr>
          <p:cNvSpPr>
            <a:spLocks noChangeArrowheads="1"/>
          </p:cNvSpPr>
          <p:nvPr/>
        </p:nvSpPr>
        <p:spPr bwMode="auto">
          <a:xfrm>
            <a:off x="381000" y="1404000"/>
            <a:ext cx="11565000" cy="51398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216000" indent="-457200"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GET</a:t>
            </a:r>
            <a:r>
              <a:rPr lang="en-US" sz="2800" b="1" noProof="1">
                <a:latin typeface="Consolas" pitchFamily="49" charset="0"/>
                <a:cs typeface="Consolas" pitchFamily="49" charset="0"/>
              </a:rPr>
              <a:t> /users/SoftUni-Tech-Module/repos </a:t>
            </a:r>
            <a:r>
              <a:rPr lang="en-US" sz="2800" b="1" noProof="1">
                <a:solidFill>
                  <a:schemeClr val="bg1"/>
                </a:solidFill>
                <a:latin typeface="Consolas" pitchFamily="49" charset="0"/>
                <a:cs typeface="Consolas" pitchFamily="49" charset="0"/>
              </a:rPr>
              <a:t>HTTP/1.1</a:t>
            </a:r>
          </a:p>
          <a:p>
            <a:pPr marL="216000" indent="-457200" eaLnBrk="0" hangingPunct="0">
              <a:spcBef>
                <a:spcPts val="1200"/>
              </a:spcBef>
              <a:buClr>
                <a:schemeClr val="accent5">
                  <a:lumMod val="40000"/>
                  <a:lumOff val="60000"/>
                </a:schemeClr>
              </a:buClr>
              <a:buSzPct val="70000"/>
            </a:pPr>
            <a:r>
              <a:rPr lang="en-US" sz="2800" b="1" noProof="1">
                <a:latin typeface="Consolas" pitchFamily="49" charset="0"/>
                <a:cs typeface="Consolas" pitchFamily="49" charset="0"/>
              </a:rPr>
              <a:t>Host: </a:t>
            </a:r>
            <a:r>
              <a:rPr lang="en-US" sz="2800" b="1" noProof="1">
                <a:solidFill>
                  <a:schemeClr val="bg1"/>
                </a:solidFill>
                <a:latin typeface="Consolas" pitchFamily="49" charset="0"/>
                <a:cs typeface="Consolas" pitchFamily="49" charset="0"/>
              </a:rPr>
              <a:t>api.github.com</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Accept: */*</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Accept-Language: en</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Accept-Encoding: gzip, deflate</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User-Agent: Mozilla/5.0 (Windows NT 10.0; WOW64) AppleWebKit/537.36 (KHTML, like Gecko) Chrome/54.0.2840.71 Safari/537.36</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Connection: keep-alive</a:t>
            </a:r>
          </a:p>
          <a:p>
            <a:pPr marL="216000" indent="-457200" eaLnBrk="0" hangingPunct="0">
              <a:buClr>
                <a:schemeClr val="accent5">
                  <a:lumMod val="40000"/>
                  <a:lumOff val="60000"/>
                </a:schemeClr>
              </a:buClr>
              <a:buSzPct val="70000"/>
            </a:pPr>
            <a:r>
              <a:rPr lang="en-US" sz="2800" b="1" noProof="1">
                <a:latin typeface="Consolas" pitchFamily="49" charset="0"/>
                <a:cs typeface="Consolas" pitchFamily="49" charset="0"/>
              </a:rPr>
              <a:t>Cache-Control: no-cache</a:t>
            </a:r>
          </a:p>
          <a:p>
            <a:pPr marL="216000" indent="-457200" eaLnBrk="0" hangingPunct="0">
              <a:spcBef>
                <a:spcPts val="1200"/>
              </a:spcBef>
              <a:buClr>
                <a:schemeClr val="accent5">
                  <a:lumMod val="40000"/>
                  <a:lumOff val="60000"/>
                </a:schemeClr>
              </a:buClr>
              <a:buSzPct val="70000"/>
            </a:pPr>
            <a:r>
              <a:rPr lang="en-US" sz="2800" b="1" i="1" noProof="1">
                <a:solidFill>
                  <a:schemeClr val="bg1"/>
                </a:solidFill>
                <a:latin typeface="Consolas" pitchFamily="49" charset="0"/>
                <a:cs typeface="Consolas" pitchFamily="49" charset="0"/>
              </a:rPr>
              <a:t>&lt;CRLF&gt;</a:t>
            </a:r>
          </a:p>
        </p:txBody>
      </p:sp>
      <p:sp>
        <p:nvSpPr>
          <p:cNvPr id="8" name="AutoShape 7">
            <a:extLst>
              <a:ext uri="{FF2B5EF4-FFF2-40B4-BE49-F238E27FC236}">
                <a16:creationId xmlns:a16="http://schemas.microsoft.com/office/drawing/2014/main" xmlns="" id="{28D32F36-2115-41A3-8505-5234C4FBEB9A}"/>
              </a:ext>
            </a:extLst>
          </p:cNvPr>
          <p:cNvSpPr>
            <a:spLocks noChangeArrowheads="1"/>
          </p:cNvSpPr>
          <p:nvPr/>
        </p:nvSpPr>
        <p:spPr bwMode="auto">
          <a:xfrm>
            <a:off x="2316000" y="6120352"/>
            <a:ext cx="3612797" cy="527804"/>
          </a:xfrm>
          <a:prstGeom prst="wedgeRoundRectCallout">
            <a:avLst>
              <a:gd name="adj1" fmla="val -63141"/>
              <a:gd name="adj2" fmla="val -29995"/>
              <a:gd name="adj3" fmla="val 16667"/>
            </a:avLst>
          </a:prstGeom>
          <a:solidFill>
            <a:schemeClr val="tx1">
              <a:alpha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The request body is empty</a:t>
            </a:r>
          </a:p>
        </p:txBody>
      </p:sp>
      <p:sp>
        <p:nvSpPr>
          <p:cNvPr id="12" name="AutoShape 8">
            <a:extLst>
              <a:ext uri="{FF2B5EF4-FFF2-40B4-BE49-F238E27FC236}">
                <a16:creationId xmlns:a16="http://schemas.microsoft.com/office/drawing/2014/main" xmlns="" id="{23E67529-640B-4CAB-983F-07153E2070E5}"/>
              </a:ext>
            </a:extLst>
          </p:cNvPr>
          <p:cNvSpPr>
            <a:spLocks noChangeArrowheads="1"/>
          </p:cNvSpPr>
          <p:nvPr/>
        </p:nvSpPr>
        <p:spPr bwMode="auto">
          <a:xfrm>
            <a:off x="8015392" y="2001196"/>
            <a:ext cx="3041441" cy="527804"/>
          </a:xfrm>
          <a:prstGeom prst="wedgeRoundRectCallout">
            <a:avLst>
              <a:gd name="adj1" fmla="val -63577"/>
              <a:gd name="adj2" fmla="val -5503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HTTP request line</a:t>
            </a:r>
          </a:p>
        </p:txBody>
      </p:sp>
      <p:sp>
        <p:nvSpPr>
          <p:cNvPr id="13" name="AutoShape 8">
            <a:extLst>
              <a:ext uri="{FF2B5EF4-FFF2-40B4-BE49-F238E27FC236}">
                <a16:creationId xmlns:a16="http://schemas.microsoft.com/office/drawing/2014/main" xmlns="" id="{C8EA3D1F-E566-42A6-9792-EB1CBC666578}"/>
              </a:ext>
            </a:extLst>
          </p:cNvPr>
          <p:cNvSpPr>
            <a:spLocks noChangeArrowheads="1"/>
          </p:cNvSpPr>
          <p:nvPr/>
        </p:nvSpPr>
        <p:spPr bwMode="auto">
          <a:xfrm>
            <a:off x="7198627" y="2964754"/>
            <a:ext cx="2115000" cy="527804"/>
          </a:xfrm>
          <a:prstGeom prst="wedgeRoundRectCallout">
            <a:avLst>
              <a:gd name="adj1" fmla="val -65887"/>
              <a:gd name="adj2" fmla="val 4293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HTTP headers</a:t>
            </a:r>
          </a:p>
        </p:txBody>
      </p:sp>
      <p:sp>
        <p:nvSpPr>
          <p:cNvPr id="9" name="Slide Number">
            <a:extLst>
              <a:ext uri="{FF2B5EF4-FFF2-40B4-BE49-F238E27FC236}">
                <a16:creationId xmlns:a16="http://schemas.microsoft.com/office/drawing/2014/main" xmlns="" id="{093ACF1C-0619-40C8-ACE0-BD4569BCB37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74</a:t>
            </a:fld>
            <a:endParaRPr lang="en-US" noProof="0" dirty="0"/>
          </a:p>
        </p:txBody>
      </p:sp>
      <p:sp>
        <p:nvSpPr>
          <p:cNvPr id="10" name="AutoShape 8">
            <a:extLst>
              <a:ext uri="{FF2B5EF4-FFF2-40B4-BE49-F238E27FC236}">
                <a16:creationId xmlns:a16="http://schemas.microsoft.com/office/drawing/2014/main" xmlns="" id="{7A47B568-650C-43EB-B0AC-E024CC8B81C9}"/>
              </a:ext>
            </a:extLst>
          </p:cNvPr>
          <p:cNvSpPr>
            <a:spLocks noChangeArrowheads="1"/>
          </p:cNvSpPr>
          <p:nvPr/>
        </p:nvSpPr>
        <p:spPr bwMode="auto">
          <a:xfrm>
            <a:off x="5021310" y="2001196"/>
            <a:ext cx="2104915" cy="931871"/>
          </a:xfrm>
          <a:prstGeom prst="wedgeRoundRectCallout">
            <a:avLst>
              <a:gd name="adj1" fmla="val -63577"/>
              <a:gd name="adj2" fmla="val -5503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Realtive URI, not full URL</a:t>
            </a:r>
          </a:p>
        </p:txBody>
      </p:sp>
    </p:spTree>
    <p:extLst>
      <p:ext uri="{BB962C8B-B14F-4D97-AF65-F5344CB8AC3E}">
        <p14:creationId xmlns:p14="http://schemas.microsoft.com/office/powerpoint/2010/main" val="14668354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23AF418-ACF8-4C54-960F-0831D4F17271}"/>
              </a:ext>
            </a:extLst>
          </p:cNvPr>
          <p:cNvSpPr>
            <a:spLocks noGrp="1"/>
          </p:cNvSpPr>
          <p:nvPr>
            <p:ph type="sldNum" sz="quarter" idx="5"/>
          </p:nvPr>
        </p:nvSpPr>
        <p:spPr>
          <a:prstGeom prst="rect">
            <a:avLst/>
          </a:prstGeom>
        </p:spPr>
        <p:txBody>
          <a:bodyPr/>
          <a:lstStyle/>
          <a:p>
            <a:fld id="{2BF067CD-8E6B-4360-9AA8-C5DF2A48A6D1}" type="slidenum">
              <a:rPr lang="en-US" noProof="0" smtClean="0"/>
              <a:pPr/>
              <a:t>75</a:t>
            </a:fld>
            <a:endParaRPr lang="en-US" noProof="0" dirty="0"/>
          </a:p>
        </p:txBody>
      </p:sp>
      <p:sp>
        <p:nvSpPr>
          <p:cNvPr id="8" name="Title 7">
            <a:extLst>
              <a:ext uri="{FF2B5EF4-FFF2-40B4-BE49-F238E27FC236}">
                <a16:creationId xmlns:a16="http://schemas.microsoft.com/office/drawing/2014/main" xmlns="" id="{A1ED5663-D405-4388-BD8F-B8959B481C72}"/>
              </a:ext>
            </a:extLst>
          </p:cNvPr>
          <p:cNvSpPr>
            <a:spLocks noGrp="1"/>
          </p:cNvSpPr>
          <p:nvPr>
            <p:ph type="title"/>
          </p:nvPr>
        </p:nvSpPr>
        <p:spPr/>
        <p:txBody>
          <a:bodyPr/>
          <a:lstStyle/>
          <a:p>
            <a:r>
              <a:rPr lang="en-US" dirty="0"/>
              <a:t>HTTP GET – Example with Postman</a:t>
            </a:r>
          </a:p>
        </p:txBody>
      </p:sp>
      <p:pic>
        <p:nvPicPr>
          <p:cNvPr id="3" name="Picture 2">
            <a:extLst>
              <a:ext uri="{FF2B5EF4-FFF2-40B4-BE49-F238E27FC236}">
                <a16:creationId xmlns:a16="http://schemas.microsoft.com/office/drawing/2014/main" xmlns="" id="{8658EADC-1D0F-4B8B-B868-B9A37D3D09AF}"/>
              </a:ext>
            </a:extLst>
          </p:cNvPr>
          <p:cNvPicPr>
            <a:picLocks noChangeAspect="1"/>
          </p:cNvPicPr>
          <p:nvPr/>
        </p:nvPicPr>
        <p:blipFill>
          <a:blip r:embed="rId3"/>
          <a:stretch>
            <a:fillRect/>
          </a:stretch>
        </p:blipFill>
        <p:spPr>
          <a:xfrm>
            <a:off x="226982" y="1303612"/>
            <a:ext cx="10009018" cy="5372219"/>
          </a:xfrm>
          <a:prstGeom prst="rect">
            <a:avLst/>
          </a:prstGeom>
          <a:ln>
            <a:solidFill>
              <a:schemeClr val="bg2">
                <a:lumMod val="75000"/>
              </a:schemeClr>
            </a:solidFill>
          </a:ln>
        </p:spPr>
      </p:pic>
    </p:spTree>
    <p:extLst>
      <p:ext uri="{BB962C8B-B14F-4D97-AF65-F5344CB8AC3E}">
        <p14:creationId xmlns:p14="http://schemas.microsoft.com/office/powerpoint/2010/main" val="14413153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67CFA2-DFFE-4758-9C91-6885B5CC6A53}"/>
              </a:ext>
            </a:extLst>
          </p:cNvPr>
          <p:cNvSpPr>
            <a:spLocks noGrp="1"/>
          </p:cNvSpPr>
          <p:nvPr>
            <p:ph type="title"/>
          </p:nvPr>
        </p:nvSpPr>
        <p:spPr/>
        <p:txBody>
          <a:bodyPr/>
          <a:lstStyle/>
          <a:p>
            <a:r>
              <a:rPr lang="en-US"/>
              <a:t>HTTP POST Request – Example</a:t>
            </a:r>
            <a:endParaRPr lang="en-US" dirty="0"/>
          </a:p>
        </p:txBody>
      </p:sp>
      <p:sp>
        <p:nvSpPr>
          <p:cNvPr id="5" name="Rectangle 3">
            <a:extLst>
              <a:ext uri="{FF2B5EF4-FFF2-40B4-BE49-F238E27FC236}">
                <a16:creationId xmlns:a16="http://schemas.microsoft.com/office/drawing/2014/main" xmlns="" id="{BE52FAD8-8E1F-4BD7-AD0D-BE86A1A00A2A}"/>
              </a:ext>
            </a:extLst>
          </p:cNvPr>
          <p:cNvSpPr>
            <a:spLocks noChangeArrowheads="1"/>
          </p:cNvSpPr>
          <p:nvPr/>
        </p:nvSpPr>
        <p:spPr bwMode="auto">
          <a:xfrm>
            <a:off x="596497" y="1287635"/>
            <a:ext cx="11019983" cy="5367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700" b="1" noProof="1">
                <a:solidFill>
                  <a:schemeClr val="bg1"/>
                </a:solidFill>
                <a:latin typeface="Consolas" pitchFamily="49" charset="0"/>
                <a:cs typeface="Consolas" pitchFamily="49" charset="0"/>
              </a:rPr>
              <a:t>POST</a:t>
            </a:r>
            <a:r>
              <a:rPr lang="en-US" sz="2700" b="1" noProof="1">
                <a:latin typeface="Consolas" pitchFamily="49" charset="0"/>
                <a:cs typeface="Consolas" pitchFamily="49" charset="0"/>
              </a:rPr>
              <a:t> /post </a:t>
            </a:r>
            <a:r>
              <a:rPr lang="en-US" sz="2700" b="1" noProof="1">
                <a:solidFill>
                  <a:schemeClr val="bg1"/>
                </a:solidFill>
                <a:latin typeface="Consolas" pitchFamily="49" charset="0"/>
                <a:cs typeface="Consolas" pitchFamily="49" charset="0"/>
              </a:rPr>
              <a:t>HTTP/1.1</a:t>
            </a:r>
          </a:p>
          <a:p>
            <a:pPr eaLnBrk="0" hangingPunct="0">
              <a:lnSpc>
                <a:spcPct val="95000"/>
              </a:lnSpc>
              <a:spcBef>
                <a:spcPts val="1200"/>
              </a:spcBef>
              <a:buClr>
                <a:schemeClr val="accent5">
                  <a:lumMod val="40000"/>
                  <a:lumOff val="60000"/>
                </a:schemeClr>
              </a:buClr>
              <a:buSzPct val="70000"/>
            </a:pPr>
            <a:r>
              <a:rPr lang="en-US" sz="2700" b="1" noProof="1">
                <a:latin typeface="Consolas" pitchFamily="49" charset="0"/>
                <a:cs typeface="Consolas" pitchFamily="49" charset="0"/>
              </a:rPr>
              <a:t>Host: postman-echo.com</a:t>
            </a:r>
            <a:br>
              <a:rPr lang="en-US" sz="2700" b="1" noProof="1">
                <a:latin typeface="Consolas" pitchFamily="49" charset="0"/>
                <a:cs typeface="Consolas" pitchFamily="49" charset="0"/>
              </a:rPr>
            </a:br>
            <a:r>
              <a:rPr lang="en-US" sz="2700" b="1" noProof="1">
                <a:latin typeface="Consolas" pitchFamily="49" charset="0"/>
                <a:cs typeface="Consolas" pitchFamily="49" charset="0"/>
              </a:rPr>
              <a:t>Accept: */*</a:t>
            </a:r>
          </a:p>
          <a:p>
            <a:pPr eaLnBrk="0" hangingPunct="0">
              <a:lnSpc>
                <a:spcPct val="95000"/>
              </a:lnSpc>
              <a:buClr>
                <a:schemeClr val="accent5">
                  <a:lumMod val="40000"/>
                  <a:lumOff val="60000"/>
                </a:schemeClr>
              </a:buClr>
              <a:buSzPct val="70000"/>
            </a:pPr>
            <a:r>
              <a:rPr lang="en-US" sz="2700" b="1" noProof="1">
                <a:latin typeface="Consolas" pitchFamily="49" charset="0"/>
                <a:cs typeface="Consolas" pitchFamily="49" charset="0"/>
              </a:rPr>
              <a:t>Accept-Encoding: gzip, deflate</a:t>
            </a:r>
          </a:p>
          <a:p>
            <a:pPr eaLnBrk="0" hangingPunct="0">
              <a:lnSpc>
                <a:spcPct val="95000"/>
              </a:lnSpc>
              <a:buClr>
                <a:schemeClr val="accent5">
                  <a:lumMod val="40000"/>
                  <a:lumOff val="60000"/>
                </a:schemeClr>
              </a:buClr>
              <a:buSzPct val="70000"/>
            </a:pPr>
            <a:r>
              <a:rPr lang="en-US" sz="2700" b="1" noProof="1">
                <a:latin typeface="Consolas" pitchFamily="49" charset="0"/>
                <a:cs typeface="Consolas" pitchFamily="49" charset="0"/>
              </a:rPr>
              <a:t>Content-Type: application/json</a:t>
            </a:r>
          </a:p>
          <a:p>
            <a:pPr eaLnBrk="0" hangingPunct="0">
              <a:lnSpc>
                <a:spcPct val="95000"/>
              </a:lnSpc>
              <a:buClr>
                <a:schemeClr val="accent5">
                  <a:lumMod val="40000"/>
                  <a:lumOff val="60000"/>
                </a:schemeClr>
              </a:buClr>
              <a:buSzPct val="70000"/>
            </a:pPr>
            <a:r>
              <a:rPr lang="en-US" sz="2700" b="1" noProof="1">
                <a:latin typeface="Consolas" pitchFamily="49" charset="0"/>
                <a:cs typeface="Consolas" pitchFamily="49" charset="0"/>
              </a:rPr>
              <a:t>Connection: keep-alive</a:t>
            </a:r>
            <a:br>
              <a:rPr lang="en-US" sz="2700" b="1" noProof="1">
                <a:latin typeface="Consolas" pitchFamily="49" charset="0"/>
                <a:cs typeface="Consolas" pitchFamily="49" charset="0"/>
              </a:rPr>
            </a:br>
            <a:r>
              <a:rPr lang="en-US" sz="2700" b="1" noProof="1">
                <a:latin typeface="Consolas" pitchFamily="49" charset="0"/>
                <a:cs typeface="Consolas" pitchFamily="49" charset="0"/>
              </a:rPr>
              <a:t>Content-Length: 95</a:t>
            </a:r>
          </a:p>
          <a:p>
            <a:pPr eaLnBrk="0" hangingPunct="0">
              <a:lnSpc>
                <a:spcPct val="95000"/>
              </a:lnSpc>
              <a:buClr>
                <a:schemeClr val="accent5">
                  <a:lumMod val="40000"/>
                  <a:lumOff val="60000"/>
                </a:schemeClr>
              </a:buClr>
              <a:buSzPct val="70000"/>
            </a:pPr>
            <a:r>
              <a:rPr lang="en-US" sz="2700" b="1" i="1" noProof="1">
                <a:solidFill>
                  <a:schemeClr val="bg1"/>
                </a:solidFill>
                <a:latin typeface="Consolas" pitchFamily="49" charset="0"/>
                <a:cs typeface="Consolas" pitchFamily="49" charset="0"/>
              </a:rPr>
              <a:t>&lt;CRLF&gt;</a:t>
            </a:r>
          </a:p>
          <a:p>
            <a:pPr eaLnBrk="0" hangingPunct="0">
              <a:lnSpc>
                <a:spcPct val="95000"/>
              </a:lnSpc>
              <a:spcBef>
                <a:spcPts val="1200"/>
              </a:spcBef>
              <a:buClr>
                <a:schemeClr val="accent5">
                  <a:lumMod val="40000"/>
                  <a:lumOff val="60000"/>
                </a:schemeClr>
              </a:buClr>
              <a:buSzPct val="70000"/>
            </a:pPr>
            <a:r>
              <a:rPr lang="en-US" sz="2700" b="1" noProof="1">
                <a:latin typeface="Consolas" pitchFamily="49" charset="0"/>
                <a:cs typeface="Consolas" pitchFamily="49" charset="0"/>
              </a:rPr>
              <a:t>{"title":"Found a bug",</a:t>
            </a:r>
          </a:p>
          <a:p>
            <a:pPr eaLnBrk="0" hangingPunct="0">
              <a:lnSpc>
                <a:spcPct val="95000"/>
              </a:lnSpc>
              <a:spcBef>
                <a:spcPts val="600"/>
              </a:spcBef>
              <a:buClr>
                <a:schemeClr val="accent5">
                  <a:lumMod val="40000"/>
                  <a:lumOff val="60000"/>
                </a:schemeClr>
              </a:buClr>
              <a:buSzPct val="70000"/>
            </a:pPr>
            <a:r>
              <a:rPr lang="en-US" sz="2700" b="1" noProof="1">
                <a:latin typeface="Consolas" pitchFamily="49" charset="0"/>
                <a:cs typeface="Consolas" pitchFamily="49" charset="0"/>
              </a:rPr>
              <a:t> "body":"I'm having a problem with this.",</a:t>
            </a:r>
          </a:p>
          <a:p>
            <a:pPr eaLnBrk="0" hangingPunct="0">
              <a:lnSpc>
                <a:spcPct val="95000"/>
              </a:lnSpc>
              <a:spcBef>
                <a:spcPts val="600"/>
              </a:spcBef>
              <a:buClr>
                <a:schemeClr val="accent5">
                  <a:lumMod val="40000"/>
                  <a:lumOff val="60000"/>
                </a:schemeClr>
              </a:buClr>
              <a:buSzPct val="70000"/>
            </a:pPr>
            <a:r>
              <a:rPr lang="en-US" sz="2700" b="1" noProof="1">
                <a:latin typeface="Consolas" pitchFamily="49" charset="0"/>
                <a:cs typeface="Consolas" pitchFamily="49" charset="0"/>
              </a:rPr>
              <a:t> "labels":["bug","minor"]}</a:t>
            </a:r>
          </a:p>
          <a:p>
            <a:pPr eaLnBrk="0" hangingPunct="0">
              <a:lnSpc>
                <a:spcPct val="95000"/>
              </a:lnSpc>
              <a:spcBef>
                <a:spcPts val="600"/>
              </a:spcBef>
              <a:buClr>
                <a:schemeClr val="accent5">
                  <a:lumMod val="40000"/>
                  <a:lumOff val="60000"/>
                </a:schemeClr>
              </a:buClr>
              <a:buSzPct val="70000"/>
            </a:pPr>
            <a:r>
              <a:rPr lang="en-US" sz="2700" b="1" i="1" noProof="1">
                <a:solidFill>
                  <a:schemeClr val="bg1"/>
                </a:solidFill>
                <a:latin typeface="Consolas" pitchFamily="49" charset="0"/>
                <a:cs typeface="Consolas" pitchFamily="49" charset="0"/>
              </a:rPr>
              <a:t>&lt;CRLF&gt;</a:t>
            </a:r>
          </a:p>
        </p:txBody>
      </p:sp>
      <p:sp>
        <p:nvSpPr>
          <p:cNvPr id="6" name="AutoShape 7">
            <a:extLst>
              <a:ext uri="{FF2B5EF4-FFF2-40B4-BE49-F238E27FC236}">
                <a16:creationId xmlns:a16="http://schemas.microsoft.com/office/drawing/2014/main" xmlns="" id="{0DF2203F-5496-422F-9E9B-A1492AEC5C08}"/>
              </a:ext>
            </a:extLst>
          </p:cNvPr>
          <p:cNvSpPr>
            <a:spLocks noChangeArrowheads="1"/>
          </p:cNvSpPr>
          <p:nvPr/>
        </p:nvSpPr>
        <p:spPr bwMode="auto">
          <a:xfrm>
            <a:off x="5646000" y="1854000"/>
            <a:ext cx="2835000" cy="527804"/>
          </a:xfrm>
          <a:prstGeom prst="wedgeRoundRectCallout">
            <a:avLst>
              <a:gd name="adj1" fmla="val -89448"/>
              <a:gd name="adj2" fmla="val -8056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HTTP request line</a:t>
            </a:r>
          </a:p>
        </p:txBody>
      </p:sp>
      <p:sp>
        <p:nvSpPr>
          <p:cNvPr id="7" name="AutoShape 7">
            <a:extLst>
              <a:ext uri="{FF2B5EF4-FFF2-40B4-BE49-F238E27FC236}">
                <a16:creationId xmlns:a16="http://schemas.microsoft.com/office/drawing/2014/main" xmlns="" id="{FDC97E71-5942-44BC-B89D-C8AB0F5A539B}"/>
              </a:ext>
            </a:extLst>
          </p:cNvPr>
          <p:cNvSpPr>
            <a:spLocks noChangeArrowheads="1"/>
          </p:cNvSpPr>
          <p:nvPr/>
        </p:nvSpPr>
        <p:spPr bwMode="auto">
          <a:xfrm>
            <a:off x="7207725" y="2896443"/>
            <a:ext cx="2295000" cy="527804"/>
          </a:xfrm>
          <a:prstGeom prst="wedgeRoundRectCallout">
            <a:avLst>
              <a:gd name="adj1" fmla="val -72590"/>
              <a:gd name="adj2" fmla="val -3786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HTTP headers</a:t>
            </a:r>
          </a:p>
        </p:txBody>
      </p:sp>
      <p:sp>
        <p:nvSpPr>
          <p:cNvPr id="8" name="AutoShape 7">
            <a:extLst>
              <a:ext uri="{FF2B5EF4-FFF2-40B4-BE49-F238E27FC236}">
                <a16:creationId xmlns:a16="http://schemas.microsoft.com/office/drawing/2014/main" xmlns="" id="{907F6D48-782E-4C3F-9759-F9E54547726A}"/>
              </a:ext>
            </a:extLst>
          </p:cNvPr>
          <p:cNvSpPr>
            <a:spLocks noChangeArrowheads="1"/>
          </p:cNvSpPr>
          <p:nvPr/>
        </p:nvSpPr>
        <p:spPr bwMode="auto">
          <a:xfrm>
            <a:off x="6083592" y="3801085"/>
            <a:ext cx="3702408" cy="953453"/>
          </a:xfrm>
          <a:prstGeom prst="wedgeRoundRectCallout">
            <a:avLst>
              <a:gd name="adj1" fmla="val -63528"/>
              <a:gd name="adj2" fmla="val 3873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The request body holds the submitted data</a:t>
            </a:r>
          </a:p>
        </p:txBody>
      </p:sp>
      <p:sp>
        <p:nvSpPr>
          <p:cNvPr id="9" name="Slide Number">
            <a:extLst>
              <a:ext uri="{FF2B5EF4-FFF2-40B4-BE49-F238E27FC236}">
                <a16:creationId xmlns:a16="http://schemas.microsoft.com/office/drawing/2014/main" xmlns="" id="{92AF58C2-338E-4915-BE41-CF4348427FC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76</a:t>
            </a:fld>
            <a:endParaRPr lang="en-US" noProof="0" dirty="0"/>
          </a:p>
        </p:txBody>
      </p:sp>
      <p:sp>
        <p:nvSpPr>
          <p:cNvPr id="10" name="AutoShape 7">
            <a:extLst>
              <a:ext uri="{FF2B5EF4-FFF2-40B4-BE49-F238E27FC236}">
                <a16:creationId xmlns:a16="http://schemas.microsoft.com/office/drawing/2014/main" xmlns="" id="{06651E0F-EFAC-43E3-B246-17D262CDB157}"/>
              </a:ext>
            </a:extLst>
          </p:cNvPr>
          <p:cNvSpPr>
            <a:spLocks noChangeArrowheads="1"/>
          </p:cNvSpPr>
          <p:nvPr/>
        </p:nvSpPr>
        <p:spPr bwMode="auto">
          <a:xfrm>
            <a:off x="5466000" y="1213260"/>
            <a:ext cx="5778451" cy="527804"/>
          </a:xfrm>
          <a:prstGeom prst="wedgeRoundRectCallout">
            <a:avLst>
              <a:gd name="adj1" fmla="val -57580"/>
              <a:gd name="adj2" fmla="val -433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URL: </a:t>
            </a:r>
            <a:r>
              <a:rPr lang="en-US" sz="2800" dirty="0">
                <a:hlinkClick r:id="rId3"/>
              </a:rPr>
              <a:t>https://postman-echo.com/post</a:t>
            </a:r>
            <a:endParaRPr lang="en-US" sz="2600" b="1" noProof="1">
              <a:solidFill>
                <a:schemeClr val="bg2"/>
              </a:solidFill>
              <a:cs typeface="Consolas" pitchFamily="49" charset="0"/>
            </a:endParaRPr>
          </a:p>
        </p:txBody>
      </p:sp>
    </p:spTree>
    <p:extLst>
      <p:ext uri="{BB962C8B-B14F-4D97-AF65-F5344CB8AC3E}">
        <p14:creationId xmlns:p14="http://schemas.microsoft.com/office/powerpoint/2010/main" val="762192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23AF418-ACF8-4C54-960F-0831D4F17271}"/>
              </a:ext>
            </a:extLst>
          </p:cNvPr>
          <p:cNvSpPr>
            <a:spLocks noGrp="1"/>
          </p:cNvSpPr>
          <p:nvPr>
            <p:ph type="sldNum" sz="quarter" idx="5"/>
          </p:nvPr>
        </p:nvSpPr>
        <p:spPr>
          <a:prstGeom prst="rect">
            <a:avLst/>
          </a:prstGeom>
        </p:spPr>
        <p:txBody>
          <a:bodyPr/>
          <a:lstStyle/>
          <a:p>
            <a:fld id="{2BF067CD-8E6B-4360-9AA8-C5DF2A48A6D1}" type="slidenum">
              <a:rPr lang="en-US" noProof="0" smtClean="0"/>
              <a:pPr/>
              <a:t>77</a:t>
            </a:fld>
            <a:endParaRPr lang="en-US" noProof="0" dirty="0"/>
          </a:p>
        </p:txBody>
      </p:sp>
      <p:sp>
        <p:nvSpPr>
          <p:cNvPr id="8" name="Title 7">
            <a:extLst>
              <a:ext uri="{FF2B5EF4-FFF2-40B4-BE49-F238E27FC236}">
                <a16:creationId xmlns:a16="http://schemas.microsoft.com/office/drawing/2014/main" xmlns="" id="{A1ED5663-D405-4388-BD8F-B8959B481C72}"/>
              </a:ext>
            </a:extLst>
          </p:cNvPr>
          <p:cNvSpPr>
            <a:spLocks noGrp="1"/>
          </p:cNvSpPr>
          <p:nvPr>
            <p:ph type="title"/>
          </p:nvPr>
        </p:nvSpPr>
        <p:spPr/>
        <p:txBody>
          <a:bodyPr/>
          <a:lstStyle/>
          <a:p>
            <a:r>
              <a:rPr lang="en-US" dirty="0"/>
              <a:t>HTTP POST – Example with Postman</a:t>
            </a:r>
          </a:p>
        </p:txBody>
      </p:sp>
      <p:pic>
        <p:nvPicPr>
          <p:cNvPr id="7" name="Picture 6">
            <a:extLst>
              <a:ext uri="{FF2B5EF4-FFF2-40B4-BE49-F238E27FC236}">
                <a16:creationId xmlns:a16="http://schemas.microsoft.com/office/drawing/2014/main" xmlns="" id="{227D7FBD-5E96-4F8A-A505-1C19DB37EC94}"/>
              </a:ext>
            </a:extLst>
          </p:cNvPr>
          <p:cNvPicPr>
            <a:picLocks noChangeAspect="1"/>
          </p:cNvPicPr>
          <p:nvPr/>
        </p:nvPicPr>
        <p:blipFill>
          <a:blip r:embed="rId3"/>
          <a:stretch>
            <a:fillRect/>
          </a:stretch>
        </p:blipFill>
        <p:spPr>
          <a:xfrm>
            <a:off x="247928" y="1372500"/>
            <a:ext cx="10753072" cy="5251500"/>
          </a:xfrm>
          <a:prstGeom prst="rect">
            <a:avLst/>
          </a:prstGeom>
          <a:ln>
            <a:solidFill>
              <a:schemeClr val="bg2">
                <a:lumMod val="75000"/>
              </a:schemeClr>
            </a:solidFill>
          </a:ln>
        </p:spPr>
      </p:pic>
    </p:spTree>
    <p:extLst>
      <p:ext uri="{BB962C8B-B14F-4D97-AF65-F5344CB8AC3E}">
        <p14:creationId xmlns:p14="http://schemas.microsoft.com/office/powerpoint/2010/main" val="3203098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51E3DD0-F257-4C23-8ED9-9E79DF56327C}"/>
              </a:ext>
            </a:extLst>
          </p:cNvPr>
          <p:cNvSpPr>
            <a:spLocks noGrp="1"/>
          </p:cNvSpPr>
          <p:nvPr>
            <p:ph type="title" sz="quarter" idx="10"/>
          </p:nvPr>
        </p:nvSpPr>
        <p:spPr/>
        <p:txBody>
          <a:bodyPr/>
          <a:lstStyle/>
          <a:p>
            <a:r>
              <a:rPr lang="en-US"/>
              <a:t>HTTP Response</a:t>
            </a:r>
          </a:p>
        </p:txBody>
      </p:sp>
      <p:sp>
        <p:nvSpPr>
          <p:cNvPr id="8" name="Subtitle 7">
            <a:extLst>
              <a:ext uri="{FF2B5EF4-FFF2-40B4-BE49-F238E27FC236}">
                <a16:creationId xmlns:a16="http://schemas.microsoft.com/office/drawing/2014/main" xmlns="" id="{B0F68DFC-D0C2-4543-8898-678D6B221D48}"/>
              </a:ext>
            </a:extLst>
          </p:cNvPr>
          <p:cNvSpPr>
            <a:spLocks noGrp="1"/>
          </p:cNvSpPr>
          <p:nvPr>
            <p:ph type="subTitle" sz="quarter" idx="11"/>
          </p:nvPr>
        </p:nvSpPr>
        <p:spPr/>
        <p:txBody>
          <a:bodyPr/>
          <a:lstStyle/>
          <a:p>
            <a:r>
              <a:rPr lang="en-US"/>
              <a:t>Response Status, </a:t>
            </a:r>
            <a:r>
              <a:rPr lang="en-US" dirty="0"/>
              <a:t>Headers</a:t>
            </a:r>
            <a:r>
              <a:rPr lang="en-US"/>
              <a:t>, Body</a:t>
            </a:r>
            <a:endParaRPr lang="en-US" dirty="0"/>
          </a:p>
        </p:txBody>
      </p:sp>
      <p:pic>
        <p:nvPicPr>
          <p:cNvPr id="3" name="Picture 2">
            <a:extLst>
              <a:ext uri="{FF2B5EF4-FFF2-40B4-BE49-F238E27FC236}">
                <a16:creationId xmlns:a16="http://schemas.microsoft.com/office/drawing/2014/main" xmlns="" id="{1027111F-2E71-4BBA-9AA6-65CC6F0DEB0D}"/>
              </a:ext>
            </a:extLst>
          </p:cNvPr>
          <p:cNvPicPr>
            <a:picLocks noChangeAspect="1"/>
          </p:cNvPicPr>
          <p:nvPr/>
        </p:nvPicPr>
        <p:blipFill>
          <a:blip r:embed="rId3"/>
          <a:stretch>
            <a:fillRect/>
          </a:stretch>
        </p:blipFill>
        <p:spPr>
          <a:xfrm>
            <a:off x="4565771" y="1621395"/>
            <a:ext cx="3060457" cy="2017951"/>
          </a:xfrm>
          <a:prstGeom prst="rect">
            <a:avLst/>
          </a:prstGeom>
        </p:spPr>
      </p:pic>
    </p:spTree>
    <p:extLst>
      <p:ext uri="{BB962C8B-B14F-4D97-AF65-F5344CB8AC3E}">
        <p14:creationId xmlns:p14="http://schemas.microsoft.com/office/powerpoint/2010/main" val="22738424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F990B4A-636B-468F-A923-9DDABE52F780}"/>
              </a:ext>
            </a:extLst>
          </p:cNvPr>
          <p:cNvSpPr>
            <a:spLocks noGrp="1"/>
          </p:cNvSpPr>
          <p:nvPr>
            <p:ph type="title"/>
          </p:nvPr>
        </p:nvSpPr>
        <p:spPr/>
        <p:txBody>
          <a:bodyPr/>
          <a:lstStyle/>
          <a:p>
            <a:r>
              <a:rPr lang="en-US" dirty="0"/>
              <a:t>HTTP Response – Example</a:t>
            </a:r>
          </a:p>
        </p:txBody>
      </p:sp>
      <p:sp>
        <p:nvSpPr>
          <p:cNvPr id="5" name="Rectangle 3">
            <a:extLst>
              <a:ext uri="{FF2B5EF4-FFF2-40B4-BE49-F238E27FC236}">
                <a16:creationId xmlns:a16="http://schemas.microsoft.com/office/drawing/2014/main" xmlns="" id="{7F014DC9-85E4-46F5-9B52-E6AA72A69447}"/>
              </a:ext>
            </a:extLst>
          </p:cNvPr>
          <p:cNvSpPr>
            <a:spLocks noChangeArrowheads="1"/>
          </p:cNvSpPr>
          <p:nvPr/>
        </p:nvSpPr>
        <p:spPr bwMode="auto">
          <a:xfrm>
            <a:off x="426000" y="1406831"/>
            <a:ext cx="11327030" cy="51398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latin typeface="Consolas" pitchFamily="49" charset="0"/>
                <a:cs typeface="Consolas" pitchFamily="49" charset="0"/>
              </a:rPr>
              <a:t>HTTP/1.1 </a:t>
            </a:r>
            <a:r>
              <a:rPr lang="en-US" sz="2800" b="1" noProof="1">
                <a:solidFill>
                  <a:schemeClr val="bg1"/>
                </a:solidFill>
                <a:latin typeface="Consolas" pitchFamily="49" charset="0"/>
                <a:cs typeface="Consolas" pitchFamily="49" charset="0"/>
              </a:rPr>
              <a:t>200</a:t>
            </a:r>
            <a:r>
              <a:rPr lang="en-US" sz="2800" b="1" noProof="1">
                <a:latin typeface="Consolas" pitchFamily="49" charset="0"/>
                <a:cs typeface="Consolas" pitchFamily="49" charset="0"/>
              </a:rPr>
              <a:t> OK</a:t>
            </a:r>
          </a:p>
          <a:p>
            <a:pPr eaLnBrk="0" hangingPunct="0">
              <a:spcBef>
                <a:spcPts val="1200"/>
              </a:spcBef>
              <a:buClr>
                <a:schemeClr val="accent5">
                  <a:lumMod val="40000"/>
                  <a:lumOff val="60000"/>
                </a:schemeClr>
              </a:buClr>
              <a:buSzPct val="70000"/>
            </a:pPr>
            <a:r>
              <a:rPr lang="en-US" sz="2800" b="1" noProof="1">
                <a:latin typeface="Consolas" pitchFamily="49" charset="0"/>
                <a:cs typeface="Consolas" pitchFamily="49" charset="0"/>
              </a:rPr>
              <a:t>Date: Fri, 1</a:t>
            </a:r>
            <a:r>
              <a:rPr lang="bg-BG" sz="2800" b="1" noProof="1">
                <a:latin typeface="Consolas" pitchFamily="49" charset="0"/>
                <a:cs typeface="Consolas" pitchFamily="49" charset="0"/>
              </a:rPr>
              <a:t>1</a:t>
            </a:r>
            <a:r>
              <a:rPr lang="en-US" sz="2800" b="1" noProof="1">
                <a:latin typeface="Consolas" pitchFamily="49" charset="0"/>
                <a:cs typeface="Consolas" pitchFamily="49" charset="0"/>
              </a:rPr>
              <a:t> Nov 2016 16:09:18 GMT+2</a:t>
            </a:r>
          </a:p>
          <a:p>
            <a:pPr eaLnBrk="0" hangingPunct="0">
              <a:buClr>
                <a:schemeClr val="accent5">
                  <a:lumMod val="40000"/>
                  <a:lumOff val="60000"/>
                </a:schemeClr>
              </a:buClr>
              <a:buSzPct val="70000"/>
            </a:pPr>
            <a:r>
              <a:rPr lang="en-US" sz="2800" b="1" noProof="1">
                <a:latin typeface="Consolas" pitchFamily="49" charset="0"/>
                <a:cs typeface="Consolas" pitchFamily="49" charset="0"/>
              </a:rPr>
              <a:t>Server: Apache/2.2.14 (Linux)</a:t>
            </a:r>
          </a:p>
          <a:p>
            <a:pPr eaLnBrk="0" hangingPunct="0">
              <a:buClr>
                <a:schemeClr val="accent5">
                  <a:lumMod val="40000"/>
                  <a:lumOff val="60000"/>
                </a:schemeClr>
              </a:buClr>
              <a:buSzPct val="70000"/>
            </a:pPr>
            <a:r>
              <a:rPr lang="en-US" sz="2800" b="1" noProof="1">
                <a:latin typeface="Consolas" pitchFamily="49" charset="0"/>
                <a:cs typeface="Consolas" pitchFamily="49" charset="0"/>
              </a:rPr>
              <a:t>Accept-Ranges: bytes</a:t>
            </a:r>
          </a:p>
          <a:p>
            <a:pPr eaLnBrk="0" hangingPunct="0">
              <a:buClr>
                <a:schemeClr val="accent5">
                  <a:lumMod val="40000"/>
                  <a:lumOff val="60000"/>
                </a:schemeClr>
              </a:buClr>
              <a:buSzPct val="70000"/>
            </a:pPr>
            <a:r>
              <a:rPr lang="en-US" sz="2800" b="1" noProof="1">
                <a:latin typeface="Consolas" pitchFamily="49" charset="0"/>
                <a:cs typeface="Consolas" pitchFamily="49" charset="0"/>
              </a:rPr>
              <a:t>Content-Length: 84</a:t>
            </a:r>
          </a:p>
          <a:p>
            <a:pPr eaLnBrk="0" hangingPunct="0">
              <a:buClr>
                <a:schemeClr val="accent5">
                  <a:lumMod val="40000"/>
                  <a:lumOff val="60000"/>
                </a:schemeClr>
              </a:buClr>
              <a:buSzPct val="70000"/>
            </a:pPr>
            <a:r>
              <a:rPr lang="en-US" sz="2800" b="1" noProof="1">
                <a:latin typeface="Consolas" pitchFamily="49" charset="0"/>
                <a:cs typeface="Consolas" pitchFamily="49" charset="0"/>
              </a:rPr>
              <a:t>Content-Type: text/html</a:t>
            </a:r>
          </a:p>
          <a:p>
            <a:pPr eaLnBrk="0" hangingPunct="0">
              <a:buClr>
                <a:schemeClr val="accent5">
                  <a:lumMod val="40000"/>
                  <a:lumOff val="60000"/>
                </a:schemeClr>
              </a:buClr>
              <a:buSzPct val="70000"/>
            </a:pPr>
            <a:r>
              <a:rPr lang="en-US" sz="2800" b="1" i="1" noProof="1">
                <a:solidFill>
                  <a:schemeClr val="bg1"/>
                </a:solidFill>
                <a:latin typeface="Consolas" pitchFamily="49" charset="0"/>
                <a:cs typeface="Consolas" pitchFamily="49" charset="0"/>
              </a:rPr>
              <a:t>&lt;CRLF&gt;</a:t>
            </a:r>
            <a:endParaRPr lang="en-US" sz="2800" b="1" noProof="1">
              <a:solidFill>
                <a:schemeClr val="bg1"/>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sz="2800" b="1" noProof="1">
                <a:latin typeface="Consolas" pitchFamily="49" charset="0"/>
                <a:cs typeface="Consolas" pitchFamily="49" charset="0"/>
              </a:rPr>
              <a:t>&lt;html&gt;</a:t>
            </a:r>
          </a:p>
          <a:p>
            <a:pPr eaLnBrk="0" hangingPunct="0">
              <a:buClr>
                <a:schemeClr val="accent5">
                  <a:lumMod val="40000"/>
                  <a:lumOff val="60000"/>
                </a:schemeClr>
              </a:buClr>
              <a:buSzPct val="70000"/>
            </a:pPr>
            <a:r>
              <a:rPr lang="en-US" sz="2800" b="1" noProof="1">
                <a:latin typeface="Consolas" pitchFamily="49" charset="0"/>
                <a:cs typeface="Consolas" pitchFamily="49" charset="0"/>
              </a:rPr>
              <a:t>  &lt;head&gt;&lt;title&gt;Test&lt;/title&gt;&lt;/head&gt;</a:t>
            </a:r>
          </a:p>
          <a:p>
            <a:pPr eaLnBrk="0" hangingPunct="0">
              <a:buClr>
                <a:schemeClr val="accent5">
                  <a:lumMod val="40000"/>
                  <a:lumOff val="60000"/>
                </a:schemeClr>
              </a:buClr>
              <a:buSzPct val="70000"/>
            </a:pPr>
            <a:r>
              <a:rPr lang="en-US" sz="2800" b="1" noProof="1">
                <a:latin typeface="Consolas" pitchFamily="49" charset="0"/>
                <a:cs typeface="Consolas" pitchFamily="49" charset="0"/>
              </a:rPr>
              <a:t>  &lt;body&gt;Test HTML page.&lt;/body&gt;</a:t>
            </a:r>
          </a:p>
          <a:p>
            <a:pPr eaLnBrk="0" hangingPunct="0">
              <a:buClr>
                <a:schemeClr val="accent5">
                  <a:lumMod val="40000"/>
                  <a:lumOff val="60000"/>
                </a:schemeClr>
              </a:buClr>
              <a:buSzPct val="70000"/>
            </a:pPr>
            <a:r>
              <a:rPr lang="en-US" sz="2800" b="1" noProof="1">
                <a:latin typeface="Consolas" pitchFamily="49" charset="0"/>
                <a:cs typeface="Consolas" pitchFamily="49" charset="0"/>
              </a:rPr>
              <a:t>&lt;/html&gt;</a:t>
            </a:r>
          </a:p>
        </p:txBody>
      </p:sp>
      <p:sp>
        <p:nvSpPr>
          <p:cNvPr id="7" name="AutoShape 7">
            <a:extLst>
              <a:ext uri="{FF2B5EF4-FFF2-40B4-BE49-F238E27FC236}">
                <a16:creationId xmlns:a16="http://schemas.microsoft.com/office/drawing/2014/main" xmlns="" id="{E5B4A84B-D644-4B55-8692-BE9FA0BBFECB}"/>
              </a:ext>
            </a:extLst>
          </p:cNvPr>
          <p:cNvSpPr>
            <a:spLocks noChangeArrowheads="1"/>
          </p:cNvSpPr>
          <p:nvPr/>
        </p:nvSpPr>
        <p:spPr bwMode="auto">
          <a:xfrm>
            <a:off x="5285999" y="3142536"/>
            <a:ext cx="3322025" cy="527804"/>
          </a:xfrm>
          <a:prstGeom prst="wedgeRoundRectCallout">
            <a:avLst>
              <a:gd name="adj1" fmla="val -61530"/>
              <a:gd name="adj2" fmla="val -4250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HTTP response headers</a:t>
            </a:r>
          </a:p>
        </p:txBody>
      </p:sp>
      <p:sp>
        <p:nvSpPr>
          <p:cNvPr id="8" name="AutoShape 7">
            <a:extLst>
              <a:ext uri="{FF2B5EF4-FFF2-40B4-BE49-F238E27FC236}">
                <a16:creationId xmlns:a16="http://schemas.microsoft.com/office/drawing/2014/main" xmlns="" id="{2BE6F9B1-3062-42FB-B44F-21D53CC3DD9D}"/>
              </a:ext>
            </a:extLst>
          </p:cNvPr>
          <p:cNvSpPr>
            <a:spLocks noChangeArrowheads="1"/>
          </p:cNvSpPr>
          <p:nvPr/>
        </p:nvSpPr>
        <p:spPr bwMode="auto">
          <a:xfrm>
            <a:off x="5285999" y="4226192"/>
            <a:ext cx="3322025" cy="527804"/>
          </a:xfrm>
          <a:prstGeom prst="wedgeRoundRectCallout">
            <a:avLst>
              <a:gd name="adj1" fmla="val -65917"/>
              <a:gd name="adj2" fmla="val 4951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HTTP response body</a:t>
            </a:r>
          </a:p>
        </p:txBody>
      </p:sp>
      <p:sp>
        <p:nvSpPr>
          <p:cNvPr id="6" name="AutoShape 7">
            <a:extLst>
              <a:ext uri="{FF2B5EF4-FFF2-40B4-BE49-F238E27FC236}">
                <a16:creationId xmlns:a16="http://schemas.microsoft.com/office/drawing/2014/main" xmlns="" id="{9CFD0532-9ABF-4CCD-AF4C-68B7C1CF7460}"/>
              </a:ext>
            </a:extLst>
          </p:cNvPr>
          <p:cNvSpPr>
            <a:spLocks noChangeArrowheads="1"/>
          </p:cNvSpPr>
          <p:nvPr/>
        </p:nvSpPr>
        <p:spPr bwMode="auto">
          <a:xfrm>
            <a:off x="4971000" y="1269000"/>
            <a:ext cx="3645000" cy="527804"/>
          </a:xfrm>
          <a:prstGeom prst="wedgeRoundRectCallout">
            <a:avLst>
              <a:gd name="adj1" fmla="val -64101"/>
              <a:gd name="adj2" fmla="val 2391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cs typeface="Consolas" pitchFamily="49" charset="0"/>
              </a:rPr>
              <a:t>HTTP response status line</a:t>
            </a:r>
          </a:p>
        </p:txBody>
      </p:sp>
      <p:sp>
        <p:nvSpPr>
          <p:cNvPr id="9" name="Slide Number">
            <a:extLst>
              <a:ext uri="{FF2B5EF4-FFF2-40B4-BE49-F238E27FC236}">
                <a16:creationId xmlns:a16="http://schemas.microsoft.com/office/drawing/2014/main" xmlns="" id="{B94678DD-975D-4282-B2CA-29994705EB9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79</a:t>
            </a:fld>
            <a:endParaRPr lang="en-US" noProof="0" dirty="0"/>
          </a:p>
        </p:txBody>
      </p:sp>
    </p:spTree>
    <p:extLst>
      <p:ext uri="{BB962C8B-B14F-4D97-AF65-F5344CB8AC3E}">
        <p14:creationId xmlns:p14="http://schemas.microsoft.com/office/powerpoint/2010/main" val="31188286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r>
              <a:rPr lang="en-US" dirty="0"/>
              <a:t>To </a:t>
            </a:r>
            <a:r>
              <a:rPr lang="en-US" b="1" dirty="0"/>
              <a:t>declare variable </a:t>
            </a:r>
            <a:r>
              <a:rPr lang="en-US" dirty="0"/>
              <a:t>in </a:t>
            </a:r>
            <a:r>
              <a:rPr lang="en-US" b="1" dirty="0"/>
              <a:t>C#</a:t>
            </a:r>
            <a:r>
              <a:rPr lang="en-US" dirty="0"/>
              <a:t> / </a:t>
            </a:r>
            <a:r>
              <a:rPr lang="en-US" b="1" dirty="0"/>
              <a:t>Java</a:t>
            </a:r>
            <a:r>
              <a:rPr lang="en-US" dirty="0"/>
              <a:t> you need to use the pattern:</a:t>
            </a:r>
          </a:p>
          <a:p>
            <a:pPr marL="0" indent="0">
              <a:buNone/>
            </a:pPr>
            <a:endParaRPr lang="en-US" dirty="0"/>
          </a:p>
          <a:p>
            <a:pPr lvl="1"/>
            <a:endParaRPr lang="en-US" dirty="0"/>
          </a:p>
          <a:p>
            <a:endParaRPr lang="en-US" dirty="0"/>
          </a:p>
        </p:txBody>
      </p:sp>
      <p:sp>
        <p:nvSpPr>
          <p:cNvPr id="4" name="Title 3"/>
          <p:cNvSpPr>
            <a:spLocks noGrp="1"/>
          </p:cNvSpPr>
          <p:nvPr>
            <p:ph type="title"/>
          </p:nvPr>
        </p:nvSpPr>
        <p:spPr/>
        <p:txBody>
          <a:bodyPr/>
          <a:lstStyle/>
          <a:p>
            <a:r>
              <a:rPr lang="en-US" dirty="0"/>
              <a:t>Declaring Variables in C# / Java</a:t>
            </a:r>
            <a:endParaRPr lang="bg-BG" dirty="0"/>
          </a:p>
        </p:txBody>
      </p:sp>
      <p:sp>
        <p:nvSpPr>
          <p:cNvPr id="7" name="Rectangle 6"/>
          <p:cNvSpPr>
            <a:spLocks noChangeArrowheads="1"/>
          </p:cNvSpPr>
          <p:nvPr/>
        </p:nvSpPr>
        <p:spPr bwMode="auto">
          <a:xfrm>
            <a:off x="760385" y="1909248"/>
            <a:ext cx="10901738"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latin typeface="Consolas" pitchFamily="49" charset="0"/>
              </a:rPr>
              <a:t>{data type} {variable name} = {value};</a:t>
            </a:r>
            <a:endParaRPr lang="bg-BG" sz="2800" b="1" noProof="1">
              <a:latin typeface="Consolas" pitchFamily="49" charset="0"/>
            </a:endParaRPr>
          </a:p>
        </p:txBody>
      </p:sp>
      <p:sp>
        <p:nvSpPr>
          <p:cNvPr id="10" name="Rectangle 9"/>
          <p:cNvSpPr>
            <a:spLocks noChangeArrowheads="1"/>
          </p:cNvSpPr>
          <p:nvPr/>
        </p:nvSpPr>
        <p:spPr bwMode="auto">
          <a:xfrm>
            <a:off x="6440835" y="3405230"/>
            <a:ext cx="5221288" cy="298809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int</a:t>
            </a:r>
            <a:r>
              <a:rPr lang="en-US" sz="2800" b="1" noProof="1">
                <a:latin typeface="Consolas" pitchFamily="49" charset="0"/>
              </a:rPr>
              <a:t> firstNumber = </a:t>
            </a:r>
            <a:r>
              <a:rPr lang="en-US" sz="2800" b="1" noProof="1">
                <a:solidFill>
                  <a:schemeClr val="bg1"/>
                </a:solidFill>
                <a:latin typeface="Consolas" pitchFamily="49" charset="0"/>
              </a:rPr>
              <a:t>5</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String</a:t>
            </a:r>
            <a:r>
              <a:rPr lang="en-US" sz="2800" b="1" noProof="1">
                <a:latin typeface="Consolas" pitchFamily="49" charset="0"/>
              </a:rPr>
              <a:t> name = </a:t>
            </a:r>
            <a:r>
              <a:rPr lang="en-US" sz="2800" b="1" noProof="1">
                <a:solidFill>
                  <a:schemeClr val="bg1"/>
                </a:solidFill>
                <a:latin typeface="Consolas" pitchFamily="49" charset="0"/>
              </a:rPr>
              <a:t>"Peter"</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boolean</a:t>
            </a:r>
            <a:r>
              <a:rPr lang="en-US" sz="2800" b="1" noProof="1">
                <a:latin typeface="Consolas" pitchFamily="49" charset="0"/>
              </a:rPr>
              <a:t> isPassed = </a:t>
            </a:r>
            <a:r>
              <a:rPr lang="en-US" sz="2800" b="1" noProof="1">
                <a:solidFill>
                  <a:schemeClr val="bg1"/>
                </a:solidFill>
                <a:latin typeface="Consolas" pitchFamily="49" charset="0"/>
              </a:rPr>
              <a:t>false</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char</a:t>
            </a:r>
            <a:r>
              <a:rPr lang="en-US" sz="2800" b="1" noProof="1">
                <a:latin typeface="Consolas" pitchFamily="49" charset="0"/>
              </a:rPr>
              <a:t> gender = </a:t>
            </a:r>
            <a:r>
              <a:rPr lang="en-US" sz="2800" b="1" noProof="1">
                <a:solidFill>
                  <a:schemeClr val="bg1"/>
                </a:solidFill>
                <a:latin typeface="Consolas" pitchFamily="49" charset="0"/>
              </a:rPr>
              <a:t>'F'</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double</a:t>
            </a:r>
            <a:r>
              <a:rPr lang="en-US" sz="2800" b="1" noProof="1">
                <a:latin typeface="Consolas" pitchFamily="49" charset="0"/>
              </a:rPr>
              <a:t> mathGrade = </a:t>
            </a:r>
            <a:r>
              <a:rPr lang="en-US" sz="2800" b="1" noProof="1">
                <a:solidFill>
                  <a:schemeClr val="bg1"/>
                </a:solidFill>
                <a:latin typeface="Consolas" pitchFamily="49" charset="0"/>
              </a:rPr>
              <a:t>5.49</a:t>
            </a:r>
            <a:r>
              <a:rPr lang="en-US" sz="2800" b="1" noProof="1">
                <a:latin typeface="Consolas" pitchFamily="49" charset="0"/>
              </a:rPr>
              <a:t>;</a:t>
            </a:r>
            <a:endParaRPr lang="bg-BG" sz="2800" b="1" noProof="1">
              <a:latin typeface="Consolas" pitchFamily="49" charset="0"/>
            </a:endParaRPr>
          </a:p>
        </p:txBody>
      </p:sp>
      <p:sp>
        <p:nvSpPr>
          <p:cNvPr id="8" name="Rectangle 7">
            <a:extLst>
              <a:ext uri="{FF2B5EF4-FFF2-40B4-BE49-F238E27FC236}">
                <a16:creationId xmlns="" xmlns:a16="http://schemas.microsoft.com/office/drawing/2014/main" id="{A8311D01-A2CC-43D5-8DE4-7C27BFA35062}"/>
              </a:ext>
            </a:extLst>
          </p:cNvPr>
          <p:cNvSpPr>
            <a:spLocks noChangeArrowheads="1"/>
          </p:cNvSpPr>
          <p:nvPr/>
        </p:nvSpPr>
        <p:spPr bwMode="auto">
          <a:xfrm>
            <a:off x="760385" y="3405230"/>
            <a:ext cx="4992688" cy="298809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int</a:t>
            </a:r>
            <a:r>
              <a:rPr lang="en-US" sz="2800" b="1" noProof="1">
                <a:latin typeface="Consolas" pitchFamily="49" charset="0"/>
              </a:rPr>
              <a:t> firstNumber = </a:t>
            </a:r>
            <a:r>
              <a:rPr lang="en-US" sz="2800" b="1" noProof="1">
                <a:solidFill>
                  <a:schemeClr val="bg1"/>
                </a:solidFill>
                <a:latin typeface="Consolas" pitchFamily="49" charset="0"/>
              </a:rPr>
              <a:t>5</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string</a:t>
            </a:r>
            <a:r>
              <a:rPr lang="en-US" sz="2800" b="1" noProof="1">
                <a:latin typeface="Consolas" pitchFamily="49" charset="0"/>
              </a:rPr>
              <a:t> name = </a:t>
            </a:r>
            <a:r>
              <a:rPr lang="en-US" sz="2800" b="1" noProof="1">
                <a:solidFill>
                  <a:schemeClr val="bg1"/>
                </a:solidFill>
                <a:latin typeface="Consolas" pitchFamily="49" charset="0"/>
              </a:rPr>
              <a:t>"Peter"</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bool</a:t>
            </a:r>
            <a:r>
              <a:rPr lang="en-US" sz="2800" b="1" noProof="1">
                <a:latin typeface="Consolas" pitchFamily="49" charset="0"/>
              </a:rPr>
              <a:t> isPassed = </a:t>
            </a:r>
            <a:r>
              <a:rPr lang="en-US" sz="2800" b="1" noProof="1">
                <a:solidFill>
                  <a:schemeClr val="bg1"/>
                </a:solidFill>
                <a:latin typeface="Consolas" pitchFamily="49" charset="0"/>
              </a:rPr>
              <a:t>false</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char</a:t>
            </a:r>
            <a:r>
              <a:rPr lang="en-US" sz="2800" b="1" noProof="1">
                <a:latin typeface="Consolas" pitchFamily="49" charset="0"/>
              </a:rPr>
              <a:t> gender = </a:t>
            </a:r>
            <a:r>
              <a:rPr lang="en-US" sz="2800" b="1" noProof="1">
                <a:solidFill>
                  <a:schemeClr val="bg1"/>
                </a:solidFill>
                <a:latin typeface="Consolas" pitchFamily="49" charset="0"/>
              </a:rPr>
              <a:t>'F'</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double</a:t>
            </a:r>
            <a:r>
              <a:rPr lang="en-US" sz="2800" b="1" noProof="1">
                <a:latin typeface="Consolas" pitchFamily="49" charset="0"/>
              </a:rPr>
              <a:t> mathGrade = </a:t>
            </a:r>
            <a:r>
              <a:rPr lang="en-US" sz="2800" b="1" noProof="1">
                <a:solidFill>
                  <a:schemeClr val="bg1"/>
                </a:solidFill>
                <a:latin typeface="Consolas" pitchFamily="49" charset="0"/>
              </a:rPr>
              <a:t>5.49</a:t>
            </a:r>
            <a:r>
              <a:rPr lang="en-US" sz="2800" b="1" noProof="1">
                <a:latin typeface="Consolas" pitchFamily="49" charset="0"/>
              </a:rPr>
              <a:t>;</a:t>
            </a:r>
            <a:endParaRPr lang="bg-BG" sz="2800" b="1" noProof="1">
              <a:latin typeface="Consolas" pitchFamily="49" charset="0"/>
            </a:endParaRPr>
          </a:p>
        </p:txBody>
      </p:sp>
      <p:sp>
        <p:nvSpPr>
          <p:cNvPr id="3" name="Rectangle 2">
            <a:extLst>
              <a:ext uri="{FF2B5EF4-FFF2-40B4-BE49-F238E27FC236}">
                <a16:creationId xmlns="" xmlns:a16="http://schemas.microsoft.com/office/drawing/2014/main" id="{BDC5EE72-312A-4EA1-B860-75AE5351D183}"/>
              </a:ext>
            </a:extLst>
          </p:cNvPr>
          <p:cNvSpPr/>
          <p:nvPr/>
        </p:nvSpPr>
        <p:spPr>
          <a:xfrm>
            <a:off x="6440835" y="2702260"/>
            <a:ext cx="1413785" cy="619080"/>
          </a:xfrm>
          <a:prstGeom prst="rect">
            <a:avLst/>
          </a:prstGeom>
          <a:noFill/>
        </p:spPr>
        <p:txBody>
          <a:bodyPr wrap="none" lIns="91440" tIns="45720" rIns="91440" bIns="45720">
            <a:spAutoFit/>
          </a:bodyPr>
          <a:lstStyle/>
          <a:p>
            <a:pPr marL="456778" indent="-456778" defTabSz="1218072" latinLnBrk="1">
              <a:lnSpc>
                <a:spcPct val="105000"/>
              </a:lnSpc>
              <a:spcBef>
                <a:spcPts val="600"/>
              </a:spcBef>
              <a:spcAft>
                <a:spcPts val="600"/>
              </a:spcAft>
              <a:buFont typeface="Wingdings" panose="05000000000000000000" pitchFamily="2" charset="2"/>
              <a:buChar char="§"/>
            </a:pPr>
            <a:r>
              <a:rPr lang="en-US" sz="3397" b="1" dirty="0"/>
              <a:t>Java</a:t>
            </a:r>
          </a:p>
        </p:txBody>
      </p:sp>
      <p:sp>
        <p:nvSpPr>
          <p:cNvPr id="11" name="Rectangle 10">
            <a:extLst>
              <a:ext uri="{FF2B5EF4-FFF2-40B4-BE49-F238E27FC236}">
                <a16:creationId xmlns="" xmlns:a16="http://schemas.microsoft.com/office/drawing/2014/main" id="{A57B4EBB-6C2E-45FF-8AF7-611D72F7D107}"/>
              </a:ext>
            </a:extLst>
          </p:cNvPr>
          <p:cNvSpPr/>
          <p:nvPr/>
        </p:nvSpPr>
        <p:spPr>
          <a:xfrm>
            <a:off x="685800" y="2702260"/>
            <a:ext cx="1094530" cy="641266"/>
          </a:xfrm>
          <a:prstGeom prst="rect">
            <a:avLst/>
          </a:prstGeom>
          <a:noFill/>
        </p:spPr>
        <p:txBody>
          <a:bodyPr wrap="none" lIns="91440" tIns="45720" rIns="91440" bIns="45720">
            <a:spAutoFit/>
          </a:bodyPr>
          <a:lstStyle/>
          <a:p>
            <a:pPr marL="456778" indent="-456778" defTabSz="1218072" latinLnBrk="1">
              <a:lnSpc>
                <a:spcPct val="105000"/>
              </a:lnSpc>
              <a:spcBef>
                <a:spcPts val="600"/>
              </a:spcBef>
              <a:spcAft>
                <a:spcPts val="600"/>
              </a:spcAft>
              <a:buFont typeface="Wingdings" panose="05000000000000000000" pitchFamily="2" charset="2"/>
              <a:buChar char="§"/>
            </a:pPr>
            <a:r>
              <a:rPr lang="en-US" sz="3397" b="1" dirty="0"/>
              <a:t>C#</a:t>
            </a:r>
          </a:p>
        </p:txBody>
      </p:sp>
      <p:sp>
        <p:nvSpPr>
          <p:cNvPr id="13"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Tree>
    <p:extLst>
      <p:ext uri="{BB962C8B-B14F-4D97-AF65-F5344CB8AC3E}">
        <p14:creationId xmlns:p14="http://schemas.microsoft.com/office/powerpoint/2010/main" val="20994664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3"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0F43D30-5D68-4ED2-BE81-864F2D454871}"/>
              </a:ext>
            </a:extLst>
          </p:cNvPr>
          <p:cNvSpPr>
            <a:spLocks noGrp="1"/>
          </p:cNvSpPr>
          <p:nvPr>
            <p:ph type="title"/>
          </p:nvPr>
        </p:nvSpPr>
        <p:spPr/>
        <p:txBody>
          <a:bodyPr/>
          <a:lstStyle/>
          <a:p>
            <a:r>
              <a:rPr lang="en-US" dirty="0"/>
              <a:t>HTTP Response Status Codes</a:t>
            </a:r>
          </a:p>
        </p:txBody>
      </p:sp>
      <p:graphicFrame>
        <p:nvGraphicFramePr>
          <p:cNvPr id="6" name="Group 134">
            <a:extLst>
              <a:ext uri="{FF2B5EF4-FFF2-40B4-BE49-F238E27FC236}">
                <a16:creationId xmlns:a16="http://schemas.microsoft.com/office/drawing/2014/main" xmlns="" id="{4B6BE77F-D263-452C-86B9-F9A9D9630B51}"/>
              </a:ext>
            </a:extLst>
          </p:cNvPr>
          <p:cNvGraphicFramePr>
            <a:graphicFrameLocks/>
          </p:cNvGraphicFramePr>
          <p:nvPr>
            <p:extLst>
              <p:ext uri="{D42A27DB-BD31-4B8C-83A1-F6EECF244321}">
                <p14:modId xmlns:p14="http://schemas.microsoft.com/office/powerpoint/2010/main" val="2374606156"/>
              </p:ext>
            </p:extLst>
          </p:nvPr>
        </p:nvGraphicFramePr>
        <p:xfrm>
          <a:off x="516000" y="1359000"/>
          <a:ext cx="11115000" cy="5204155"/>
        </p:xfrm>
        <a:graphic>
          <a:graphicData uri="http://schemas.openxmlformats.org/drawingml/2006/table">
            <a:tbl>
              <a:tblPr/>
              <a:tblGrid>
                <a:gridCol w="1957140">
                  <a:extLst>
                    <a:ext uri="{9D8B030D-6E8A-4147-A177-3AD203B41FA5}">
                      <a16:colId xmlns:a16="http://schemas.microsoft.com/office/drawing/2014/main" xmlns="" val="20001"/>
                    </a:ext>
                  </a:extLst>
                </a:gridCol>
                <a:gridCol w="2184714">
                  <a:extLst>
                    <a:ext uri="{9D8B030D-6E8A-4147-A177-3AD203B41FA5}">
                      <a16:colId xmlns:a16="http://schemas.microsoft.com/office/drawing/2014/main" xmlns="" val="20002"/>
                    </a:ext>
                  </a:extLst>
                </a:gridCol>
                <a:gridCol w="6973146">
                  <a:extLst>
                    <a:ext uri="{9D8B030D-6E8A-4147-A177-3AD203B41FA5}">
                      <a16:colId xmlns:a16="http://schemas.microsoft.com/office/drawing/2014/main" xmlns="" val="3077706015"/>
                    </a:ext>
                  </a:extLst>
                </a:gridCol>
              </a:tblGrid>
              <a:tr h="540715">
                <a:tc>
                  <a:txBody>
                    <a:bodyPr/>
                    <a:lstStyle/>
                    <a:p>
                      <a:r>
                        <a:rPr lang="en-GB" sz="2800" b="1" dirty="0">
                          <a:effectLst/>
                        </a:rPr>
                        <a:t>Status Code</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r>
                        <a:rPr lang="en-GB" sz="2800" b="1" dirty="0">
                          <a:effectLst/>
                        </a:rPr>
                        <a:t>Action</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r>
                        <a:rPr lang="en-GB" sz="2800" b="1" dirty="0">
                          <a:effectLst/>
                        </a:rPr>
                        <a:t>Description</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xmlns="" val="10000"/>
                  </a:ext>
                </a:extLst>
              </a:tr>
              <a:tr h="506921">
                <a:tc>
                  <a:txBody>
                    <a:bodyPr/>
                    <a:lstStyle/>
                    <a:p>
                      <a:r>
                        <a:rPr lang="en-GB" sz="2800" b="1" dirty="0">
                          <a:solidFill>
                            <a:schemeClr val="bg1"/>
                          </a:solidFill>
                        </a:rPr>
                        <a:t>200</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OK</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GB" sz="2800" dirty="0"/>
                        <a:t>Successfully</a:t>
                      </a:r>
                      <a:r>
                        <a:rPr lang="en-GB" sz="2800" baseline="0" dirty="0"/>
                        <a:t> retrieved resource</a:t>
                      </a:r>
                      <a:endParaRPr lang="en-GB" sz="28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6921">
                <a:tc>
                  <a:txBody>
                    <a:bodyPr/>
                    <a:lstStyle/>
                    <a:p>
                      <a:r>
                        <a:rPr lang="en-GB" sz="2800" b="1" dirty="0">
                          <a:solidFill>
                            <a:schemeClr val="bg1"/>
                          </a:solidFill>
                        </a:rPr>
                        <a:t>201</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Created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A new resource was created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06921">
                <a:tc>
                  <a:txBody>
                    <a:bodyPr/>
                    <a:lstStyle/>
                    <a:p>
                      <a:r>
                        <a:rPr lang="en-GB" sz="2800" b="1" dirty="0">
                          <a:solidFill>
                            <a:schemeClr val="bg1"/>
                          </a:solidFill>
                        </a:rPr>
                        <a:t>204</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No Content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Request</a:t>
                      </a:r>
                      <a:r>
                        <a:rPr lang="en-GB" sz="2800" baseline="0" dirty="0"/>
                        <a:t> has nothing to return</a:t>
                      </a:r>
                      <a:endParaRPr lang="en-GB" sz="28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44678590"/>
                  </a:ext>
                </a:extLst>
              </a:tr>
              <a:tr h="506921">
                <a:tc>
                  <a:txBody>
                    <a:bodyPr/>
                    <a:lstStyle/>
                    <a:p>
                      <a:r>
                        <a:rPr lang="en-GB" sz="2800" b="1" dirty="0">
                          <a:solidFill>
                            <a:schemeClr val="bg1"/>
                          </a:solidFill>
                        </a:rPr>
                        <a:t>301 </a:t>
                      </a:r>
                      <a:r>
                        <a:rPr lang="en-GB" sz="2800" b="0" dirty="0">
                          <a:solidFill>
                            <a:schemeClr val="bg1"/>
                          </a:solidFill>
                        </a:rPr>
                        <a:t>/</a:t>
                      </a:r>
                      <a:r>
                        <a:rPr lang="en-GB" sz="2800" b="1" dirty="0">
                          <a:solidFill>
                            <a:schemeClr val="bg1"/>
                          </a:solidFill>
                        </a:rPr>
                        <a:t> 302</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Moved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Moved to another location (redirect)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4486445"/>
                  </a:ext>
                </a:extLst>
              </a:tr>
              <a:tr h="506921">
                <a:tc>
                  <a:txBody>
                    <a:bodyPr/>
                    <a:lstStyle/>
                    <a:p>
                      <a:r>
                        <a:rPr lang="en-GB" sz="2800" b="1" dirty="0">
                          <a:solidFill>
                            <a:schemeClr val="bg1"/>
                          </a:solidFill>
                        </a:rPr>
                        <a:t>400</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Bad Request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GB" sz="2800" dirty="0"/>
                        <a:t>Invalid request / syntax error</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38563072"/>
                  </a:ext>
                </a:extLst>
              </a:tr>
              <a:tr h="506921">
                <a:tc>
                  <a:txBody>
                    <a:bodyPr/>
                    <a:lstStyle/>
                    <a:p>
                      <a:r>
                        <a:rPr lang="en-GB" sz="2800" b="1" dirty="0">
                          <a:solidFill>
                            <a:schemeClr val="bg1"/>
                          </a:solidFill>
                        </a:rPr>
                        <a:t>401 </a:t>
                      </a:r>
                      <a:r>
                        <a:rPr lang="en-GB" sz="2800" b="0" dirty="0">
                          <a:solidFill>
                            <a:schemeClr val="bg1"/>
                          </a:solidFill>
                        </a:rPr>
                        <a:t>/</a:t>
                      </a:r>
                      <a:r>
                        <a:rPr lang="en-GB" sz="2800" b="1" dirty="0">
                          <a:solidFill>
                            <a:schemeClr val="bg1"/>
                          </a:solidFill>
                        </a:rPr>
                        <a:t> 403</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Unauthorized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A</a:t>
                      </a:r>
                      <a:r>
                        <a:rPr lang="en-GB" sz="2800" baseline="0" dirty="0"/>
                        <a:t>uthentication failed / Access denied</a:t>
                      </a:r>
                      <a:endParaRPr lang="en-GB" sz="28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24284960"/>
                  </a:ext>
                </a:extLst>
              </a:tr>
              <a:tr h="506921">
                <a:tc>
                  <a:txBody>
                    <a:bodyPr/>
                    <a:lstStyle/>
                    <a:p>
                      <a:r>
                        <a:rPr lang="en-GB" sz="2800" b="1" dirty="0">
                          <a:solidFill>
                            <a:schemeClr val="bg1"/>
                          </a:solidFill>
                        </a:rPr>
                        <a:t>404</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Not Found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Invalid resource </a:t>
                      </a:r>
                      <a:r>
                        <a:rPr lang="en-US" sz="2800" dirty="0"/>
                        <a:t>was requested</a:t>
                      </a:r>
                      <a:endParaRPr lang="en-GB" sz="28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059904641"/>
                  </a:ext>
                </a:extLst>
              </a:tr>
              <a:tr h="506921">
                <a:tc>
                  <a:txBody>
                    <a:bodyPr/>
                    <a:lstStyle/>
                    <a:p>
                      <a:r>
                        <a:rPr lang="en-GB" sz="2800" b="1" dirty="0">
                          <a:solidFill>
                            <a:schemeClr val="bg1"/>
                          </a:solidFill>
                        </a:rPr>
                        <a:t>409</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Conflict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Conflict was detected, e.g. duplicated email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067938302"/>
                  </a:ext>
                </a:extLst>
              </a:tr>
              <a:tr h="506921">
                <a:tc>
                  <a:txBody>
                    <a:bodyPr/>
                    <a:lstStyle/>
                    <a:p>
                      <a:r>
                        <a:rPr lang="en-GB" sz="2800" b="1" dirty="0">
                          <a:solidFill>
                            <a:schemeClr val="bg1"/>
                          </a:solidFill>
                        </a:rPr>
                        <a:t>500 </a:t>
                      </a:r>
                      <a:r>
                        <a:rPr lang="en-GB" sz="2800" b="0" dirty="0">
                          <a:solidFill>
                            <a:schemeClr val="bg1"/>
                          </a:solidFill>
                        </a:rPr>
                        <a:t>/</a:t>
                      </a:r>
                      <a:r>
                        <a:rPr lang="en-GB" sz="2800" b="1" dirty="0">
                          <a:solidFill>
                            <a:schemeClr val="bg1"/>
                          </a:solidFill>
                        </a:rPr>
                        <a:t> 503</a:t>
                      </a:r>
                    </a:p>
                  </a:txBody>
                  <a:tcPr>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r>
                        <a:rPr lang="en-US" sz="2800" dirty="0"/>
                        <a:t>Server Error</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GB" sz="2800" dirty="0"/>
                        <a:t>Internal server</a:t>
                      </a:r>
                      <a:r>
                        <a:rPr lang="en-GB" sz="2800" baseline="0" dirty="0"/>
                        <a:t> error / Service unavailable</a:t>
                      </a:r>
                      <a:endParaRPr lang="en-GB" sz="2800" dirty="0"/>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98477958"/>
                  </a:ext>
                </a:extLst>
              </a:tr>
            </a:tbl>
          </a:graphicData>
        </a:graphic>
      </p:graphicFrame>
      <p:sp>
        <p:nvSpPr>
          <p:cNvPr id="5" name="Slide Number">
            <a:extLst>
              <a:ext uri="{FF2B5EF4-FFF2-40B4-BE49-F238E27FC236}">
                <a16:creationId xmlns:a16="http://schemas.microsoft.com/office/drawing/2014/main" xmlns="" id="{CAD931E7-78B0-4EC0-B22E-E62E731651E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80</a:t>
            </a:fld>
            <a:endParaRPr lang="en-US" noProof="0" dirty="0"/>
          </a:p>
        </p:txBody>
      </p:sp>
    </p:spTree>
    <p:extLst>
      <p:ext uri="{BB962C8B-B14F-4D97-AF65-F5344CB8AC3E}">
        <p14:creationId xmlns:p14="http://schemas.microsoft.com/office/powerpoint/2010/main" val="2257002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51C3E26-DF55-4AC7-8A25-7DDEBAF88A69}"/>
              </a:ext>
            </a:extLst>
          </p:cNvPr>
          <p:cNvSpPr>
            <a:spLocks noGrp="1"/>
          </p:cNvSpPr>
          <p:nvPr>
            <p:ph type="body" sz="quarter" idx="10"/>
          </p:nvPr>
        </p:nvSpPr>
        <p:spPr/>
        <p:txBody>
          <a:bodyPr>
            <a:noAutofit/>
          </a:bodyPr>
          <a:lstStyle/>
          <a:p>
            <a:pPr>
              <a:lnSpc>
                <a:spcPct val="110000"/>
              </a:lnSpc>
            </a:pPr>
            <a:r>
              <a:rPr lang="en-US" sz="3400" dirty="0"/>
              <a:t>The </a:t>
            </a:r>
            <a:r>
              <a:rPr lang="en-US" sz="3400" b="1" dirty="0">
                <a:solidFill>
                  <a:schemeClr val="bg1"/>
                </a:solidFill>
                <a:latin typeface="Consolas" panose="020B0609020204030204" pitchFamily="49" charset="0"/>
                <a:cs typeface="Consolas" panose="020B0609020204030204" pitchFamily="49" charset="0"/>
              </a:rPr>
              <a:t>Content-Type</a:t>
            </a:r>
            <a:r>
              <a:rPr lang="en-US" sz="3400" dirty="0"/>
              <a:t> / </a:t>
            </a:r>
            <a:r>
              <a:rPr lang="en-US" sz="3400" b="1" dirty="0">
                <a:solidFill>
                  <a:schemeClr val="bg1"/>
                </a:solidFill>
                <a:latin typeface="Consolas" panose="020B0609020204030204" pitchFamily="49" charset="0"/>
              </a:rPr>
              <a:t>Content-Disposition</a:t>
            </a:r>
            <a:r>
              <a:rPr lang="en-US" sz="3400" dirty="0"/>
              <a:t> headers</a:t>
            </a:r>
            <a:br>
              <a:rPr lang="en-US" sz="3400" dirty="0"/>
            </a:br>
            <a:r>
              <a:rPr lang="en-US" sz="3400" dirty="0"/>
              <a:t>specify how to process the HTTP request / response body</a:t>
            </a:r>
          </a:p>
          <a:p>
            <a:pPr>
              <a:lnSpc>
                <a:spcPct val="110000"/>
              </a:lnSpc>
            </a:pPr>
            <a:endParaRPr lang="en-US" sz="3200" dirty="0"/>
          </a:p>
          <a:p>
            <a:pPr>
              <a:lnSpc>
                <a:spcPct val="110000"/>
              </a:lnSpc>
            </a:pPr>
            <a:endParaRPr lang="en-US" sz="3200" dirty="0"/>
          </a:p>
          <a:p>
            <a:pPr>
              <a:lnSpc>
                <a:spcPct val="110000"/>
              </a:lnSpc>
            </a:pPr>
            <a:endParaRPr lang="en-US" sz="3200" dirty="0"/>
          </a:p>
          <a:p>
            <a:pPr>
              <a:lnSpc>
                <a:spcPct val="110000"/>
              </a:lnSpc>
            </a:pPr>
            <a:endParaRPr lang="en-US" sz="3200" dirty="0"/>
          </a:p>
          <a:p>
            <a:pPr>
              <a:lnSpc>
                <a:spcPct val="110000"/>
              </a:lnSpc>
            </a:pPr>
            <a:endParaRPr lang="en-US" sz="3200" dirty="0"/>
          </a:p>
          <a:p>
            <a:pPr>
              <a:lnSpc>
                <a:spcPct val="110000"/>
              </a:lnSpc>
            </a:pPr>
            <a:r>
              <a:rPr lang="en-US" sz="3200" dirty="0"/>
              <a:t>Standard </a:t>
            </a:r>
            <a:r>
              <a:rPr lang="en-US" sz="3200" b="1" dirty="0"/>
              <a:t>media types</a:t>
            </a:r>
            <a:r>
              <a:rPr lang="en-US" sz="3200" dirty="0"/>
              <a:t>: </a:t>
            </a:r>
            <a:r>
              <a:rPr lang="en-US" sz="3200" dirty="0">
                <a:hlinkClick r:id="rId3"/>
              </a:rPr>
              <a:t>https://iana.org/assignments/media-types</a:t>
            </a:r>
            <a:endParaRPr lang="en-US" sz="3200" dirty="0"/>
          </a:p>
        </p:txBody>
      </p:sp>
      <p:sp>
        <p:nvSpPr>
          <p:cNvPr id="3" name="Title 2">
            <a:extLst>
              <a:ext uri="{FF2B5EF4-FFF2-40B4-BE49-F238E27FC236}">
                <a16:creationId xmlns:a16="http://schemas.microsoft.com/office/drawing/2014/main" xmlns="" id="{6A64FE94-9BD7-40A4-8118-5B95FBECF259}"/>
              </a:ext>
            </a:extLst>
          </p:cNvPr>
          <p:cNvSpPr>
            <a:spLocks noGrp="1"/>
          </p:cNvSpPr>
          <p:nvPr>
            <p:ph type="title"/>
          </p:nvPr>
        </p:nvSpPr>
        <p:spPr/>
        <p:txBody>
          <a:bodyPr/>
          <a:lstStyle/>
          <a:p>
            <a:r>
              <a:rPr lang="en-US" dirty="0"/>
              <a:t>Content-Type and Disposition</a:t>
            </a:r>
          </a:p>
        </p:txBody>
      </p:sp>
      <p:sp>
        <p:nvSpPr>
          <p:cNvPr id="5" name="Rectangle 3">
            <a:extLst>
              <a:ext uri="{FF2B5EF4-FFF2-40B4-BE49-F238E27FC236}">
                <a16:creationId xmlns:a16="http://schemas.microsoft.com/office/drawing/2014/main" xmlns="" id="{E2FC9D22-D041-43E4-86A5-21BAD742CFCB}"/>
              </a:ext>
            </a:extLst>
          </p:cNvPr>
          <p:cNvSpPr>
            <a:spLocks noChangeArrowheads="1"/>
          </p:cNvSpPr>
          <p:nvPr/>
        </p:nvSpPr>
        <p:spPr bwMode="auto">
          <a:xfrm>
            <a:off x="651351" y="2642833"/>
            <a:ext cx="7829171" cy="5016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Content-Type: </a:t>
            </a:r>
            <a:r>
              <a:rPr lang="en-US" sz="2800" b="1" noProof="1">
                <a:solidFill>
                  <a:schemeClr val="bg1"/>
                </a:solidFill>
                <a:latin typeface="Consolas" pitchFamily="49" charset="0"/>
                <a:cs typeface="Consolas" pitchFamily="49" charset="0"/>
              </a:rPr>
              <a:t>application/json</a:t>
            </a:r>
          </a:p>
        </p:txBody>
      </p:sp>
      <p:sp>
        <p:nvSpPr>
          <p:cNvPr id="6" name="Rectangle 3">
            <a:extLst>
              <a:ext uri="{FF2B5EF4-FFF2-40B4-BE49-F238E27FC236}">
                <a16:creationId xmlns:a16="http://schemas.microsoft.com/office/drawing/2014/main" xmlns="" id="{C21E44B8-4064-4C95-BA46-149AF07E2C21}"/>
              </a:ext>
            </a:extLst>
          </p:cNvPr>
          <p:cNvSpPr>
            <a:spLocks noChangeArrowheads="1"/>
          </p:cNvSpPr>
          <p:nvPr/>
        </p:nvSpPr>
        <p:spPr bwMode="auto">
          <a:xfrm>
            <a:off x="645194" y="4403639"/>
            <a:ext cx="7835806" cy="132036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Content-Type: </a:t>
            </a:r>
            <a:r>
              <a:rPr lang="en-US" sz="2800" b="1" noProof="1">
                <a:solidFill>
                  <a:schemeClr val="bg1"/>
                </a:solidFill>
                <a:latin typeface="Consolas" pitchFamily="49" charset="0"/>
                <a:cs typeface="Consolas" pitchFamily="49" charset="0"/>
              </a:rPr>
              <a:t>application/pdf</a:t>
            </a:r>
          </a:p>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Content-Disposition: attachment; filename="Financial-Report-2020.pdf"</a:t>
            </a:r>
          </a:p>
        </p:txBody>
      </p:sp>
      <p:sp>
        <p:nvSpPr>
          <p:cNvPr id="8" name="AutoShape 7">
            <a:extLst>
              <a:ext uri="{FF2B5EF4-FFF2-40B4-BE49-F238E27FC236}">
                <a16:creationId xmlns:a16="http://schemas.microsoft.com/office/drawing/2014/main" xmlns="" id="{16CEEB55-7D10-4A8C-9FD5-7203AC247E79}"/>
              </a:ext>
            </a:extLst>
          </p:cNvPr>
          <p:cNvSpPr>
            <a:spLocks noChangeArrowheads="1"/>
          </p:cNvSpPr>
          <p:nvPr/>
        </p:nvSpPr>
        <p:spPr bwMode="auto">
          <a:xfrm>
            <a:off x="7030743" y="4290590"/>
            <a:ext cx="3214006" cy="527804"/>
          </a:xfrm>
          <a:prstGeom prst="wedgeRoundRectCallout">
            <a:avLst>
              <a:gd name="adj1" fmla="val -64457"/>
              <a:gd name="adj2" fmla="val 2348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Download a PDF file</a:t>
            </a:r>
          </a:p>
        </p:txBody>
      </p:sp>
      <p:sp>
        <p:nvSpPr>
          <p:cNvPr id="9" name="Rectangle 3">
            <a:extLst>
              <a:ext uri="{FF2B5EF4-FFF2-40B4-BE49-F238E27FC236}">
                <a16:creationId xmlns:a16="http://schemas.microsoft.com/office/drawing/2014/main" xmlns="" id="{8B219F14-A830-48E3-BD85-DD9FE922A9F4}"/>
              </a:ext>
            </a:extLst>
          </p:cNvPr>
          <p:cNvSpPr>
            <a:spLocks noChangeArrowheads="1"/>
          </p:cNvSpPr>
          <p:nvPr/>
        </p:nvSpPr>
        <p:spPr bwMode="auto">
          <a:xfrm>
            <a:off x="645194" y="3523236"/>
            <a:ext cx="7835806" cy="5016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Content-Type: </a:t>
            </a:r>
            <a:r>
              <a:rPr lang="en-US" sz="2800" b="1" noProof="1">
                <a:solidFill>
                  <a:schemeClr val="bg1"/>
                </a:solidFill>
                <a:latin typeface="Consolas" pitchFamily="49" charset="0"/>
                <a:cs typeface="Consolas" pitchFamily="49" charset="0"/>
              </a:rPr>
              <a:t>text/html</a:t>
            </a:r>
            <a:r>
              <a:rPr lang="en-US" sz="2800" b="1" noProof="1">
                <a:latin typeface="Consolas" pitchFamily="49" charset="0"/>
                <a:cs typeface="Consolas" pitchFamily="49" charset="0"/>
              </a:rPr>
              <a:t>; charset=utf-8</a:t>
            </a:r>
          </a:p>
        </p:txBody>
      </p:sp>
      <p:sp>
        <p:nvSpPr>
          <p:cNvPr id="11" name="Slide Number">
            <a:extLst>
              <a:ext uri="{FF2B5EF4-FFF2-40B4-BE49-F238E27FC236}">
                <a16:creationId xmlns:a16="http://schemas.microsoft.com/office/drawing/2014/main" xmlns="" id="{D41178DD-4D16-4C9C-BF11-F5173E11362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81</a:t>
            </a:fld>
            <a:endParaRPr lang="en-US" noProof="0" dirty="0"/>
          </a:p>
        </p:txBody>
      </p:sp>
      <p:sp>
        <p:nvSpPr>
          <p:cNvPr id="7" name="AutoShape 7">
            <a:extLst>
              <a:ext uri="{FF2B5EF4-FFF2-40B4-BE49-F238E27FC236}">
                <a16:creationId xmlns:a16="http://schemas.microsoft.com/office/drawing/2014/main" xmlns="" id="{6EA6F4B0-C51A-41D9-98DE-3FE2EB0EA7CE}"/>
              </a:ext>
            </a:extLst>
          </p:cNvPr>
          <p:cNvSpPr>
            <a:spLocks noChangeArrowheads="1"/>
          </p:cNvSpPr>
          <p:nvPr/>
        </p:nvSpPr>
        <p:spPr bwMode="auto">
          <a:xfrm>
            <a:off x="9171513" y="3133943"/>
            <a:ext cx="2375293" cy="953453"/>
          </a:xfrm>
          <a:prstGeom prst="wedgeRoundRectCallout">
            <a:avLst>
              <a:gd name="adj1" fmla="val -86991"/>
              <a:gd name="adj2" fmla="val 1584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UTF-8 encoded HTML page</a:t>
            </a:r>
          </a:p>
        </p:txBody>
      </p:sp>
      <p:sp>
        <p:nvSpPr>
          <p:cNvPr id="10" name="AutoShape 7">
            <a:extLst>
              <a:ext uri="{FF2B5EF4-FFF2-40B4-BE49-F238E27FC236}">
                <a16:creationId xmlns:a16="http://schemas.microsoft.com/office/drawing/2014/main" xmlns="" id="{6EC36D60-C839-4BE5-B006-77910C31A48C}"/>
              </a:ext>
            </a:extLst>
          </p:cNvPr>
          <p:cNvSpPr>
            <a:spLocks noChangeArrowheads="1"/>
          </p:cNvSpPr>
          <p:nvPr/>
        </p:nvSpPr>
        <p:spPr bwMode="auto">
          <a:xfrm>
            <a:off x="7334468" y="2435396"/>
            <a:ext cx="3214006" cy="527804"/>
          </a:xfrm>
          <a:prstGeom prst="wedgeRoundRectCallout">
            <a:avLst>
              <a:gd name="adj1" fmla="val -65622"/>
              <a:gd name="adj2" fmla="val 3553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600" b="1" noProof="1">
                <a:solidFill>
                  <a:schemeClr val="bg2"/>
                </a:solidFill>
                <a:cs typeface="Consolas" pitchFamily="49" charset="0"/>
              </a:rPr>
              <a:t>JSON-encoded data</a:t>
            </a:r>
          </a:p>
        </p:txBody>
      </p:sp>
    </p:spTree>
    <p:extLst>
      <p:ext uri="{BB962C8B-B14F-4D97-AF65-F5344CB8AC3E}">
        <p14:creationId xmlns:p14="http://schemas.microsoft.com/office/powerpoint/2010/main" val="972872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3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30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CC6FB64-89F3-4DB8-AD00-794C99619ECF}"/>
              </a:ext>
            </a:extLst>
          </p:cNvPr>
          <p:cNvSpPr>
            <a:spLocks noGrp="1"/>
          </p:cNvSpPr>
          <p:nvPr>
            <p:ph type="title"/>
          </p:nvPr>
        </p:nvSpPr>
        <p:spPr/>
        <p:txBody>
          <a:bodyPr/>
          <a:lstStyle/>
          <a:p>
            <a:r>
              <a:rPr lang="en-US"/>
              <a:t>HTTP Conversation: Example</a:t>
            </a:r>
            <a:endParaRPr lang="en-US" dirty="0"/>
          </a:p>
        </p:txBody>
      </p:sp>
      <p:sp>
        <p:nvSpPr>
          <p:cNvPr id="5" name="Text Box 4">
            <a:extLst>
              <a:ext uri="{FF2B5EF4-FFF2-40B4-BE49-F238E27FC236}">
                <a16:creationId xmlns:a16="http://schemas.microsoft.com/office/drawing/2014/main" xmlns="" id="{BC11804B-AF4B-4B28-8B47-73C321161DF4}"/>
              </a:ext>
            </a:extLst>
          </p:cNvPr>
          <p:cNvSpPr txBox="1">
            <a:spLocks noChangeArrowheads="1"/>
          </p:cNvSpPr>
          <p:nvPr/>
        </p:nvSpPr>
        <p:spPr bwMode="auto">
          <a:xfrm>
            <a:off x="381000" y="3297391"/>
            <a:ext cx="8280000" cy="3293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HTTP/1.1 </a:t>
            </a:r>
            <a:r>
              <a:rPr lang="en-US" sz="2600" b="1" noProof="1">
                <a:solidFill>
                  <a:schemeClr val="bg1"/>
                </a:solidFill>
                <a:latin typeface="Consolas" pitchFamily="49" charset="0"/>
                <a:cs typeface="Consolas" pitchFamily="49" charset="0"/>
              </a:rPr>
              <a:t>200 OK</a:t>
            </a:r>
          </a:p>
          <a:p>
            <a:pPr eaLnBrk="0" hangingPunct="0">
              <a:buClr>
                <a:schemeClr val="accent5">
                  <a:lumMod val="40000"/>
                  <a:lumOff val="60000"/>
                </a:schemeClr>
              </a:buClr>
              <a:buSzPct val="70000"/>
            </a:pPr>
            <a:r>
              <a:rPr lang="en-US" sz="2600" b="1" noProof="1">
                <a:latin typeface="Consolas" pitchFamily="49" charset="0"/>
                <a:cs typeface="Consolas" pitchFamily="49" charset="0"/>
              </a:rPr>
              <a:t>Date: Tue, 16 May 2020 15:13:41 GMT</a:t>
            </a:r>
          </a:p>
          <a:p>
            <a:pPr eaLnBrk="0" hangingPunct="0">
              <a:buClr>
                <a:schemeClr val="accent5">
                  <a:lumMod val="40000"/>
                  <a:lumOff val="60000"/>
                </a:schemeClr>
              </a:buClr>
              <a:buSzPct val="70000"/>
            </a:pPr>
            <a:r>
              <a:rPr lang="en-US" sz="2600" b="1" noProof="1">
                <a:latin typeface="Consolas" pitchFamily="49" charset="0"/>
                <a:cs typeface="Consolas" pitchFamily="49" charset="0"/>
              </a:rPr>
              <a:t>Server: Microsoft-HTTPAPI/2.0</a:t>
            </a:r>
          </a:p>
          <a:p>
            <a:pPr eaLnBrk="0" hangingPunct="0">
              <a:buClr>
                <a:schemeClr val="accent5">
                  <a:lumMod val="40000"/>
                  <a:lumOff val="60000"/>
                </a:schemeClr>
              </a:buClr>
              <a:buSzPct val="70000"/>
            </a:pPr>
            <a:r>
              <a:rPr lang="en-US" sz="2600" b="1" noProof="1">
                <a:latin typeface="Consolas" pitchFamily="49" charset="0"/>
                <a:cs typeface="Consolas" pitchFamily="49" charset="0"/>
              </a:rPr>
              <a:t>Last-Modified: </a:t>
            </a:r>
            <a:r>
              <a:rPr lang="sv-SE" sz="2600" b="1" noProof="1">
                <a:latin typeface="Consolas" pitchFamily="49" charset="0"/>
                <a:cs typeface="Consolas" pitchFamily="49" charset="0"/>
              </a:rPr>
              <a:t>Tue, 16 Jan 2018 15:13:42 GMT</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Content-Length: 18586</a:t>
            </a:r>
          </a:p>
          <a:p>
            <a:pPr eaLnBrk="0" hangingPunct="0">
              <a:buClr>
                <a:schemeClr val="accent5">
                  <a:lumMod val="40000"/>
                  <a:lumOff val="60000"/>
                </a:schemeClr>
              </a:buClr>
              <a:buSzPct val="70000"/>
            </a:pPr>
            <a:r>
              <a:rPr lang="en-US" sz="2600" b="1" i="1" noProof="1">
                <a:solidFill>
                  <a:schemeClr val="bg1"/>
                </a:solidFill>
                <a:latin typeface="Consolas" pitchFamily="49" charset="0"/>
                <a:cs typeface="Consolas" pitchFamily="49" charset="0"/>
              </a:rPr>
              <a:t>&lt;CRLF&gt;</a:t>
            </a:r>
          </a:p>
          <a:p>
            <a:pPr eaLnBrk="0" hangingPunct="0">
              <a:buClr>
                <a:schemeClr val="accent5">
                  <a:lumMod val="40000"/>
                  <a:lumOff val="60000"/>
                </a:schemeClr>
              </a:buClr>
              <a:buSzPct val="70000"/>
            </a:pPr>
            <a:r>
              <a:rPr lang="en-US" sz="2600" b="1" noProof="1">
                <a:latin typeface="Consolas" pitchFamily="49" charset="0"/>
                <a:cs typeface="Consolas" pitchFamily="49" charset="0"/>
              </a:rPr>
              <a:t>&lt;html&gt;&lt;title&gt;Get a Tech Degree from</a:t>
            </a:r>
            <a:r>
              <a:rPr lang="en-GB" sz="2600" b="1" noProof="1">
                <a:latin typeface="Consolas" pitchFamily="49" charset="0"/>
                <a:cs typeface="Consolas" pitchFamily="49" charset="0"/>
              </a:rPr>
              <a:t>…</a:t>
            </a:r>
            <a:endParaRPr lang="bg-BG"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&lt;/title&gt;</a:t>
            </a:r>
          </a:p>
        </p:txBody>
      </p:sp>
      <p:sp>
        <p:nvSpPr>
          <p:cNvPr id="7" name="Rectangle 2">
            <a:extLst>
              <a:ext uri="{FF2B5EF4-FFF2-40B4-BE49-F238E27FC236}">
                <a16:creationId xmlns:a16="http://schemas.microsoft.com/office/drawing/2014/main" xmlns="" id="{1A9663B6-2406-4563-8096-6589C070EB38}"/>
              </a:ext>
            </a:extLst>
          </p:cNvPr>
          <p:cNvSpPr>
            <a:spLocks noChangeArrowheads="1"/>
          </p:cNvSpPr>
          <p:nvPr/>
        </p:nvSpPr>
        <p:spPr bwMode="auto">
          <a:xfrm>
            <a:off x="381000" y="1364737"/>
            <a:ext cx="8280000" cy="16927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GET</a:t>
            </a:r>
            <a:r>
              <a:rPr lang="en-US" sz="2600" b="1" noProof="1">
                <a:latin typeface="Consolas" pitchFamily="49" charset="0"/>
                <a:cs typeface="Consolas" pitchFamily="49" charset="0"/>
              </a:rPr>
              <a:t> /</a:t>
            </a:r>
            <a:r>
              <a:rPr lang="en-GB" sz="2600" b="1" noProof="1">
                <a:latin typeface="Consolas" pitchFamily="49" charset="0"/>
                <a:cs typeface="Consolas" pitchFamily="49" charset="0"/>
              </a:rPr>
              <a:t>trainings/courses</a:t>
            </a:r>
            <a:r>
              <a:rPr lang="bg-BG"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HTTP/1.1</a:t>
            </a:r>
          </a:p>
          <a:p>
            <a:pPr eaLnBrk="0" hangingPunct="0">
              <a:buClr>
                <a:schemeClr val="accent5">
                  <a:lumMod val="40000"/>
                  <a:lumOff val="60000"/>
                </a:schemeClr>
              </a:buClr>
              <a:buSzPct val="70000"/>
            </a:pPr>
            <a:r>
              <a:rPr lang="en-US" sz="2600" b="1" noProof="1">
                <a:latin typeface="Consolas" pitchFamily="49" charset="0"/>
                <a:cs typeface="Consolas" pitchFamily="49" charset="0"/>
              </a:rPr>
              <a:t>Host: softuni.org</a:t>
            </a:r>
          </a:p>
          <a:p>
            <a:pPr eaLnBrk="0" hangingPunct="0">
              <a:buClr>
                <a:schemeClr val="accent5">
                  <a:lumMod val="40000"/>
                  <a:lumOff val="60000"/>
                </a:schemeClr>
              </a:buClr>
              <a:buSzPct val="70000"/>
            </a:pPr>
            <a:r>
              <a:rPr lang="en-US" sz="2600" b="1" noProof="1">
                <a:latin typeface="Consolas" pitchFamily="49" charset="0"/>
                <a:cs typeface="Consolas" pitchFamily="49" charset="0"/>
              </a:rPr>
              <a:t>User-Agent: Mozilla/5.0</a:t>
            </a:r>
          </a:p>
          <a:p>
            <a:pPr eaLnBrk="0" hangingPunct="0">
              <a:buClr>
                <a:schemeClr val="accent5">
                  <a:lumMod val="40000"/>
                  <a:lumOff val="60000"/>
                </a:schemeClr>
              </a:buClr>
              <a:buSzPct val="70000"/>
            </a:pPr>
            <a:r>
              <a:rPr lang="en-US" sz="2600" b="1" i="1" noProof="1">
                <a:solidFill>
                  <a:schemeClr val="bg1"/>
                </a:solidFill>
                <a:latin typeface="Consolas" pitchFamily="49" charset="0"/>
                <a:cs typeface="Consolas" pitchFamily="49" charset="0"/>
              </a:rPr>
              <a:t>&lt;CRLF&gt;</a:t>
            </a:r>
          </a:p>
        </p:txBody>
      </p:sp>
      <p:sp>
        <p:nvSpPr>
          <p:cNvPr id="18" name="AutoShape 7">
            <a:extLst>
              <a:ext uri="{FF2B5EF4-FFF2-40B4-BE49-F238E27FC236}">
                <a16:creationId xmlns:a16="http://schemas.microsoft.com/office/drawing/2014/main" xmlns="" id="{9CFD0532-9ABF-4CCD-AF4C-68B7C1CF7460}"/>
              </a:ext>
            </a:extLst>
          </p:cNvPr>
          <p:cNvSpPr>
            <a:spLocks noChangeArrowheads="1"/>
          </p:cNvSpPr>
          <p:nvPr/>
        </p:nvSpPr>
        <p:spPr bwMode="auto">
          <a:xfrm>
            <a:off x="8886000" y="1769800"/>
            <a:ext cx="2565000" cy="527804"/>
          </a:xfrm>
          <a:prstGeom prst="wedgeRoundRectCallout">
            <a:avLst>
              <a:gd name="adj1" fmla="val -72718"/>
              <a:gd name="adj2" fmla="val 3903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800" b="1" noProof="1">
                <a:solidFill>
                  <a:schemeClr val="bg2"/>
                </a:solidFill>
                <a:cs typeface="Consolas" pitchFamily="49" charset="0"/>
              </a:rPr>
              <a:t>HTTP Request</a:t>
            </a:r>
          </a:p>
        </p:txBody>
      </p:sp>
      <p:sp>
        <p:nvSpPr>
          <p:cNvPr id="20" name="AutoShape 7">
            <a:extLst>
              <a:ext uri="{FF2B5EF4-FFF2-40B4-BE49-F238E27FC236}">
                <a16:creationId xmlns:a16="http://schemas.microsoft.com/office/drawing/2014/main" xmlns="" id="{9CFD0532-9ABF-4CCD-AF4C-68B7C1CF7460}"/>
              </a:ext>
            </a:extLst>
          </p:cNvPr>
          <p:cNvSpPr>
            <a:spLocks noChangeArrowheads="1"/>
          </p:cNvSpPr>
          <p:nvPr/>
        </p:nvSpPr>
        <p:spPr bwMode="auto">
          <a:xfrm>
            <a:off x="8886000" y="3713892"/>
            <a:ext cx="2565000" cy="527804"/>
          </a:xfrm>
          <a:prstGeom prst="wedgeRoundRectCallout">
            <a:avLst>
              <a:gd name="adj1" fmla="val -71536"/>
              <a:gd name="adj2" fmla="val 3662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800" b="1" noProof="1">
                <a:solidFill>
                  <a:schemeClr val="bg2"/>
                </a:solidFill>
                <a:cs typeface="Consolas" pitchFamily="49" charset="0"/>
              </a:rPr>
              <a:t>HTTP Response</a:t>
            </a:r>
          </a:p>
        </p:txBody>
      </p:sp>
      <p:sp>
        <p:nvSpPr>
          <p:cNvPr id="8" name="Slide Number">
            <a:extLst>
              <a:ext uri="{FF2B5EF4-FFF2-40B4-BE49-F238E27FC236}">
                <a16:creationId xmlns:a16="http://schemas.microsoft.com/office/drawing/2014/main" xmlns="" id="{24E11185-961E-437E-8F73-ABFCBAF395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82</a:t>
            </a:fld>
            <a:endParaRPr lang="en-US" noProof="0" dirty="0"/>
          </a:p>
        </p:txBody>
      </p:sp>
    </p:spTree>
    <p:extLst>
      <p:ext uri="{BB962C8B-B14F-4D97-AF65-F5344CB8AC3E}">
        <p14:creationId xmlns:p14="http://schemas.microsoft.com/office/powerpoint/2010/main" val="1557627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30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00" y="1629000"/>
            <a:ext cx="2393095" cy="2393095"/>
          </a:xfrm>
          <a:prstGeom prst="rect">
            <a:avLst/>
          </a:prstGeom>
        </p:spPr>
      </p:pic>
      <p:sp>
        <p:nvSpPr>
          <p:cNvPr id="6" name="Title 5">
            <a:extLst>
              <a:ext uri="{FF2B5EF4-FFF2-40B4-BE49-F238E27FC236}">
                <a16:creationId xmlns:a16="http://schemas.microsoft.com/office/drawing/2014/main" xmlns="" id="{B263D08A-801D-411A-95BC-7FD248C3D970}"/>
              </a:ext>
            </a:extLst>
          </p:cNvPr>
          <p:cNvSpPr>
            <a:spLocks noGrp="1"/>
          </p:cNvSpPr>
          <p:nvPr>
            <p:ph type="title" sz="quarter" idx="10"/>
          </p:nvPr>
        </p:nvSpPr>
        <p:spPr/>
        <p:txBody>
          <a:bodyPr/>
          <a:lstStyle/>
          <a:p>
            <a:r>
              <a:rPr lang="en-US"/>
              <a:t>URL</a:t>
            </a:r>
          </a:p>
        </p:txBody>
      </p:sp>
      <p:sp>
        <p:nvSpPr>
          <p:cNvPr id="8" name="Subtitle 7">
            <a:extLst>
              <a:ext uri="{FF2B5EF4-FFF2-40B4-BE49-F238E27FC236}">
                <a16:creationId xmlns:a16="http://schemas.microsoft.com/office/drawing/2014/main" xmlns="" id="{B6322C14-A284-4075-BB29-BFB637AFA9E9}"/>
              </a:ext>
            </a:extLst>
          </p:cNvPr>
          <p:cNvSpPr>
            <a:spLocks noGrp="1"/>
          </p:cNvSpPr>
          <p:nvPr>
            <p:ph type="subTitle" sz="quarter" idx="11"/>
          </p:nvPr>
        </p:nvSpPr>
        <p:spPr/>
        <p:txBody>
          <a:bodyPr/>
          <a:lstStyle/>
          <a:p>
            <a:r>
              <a:rPr lang="en-US" dirty="0"/>
              <a:t>Protocol, Host, Path, </a:t>
            </a:r>
            <a:r>
              <a:rPr lang="en-US"/>
              <a:t>Query String</a:t>
            </a:r>
            <a:endParaRPr lang="en-US" dirty="0"/>
          </a:p>
        </p:txBody>
      </p:sp>
    </p:spTree>
    <p:extLst>
      <p:ext uri="{BB962C8B-B14F-4D97-AF65-F5344CB8AC3E}">
        <p14:creationId xmlns:p14="http://schemas.microsoft.com/office/powerpoint/2010/main" val="18578832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7B5C1B1-5456-49F4-985F-E41ED8FFD03B}"/>
              </a:ext>
            </a:extLst>
          </p:cNvPr>
          <p:cNvSpPr>
            <a:spLocks noGrp="1"/>
          </p:cNvSpPr>
          <p:nvPr>
            <p:ph type="title"/>
          </p:nvPr>
        </p:nvSpPr>
        <p:spPr/>
        <p:txBody>
          <a:bodyPr/>
          <a:lstStyle/>
          <a:p>
            <a:r>
              <a:rPr lang="en-US" sz="4000" dirty="0"/>
              <a:t>Uniform Resource Locator (URL)</a:t>
            </a:r>
            <a:endParaRPr lang="en-US" dirty="0"/>
          </a:p>
        </p:txBody>
      </p:sp>
      <p:sp>
        <p:nvSpPr>
          <p:cNvPr id="5" name="Rectangle: Rounded Corners 4">
            <a:extLst>
              <a:ext uri="{FF2B5EF4-FFF2-40B4-BE49-F238E27FC236}">
                <a16:creationId xmlns:a16="http://schemas.microsoft.com/office/drawing/2014/main" xmlns="" id="{2C87558E-D12C-4A6B-B2AF-4D0AF649BDD3}"/>
              </a:ext>
            </a:extLst>
          </p:cNvPr>
          <p:cNvSpPr/>
          <p:nvPr/>
        </p:nvSpPr>
        <p:spPr>
          <a:xfrm>
            <a:off x="976309" y="1323119"/>
            <a:ext cx="799896"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xmlns="" id="{F587C57C-4BBC-40C2-8F38-463CB00C7663}"/>
              </a:ext>
            </a:extLst>
          </p:cNvPr>
          <p:cNvSpPr/>
          <p:nvPr/>
        </p:nvSpPr>
        <p:spPr>
          <a:xfrm>
            <a:off x="2231747" y="1331402"/>
            <a:ext cx="1719537"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xmlns="" id="{18E4BC22-AD8C-4F96-8710-BBCC7C4112D0}"/>
              </a:ext>
            </a:extLst>
          </p:cNvPr>
          <p:cNvSpPr/>
          <p:nvPr/>
        </p:nvSpPr>
        <p:spPr>
          <a:xfrm>
            <a:off x="4101582" y="1331402"/>
            <a:ext cx="667008"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xmlns="" id="{7ADEE924-0413-4562-B875-1B319B1390F0}"/>
              </a:ext>
            </a:extLst>
          </p:cNvPr>
          <p:cNvSpPr/>
          <p:nvPr/>
        </p:nvSpPr>
        <p:spPr>
          <a:xfrm>
            <a:off x="4920990" y="1331402"/>
            <a:ext cx="2368805"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xmlns="" id="{0497F44A-1DA5-4FD2-98A0-4CD0195DCAFC}"/>
              </a:ext>
            </a:extLst>
          </p:cNvPr>
          <p:cNvSpPr/>
          <p:nvPr/>
        </p:nvSpPr>
        <p:spPr>
          <a:xfrm>
            <a:off x="7456483" y="1331402"/>
            <a:ext cx="2160791"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xmlns="" id="{E5F9C384-A9ED-4429-A027-A147E47AA1C1}"/>
              </a:ext>
            </a:extLst>
          </p:cNvPr>
          <p:cNvSpPr/>
          <p:nvPr/>
        </p:nvSpPr>
        <p:spPr>
          <a:xfrm>
            <a:off x="9818683" y="1331402"/>
            <a:ext cx="1430082" cy="468382"/>
          </a:xfrm>
          <a:prstGeom prst="roundRect">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endParaRPr lang="bg-BG" sz="2800" b="1">
              <a:solidFill>
                <a:srgbClr val="F7FFE7"/>
              </a:solidFill>
              <a:effectLst>
                <a:outerShdw blurRad="38100" dist="38100" dir="2700000" algn="tl">
                  <a:srgbClr val="000000">
                    <a:alpha val="43137"/>
                  </a:srgbClr>
                </a:outerShdw>
              </a:effectLst>
            </a:endParaRPr>
          </a:p>
        </p:txBody>
      </p:sp>
      <p:sp>
        <p:nvSpPr>
          <p:cNvPr id="12" name="Rectangle 3">
            <a:extLst>
              <a:ext uri="{FF2B5EF4-FFF2-40B4-BE49-F238E27FC236}">
                <a16:creationId xmlns:a16="http://schemas.microsoft.com/office/drawing/2014/main" xmlns="" id="{B2F090A0-720E-4A9D-9CCE-82718E4BDE4B}"/>
              </a:ext>
            </a:extLst>
          </p:cNvPr>
          <p:cNvSpPr txBox="1">
            <a:spLocks noChangeArrowheads="1"/>
          </p:cNvSpPr>
          <p:nvPr/>
        </p:nvSpPr>
        <p:spPr>
          <a:xfrm>
            <a:off x="336000" y="2680240"/>
            <a:ext cx="11520000" cy="3988759"/>
          </a:xfrm>
          <a:prstGeom prst="rect">
            <a:avLst/>
          </a:prstGeom>
        </p:spPr>
        <p:txBody>
          <a:bodyPr>
            <a:normAutofit/>
          </a:bodyPr>
          <a:lstStyle>
            <a:lvl1pPr marL="456915" indent="-456915" algn="l" defTabSz="1218438" rtl="0" ea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marL="355600" indent="-355600">
              <a:buClr>
                <a:schemeClr val="tx1"/>
              </a:buClr>
            </a:pPr>
            <a:r>
              <a:rPr lang="en-US" sz="3000" b="1" dirty="0">
                <a:solidFill>
                  <a:schemeClr val="bg1"/>
                </a:solidFill>
                <a:latin typeface="Consolas" pitchFamily="49" charset="0"/>
                <a:cs typeface="Consolas" pitchFamily="49" charset="0"/>
              </a:rPr>
              <a:t>Network</a:t>
            </a:r>
            <a:r>
              <a:rPr lang="en-US" sz="3000" dirty="0"/>
              <a:t> </a:t>
            </a:r>
            <a:r>
              <a:rPr lang="en-US" sz="3000" b="1" dirty="0">
                <a:solidFill>
                  <a:schemeClr val="bg1"/>
                </a:solidFill>
                <a:latin typeface="Consolas" pitchFamily="49" charset="0"/>
                <a:cs typeface="Consolas" pitchFamily="49" charset="0"/>
              </a:rPr>
              <a:t>protocol</a:t>
            </a:r>
            <a:r>
              <a:rPr lang="en-US" sz="3000" dirty="0"/>
              <a:t> (</a:t>
            </a:r>
            <a:r>
              <a:rPr lang="en-US" sz="3000" b="1" dirty="0">
                <a:solidFill>
                  <a:schemeClr val="bg1"/>
                </a:solidFill>
                <a:latin typeface="Consolas" pitchFamily="49" charset="0"/>
                <a:cs typeface="Consolas" pitchFamily="49" charset="0"/>
              </a:rPr>
              <a:t>http</a:t>
            </a:r>
            <a:r>
              <a:rPr lang="en-US" sz="3000" dirty="0"/>
              <a:t>, </a:t>
            </a:r>
            <a:r>
              <a:rPr lang="en-US" sz="3000" b="1" dirty="0">
                <a:solidFill>
                  <a:schemeClr val="bg1"/>
                </a:solidFill>
                <a:latin typeface="Consolas" pitchFamily="49" charset="0"/>
                <a:cs typeface="Consolas" pitchFamily="49" charset="0"/>
              </a:rPr>
              <a:t>ftp</a:t>
            </a:r>
            <a:r>
              <a:rPr lang="en-US" sz="3000" dirty="0"/>
              <a:t>, </a:t>
            </a:r>
            <a:r>
              <a:rPr lang="en-US" sz="3000" b="1" dirty="0">
                <a:solidFill>
                  <a:schemeClr val="bg1"/>
                </a:solidFill>
                <a:latin typeface="Consolas" pitchFamily="49" charset="0"/>
                <a:cs typeface="Consolas" pitchFamily="49" charset="0"/>
              </a:rPr>
              <a:t>https</a:t>
            </a:r>
            <a:r>
              <a:rPr lang="en-US" sz="3000" dirty="0"/>
              <a:t>...) – HTTP in most cases</a:t>
            </a:r>
          </a:p>
          <a:p>
            <a:pPr marL="355600" indent="-355600">
              <a:buClr>
                <a:schemeClr val="tx1"/>
              </a:buClr>
            </a:pPr>
            <a:r>
              <a:rPr lang="en-US" sz="3000" b="1" dirty="0">
                <a:solidFill>
                  <a:schemeClr val="bg1"/>
                </a:solidFill>
                <a:latin typeface="Consolas" pitchFamily="49" charset="0"/>
                <a:cs typeface="Consolas" pitchFamily="49" charset="0"/>
              </a:rPr>
              <a:t>Host</a:t>
            </a:r>
            <a:r>
              <a:rPr lang="en-US" sz="3000" dirty="0"/>
              <a:t> or </a:t>
            </a:r>
            <a:r>
              <a:rPr lang="en-US" sz="3000" b="1" dirty="0"/>
              <a:t>IP</a:t>
            </a:r>
            <a:r>
              <a:rPr lang="en-US" sz="3000" dirty="0"/>
              <a:t> address (</a:t>
            </a:r>
            <a:r>
              <a:rPr lang="en-US" sz="3000" b="1" noProof="1">
                <a:solidFill>
                  <a:schemeClr val="bg1"/>
                </a:solidFill>
                <a:latin typeface="Consolas" pitchFamily="49" charset="0"/>
                <a:cs typeface="Consolas" pitchFamily="49" charset="0"/>
              </a:rPr>
              <a:t>softuni.org</a:t>
            </a:r>
            <a:r>
              <a:rPr lang="en-US" sz="3000" dirty="0"/>
              <a:t>, </a:t>
            </a:r>
            <a:r>
              <a:rPr lang="en-US" sz="3000" b="1" dirty="0">
                <a:solidFill>
                  <a:schemeClr val="bg1"/>
                </a:solidFill>
                <a:latin typeface="Consolas" pitchFamily="49" charset="0"/>
                <a:cs typeface="Consolas" pitchFamily="49" charset="0"/>
              </a:rPr>
              <a:t>gmail.com</a:t>
            </a:r>
            <a:r>
              <a:rPr lang="en-US" sz="3000" dirty="0"/>
              <a:t>, </a:t>
            </a:r>
            <a:r>
              <a:rPr lang="en-US" sz="3000" b="1" dirty="0">
                <a:solidFill>
                  <a:schemeClr val="bg1"/>
                </a:solidFill>
                <a:latin typeface="Consolas" pitchFamily="49" charset="0"/>
                <a:cs typeface="Consolas" pitchFamily="49" charset="0"/>
              </a:rPr>
              <a:t>127.0.0.1</a:t>
            </a:r>
            <a:r>
              <a:rPr lang="en-US" sz="3000" dirty="0"/>
              <a:t>, </a:t>
            </a:r>
            <a:r>
              <a:rPr lang="en-US" sz="3000" b="1" dirty="0">
                <a:solidFill>
                  <a:schemeClr val="bg1"/>
                </a:solidFill>
                <a:latin typeface="Consolas" pitchFamily="49" charset="0"/>
                <a:cs typeface="Consolas" pitchFamily="49" charset="0"/>
              </a:rPr>
              <a:t>web</a:t>
            </a:r>
            <a:r>
              <a:rPr lang="en-US" sz="3000" dirty="0"/>
              <a:t>)</a:t>
            </a:r>
          </a:p>
          <a:p>
            <a:pPr marL="355600" indent="-355600">
              <a:buClr>
                <a:schemeClr val="tx1"/>
              </a:buClr>
            </a:pPr>
            <a:r>
              <a:rPr lang="en-US" sz="3000" b="1" dirty="0">
                <a:solidFill>
                  <a:schemeClr val="bg1"/>
                </a:solidFill>
                <a:latin typeface="Consolas" pitchFamily="49" charset="0"/>
                <a:cs typeface="Consolas" pitchFamily="49" charset="0"/>
              </a:rPr>
              <a:t>Port</a:t>
            </a:r>
            <a:r>
              <a:rPr lang="en-US" sz="3000" dirty="0"/>
              <a:t> (the default port is </a:t>
            </a:r>
            <a:r>
              <a:rPr lang="en-US" sz="3000" b="1" dirty="0">
                <a:solidFill>
                  <a:schemeClr val="bg1"/>
                </a:solidFill>
              </a:rPr>
              <a:t>80</a:t>
            </a:r>
            <a:r>
              <a:rPr lang="en-US" sz="3000" dirty="0"/>
              <a:t>) – integer in the range [0…65535]</a:t>
            </a:r>
          </a:p>
          <a:p>
            <a:pPr marL="355600" indent="-355600">
              <a:buClr>
                <a:schemeClr val="tx1"/>
              </a:buClr>
            </a:pPr>
            <a:r>
              <a:rPr lang="en-US" sz="3000" b="1" dirty="0">
                <a:solidFill>
                  <a:schemeClr val="bg1"/>
                </a:solidFill>
                <a:latin typeface="Consolas" pitchFamily="49" charset="0"/>
                <a:cs typeface="Consolas" pitchFamily="49" charset="0"/>
              </a:rPr>
              <a:t>Path</a:t>
            </a:r>
            <a:r>
              <a:rPr lang="en-US" sz="3000" dirty="0"/>
              <a:t> (</a:t>
            </a:r>
            <a:r>
              <a:rPr lang="en-US" sz="3000" b="1" dirty="0">
                <a:solidFill>
                  <a:schemeClr val="bg1"/>
                </a:solidFill>
                <a:latin typeface="Consolas" pitchFamily="49" charset="0"/>
                <a:cs typeface="Consolas" pitchFamily="49" charset="0"/>
              </a:rPr>
              <a:t>/forum</a:t>
            </a:r>
            <a:r>
              <a:rPr lang="en-US" sz="3000" dirty="0"/>
              <a:t>, </a:t>
            </a:r>
            <a:r>
              <a:rPr lang="en-US" sz="3000" b="1" dirty="0">
                <a:solidFill>
                  <a:schemeClr val="bg1"/>
                </a:solidFill>
              </a:rPr>
              <a:t>/path/</a:t>
            </a:r>
            <a:r>
              <a:rPr lang="en-US" sz="3000" b="1" noProof="1">
                <a:solidFill>
                  <a:schemeClr val="bg1"/>
                </a:solidFill>
                <a:latin typeface="Consolas" pitchFamily="49" charset="0"/>
                <a:cs typeface="Consolas" pitchFamily="49" charset="0"/>
              </a:rPr>
              <a:t>index.php</a:t>
            </a:r>
            <a:r>
              <a:rPr lang="en-US" sz="3000" dirty="0"/>
              <a:t>)</a:t>
            </a:r>
          </a:p>
          <a:p>
            <a:pPr marL="355600" indent="-355600">
              <a:buClr>
                <a:schemeClr val="tx1"/>
              </a:buClr>
            </a:pPr>
            <a:r>
              <a:rPr lang="en-US" sz="3000" b="1" dirty="0">
                <a:solidFill>
                  <a:schemeClr val="bg1"/>
                </a:solidFill>
                <a:latin typeface="Consolas" pitchFamily="49" charset="0"/>
                <a:cs typeface="Consolas" pitchFamily="49" charset="0"/>
              </a:rPr>
              <a:t>Query</a:t>
            </a:r>
            <a:r>
              <a:rPr lang="en-US" sz="3000" dirty="0"/>
              <a:t> </a:t>
            </a:r>
            <a:r>
              <a:rPr lang="en-US" sz="3000" b="1" dirty="0">
                <a:solidFill>
                  <a:schemeClr val="bg1"/>
                </a:solidFill>
                <a:latin typeface="Consolas" pitchFamily="49" charset="0"/>
                <a:cs typeface="Consolas" pitchFamily="49" charset="0"/>
              </a:rPr>
              <a:t>string</a:t>
            </a:r>
            <a:r>
              <a:rPr lang="en-US" sz="3000" dirty="0"/>
              <a:t> (</a:t>
            </a:r>
            <a:r>
              <a:rPr lang="en-US" sz="3000" b="1" dirty="0">
                <a:solidFill>
                  <a:schemeClr val="bg1"/>
                </a:solidFill>
                <a:latin typeface="Consolas" pitchFamily="49" charset="0"/>
                <a:cs typeface="Consolas" pitchFamily="49" charset="0"/>
              </a:rPr>
              <a:t>?</a:t>
            </a:r>
            <a:r>
              <a:rPr lang="en-US" sz="3000" b="1" noProof="1">
                <a:solidFill>
                  <a:schemeClr val="bg1"/>
                </a:solidFill>
                <a:latin typeface="Consolas" pitchFamily="49" charset="0"/>
                <a:cs typeface="Consolas" pitchFamily="49" charset="0"/>
              </a:rPr>
              <a:t>id=27&amp;lang=en</a:t>
            </a:r>
            <a:r>
              <a:rPr lang="en-US" sz="3000" dirty="0"/>
              <a:t>)</a:t>
            </a:r>
          </a:p>
          <a:p>
            <a:pPr marL="355600" indent="-355600">
              <a:buClr>
                <a:schemeClr val="tx1"/>
              </a:buClr>
            </a:pPr>
            <a:r>
              <a:rPr lang="en-US" sz="3000" b="1" dirty="0">
                <a:solidFill>
                  <a:schemeClr val="bg1"/>
                </a:solidFill>
                <a:latin typeface="Consolas" pitchFamily="49" charset="0"/>
                <a:cs typeface="Consolas" pitchFamily="49" charset="0"/>
              </a:rPr>
              <a:t>Fragment</a:t>
            </a:r>
            <a:r>
              <a:rPr lang="en-US" sz="3000" dirty="0"/>
              <a:t> (</a:t>
            </a:r>
            <a:r>
              <a:rPr lang="en-US" sz="3000" b="1" dirty="0">
                <a:solidFill>
                  <a:schemeClr val="bg1"/>
                </a:solidFill>
                <a:latin typeface="Consolas" pitchFamily="49" charset="0"/>
                <a:cs typeface="Consolas" pitchFamily="49" charset="0"/>
              </a:rPr>
              <a:t>#slides</a:t>
            </a:r>
            <a:r>
              <a:rPr lang="en-US" sz="3000" dirty="0"/>
              <a:t>) – navigate to some section in the page</a:t>
            </a:r>
          </a:p>
        </p:txBody>
      </p:sp>
      <p:sp>
        <p:nvSpPr>
          <p:cNvPr id="14" name="Rectangle 4">
            <a:extLst>
              <a:ext uri="{FF2B5EF4-FFF2-40B4-BE49-F238E27FC236}">
                <a16:creationId xmlns:a16="http://schemas.microsoft.com/office/drawing/2014/main" xmlns="" id="{D1C129FA-8E37-4512-9F20-9169D3412A43}"/>
              </a:ext>
            </a:extLst>
          </p:cNvPr>
          <p:cNvSpPr>
            <a:spLocks noChangeArrowheads="1"/>
          </p:cNvSpPr>
          <p:nvPr/>
        </p:nvSpPr>
        <p:spPr bwMode="auto">
          <a:xfrm>
            <a:off x="957229" y="1322776"/>
            <a:ext cx="10288644"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bg1"/>
                </a:solidFill>
                <a:latin typeface="Consolas" pitchFamily="49" charset="0"/>
                <a:cs typeface="Consolas" pitchFamily="49" charset="0"/>
              </a:rPr>
              <a:t>http://mysite.com:8080/demo/index.php?id=27&amp;lang=en#lectures</a:t>
            </a:r>
          </a:p>
        </p:txBody>
      </p:sp>
      <p:sp>
        <p:nvSpPr>
          <p:cNvPr id="15" name="Right Brace 14">
            <a:extLst>
              <a:ext uri="{FF2B5EF4-FFF2-40B4-BE49-F238E27FC236}">
                <a16:creationId xmlns:a16="http://schemas.microsoft.com/office/drawing/2014/main" xmlns="" id="{AFB3399E-961F-4FBC-91A9-9A32EF640870}"/>
              </a:ext>
            </a:extLst>
          </p:cNvPr>
          <p:cNvSpPr/>
          <p:nvPr/>
        </p:nvSpPr>
        <p:spPr>
          <a:xfrm rot="5400000">
            <a:off x="1295456" y="1518515"/>
            <a:ext cx="212402" cy="7205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xmlns="" id="{946C4E09-7363-481F-8198-E0CD8AEA1175}"/>
              </a:ext>
            </a:extLst>
          </p:cNvPr>
          <p:cNvSpPr txBox="1"/>
          <p:nvPr/>
        </p:nvSpPr>
        <p:spPr>
          <a:xfrm>
            <a:off x="676400" y="2042356"/>
            <a:ext cx="1480472" cy="523219"/>
          </a:xfrm>
          <a:prstGeom prst="rect">
            <a:avLst/>
          </a:prstGeom>
          <a:noFill/>
        </p:spPr>
        <p:txBody>
          <a:bodyPr wrap="square" rtlCol="0">
            <a:spAutoFit/>
          </a:bodyPr>
          <a:lstStyle/>
          <a:p>
            <a:pPr algn="ctr"/>
            <a:r>
              <a:rPr lang="en-GB" sz="2800" b="1" dirty="0"/>
              <a:t>Protocol</a:t>
            </a:r>
          </a:p>
        </p:txBody>
      </p:sp>
      <p:sp>
        <p:nvSpPr>
          <p:cNvPr id="17" name="Right Brace 16">
            <a:extLst>
              <a:ext uri="{FF2B5EF4-FFF2-40B4-BE49-F238E27FC236}">
                <a16:creationId xmlns:a16="http://schemas.microsoft.com/office/drawing/2014/main" xmlns="" id="{A72E3AED-5E34-42B9-A4D1-0F6CD198C4CD}"/>
              </a:ext>
            </a:extLst>
          </p:cNvPr>
          <p:cNvSpPr/>
          <p:nvPr/>
        </p:nvSpPr>
        <p:spPr>
          <a:xfrm rot="5400000">
            <a:off x="2992596" y="1040575"/>
            <a:ext cx="212402" cy="167640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TextBox 17">
            <a:extLst>
              <a:ext uri="{FF2B5EF4-FFF2-40B4-BE49-F238E27FC236}">
                <a16:creationId xmlns:a16="http://schemas.microsoft.com/office/drawing/2014/main" xmlns="" id="{55391204-E928-403A-B4D6-7088EF8AE596}"/>
              </a:ext>
            </a:extLst>
          </p:cNvPr>
          <p:cNvSpPr txBox="1"/>
          <p:nvPr/>
        </p:nvSpPr>
        <p:spPr>
          <a:xfrm>
            <a:off x="2573300" y="2042356"/>
            <a:ext cx="1057630" cy="523219"/>
          </a:xfrm>
          <a:prstGeom prst="rect">
            <a:avLst/>
          </a:prstGeom>
          <a:noFill/>
        </p:spPr>
        <p:txBody>
          <a:bodyPr wrap="square" rtlCol="0">
            <a:spAutoFit/>
          </a:bodyPr>
          <a:lstStyle/>
          <a:p>
            <a:pPr algn="ctr"/>
            <a:r>
              <a:rPr lang="en-GB" sz="2800" b="1" dirty="0"/>
              <a:t>Host</a:t>
            </a:r>
          </a:p>
        </p:txBody>
      </p:sp>
      <p:sp>
        <p:nvSpPr>
          <p:cNvPr id="19" name="Right Brace 18">
            <a:extLst>
              <a:ext uri="{FF2B5EF4-FFF2-40B4-BE49-F238E27FC236}">
                <a16:creationId xmlns:a16="http://schemas.microsoft.com/office/drawing/2014/main" xmlns="" id="{38EA6187-B7A6-492F-AC9E-B8DD9B909173}"/>
              </a:ext>
            </a:extLst>
          </p:cNvPr>
          <p:cNvSpPr/>
          <p:nvPr/>
        </p:nvSpPr>
        <p:spPr>
          <a:xfrm rot="5400000">
            <a:off x="4322793" y="1553467"/>
            <a:ext cx="212402" cy="65061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xmlns="" id="{B93A0C11-FA16-4F4E-A8D8-8AC803CFEA67}"/>
              </a:ext>
            </a:extLst>
          </p:cNvPr>
          <p:cNvSpPr txBox="1"/>
          <p:nvPr/>
        </p:nvSpPr>
        <p:spPr>
          <a:xfrm>
            <a:off x="3989373" y="2042356"/>
            <a:ext cx="874074" cy="523219"/>
          </a:xfrm>
          <a:prstGeom prst="rect">
            <a:avLst/>
          </a:prstGeom>
          <a:noFill/>
        </p:spPr>
        <p:txBody>
          <a:bodyPr wrap="square" rtlCol="0">
            <a:spAutoFit/>
          </a:bodyPr>
          <a:lstStyle/>
          <a:p>
            <a:pPr algn="ctr"/>
            <a:r>
              <a:rPr lang="en-GB" sz="2800" b="1" dirty="0"/>
              <a:t>Port</a:t>
            </a:r>
          </a:p>
        </p:txBody>
      </p:sp>
      <p:sp>
        <p:nvSpPr>
          <p:cNvPr id="21" name="Right Brace 20">
            <a:extLst>
              <a:ext uri="{FF2B5EF4-FFF2-40B4-BE49-F238E27FC236}">
                <a16:creationId xmlns:a16="http://schemas.microsoft.com/office/drawing/2014/main" xmlns="" id="{0A72A8BD-9439-4B8F-97E5-8E1C82C9C6D9}"/>
              </a:ext>
            </a:extLst>
          </p:cNvPr>
          <p:cNvSpPr/>
          <p:nvPr/>
        </p:nvSpPr>
        <p:spPr>
          <a:xfrm rot="5400000">
            <a:off x="5995350" y="690532"/>
            <a:ext cx="212403" cy="237648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xmlns="" id="{2AB27D19-0F09-4549-B9D3-3B5A13031175}"/>
              </a:ext>
            </a:extLst>
          </p:cNvPr>
          <p:cNvSpPr txBox="1"/>
          <p:nvPr/>
        </p:nvSpPr>
        <p:spPr>
          <a:xfrm>
            <a:off x="5671400" y="2042356"/>
            <a:ext cx="874074" cy="523219"/>
          </a:xfrm>
          <a:prstGeom prst="rect">
            <a:avLst/>
          </a:prstGeom>
          <a:noFill/>
        </p:spPr>
        <p:txBody>
          <a:bodyPr wrap="square" rtlCol="0">
            <a:spAutoFit/>
          </a:bodyPr>
          <a:lstStyle/>
          <a:p>
            <a:pPr algn="ctr"/>
            <a:r>
              <a:rPr lang="en-GB" sz="2800" b="1" dirty="0"/>
              <a:t>Path</a:t>
            </a:r>
          </a:p>
        </p:txBody>
      </p:sp>
      <p:sp>
        <p:nvSpPr>
          <p:cNvPr id="23" name="Right Brace 22">
            <a:extLst>
              <a:ext uri="{FF2B5EF4-FFF2-40B4-BE49-F238E27FC236}">
                <a16:creationId xmlns:a16="http://schemas.microsoft.com/office/drawing/2014/main" xmlns="" id="{57FF2039-B80F-4351-9615-318A74A16943}"/>
              </a:ext>
            </a:extLst>
          </p:cNvPr>
          <p:cNvSpPr/>
          <p:nvPr/>
        </p:nvSpPr>
        <p:spPr>
          <a:xfrm rot="5400000">
            <a:off x="8440893" y="773877"/>
            <a:ext cx="212405" cy="220980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a:extLst>
              <a:ext uri="{FF2B5EF4-FFF2-40B4-BE49-F238E27FC236}">
                <a16:creationId xmlns:a16="http://schemas.microsoft.com/office/drawing/2014/main" xmlns="" id="{A5D1D0A8-33BA-42B1-9732-AB5323B4CC13}"/>
              </a:ext>
            </a:extLst>
          </p:cNvPr>
          <p:cNvSpPr txBox="1"/>
          <p:nvPr/>
        </p:nvSpPr>
        <p:spPr>
          <a:xfrm>
            <a:off x="7401000" y="2042356"/>
            <a:ext cx="2281167" cy="523220"/>
          </a:xfrm>
          <a:prstGeom prst="rect">
            <a:avLst/>
          </a:prstGeom>
          <a:noFill/>
        </p:spPr>
        <p:txBody>
          <a:bodyPr wrap="square" rtlCol="0">
            <a:spAutoFit/>
          </a:bodyPr>
          <a:lstStyle/>
          <a:p>
            <a:pPr algn="ctr"/>
            <a:r>
              <a:rPr lang="en-GB" sz="2800" b="1" dirty="0"/>
              <a:t>Query string</a:t>
            </a:r>
          </a:p>
        </p:txBody>
      </p:sp>
      <p:sp>
        <p:nvSpPr>
          <p:cNvPr id="25" name="Right Brace 24">
            <a:extLst>
              <a:ext uri="{FF2B5EF4-FFF2-40B4-BE49-F238E27FC236}">
                <a16:creationId xmlns:a16="http://schemas.microsoft.com/office/drawing/2014/main" xmlns="" id="{DCF6FDC9-3302-45D5-A39A-942370B7AFBD}"/>
              </a:ext>
            </a:extLst>
          </p:cNvPr>
          <p:cNvSpPr/>
          <p:nvPr/>
        </p:nvSpPr>
        <p:spPr>
          <a:xfrm rot="5400000">
            <a:off x="10383994" y="1192974"/>
            <a:ext cx="212403" cy="137160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Box 25">
            <a:extLst>
              <a:ext uri="{FF2B5EF4-FFF2-40B4-BE49-F238E27FC236}">
                <a16:creationId xmlns:a16="http://schemas.microsoft.com/office/drawing/2014/main" xmlns="" id="{7DEE8807-A1DD-4598-A332-8A0261D56E4D}"/>
              </a:ext>
            </a:extLst>
          </p:cNvPr>
          <p:cNvSpPr txBox="1"/>
          <p:nvPr/>
        </p:nvSpPr>
        <p:spPr>
          <a:xfrm>
            <a:off x="9670600" y="2042356"/>
            <a:ext cx="1656054" cy="523219"/>
          </a:xfrm>
          <a:prstGeom prst="rect">
            <a:avLst/>
          </a:prstGeom>
          <a:noFill/>
        </p:spPr>
        <p:txBody>
          <a:bodyPr wrap="square" rtlCol="0">
            <a:spAutoFit/>
          </a:bodyPr>
          <a:lstStyle/>
          <a:p>
            <a:pPr algn="ctr"/>
            <a:r>
              <a:rPr lang="en-GB" sz="2800" b="1" dirty="0"/>
              <a:t>Fragment</a:t>
            </a:r>
          </a:p>
        </p:txBody>
      </p:sp>
      <p:sp>
        <p:nvSpPr>
          <p:cNvPr id="27" name="Slide Number">
            <a:extLst>
              <a:ext uri="{FF2B5EF4-FFF2-40B4-BE49-F238E27FC236}">
                <a16:creationId xmlns:a16="http://schemas.microsoft.com/office/drawing/2014/main" xmlns="" id="{C867F069-D85F-472B-B52C-2B01B34038C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84</a:t>
            </a:fld>
            <a:endParaRPr lang="en-US" noProof="0" dirty="0"/>
          </a:p>
        </p:txBody>
      </p:sp>
    </p:spTree>
    <p:extLst>
      <p:ext uri="{BB962C8B-B14F-4D97-AF65-F5344CB8AC3E}">
        <p14:creationId xmlns:p14="http://schemas.microsoft.com/office/powerpoint/2010/main" val="38107493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xmlns="" id="{4130C082-38AD-4FD0-B7E8-771CFFD3AFCC}"/>
              </a:ext>
            </a:extLst>
          </p:cNvPr>
          <p:cNvSpPr txBox="1">
            <a:spLocks/>
          </p:cNvSpPr>
          <p:nvPr/>
        </p:nvSpPr>
        <p:spPr>
          <a:xfrm>
            <a:off x="190413" y="1151122"/>
            <a:ext cx="11804822" cy="5517878"/>
          </a:xfrm>
          <a:prstGeom prst="rect">
            <a:avLst/>
          </a:prstGeom>
        </p:spPr>
        <p:txBody>
          <a:bodyPr>
            <a:normAutofit/>
          </a:bodyPr>
          <a:lstStyle>
            <a:lvl1pPr marL="456915" indent="-456915" algn="l" defTabSz="1218438" rtl="0" ea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10000"/>
              </a:lnSpc>
            </a:pPr>
            <a:r>
              <a:rPr lang="en-US" dirty="0"/>
              <a:t>Query string contains data that is </a:t>
            </a:r>
            <a:r>
              <a:rPr lang="en-US" b="1" dirty="0">
                <a:solidFill>
                  <a:schemeClr val="bg1"/>
                </a:solidFill>
              </a:rPr>
              <a:t>not part</a:t>
            </a:r>
            <a:r>
              <a:rPr lang="en-US" dirty="0"/>
              <a:t> of the path structure</a:t>
            </a:r>
          </a:p>
          <a:p>
            <a:pPr>
              <a:lnSpc>
                <a:spcPct val="110000"/>
              </a:lnSpc>
            </a:pPr>
            <a:endParaRPr lang="en-US" dirty="0"/>
          </a:p>
          <a:p>
            <a:pPr>
              <a:lnSpc>
                <a:spcPct val="110000"/>
              </a:lnSpc>
            </a:pPr>
            <a:r>
              <a:rPr lang="en-US" dirty="0"/>
              <a:t>Commonly used in searches and dynamic pages</a:t>
            </a:r>
          </a:p>
          <a:p>
            <a:pPr>
              <a:lnSpc>
                <a:spcPct val="110000"/>
              </a:lnSpc>
            </a:pPr>
            <a:r>
              <a:rPr lang="en-US" dirty="0"/>
              <a:t>It is the part of the </a:t>
            </a:r>
            <a:r>
              <a:rPr lang="en-US" dirty="0">
                <a:latin typeface="Consolas" panose="020B0609020204030204" pitchFamily="49" charset="0"/>
                <a:cs typeface="Consolas" panose="020B0609020204030204" pitchFamily="49" charset="0"/>
              </a:rPr>
              <a:t>URL</a:t>
            </a:r>
            <a:r>
              <a:rPr lang="en-US" dirty="0"/>
              <a:t> after the question mark (</a:t>
            </a:r>
            <a:r>
              <a:rPr lang="en-US" b="1" dirty="0">
                <a:solidFill>
                  <a:schemeClr val="bg1"/>
                </a:solidFill>
                <a:latin typeface="Consolas" panose="020B0609020204030204" pitchFamily="49" charset="0"/>
                <a:cs typeface="Consolas" panose="020B0609020204030204" pitchFamily="49" charset="0"/>
              </a:rPr>
              <a:t>?</a:t>
            </a:r>
            <a:r>
              <a:rPr lang="en-US" dirty="0"/>
              <a:t>) symbol</a:t>
            </a:r>
          </a:p>
          <a:p>
            <a:pPr>
              <a:lnSpc>
                <a:spcPct val="110000"/>
              </a:lnSpc>
            </a:pPr>
            <a:r>
              <a:rPr lang="en-US" dirty="0"/>
              <a:t>Parameters have </a:t>
            </a:r>
            <a:r>
              <a:rPr lang="en-US" b="1" dirty="0">
                <a:solidFill>
                  <a:schemeClr val="bg1"/>
                </a:solidFill>
                <a:latin typeface="Consolas" panose="020B0609020204030204" pitchFamily="49" charset="0"/>
              </a:rPr>
              <a:t>name=value</a:t>
            </a:r>
            <a:r>
              <a:rPr lang="en-US" dirty="0"/>
              <a:t> format</a:t>
            </a:r>
          </a:p>
          <a:p>
            <a:pPr>
              <a:lnSpc>
                <a:spcPct val="110000"/>
              </a:lnSpc>
            </a:pPr>
            <a:r>
              <a:rPr lang="en-US" dirty="0"/>
              <a:t>Multiple</a:t>
            </a:r>
            <a:r>
              <a:rPr lang="bg-BG" dirty="0"/>
              <a:t> </a:t>
            </a:r>
            <a:r>
              <a:rPr lang="en-US" dirty="0"/>
              <a:t>parameters are separated by the </a:t>
            </a:r>
            <a:r>
              <a:rPr lang="en-US" b="1" dirty="0">
                <a:solidFill>
                  <a:schemeClr val="bg1"/>
                </a:solidFill>
              </a:rPr>
              <a:t>&amp;</a:t>
            </a:r>
            <a:r>
              <a:rPr lang="en-US" dirty="0"/>
              <a:t> delimiter</a:t>
            </a:r>
          </a:p>
        </p:txBody>
      </p:sp>
      <p:sp>
        <p:nvSpPr>
          <p:cNvPr id="1118210" name="Rectangle 2"/>
          <p:cNvSpPr>
            <a:spLocks noGrp="1" noChangeArrowheads="1"/>
          </p:cNvSpPr>
          <p:nvPr>
            <p:ph type="title"/>
          </p:nvPr>
        </p:nvSpPr>
        <p:spPr/>
        <p:txBody>
          <a:bodyPr/>
          <a:lstStyle/>
          <a:p>
            <a:r>
              <a:rPr lang="en-US"/>
              <a:t>Query String</a:t>
            </a:r>
            <a:endParaRPr lang="bg-BG" dirty="0"/>
          </a:p>
        </p:txBody>
      </p:sp>
      <p:sp>
        <p:nvSpPr>
          <p:cNvPr id="5" name="Rectangle 4">
            <a:extLst>
              <a:ext uri="{FF2B5EF4-FFF2-40B4-BE49-F238E27FC236}">
                <a16:creationId xmlns:a16="http://schemas.microsoft.com/office/drawing/2014/main" xmlns="" id="{DD8CD9D1-18D1-4FB9-81B9-F172BB989495}"/>
              </a:ext>
            </a:extLst>
          </p:cNvPr>
          <p:cNvSpPr>
            <a:spLocks noChangeArrowheads="1"/>
          </p:cNvSpPr>
          <p:nvPr/>
        </p:nvSpPr>
        <p:spPr bwMode="auto">
          <a:xfrm>
            <a:off x="786000" y="1944000"/>
            <a:ext cx="10530000"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en-US" sz="2400" b="1" noProof="1">
                <a:latin typeface="Consolas" pitchFamily="49" charset="0"/>
                <a:cs typeface="Consolas" pitchFamily="49" charset="0"/>
              </a:rPr>
              <a:t>http://example.com/path/to/page</a:t>
            </a:r>
            <a:r>
              <a:rPr lang="en-US" sz="2400" b="1" noProof="1">
                <a:solidFill>
                  <a:schemeClr val="accent1">
                    <a:lumMod val="75000"/>
                  </a:schemeClr>
                </a:solidFill>
                <a:latin typeface="Consolas" pitchFamily="49" charset="0"/>
                <a:cs typeface="Consolas" pitchFamily="49" charset="0"/>
              </a:rPr>
              <a:t>?</a:t>
            </a:r>
            <a:r>
              <a:rPr lang="en-US" sz="2400" b="1" noProof="1">
                <a:latin typeface="Consolas" pitchFamily="49" charset="0"/>
                <a:cs typeface="Consolas" pitchFamily="49" charset="0"/>
              </a:rPr>
              <a:t>name=tom</a:t>
            </a:r>
            <a:r>
              <a:rPr lang="en-US" sz="2400" b="1" noProof="1">
                <a:solidFill>
                  <a:schemeClr val="accent1">
                    <a:lumMod val="75000"/>
                  </a:schemeClr>
                </a:solidFill>
                <a:latin typeface="Consolas" pitchFamily="49" charset="0"/>
                <a:cs typeface="Consolas" pitchFamily="49" charset="0"/>
              </a:rPr>
              <a:t>&amp;</a:t>
            </a:r>
            <a:r>
              <a:rPr lang="en-US" sz="2400" b="1" noProof="1">
                <a:latin typeface="Consolas" pitchFamily="49" charset="0"/>
                <a:cs typeface="Consolas" pitchFamily="49" charset="0"/>
              </a:rPr>
              <a:t>color=purple</a:t>
            </a:r>
          </a:p>
        </p:txBody>
      </p:sp>
      <p:sp>
        <p:nvSpPr>
          <p:cNvPr id="7" name="Slide Number">
            <a:extLst>
              <a:ext uri="{FF2B5EF4-FFF2-40B4-BE49-F238E27FC236}">
                <a16:creationId xmlns:a16="http://schemas.microsoft.com/office/drawing/2014/main" xmlns="" id="{6645BB77-AEE8-4D48-809C-B16658B6913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85</a:t>
            </a:fld>
            <a:endParaRPr lang="en-US" noProof="0" dirty="0"/>
          </a:p>
        </p:txBody>
      </p:sp>
    </p:spTree>
    <p:extLst>
      <p:ext uri="{BB962C8B-B14F-4D97-AF65-F5344CB8AC3E}">
        <p14:creationId xmlns:p14="http://schemas.microsoft.com/office/powerpoint/2010/main" val="426458305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URLs are encoded according to </a:t>
            </a:r>
            <a:r>
              <a:rPr lang="en-US" b="1" dirty="0">
                <a:hlinkClick r:id="rId3"/>
              </a:rPr>
              <a:t>RFC 1738</a:t>
            </a:r>
            <a:endParaRPr lang="en-US" b="1" dirty="0"/>
          </a:p>
          <a:p>
            <a:pPr lvl="1"/>
            <a:r>
              <a:rPr lang="en-US" dirty="0"/>
              <a:t>Normal URL characters – have no special meaning</a:t>
            </a:r>
          </a:p>
          <a:p>
            <a:pPr marL="442912" lvl="1" indent="0">
              <a:buNone/>
            </a:pPr>
            <a:endParaRPr lang="en-US" dirty="0"/>
          </a:p>
          <a:p>
            <a:pPr lvl="1"/>
            <a:r>
              <a:rPr lang="en-US" dirty="0"/>
              <a:t>Reserved URL characters – have a </a:t>
            </a:r>
            <a:r>
              <a:rPr lang="en-US" b="1" dirty="0">
                <a:solidFill>
                  <a:schemeClr val="bg1"/>
                </a:solidFill>
              </a:rPr>
              <a:t>special meaning</a:t>
            </a:r>
          </a:p>
          <a:p>
            <a:pPr marL="442912" lvl="1" indent="0">
              <a:buNone/>
            </a:pPr>
            <a:endParaRPr lang="en-US" b="1" dirty="0">
              <a:solidFill>
                <a:schemeClr val="bg1"/>
              </a:solidFill>
            </a:endParaRPr>
          </a:p>
          <a:p>
            <a:pPr lvl="1"/>
            <a:r>
              <a:rPr lang="en-US" dirty="0"/>
              <a:t>Reserved characters are </a:t>
            </a:r>
            <a:r>
              <a:rPr lang="en-US" b="1" dirty="0">
                <a:solidFill>
                  <a:schemeClr val="bg1"/>
                </a:solidFill>
              </a:rPr>
              <a:t>escaped</a:t>
            </a:r>
            <a:r>
              <a:rPr lang="en-US" dirty="0"/>
              <a:t> by </a:t>
            </a:r>
            <a:r>
              <a:rPr lang="en-US" b="1" dirty="0">
                <a:solidFill>
                  <a:schemeClr val="bg1"/>
                </a:solidFill>
              </a:rPr>
              <a:t>percent</a:t>
            </a:r>
            <a:r>
              <a:rPr lang="en-US" dirty="0"/>
              <a:t> </a:t>
            </a:r>
            <a:r>
              <a:rPr lang="en-US" b="1" dirty="0">
                <a:solidFill>
                  <a:schemeClr val="bg1"/>
                </a:solidFill>
              </a:rPr>
              <a:t>encoding</a:t>
            </a:r>
          </a:p>
          <a:p>
            <a:pPr marL="442912" lvl="1" indent="0">
              <a:buNone/>
            </a:pPr>
            <a:endParaRPr lang="en-US" dirty="0"/>
          </a:p>
          <a:p>
            <a:pPr lvl="1">
              <a:buClr>
                <a:schemeClr val="tx1"/>
              </a:buClr>
            </a:pPr>
            <a:r>
              <a:rPr lang="en-US" b="1" dirty="0">
                <a:solidFill>
                  <a:schemeClr val="bg1"/>
                </a:solidFill>
              </a:rPr>
              <a:t>Space</a:t>
            </a:r>
            <a:r>
              <a:rPr lang="en-US" dirty="0"/>
              <a:t> is encoded as "</a:t>
            </a:r>
            <a:r>
              <a:rPr lang="en-US" b="1" dirty="0">
                <a:solidFill>
                  <a:schemeClr val="bg1"/>
                </a:solidFill>
              </a:rPr>
              <a:t>+</a:t>
            </a:r>
            <a:r>
              <a:rPr lang="en-US" dirty="0"/>
              <a:t>" or "</a:t>
            </a:r>
            <a:r>
              <a:rPr lang="en-US" b="1" dirty="0">
                <a:solidFill>
                  <a:schemeClr val="bg1"/>
                </a:solidFill>
              </a:rPr>
              <a:t>%20</a:t>
            </a:r>
            <a:r>
              <a:rPr lang="en-US" dirty="0"/>
              <a:t>"</a:t>
            </a:r>
          </a:p>
        </p:txBody>
      </p:sp>
      <p:sp>
        <p:nvSpPr>
          <p:cNvPr id="493570" name="Rectangle 2"/>
          <p:cNvSpPr>
            <a:spLocks noGrp="1" noChangeArrowheads="1"/>
          </p:cNvSpPr>
          <p:nvPr>
            <p:ph type="title"/>
          </p:nvPr>
        </p:nvSpPr>
        <p:spPr/>
        <p:txBody>
          <a:bodyPr/>
          <a:lstStyle/>
          <a:p>
            <a:r>
              <a:rPr lang="en-US" dirty="0"/>
              <a:t>URL Encoding</a:t>
            </a:r>
            <a:endParaRPr lang="bg-BG" dirty="0"/>
          </a:p>
        </p:txBody>
      </p:sp>
      <p:sp>
        <p:nvSpPr>
          <p:cNvPr id="10" name="Rectangle 9">
            <a:extLst>
              <a:ext uri="{FF2B5EF4-FFF2-40B4-BE49-F238E27FC236}">
                <a16:creationId xmlns:a16="http://schemas.microsoft.com/office/drawing/2014/main" xmlns="" id="{A3BBBD76-3196-4D05-B2A6-7C64BE5A6C06}"/>
              </a:ext>
            </a:extLst>
          </p:cNvPr>
          <p:cNvSpPr>
            <a:spLocks noChangeArrowheads="1"/>
          </p:cNvSpPr>
          <p:nvPr/>
        </p:nvSpPr>
        <p:spPr bwMode="auto">
          <a:xfrm>
            <a:off x="1298820" y="2574000"/>
            <a:ext cx="3807180"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en-US" sz="2400" b="1" noProof="1">
                <a:latin typeface="Consolas" pitchFamily="49" charset="0"/>
              </a:rPr>
              <a:t>[0-9a-zA-Z]</a:t>
            </a:r>
          </a:p>
        </p:txBody>
      </p:sp>
      <p:sp>
        <p:nvSpPr>
          <p:cNvPr id="11" name="Rectangle 10">
            <a:extLst>
              <a:ext uri="{FF2B5EF4-FFF2-40B4-BE49-F238E27FC236}">
                <a16:creationId xmlns:a16="http://schemas.microsoft.com/office/drawing/2014/main" xmlns="" id="{7153667C-168A-487D-8228-53452559CEF8}"/>
              </a:ext>
            </a:extLst>
          </p:cNvPr>
          <p:cNvSpPr>
            <a:spLocks noChangeArrowheads="1"/>
          </p:cNvSpPr>
          <p:nvPr/>
        </p:nvSpPr>
        <p:spPr bwMode="auto">
          <a:xfrm>
            <a:off x="1298820" y="3879000"/>
            <a:ext cx="9162180"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en-US" sz="2400" b="1" noProof="1">
                <a:latin typeface="Consolas" pitchFamily="49" charset="0"/>
              </a:rPr>
              <a:t>!  *  '  (  )  ;  :  @  &amp;  =  +  $  /  ,  ?  #  [  ]</a:t>
            </a:r>
          </a:p>
        </p:txBody>
      </p:sp>
      <p:sp>
        <p:nvSpPr>
          <p:cNvPr id="14" name="Rectangle 13">
            <a:extLst>
              <a:ext uri="{FF2B5EF4-FFF2-40B4-BE49-F238E27FC236}">
                <a16:creationId xmlns:a16="http://schemas.microsoft.com/office/drawing/2014/main" xmlns="" id="{FE0519B8-EEF5-44C3-8EB2-EB63E9696B0A}"/>
              </a:ext>
            </a:extLst>
          </p:cNvPr>
          <p:cNvSpPr>
            <a:spLocks noChangeArrowheads="1"/>
          </p:cNvSpPr>
          <p:nvPr/>
        </p:nvSpPr>
        <p:spPr bwMode="auto">
          <a:xfrm>
            <a:off x="1298820" y="5229000"/>
            <a:ext cx="3807180"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en-US" sz="2400" b="1" noProof="1">
                <a:latin typeface="Consolas" pitchFamily="49" charset="0"/>
              </a:rPr>
              <a:t>%[character hex code]</a:t>
            </a:r>
          </a:p>
        </p:txBody>
      </p:sp>
      <p:sp>
        <p:nvSpPr>
          <p:cNvPr id="8" name="Slide Number">
            <a:extLst>
              <a:ext uri="{FF2B5EF4-FFF2-40B4-BE49-F238E27FC236}">
                <a16:creationId xmlns:a16="http://schemas.microsoft.com/office/drawing/2014/main" xmlns="" id="{2AC6F3C1-C376-48DF-B7C5-99CB9F3B425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86</a:t>
            </a:fld>
            <a:endParaRPr lang="en-US" noProof="0" dirty="0"/>
          </a:p>
        </p:txBody>
      </p:sp>
    </p:spTree>
    <p:extLst>
      <p:ext uri="{BB962C8B-B14F-4D97-AF65-F5344CB8AC3E}">
        <p14:creationId xmlns:p14="http://schemas.microsoft.com/office/powerpoint/2010/main" val="83847347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xmlns="" id="{C6F9D979-622A-4532-9A40-30B4D29DE7C1}"/>
              </a:ext>
            </a:extLst>
          </p:cNvPr>
          <p:cNvSpPr>
            <a:spLocks noGrp="1" noChangeArrowheads="1"/>
          </p:cNvSpPr>
          <p:nvPr>
            <p:ph idx="4294967295"/>
          </p:nvPr>
        </p:nvSpPr>
        <p:spPr>
          <a:xfrm>
            <a:off x="190403" y="1188645"/>
            <a:ext cx="11804822" cy="5570355"/>
          </a:xfrm>
        </p:spPr>
        <p:txBody>
          <a:bodyPr>
            <a:normAutofit/>
          </a:bodyPr>
          <a:lstStyle/>
          <a:p>
            <a:pPr>
              <a:lnSpc>
                <a:spcPct val="100000"/>
              </a:lnSpc>
              <a:spcBef>
                <a:spcPts val="0"/>
              </a:spcBef>
            </a:pPr>
            <a:r>
              <a:rPr lang="en-US" dirty="0"/>
              <a:t>All other characters are escaped by </a:t>
            </a:r>
            <a:r>
              <a:rPr lang="en-US" b="1" dirty="0">
                <a:solidFill>
                  <a:schemeClr val="bg1"/>
                </a:solidFill>
                <a:latin typeface="Consolas" panose="020B0609020204030204" pitchFamily="49" charset="0"/>
              </a:rPr>
              <a:t>%</a:t>
            </a:r>
            <a:r>
              <a:rPr lang="en-US" b="1" dirty="0">
                <a:solidFill>
                  <a:schemeClr val="bg1"/>
                </a:solidFill>
              </a:rPr>
              <a:t> hex code</a:t>
            </a:r>
            <a:r>
              <a:rPr lang="en-US" dirty="0"/>
              <a:t>, e.g.</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1200"/>
              </a:spcBef>
            </a:pPr>
            <a:r>
              <a:rPr lang="en-US" dirty="0"/>
              <a:t>Example:</a:t>
            </a:r>
          </a:p>
        </p:txBody>
      </p:sp>
      <p:sp>
        <p:nvSpPr>
          <p:cNvPr id="493570" name="Rectangle 2"/>
          <p:cNvSpPr>
            <a:spLocks noGrp="1" noChangeArrowheads="1"/>
          </p:cNvSpPr>
          <p:nvPr>
            <p:ph type="title"/>
          </p:nvPr>
        </p:nvSpPr>
        <p:spPr/>
        <p:txBody>
          <a:bodyPr/>
          <a:lstStyle/>
          <a:p>
            <a:r>
              <a:rPr lang="en-US" dirty="0"/>
              <a:t>URL Encoding – Examples</a:t>
            </a:r>
            <a:endParaRPr lang="bg-BG" dirty="0"/>
          </a:p>
        </p:txBody>
      </p:sp>
      <p:sp>
        <p:nvSpPr>
          <p:cNvPr id="5" name="Rectangle 4"/>
          <p:cNvSpPr>
            <a:spLocks noChangeArrowheads="1"/>
          </p:cNvSpPr>
          <p:nvPr/>
        </p:nvSpPr>
        <p:spPr bwMode="auto">
          <a:xfrm>
            <a:off x="689100" y="5019178"/>
            <a:ext cx="2999303"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bg-BG" sz="2400" b="1" noProof="1">
                <a:latin typeface="Consolas" pitchFamily="49" charset="0"/>
              </a:rPr>
              <a:t>Наков-</a:t>
            </a:r>
            <a:r>
              <a:rPr lang="ja-JP" altLang="en-US" sz="2400" b="1" noProof="1">
                <a:latin typeface="Consolas" pitchFamily="49" charset="0"/>
              </a:rPr>
              <a:t>爱</a:t>
            </a:r>
            <a:r>
              <a:rPr lang="en-US" altLang="ja-JP" sz="2400" b="1" noProof="1">
                <a:latin typeface="Consolas" pitchFamily="49" charset="0"/>
              </a:rPr>
              <a:t>-</a:t>
            </a:r>
            <a:r>
              <a:rPr lang="en-US" sz="2400" b="1" noProof="1">
                <a:latin typeface="Consolas" pitchFamily="49" charset="0"/>
              </a:rPr>
              <a:t>SoftUni</a:t>
            </a:r>
          </a:p>
        </p:txBody>
      </p:sp>
      <p:sp>
        <p:nvSpPr>
          <p:cNvPr id="9" name="Rectangle 8">
            <a:extLst>
              <a:ext uri="{FF2B5EF4-FFF2-40B4-BE49-F238E27FC236}">
                <a16:creationId xmlns:a16="http://schemas.microsoft.com/office/drawing/2014/main" xmlns="" id="{BBCEAC20-CD81-49C9-847B-60A7E7BDFEB1}"/>
              </a:ext>
            </a:extLst>
          </p:cNvPr>
          <p:cNvSpPr>
            <a:spLocks noChangeArrowheads="1"/>
          </p:cNvSpPr>
          <p:nvPr/>
        </p:nvSpPr>
        <p:spPr bwMode="auto">
          <a:xfrm>
            <a:off x="689100" y="5776377"/>
            <a:ext cx="8415000" cy="5326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108000" rIns="108000" bIns="72000">
            <a:spAutoFit/>
          </a:bodyPr>
          <a:lstStyle/>
          <a:p>
            <a:pPr eaLnBrk="0" hangingPunct="0">
              <a:lnSpc>
                <a:spcPct val="95000"/>
              </a:lnSpc>
              <a:buClr>
                <a:schemeClr val="accent5">
                  <a:lumMod val="40000"/>
                  <a:lumOff val="60000"/>
                </a:schemeClr>
              </a:buClr>
              <a:buSzPct val="70000"/>
            </a:pPr>
            <a:r>
              <a:rPr lang="de-DE" sz="2400" b="1" noProof="1">
                <a:latin typeface="Consolas" pitchFamily="49" charset="0"/>
              </a:rPr>
              <a:t>%D0%9D%D0%B0%D0%BA%D0%BE%D0%B2-%E7%88%B1-SoftUni</a:t>
            </a:r>
          </a:p>
        </p:txBody>
      </p:sp>
      <p:graphicFrame>
        <p:nvGraphicFramePr>
          <p:cNvPr id="18" name="Content Placeholder 4">
            <a:extLst>
              <a:ext uri="{FF2B5EF4-FFF2-40B4-BE49-F238E27FC236}">
                <a16:creationId xmlns:a16="http://schemas.microsoft.com/office/drawing/2014/main" xmlns="" id="{53808020-CBDF-479D-8209-B309BD059C84}"/>
              </a:ext>
            </a:extLst>
          </p:cNvPr>
          <p:cNvGraphicFramePr>
            <a:graphicFrameLocks/>
          </p:cNvGraphicFramePr>
          <p:nvPr>
            <p:extLst>
              <p:ext uri="{D42A27DB-BD31-4B8C-83A1-F6EECF244321}">
                <p14:modId xmlns:p14="http://schemas.microsoft.com/office/powerpoint/2010/main" val="1839256947"/>
              </p:ext>
            </p:extLst>
          </p:nvPr>
        </p:nvGraphicFramePr>
        <p:xfrm>
          <a:off x="689100" y="1866963"/>
          <a:ext cx="3915000" cy="2319560"/>
        </p:xfrm>
        <a:graphic>
          <a:graphicData uri="http://schemas.openxmlformats.org/drawingml/2006/table">
            <a:tbl>
              <a:tblPr firstRow="1" bandRow="1">
                <a:tableStyleId>{5940675A-B579-460E-94D1-54222C63F5DA}</a:tableStyleId>
              </a:tblPr>
              <a:tblGrid>
                <a:gridCol w="1575000">
                  <a:extLst>
                    <a:ext uri="{9D8B030D-6E8A-4147-A177-3AD203B41FA5}">
                      <a16:colId xmlns:a16="http://schemas.microsoft.com/office/drawing/2014/main" xmlns="" val="20000"/>
                    </a:ext>
                  </a:extLst>
                </a:gridCol>
                <a:gridCol w="2340000">
                  <a:extLst>
                    <a:ext uri="{9D8B030D-6E8A-4147-A177-3AD203B41FA5}">
                      <a16:colId xmlns:a16="http://schemas.microsoft.com/office/drawing/2014/main" xmlns="" val="20001"/>
                    </a:ext>
                  </a:extLst>
                </a:gridCol>
              </a:tblGrid>
              <a:tr h="332360">
                <a:tc>
                  <a:txBody>
                    <a:bodyPr/>
                    <a:lstStyle/>
                    <a:p>
                      <a:pPr algn="ctr"/>
                      <a:r>
                        <a:rPr lang="en-GB" sz="2600" b="1" dirty="0">
                          <a:effectLst/>
                        </a:rPr>
                        <a:t>Char</a:t>
                      </a:r>
                    </a:p>
                  </a:txBody>
                  <a:tcPr anchor="ctr">
                    <a:solidFill>
                      <a:schemeClr val="tx1">
                        <a:lumMod val="20000"/>
                        <a:lumOff val="80000"/>
                      </a:schemeClr>
                    </a:solidFill>
                  </a:tcPr>
                </a:tc>
                <a:tc>
                  <a:txBody>
                    <a:bodyPr/>
                    <a:lstStyle/>
                    <a:p>
                      <a:pPr algn="ctr"/>
                      <a:r>
                        <a:rPr lang="en-GB" sz="2600" b="1" dirty="0">
                          <a:effectLst/>
                        </a:rPr>
                        <a:t>URL  Encoding</a:t>
                      </a:r>
                    </a:p>
                  </a:txBody>
                  <a:tcPr anchor="ctr">
                    <a:solidFill>
                      <a:schemeClr val="tx1">
                        <a:lumMod val="20000"/>
                        <a:lumOff val="80000"/>
                      </a:schemeClr>
                    </a:solidFill>
                  </a:tcPr>
                </a:tc>
                <a:extLst>
                  <a:ext uri="{0D108BD9-81ED-4DB2-BD59-A6C34878D82A}">
                    <a16:rowId xmlns:a16="http://schemas.microsoft.com/office/drawing/2014/main" xmlns="" val="10000"/>
                  </a:ext>
                </a:extLst>
              </a:tr>
              <a:tr h="332360">
                <a:tc>
                  <a:txBody>
                    <a:bodyPr/>
                    <a:lstStyle/>
                    <a:p>
                      <a:pPr algn="ctr"/>
                      <a:r>
                        <a:rPr lang="en-GB" sz="2400" dirty="0"/>
                        <a:t>space</a:t>
                      </a:r>
                    </a:p>
                  </a:txBody>
                  <a:tcPr/>
                </a:tc>
                <a:tc>
                  <a:txBody>
                    <a:bodyPr/>
                    <a:lstStyle/>
                    <a:p>
                      <a:pPr algn="ctr"/>
                      <a:r>
                        <a:rPr lang="en-GB" sz="2400" dirty="0"/>
                        <a:t>%20</a:t>
                      </a:r>
                    </a:p>
                  </a:txBody>
                  <a:tcPr/>
                </a:tc>
                <a:extLst>
                  <a:ext uri="{0D108BD9-81ED-4DB2-BD59-A6C34878D82A}">
                    <a16:rowId xmlns:a16="http://schemas.microsoft.com/office/drawing/2014/main" xmlns="" val="10001"/>
                  </a:ext>
                </a:extLst>
              </a:tr>
              <a:tr h="460280">
                <a:tc>
                  <a:txBody>
                    <a:bodyPr/>
                    <a:lstStyle/>
                    <a:p>
                      <a:pPr algn="ctr"/>
                      <a:r>
                        <a:rPr lang="en-GB" sz="2400" dirty="0"/>
                        <a:t>"</a:t>
                      </a:r>
                    </a:p>
                  </a:txBody>
                  <a:tcPr/>
                </a:tc>
                <a:tc>
                  <a:txBody>
                    <a:bodyPr/>
                    <a:lstStyle/>
                    <a:p>
                      <a:pPr algn="ctr"/>
                      <a:r>
                        <a:rPr lang="en-GB" sz="2400" dirty="0"/>
                        <a:t>%22</a:t>
                      </a:r>
                    </a:p>
                  </a:txBody>
                  <a:tcPr/>
                </a:tc>
                <a:extLst>
                  <a:ext uri="{0D108BD9-81ED-4DB2-BD59-A6C34878D82A}">
                    <a16:rowId xmlns:a16="http://schemas.microsoft.com/office/drawing/2014/main" xmlns="" val="10002"/>
                  </a:ext>
                </a:extLst>
              </a:tr>
              <a:tr h="332360">
                <a:tc>
                  <a:txBody>
                    <a:bodyPr/>
                    <a:lstStyle/>
                    <a:p>
                      <a:pPr algn="ctr"/>
                      <a:r>
                        <a:rPr lang="en-GB" sz="2400" dirty="0"/>
                        <a:t>#</a:t>
                      </a:r>
                    </a:p>
                  </a:txBody>
                  <a:tcPr/>
                </a:tc>
                <a:tc>
                  <a:txBody>
                    <a:bodyPr/>
                    <a:lstStyle/>
                    <a:p>
                      <a:pPr algn="ctr"/>
                      <a:r>
                        <a:rPr lang="en-GB" sz="2400" dirty="0"/>
                        <a:t>%23</a:t>
                      </a:r>
                    </a:p>
                  </a:txBody>
                  <a:tcPr/>
                </a:tc>
                <a:extLst>
                  <a:ext uri="{0D108BD9-81ED-4DB2-BD59-A6C34878D82A}">
                    <a16:rowId xmlns:a16="http://schemas.microsoft.com/office/drawing/2014/main" xmlns="" val="10003"/>
                  </a:ext>
                </a:extLst>
              </a:tr>
              <a:tr h="332360">
                <a:tc>
                  <a:txBody>
                    <a:bodyPr/>
                    <a:lstStyle/>
                    <a:p>
                      <a:pPr algn="ctr"/>
                      <a:r>
                        <a:rPr lang="en-GB" sz="2400" dirty="0"/>
                        <a:t>$</a:t>
                      </a:r>
                    </a:p>
                  </a:txBody>
                  <a:tcPr/>
                </a:tc>
                <a:tc>
                  <a:txBody>
                    <a:bodyPr/>
                    <a:lstStyle/>
                    <a:p>
                      <a:pPr algn="ctr"/>
                      <a:r>
                        <a:rPr lang="en-GB" sz="2400" dirty="0"/>
                        <a:t>%24</a:t>
                      </a:r>
                    </a:p>
                  </a:txBody>
                  <a:tcPr/>
                </a:tc>
                <a:extLst>
                  <a:ext uri="{0D108BD9-81ED-4DB2-BD59-A6C34878D82A}">
                    <a16:rowId xmlns:a16="http://schemas.microsoft.com/office/drawing/2014/main" xmlns="" val="10004"/>
                  </a:ext>
                </a:extLst>
              </a:tr>
            </a:tbl>
          </a:graphicData>
        </a:graphic>
      </p:graphicFrame>
      <p:sp>
        <p:nvSpPr>
          <p:cNvPr id="10" name="Slide Number">
            <a:extLst>
              <a:ext uri="{FF2B5EF4-FFF2-40B4-BE49-F238E27FC236}">
                <a16:creationId xmlns:a16="http://schemas.microsoft.com/office/drawing/2014/main" xmlns="" id="{72FDA6AF-0951-4C12-AE2D-35E9359D984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87</a:t>
            </a:fld>
            <a:endParaRPr lang="en-US" noProof="0" dirty="0"/>
          </a:p>
        </p:txBody>
      </p:sp>
      <p:graphicFrame>
        <p:nvGraphicFramePr>
          <p:cNvPr id="11" name="Content Placeholder 4">
            <a:extLst>
              <a:ext uri="{FF2B5EF4-FFF2-40B4-BE49-F238E27FC236}">
                <a16:creationId xmlns:a16="http://schemas.microsoft.com/office/drawing/2014/main" xmlns="" id="{2B42F3FA-D338-4046-A6D0-2FC306D2F02E}"/>
              </a:ext>
            </a:extLst>
          </p:cNvPr>
          <p:cNvGraphicFramePr>
            <a:graphicFrameLocks/>
          </p:cNvGraphicFramePr>
          <p:nvPr>
            <p:extLst>
              <p:ext uri="{D42A27DB-BD31-4B8C-83A1-F6EECF244321}">
                <p14:modId xmlns:p14="http://schemas.microsoft.com/office/powerpoint/2010/main" val="576052770"/>
              </p:ext>
            </p:extLst>
          </p:nvPr>
        </p:nvGraphicFramePr>
        <p:xfrm>
          <a:off x="5054100" y="1866963"/>
          <a:ext cx="3230905" cy="2316480"/>
        </p:xfrm>
        <a:graphic>
          <a:graphicData uri="http://schemas.openxmlformats.org/drawingml/2006/table">
            <a:tbl>
              <a:tblPr firstRow="1" bandRow="1">
                <a:tableStyleId>{5940675A-B579-460E-94D1-54222C63F5DA}</a:tableStyleId>
              </a:tblPr>
              <a:tblGrid>
                <a:gridCol w="890905">
                  <a:extLst>
                    <a:ext uri="{9D8B030D-6E8A-4147-A177-3AD203B41FA5}">
                      <a16:colId xmlns:a16="http://schemas.microsoft.com/office/drawing/2014/main" xmlns="" val="20000"/>
                    </a:ext>
                  </a:extLst>
                </a:gridCol>
                <a:gridCol w="2340000">
                  <a:extLst>
                    <a:ext uri="{9D8B030D-6E8A-4147-A177-3AD203B41FA5}">
                      <a16:colId xmlns:a16="http://schemas.microsoft.com/office/drawing/2014/main" xmlns="" val="20001"/>
                    </a:ext>
                  </a:extLst>
                </a:gridCol>
              </a:tblGrid>
              <a:tr h="332360">
                <a:tc>
                  <a:txBody>
                    <a:bodyPr/>
                    <a:lstStyle/>
                    <a:p>
                      <a:pPr algn="ctr"/>
                      <a:r>
                        <a:rPr lang="en-GB" sz="2600" b="1" dirty="0">
                          <a:effectLst/>
                        </a:rPr>
                        <a:t>Char</a:t>
                      </a:r>
                    </a:p>
                  </a:txBody>
                  <a:tcPr anchor="ctr">
                    <a:solidFill>
                      <a:schemeClr val="tx1">
                        <a:lumMod val="20000"/>
                        <a:lumOff val="80000"/>
                      </a:schemeClr>
                    </a:solidFill>
                  </a:tcPr>
                </a:tc>
                <a:tc>
                  <a:txBody>
                    <a:bodyPr/>
                    <a:lstStyle/>
                    <a:p>
                      <a:pPr algn="ctr"/>
                      <a:r>
                        <a:rPr lang="en-GB" sz="2600" b="1" dirty="0">
                          <a:effectLst/>
                        </a:rPr>
                        <a:t>URL  Encoding</a:t>
                      </a:r>
                    </a:p>
                  </a:txBody>
                  <a:tcPr anchor="ctr">
                    <a:solidFill>
                      <a:schemeClr val="tx1">
                        <a:lumMod val="20000"/>
                        <a:lumOff val="80000"/>
                      </a:schemeClr>
                    </a:solidFill>
                  </a:tcPr>
                </a:tc>
                <a:extLst>
                  <a:ext uri="{0D108BD9-81ED-4DB2-BD59-A6C34878D82A}">
                    <a16:rowId xmlns:a16="http://schemas.microsoft.com/office/drawing/2014/main" xmlns="" val="10000"/>
                  </a:ext>
                </a:extLst>
              </a:tr>
              <a:tr h="332360">
                <a:tc>
                  <a:txBody>
                    <a:bodyPr/>
                    <a:lstStyle/>
                    <a:p>
                      <a:pPr algn="ctr"/>
                      <a:r>
                        <a:rPr lang="en-GB" sz="2400" dirty="0"/>
                        <a:t>%</a:t>
                      </a:r>
                    </a:p>
                  </a:txBody>
                  <a:tcPr/>
                </a:tc>
                <a:tc>
                  <a:txBody>
                    <a:bodyPr/>
                    <a:lstStyle/>
                    <a:p>
                      <a:pPr algn="ctr"/>
                      <a:r>
                        <a:rPr lang="en-GB" sz="2400" dirty="0"/>
                        <a:t>%25</a:t>
                      </a:r>
                    </a:p>
                  </a:txBody>
                  <a:tcPr/>
                </a:tc>
                <a:extLst>
                  <a:ext uri="{0D108BD9-81ED-4DB2-BD59-A6C34878D82A}">
                    <a16:rowId xmlns:a16="http://schemas.microsoft.com/office/drawing/2014/main" xmlns="" val="10006"/>
                  </a:ext>
                </a:extLst>
              </a:tr>
              <a:tr h="137108">
                <a:tc>
                  <a:txBody>
                    <a:bodyPr/>
                    <a:lstStyle/>
                    <a:p>
                      <a:pPr algn="ctr"/>
                      <a:r>
                        <a:rPr lang="en-GB" sz="2400" dirty="0"/>
                        <a:t>&amp;</a:t>
                      </a:r>
                    </a:p>
                  </a:txBody>
                  <a:tcPr/>
                </a:tc>
                <a:tc>
                  <a:txBody>
                    <a:bodyPr/>
                    <a:lstStyle/>
                    <a:p>
                      <a:pPr algn="ctr"/>
                      <a:r>
                        <a:rPr lang="en-GB" sz="2400" dirty="0"/>
                        <a:t>%26</a:t>
                      </a:r>
                    </a:p>
                  </a:txBody>
                  <a:tcPr/>
                </a:tc>
                <a:extLst>
                  <a:ext uri="{0D108BD9-81ED-4DB2-BD59-A6C34878D82A}">
                    <a16:rowId xmlns:a16="http://schemas.microsoft.com/office/drawing/2014/main" xmlns="" val="10007"/>
                  </a:ext>
                </a:extLst>
              </a:tr>
              <a:tr h="137108">
                <a:tc>
                  <a:txBody>
                    <a:bodyPr/>
                    <a:lstStyle/>
                    <a:p>
                      <a:pPr algn="ctr"/>
                      <a:r>
                        <a:rPr lang="bg-BG" sz="2400" dirty="0"/>
                        <a:t>щ</a:t>
                      </a:r>
                      <a:endParaRPr lang="en-GB" sz="2400" dirty="0"/>
                    </a:p>
                  </a:txBody>
                  <a:tcPr/>
                </a:tc>
                <a:tc>
                  <a:txBody>
                    <a:bodyPr/>
                    <a:lstStyle/>
                    <a:p>
                      <a:pPr algn="ctr"/>
                      <a:r>
                        <a:rPr lang="en-GB" sz="2400" dirty="0"/>
                        <a:t>%D1%89</a:t>
                      </a:r>
                    </a:p>
                  </a:txBody>
                  <a:tcPr/>
                </a:tc>
                <a:extLst>
                  <a:ext uri="{0D108BD9-81ED-4DB2-BD59-A6C34878D82A}">
                    <a16:rowId xmlns:a16="http://schemas.microsoft.com/office/drawing/2014/main" xmlns="" val="850602025"/>
                  </a:ext>
                </a:extLst>
              </a:tr>
              <a:tr h="137108">
                <a:tc>
                  <a:txBody>
                    <a:bodyPr/>
                    <a:lstStyle/>
                    <a:p>
                      <a:pPr algn="ctr"/>
                      <a:r>
                        <a:rPr lang="ja-JP" altLang="en-US" sz="2400" b="0" noProof="1">
                          <a:latin typeface="Consolas" pitchFamily="49" charset="0"/>
                        </a:rPr>
                        <a:t>爱</a:t>
                      </a:r>
                      <a:endParaRPr lang="en-GB" sz="2400" b="0" dirty="0"/>
                    </a:p>
                  </a:txBody>
                  <a:tcPr/>
                </a:tc>
                <a:tc>
                  <a:txBody>
                    <a:bodyPr/>
                    <a:lstStyle/>
                    <a:p>
                      <a:pPr algn="ctr"/>
                      <a:r>
                        <a:rPr lang="en-GB" sz="2400" dirty="0"/>
                        <a:t>%E7%88%B1</a:t>
                      </a:r>
                    </a:p>
                  </a:txBody>
                  <a:tcPr/>
                </a:tc>
                <a:extLst>
                  <a:ext uri="{0D108BD9-81ED-4DB2-BD59-A6C34878D82A}">
                    <a16:rowId xmlns:a16="http://schemas.microsoft.com/office/drawing/2014/main" xmlns="" val="928370619"/>
                  </a:ext>
                </a:extLst>
              </a:tr>
            </a:tbl>
          </a:graphicData>
        </a:graphic>
      </p:graphicFrame>
      <p:sp>
        <p:nvSpPr>
          <p:cNvPr id="19" name="AutoShape 7">
            <a:extLst>
              <a:ext uri="{FF2B5EF4-FFF2-40B4-BE49-F238E27FC236}">
                <a16:creationId xmlns:a16="http://schemas.microsoft.com/office/drawing/2014/main" xmlns="" id="{85E8F5D9-FD79-4C06-8700-34B7100BEFF8}"/>
              </a:ext>
            </a:extLst>
          </p:cNvPr>
          <p:cNvSpPr>
            <a:spLocks noChangeArrowheads="1"/>
          </p:cNvSpPr>
          <p:nvPr/>
        </p:nvSpPr>
        <p:spPr bwMode="auto">
          <a:xfrm>
            <a:off x="4244100" y="4646262"/>
            <a:ext cx="5445000" cy="953453"/>
          </a:xfrm>
          <a:prstGeom prst="wedgeRoundRectCallout">
            <a:avLst>
              <a:gd name="adj1" fmla="val -56475"/>
              <a:gd name="adj2" fmla="val 5177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800" b="1" dirty="0">
                <a:solidFill>
                  <a:schemeClr val="bg2"/>
                </a:solidFill>
              </a:rPr>
              <a:t>Each char is converted to its UTF-8 bytes, represented as hex digits</a:t>
            </a:r>
            <a:endParaRPr lang="bg-BG" sz="2800" b="1" noProof="1">
              <a:solidFill>
                <a:schemeClr val="bg2"/>
              </a:solidFill>
            </a:endParaRPr>
          </a:p>
        </p:txBody>
      </p:sp>
      <p:sp>
        <p:nvSpPr>
          <p:cNvPr id="4" name="Arrow: Curved Right 3">
            <a:extLst>
              <a:ext uri="{FF2B5EF4-FFF2-40B4-BE49-F238E27FC236}">
                <a16:creationId xmlns:a16="http://schemas.microsoft.com/office/drawing/2014/main" xmlns="" id="{297CA2D8-EDD8-468A-94AA-649AD8F5B068}"/>
              </a:ext>
            </a:extLst>
          </p:cNvPr>
          <p:cNvSpPr/>
          <p:nvPr/>
        </p:nvSpPr>
        <p:spPr bwMode="auto">
          <a:xfrm>
            <a:off x="234875" y="5236250"/>
            <a:ext cx="329006" cy="953453"/>
          </a:xfrm>
          <a:prstGeom prst="curvedRightArrow">
            <a:avLst>
              <a:gd name="adj1" fmla="val 42245"/>
              <a:gd name="adj2" fmla="val 98703"/>
              <a:gd name="adj3" fmla="val 39866"/>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523755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9" grpId="0" animBg="1"/>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and Invalid URLs – Examples</a:t>
            </a:r>
          </a:p>
        </p:txBody>
      </p:sp>
      <p:sp>
        <p:nvSpPr>
          <p:cNvPr id="16" name="Content Placeholder 2">
            <a:extLst>
              <a:ext uri="{FF2B5EF4-FFF2-40B4-BE49-F238E27FC236}">
                <a16:creationId xmlns:a16="http://schemas.microsoft.com/office/drawing/2014/main" xmlns="" id="{749B1F61-E6E8-4FFE-874D-7697DFB1C226}"/>
              </a:ext>
            </a:extLst>
          </p:cNvPr>
          <p:cNvSpPr txBox="1">
            <a:spLocks/>
          </p:cNvSpPr>
          <p:nvPr/>
        </p:nvSpPr>
        <p:spPr>
          <a:xfrm>
            <a:off x="190413" y="1151121"/>
            <a:ext cx="11804822" cy="3476863"/>
          </a:xfrm>
          <a:prstGeom prst="rect">
            <a:avLst/>
          </a:prstGeom>
        </p:spPr>
        <p:txBody>
          <a:bodyPr/>
          <a:lstStyle>
            <a:lvl1pPr marL="456915" indent="-456915" algn="l" defTabSz="1218438" rtl="0" ea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dirty="0"/>
              <a:t>Some valid URLs</a:t>
            </a:r>
          </a:p>
          <a:p>
            <a:pPr>
              <a:lnSpc>
                <a:spcPct val="100000"/>
              </a:lnSpc>
            </a:pPr>
            <a:endParaRPr lang="en-US" dirty="0"/>
          </a:p>
          <a:p>
            <a:pPr>
              <a:lnSpc>
                <a:spcPct val="100000"/>
              </a:lnSpc>
            </a:pPr>
            <a:endParaRPr lang="en-US" dirty="0"/>
          </a:p>
          <a:p>
            <a:pPr>
              <a:lnSpc>
                <a:spcPct val="100000"/>
              </a:lnSpc>
            </a:pPr>
            <a:endParaRPr lang="en-US" dirty="0"/>
          </a:p>
          <a:p>
            <a:pPr>
              <a:lnSpc>
                <a:spcPct val="100000"/>
              </a:lnSpc>
              <a:spcBef>
                <a:spcPts val="1800"/>
              </a:spcBef>
            </a:pPr>
            <a:r>
              <a:rPr lang="en-US" dirty="0"/>
              <a:t>Some invalid URLs</a:t>
            </a:r>
          </a:p>
        </p:txBody>
      </p:sp>
      <p:sp>
        <p:nvSpPr>
          <p:cNvPr id="18" name="Rectangle 17">
            <a:extLst>
              <a:ext uri="{FF2B5EF4-FFF2-40B4-BE49-F238E27FC236}">
                <a16:creationId xmlns:a16="http://schemas.microsoft.com/office/drawing/2014/main" xmlns="" id="{7A81B0F1-A358-4A69-A0ED-B91AA245224A}"/>
              </a:ext>
            </a:extLst>
          </p:cNvPr>
          <p:cNvSpPr>
            <a:spLocks noChangeArrowheads="1"/>
          </p:cNvSpPr>
          <p:nvPr/>
        </p:nvSpPr>
        <p:spPr bwMode="auto">
          <a:xfrm>
            <a:off x="713831" y="1819788"/>
            <a:ext cx="10692169" cy="76482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200" b="1" noProof="1">
                <a:latin typeface="Consolas" pitchFamily="49" charset="0"/>
                <a:cs typeface="Consolas" pitchFamily="49" charset="0"/>
              </a:rPr>
              <a:t>http://www.google.bg/search?sourceid=navclient&amp;ie=UTF-8&amp;rlz=1T4GGLL_enBG369BG369&amp;q=http+get+vs+post</a:t>
            </a:r>
          </a:p>
        </p:txBody>
      </p:sp>
      <p:sp>
        <p:nvSpPr>
          <p:cNvPr id="19" name="Rectangle 18">
            <a:extLst>
              <a:ext uri="{FF2B5EF4-FFF2-40B4-BE49-F238E27FC236}">
                <a16:creationId xmlns:a16="http://schemas.microsoft.com/office/drawing/2014/main" xmlns="" id="{BDA72D93-7E00-4091-A3C4-4C236394DD2F}"/>
              </a:ext>
            </a:extLst>
          </p:cNvPr>
          <p:cNvSpPr>
            <a:spLocks noChangeArrowheads="1"/>
          </p:cNvSpPr>
          <p:nvPr/>
        </p:nvSpPr>
        <p:spPr bwMode="auto">
          <a:xfrm>
            <a:off x="713831" y="2885624"/>
            <a:ext cx="10692169" cy="76482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200" b="1" noProof="1">
                <a:latin typeface="Consolas" pitchFamily="49" charset="0"/>
                <a:cs typeface="Consolas" pitchFamily="49" charset="0"/>
              </a:rPr>
              <a:t>http://bg.wikipedia.org/wiki/%D0%A1%D0%BE%D1%84%D1%82%D1%83%D0%B5%D1%80%D0%BD%D0%B0_%D0%B0%D0%BA%D0%B0%D0%B4%D0%B5%D0%BC%D0%B8%D1%8F</a:t>
            </a:r>
          </a:p>
        </p:txBody>
      </p:sp>
      <p:sp>
        <p:nvSpPr>
          <p:cNvPr id="20" name="Rectangle 19">
            <a:extLst>
              <a:ext uri="{FF2B5EF4-FFF2-40B4-BE49-F238E27FC236}">
                <a16:creationId xmlns:a16="http://schemas.microsoft.com/office/drawing/2014/main" xmlns="" id="{0CB8E822-3F81-487D-B7BE-904D84CFE671}"/>
              </a:ext>
            </a:extLst>
          </p:cNvPr>
          <p:cNvSpPr>
            <a:spLocks noChangeArrowheads="1"/>
          </p:cNvSpPr>
          <p:nvPr/>
        </p:nvSpPr>
        <p:spPr bwMode="auto">
          <a:xfrm>
            <a:off x="713831" y="4755421"/>
            <a:ext cx="6993255" cy="4285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300" b="1" noProof="1">
                <a:latin typeface="Consolas" pitchFamily="49" charset="0"/>
                <a:cs typeface="Consolas" pitchFamily="49" charset="0"/>
              </a:rPr>
              <a:t>http://google.com/search?&amp;q=C# .NET 4.0</a:t>
            </a:r>
          </a:p>
        </p:txBody>
      </p:sp>
      <p:sp>
        <p:nvSpPr>
          <p:cNvPr id="21" name="Rectangle 20">
            <a:extLst>
              <a:ext uri="{FF2B5EF4-FFF2-40B4-BE49-F238E27FC236}">
                <a16:creationId xmlns:a16="http://schemas.microsoft.com/office/drawing/2014/main" xmlns="" id="{2BCA1550-FE58-4C05-BC0D-4985C9FAF2FE}"/>
              </a:ext>
            </a:extLst>
          </p:cNvPr>
          <p:cNvSpPr>
            <a:spLocks noChangeArrowheads="1"/>
          </p:cNvSpPr>
          <p:nvPr/>
        </p:nvSpPr>
        <p:spPr bwMode="auto">
          <a:xfrm>
            <a:off x="713831" y="5490904"/>
            <a:ext cx="5652169" cy="4431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300" b="1" noProof="1">
                <a:latin typeface="Consolas" pitchFamily="49" charset="0"/>
                <a:cs typeface="Consolas" pitchFamily="49" charset="0"/>
              </a:rPr>
              <a:t>http://google.com/search?&amp;q=</a:t>
            </a:r>
            <a:r>
              <a:rPr lang="bg-BG" sz="2300" b="1" noProof="1">
                <a:latin typeface="Consolas" pitchFamily="49" charset="0"/>
                <a:cs typeface="Consolas" pitchFamily="49" charset="0"/>
              </a:rPr>
              <a:t>код</a:t>
            </a:r>
            <a:endParaRPr lang="en-US" sz="2300" b="1" noProof="1">
              <a:latin typeface="Consolas" pitchFamily="49" charset="0"/>
              <a:cs typeface="Consolas" pitchFamily="49" charset="0"/>
            </a:endParaRPr>
          </a:p>
        </p:txBody>
      </p:sp>
      <p:sp>
        <p:nvSpPr>
          <p:cNvPr id="22" name="Rectangle: Rounded Corners 21">
            <a:extLst>
              <a:ext uri="{FF2B5EF4-FFF2-40B4-BE49-F238E27FC236}">
                <a16:creationId xmlns:a16="http://schemas.microsoft.com/office/drawing/2014/main" xmlns="" id="{B61985BE-BA39-49AC-ACAF-2A0A1C6A03A2}"/>
              </a:ext>
            </a:extLst>
          </p:cNvPr>
          <p:cNvSpPr/>
          <p:nvPr/>
        </p:nvSpPr>
        <p:spPr>
          <a:xfrm>
            <a:off x="5196000" y="4706579"/>
            <a:ext cx="2000250" cy="458096"/>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Rectangle: Rounded Corners 22">
            <a:extLst>
              <a:ext uri="{FF2B5EF4-FFF2-40B4-BE49-F238E27FC236}">
                <a16:creationId xmlns:a16="http://schemas.microsoft.com/office/drawing/2014/main" xmlns="" id="{2ED77F4A-3B92-4FCD-B30D-685BC176B95C}"/>
              </a:ext>
            </a:extLst>
          </p:cNvPr>
          <p:cNvSpPr/>
          <p:nvPr/>
        </p:nvSpPr>
        <p:spPr>
          <a:xfrm>
            <a:off x="5215600" y="5490904"/>
            <a:ext cx="659164" cy="458096"/>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AutoShape 7">
            <a:extLst>
              <a:ext uri="{FF2B5EF4-FFF2-40B4-BE49-F238E27FC236}">
                <a16:creationId xmlns:a16="http://schemas.microsoft.com/office/drawing/2014/main" xmlns="" id="{D879DBEB-5A38-4548-890D-155D375BC2C6}"/>
              </a:ext>
            </a:extLst>
          </p:cNvPr>
          <p:cNvSpPr>
            <a:spLocks noChangeArrowheads="1"/>
          </p:cNvSpPr>
          <p:nvPr/>
        </p:nvSpPr>
        <p:spPr bwMode="auto">
          <a:xfrm>
            <a:off x="6033040" y="4063727"/>
            <a:ext cx="4013622" cy="510778"/>
          </a:xfrm>
          <a:prstGeom prst="wedgeRoundRectCallout">
            <a:avLst>
              <a:gd name="adj1" fmla="val -57320"/>
              <a:gd name="adj2" fmla="val 54457"/>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effectLst>
                  <a:outerShdw blurRad="38100" dist="38100" dir="2700000" algn="tl">
                    <a:srgbClr val="000000">
                      <a:alpha val="43137"/>
                    </a:srgbClr>
                  </a:outerShdw>
                </a:effectLst>
                <a:cs typeface="Consolas" pitchFamily="49" charset="0"/>
              </a:rPr>
              <a:t>Should be: </a:t>
            </a:r>
            <a:r>
              <a:rPr lang="en-US" sz="2400" b="1" noProof="1">
                <a:solidFill>
                  <a:schemeClr val="bg2"/>
                </a:solidFill>
                <a:latin typeface="Consolas" pitchFamily="49" charset="0"/>
                <a:cs typeface="Consolas" pitchFamily="49" charset="0"/>
              </a:rPr>
              <a:t>C%23+.NET+4.0</a:t>
            </a:r>
          </a:p>
        </p:txBody>
      </p:sp>
      <p:sp>
        <p:nvSpPr>
          <p:cNvPr id="25" name="AutoShape 7">
            <a:extLst>
              <a:ext uri="{FF2B5EF4-FFF2-40B4-BE49-F238E27FC236}">
                <a16:creationId xmlns:a16="http://schemas.microsoft.com/office/drawing/2014/main" xmlns="" id="{18F7A672-3881-4384-838D-BF531F91514D}"/>
              </a:ext>
            </a:extLst>
          </p:cNvPr>
          <p:cNvSpPr>
            <a:spLocks noChangeArrowheads="1"/>
          </p:cNvSpPr>
          <p:nvPr/>
        </p:nvSpPr>
        <p:spPr bwMode="auto">
          <a:xfrm>
            <a:off x="1281000" y="6169909"/>
            <a:ext cx="5179235" cy="510778"/>
          </a:xfrm>
          <a:prstGeom prst="wedgeRoundRectCallout">
            <a:avLst>
              <a:gd name="adj1" fmla="val 33841"/>
              <a:gd name="adj2" fmla="val -111109"/>
              <a:gd name="adj3" fmla="val 16667"/>
            </a:avLst>
          </a:prstGeom>
          <a:solidFill>
            <a:schemeClr val="tx1">
              <a:alpha val="95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lnSpc>
                <a:spcPts val="3000"/>
              </a:lnSpc>
              <a:buClr>
                <a:schemeClr val="accent5">
                  <a:lumMod val="40000"/>
                  <a:lumOff val="60000"/>
                </a:schemeClr>
              </a:buClr>
              <a:buSzPct val="70000"/>
            </a:pPr>
            <a:r>
              <a:rPr lang="en-US" sz="2400" b="1" noProof="1">
                <a:solidFill>
                  <a:schemeClr val="bg2"/>
                </a:solidFill>
                <a:effectLst>
                  <a:outerShdw blurRad="38100" dist="38100" dir="2700000" algn="tl">
                    <a:srgbClr val="000000">
                      <a:alpha val="43137"/>
                    </a:srgbClr>
                  </a:outerShdw>
                </a:effectLst>
                <a:cs typeface="Consolas" pitchFamily="49" charset="0"/>
              </a:rPr>
              <a:t>Should be:</a:t>
            </a:r>
            <a:r>
              <a:rPr lang="bg-BG" sz="2400" b="1" noProof="1">
                <a:solidFill>
                  <a:schemeClr val="bg2"/>
                </a:solidFill>
                <a:effectLst>
                  <a:outerShdw blurRad="38100" dist="38100" dir="2700000" algn="tl">
                    <a:srgbClr val="000000">
                      <a:alpha val="43137"/>
                    </a:srgbClr>
                  </a:outerShdw>
                </a:effectLst>
                <a:cs typeface="Consolas" pitchFamily="49" charset="0"/>
              </a:rPr>
              <a:t> </a:t>
            </a:r>
            <a:r>
              <a:rPr lang="en-US" sz="2400" b="1" noProof="1">
                <a:solidFill>
                  <a:schemeClr val="bg2"/>
                </a:solidFill>
                <a:effectLst>
                  <a:outerShdw blurRad="38100" dist="38100" dir="2700000" algn="tl">
                    <a:srgbClr val="000000">
                      <a:alpha val="43137"/>
                    </a:srgbClr>
                  </a:outerShdw>
                </a:effectLst>
                <a:cs typeface="Consolas" pitchFamily="49" charset="0"/>
              </a:rPr>
              <a:t>%D0%BA%D0%BE%D0%B4 </a:t>
            </a:r>
            <a:endParaRPr lang="en-US" sz="2400" b="1" noProof="1">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Slide Number">
            <a:extLst>
              <a:ext uri="{FF2B5EF4-FFF2-40B4-BE49-F238E27FC236}">
                <a16:creationId xmlns:a16="http://schemas.microsoft.com/office/drawing/2014/main" xmlns="" id="{BCA76F41-2152-432C-B840-95B21A694AF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88</a:t>
            </a:fld>
            <a:endParaRPr lang="en-US" noProof="0" dirty="0"/>
          </a:p>
        </p:txBody>
      </p:sp>
    </p:spTree>
    <p:extLst>
      <p:ext uri="{BB962C8B-B14F-4D97-AF65-F5344CB8AC3E}">
        <p14:creationId xmlns:p14="http://schemas.microsoft.com/office/powerpoint/2010/main" val="91810719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9" grpId="0" animBg="1"/>
      <p:bldP spid="20" grpId="0" animBg="1"/>
      <p:bldP spid="21" grpId="0" animBg="1"/>
      <p:bldP spid="22" grpId="0" animBg="1"/>
      <p:bldP spid="23" grpId="0" animBg="1"/>
      <p:bldP spid="24" grpId="0" animBg="1"/>
      <p:bldP spid="2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0403" y="1419225"/>
            <a:ext cx="8635244" cy="5301720"/>
            <a:chOff x="472011" y="1508786"/>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99702" y="3202096"/>
            <a:ext cx="2621298" cy="2836904"/>
          </a:xfrm>
          <a:prstGeom prst="rect">
            <a:avLst/>
          </a:prstGeom>
        </p:spPr>
      </p:pic>
      <p:sp>
        <p:nvSpPr>
          <p:cNvPr id="2" name="Rectangle 1">
            <a:extLst>
              <a:ext uri="{FF2B5EF4-FFF2-40B4-BE49-F238E27FC236}">
                <a16:creationId xmlns:a16="http://schemas.microsoft.com/office/drawing/2014/main" xmlns="" id="{6B910FB6-8672-47E0-9139-E44BE9A48E1B}"/>
              </a:ext>
            </a:extLst>
          </p:cNvPr>
          <p:cNvSpPr/>
          <p:nvPr/>
        </p:nvSpPr>
        <p:spPr>
          <a:xfrm>
            <a:off x="743168" y="1761114"/>
            <a:ext cx="7653207" cy="4547886"/>
          </a:xfrm>
          <a:prstGeom prst="rect">
            <a:avLst/>
          </a:prstGeom>
        </p:spPr>
        <p:txBody>
          <a:bodyPr wrap="square">
            <a:spAutoFit/>
          </a:bodyPr>
          <a:lstStyle/>
          <a:p>
            <a:pPr marL="457200" indent="-457200">
              <a:spcBef>
                <a:spcPts val="300"/>
              </a:spcBef>
              <a:spcAft>
                <a:spcPts val="300"/>
              </a:spcAft>
              <a:buClr>
                <a:schemeClr val="bg2"/>
              </a:buClr>
              <a:buFont typeface="Wingdings" panose="05000000000000000000" pitchFamily="2" charset="2"/>
              <a:buChar char="§"/>
            </a:pPr>
            <a:r>
              <a:rPr lang="en-US" sz="3200" b="1" dirty="0">
                <a:solidFill>
                  <a:schemeClr val="bg1">
                    <a:lumMod val="60000"/>
                    <a:lumOff val="40000"/>
                  </a:schemeClr>
                </a:solidFill>
              </a:rPr>
              <a:t>H</a:t>
            </a:r>
            <a:r>
              <a:rPr lang="en-US" sz="3200" b="1" dirty="0">
                <a:solidFill>
                  <a:schemeClr val="bg2"/>
                </a:solidFill>
              </a:rPr>
              <a:t>yper</a:t>
            </a:r>
            <a:r>
              <a:rPr lang="en-US" sz="3200" b="1" dirty="0">
                <a:solidFill>
                  <a:schemeClr val="bg1">
                    <a:lumMod val="60000"/>
                    <a:lumOff val="40000"/>
                  </a:schemeClr>
                </a:solidFill>
              </a:rPr>
              <a:t>T</a:t>
            </a:r>
            <a:r>
              <a:rPr lang="en-US" sz="3200" b="1" dirty="0">
                <a:solidFill>
                  <a:schemeClr val="bg2"/>
                </a:solidFill>
              </a:rPr>
              <a:t>ext </a:t>
            </a:r>
            <a:r>
              <a:rPr lang="en-US" sz="3200" b="1" dirty="0">
                <a:solidFill>
                  <a:schemeClr val="bg1">
                    <a:lumMod val="60000"/>
                    <a:lumOff val="40000"/>
                  </a:schemeClr>
                </a:solidFill>
              </a:rPr>
              <a:t>T</a:t>
            </a:r>
            <a:r>
              <a:rPr lang="en-US" sz="3200" b="1" dirty="0">
                <a:solidFill>
                  <a:schemeClr val="bg2"/>
                </a:solidFill>
              </a:rPr>
              <a:t>ransfer </a:t>
            </a:r>
            <a:r>
              <a:rPr lang="en-US" sz="3200" b="1" dirty="0">
                <a:solidFill>
                  <a:schemeClr val="bg1">
                    <a:lumMod val="60000"/>
                    <a:lumOff val="40000"/>
                  </a:schemeClr>
                </a:solidFill>
              </a:rPr>
              <a:t>P</a:t>
            </a:r>
            <a:r>
              <a:rPr lang="en-US" sz="3200" b="1" dirty="0">
                <a:solidFill>
                  <a:schemeClr val="bg2"/>
                </a:solidFill>
              </a:rPr>
              <a:t>rotocol</a:t>
            </a:r>
          </a:p>
          <a:p>
            <a:pPr marL="914400" lvl="1" indent="-457200">
              <a:spcBef>
                <a:spcPts val="300"/>
              </a:spcBef>
              <a:spcAft>
                <a:spcPts val="300"/>
              </a:spcAft>
              <a:buFont typeface="Wingdings" panose="05000000000000000000" pitchFamily="2" charset="2"/>
              <a:buChar char="§"/>
            </a:pPr>
            <a:r>
              <a:rPr lang="en-US" sz="3200" dirty="0">
                <a:solidFill>
                  <a:schemeClr val="bg2"/>
                </a:solidFill>
              </a:rPr>
              <a:t>Text-based client-server protocol for the Internet</a:t>
            </a:r>
          </a:p>
          <a:p>
            <a:pPr marL="914400" lvl="1" indent="-457200">
              <a:spcBef>
                <a:spcPts val="300"/>
              </a:spcBef>
              <a:spcAft>
                <a:spcPts val="300"/>
              </a:spcAft>
              <a:buFont typeface="Wingdings" panose="05000000000000000000" pitchFamily="2" charset="2"/>
              <a:buChar char="§"/>
            </a:pPr>
            <a:r>
              <a:rPr lang="en-US" sz="3200" dirty="0">
                <a:solidFill>
                  <a:schemeClr val="bg2"/>
                </a:solidFill>
              </a:rPr>
              <a:t>Works with message pairs</a:t>
            </a:r>
            <a:endParaRPr lang="bg-BG" sz="3200" dirty="0">
              <a:solidFill>
                <a:schemeClr val="bg2"/>
              </a:solidFill>
            </a:endParaRPr>
          </a:p>
          <a:p>
            <a:pPr marL="1371600" lvl="2" indent="-457200">
              <a:spcBef>
                <a:spcPts val="300"/>
              </a:spcBef>
              <a:spcAft>
                <a:spcPts val="300"/>
              </a:spcAft>
              <a:buClr>
                <a:schemeClr val="bg2"/>
              </a:buClr>
              <a:buFont typeface="Wingdings" panose="05000000000000000000" pitchFamily="2" charset="2"/>
              <a:buChar char="§"/>
            </a:pPr>
            <a:r>
              <a:rPr lang="en-US" sz="3200" b="1" dirty="0">
                <a:solidFill>
                  <a:schemeClr val="bg1">
                    <a:lumMod val="60000"/>
                    <a:lumOff val="40000"/>
                  </a:schemeClr>
                </a:solidFill>
              </a:rPr>
              <a:t>Request</a:t>
            </a:r>
            <a:r>
              <a:rPr lang="en-US" sz="3200" dirty="0">
                <a:solidFill>
                  <a:schemeClr val="bg2"/>
                </a:solidFill>
              </a:rPr>
              <a:t>: method + headers + body</a:t>
            </a:r>
            <a:endParaRPr lang="en-US" sz="3200" b="1" dirty="0">
              <a:solidFill>
                <a:schemeClr val="bg1">
                  <a:lumMod val="60000"/>
                  <a:lumOff val="40000"/>
                </a:schemeClr>
              </a:solidFill>
            </a:endParaRPr>
          </a:p>
          <a:p>
            <a:pPr marL="1371600" lvl="2" indent="-457200">
              <a:spcBef>
                <a:spcPts val="300"/>
              </a:spcBef>
              <a:spcAft>
                <a:spcPts val="300"/>
              </a:spcAft>
              <a:buClr>
                <a:schemeClr val="bg2"/>
              </a:buClr>
              <a:buFont typeface="Wingdings" panose="05000000000000000000" pitchFamily="2" charset="2"/>
              <a:buChar char="§"/>
            </a:pPr>
            <a:r>
              <a:rPr lang="en-US" sz="3200" b="1" dirty="0">
                <a:solidFill>
                  <a:schemeClr val="bg1">
                    <a:lumMod val="60000"/>
                    <a:lumOff val="40000"/>
                  </a:schemeClr>
                </a:solidFill>
              </a:rPr>
              <a:t>Response</a:t>
            </a:r>
            <a:r>
              <a:rPr lang="en-US" sz="3200" dirty="0">
                <a:solidFill>
                  <a:schemeClr val="bg2"/>
                </a:solidFill>
              </a:rPr>
              <a:t>: status + headers + body</a:t>
            </a:r>
          </a:p>
          <a:p>
            <a:pPr marL="457200" indent="-457200">
              <a:spcBef>
                <a:spcPts val="300"/>
              </a:spcBef>
              <a:spcAft>
                <a:spcPts val="300"/>
              </a:spcAft>
              <a:buFont typeface="Wingdings" panose="05000000000000000000" pitchFamily="2" charset="2"/>
              <a:buChar char="§"/>
            </a:pPr>
            <a:r>
              <a:rPr lang="en-US" sz="3200" dirty="0">
                <a:solidFill>
                  <a:schemeClr val="bg2"/>
                </a:solidFill>
              </a:rPr>
              <a:t>The </a:t>
            </a:r>
            <a:r>
              <a:rPr lang="en-US" sz="3200" b="1" dirty="0">
                <a:solidFill>
                  <a:schemeClr val="bg1">
                    <a:lumMod val="60000"/>
                    <a:lumOff val="40000"/>
                  </a:schemeClr>
                </a:solidFill>
              </a:rPr>
              <a:t>URL</a:t>
            </a:r>
            <a:r>
              <a:rPr lang="en-US" sz="3200" dirty="0">
                <a:solidFill>
                  <a:schemeClr val="bg2"/>
                </a:solidFill>
              </a:rPr>
              <a:t> parts: </a:t>
            </a:r>
            <a:r>
              <a:rPr lang="en-US" sz="3000" b="1" dirty="0">
                <a:solidFill>
                  <a:schemeClr val="bg1">
                    <a:lumMod val="60000"/>
                    <a:lumOff val="40000"/>
                  </a:schemeClr>
                </a:solidFill>
              </a:rPr>
              <a:t>protocol</a:t>
            </a:r>
            <a:r>
              <a:rPr lang="en-US" sz="3000" dirty="0">
                <a:solidFill>
                  <a:schemeClr val="bg2"/>
                </a:solidFill>
              </a:rPr>
              <a:t>, </a:t>
            </a:r>
            <a:r>
              <a:rPr lang="en-US" sz="3000" b="1" dirty="0">
                <a:solidFill>
                  <a:schemeClr val="bg1">
                    <a:lumMod val="60000"/>
                    <a:lumOff val="40000"/>
                  </a:schemeClr>
                </a:solidFill>
              </a:rPr>
              <a:t>host</a:t>
            </a:r>
            <a:r>
              <a:rPr lang="en-US" sz="3000" dirty="0">
                <a:solidFill>
                  <a:schemeClr val="bg2"/>
                </a:solidFill>
              </a:rPr>
              <a:t>, </a:t>
            </a:r>
            <a:r>
              <a:rPr lang="en-US" sz="3000" b="1" dirty="0">
                <a:solidFill>
                  <a:schemeClr val="bg1">
                    <a:lumMod val="60000"/>
                    <a:lumOff val="40000"/>
                  </a:schemeClr>
                </a:solidFill>
              </a:rPr>
              <a:t>port</a:t>
            </a:r>
            <a:r>
              <a:rPr lang="en-US" sz="3000" dirty="0">
                <a:solidFill>
                  <a:schemeClr val="bg2"/>
                </a:solidFill>
              </a:rPr>
              <a:t>, </a:t>
            </a:r>
            <a:r>
              <a:rPr lang="en-US" sz="3000" b="1" dirty="0">
                <a:solidFill>
                  <a:schemeClr val="bg1">
                    <a:lumMod val="60000"/>
                    <a:lumOff val="40000"/>
                  </a:schemeClr>
                </a:solidFill>
              </a:rPr>
              <a:t>path</a:t>
            </a:r>
            <a:r>
              <a:rPr lang="en-US" sz="3000" dirty="0">
                <a:solidFill>
                  <a:schemeClr val="bg2"/>
                </a:solidFill>
              </a:rPr>
              <a:t>, </a:t>
            </a:r>
            <a:r>
              <a:rPr lang="en-US" sz="3000" b="1" dirty="0">
                <a:solidFill>
                  <a:schemeClr val="bg1">
                    <a:lumMod val="60000"/>
                    <a:lumOff val="40000"/>
                  </a:schemeClr>
                </a:solidFill>
              </a:rPr>
              <a:t>query</a:t>
            </a:r>
            <a:r>
              <a:rPr lang="en-US" sz="3000" b="1" dirty="0">
                <a:solidFill>
                  <a:schemeClr val="bg1"/>
                </a:solidFill>
              </a:rPr>
              <a:t> </a:t>
            </a:r>
            <a:r>
              <a:rPr lang="en-US" sz="3000" b="1" dirty="0">
                <a:solidFill>
                  <a:schemeClr val="bg1">
                    <a:lumMod val="60000"/>
                    <a:lumOff val="40000"/>
                  </a:schemeClr>
                </a:solidFill>
              </a:rPr>
              <a:t>string</a:t>
            </a:r>
            <a:r>
              <a:rPr lang="en-US" sz="3000" dirty="0">
                <a:solidFill>
                  <a:schemeClr val="bg2"/>
                </a:solidFill>
              </a:rPr>
              <a:t> and </a:t>
            </a:r>
            <a:r>
              <a:rPr lang="en-US" sz="3000" b="1" dirty="0">
                <a:solidFill>
                  <a:schemeClr val="bg1">
                    <a:lumMod val="60000"/>
                    <a:lumOff val="40000"/>
                  </a:schemeClr>
                </a:solidFill>
              </a:rPr>
              <a:t>fragment</a:t>
            </a:r>
            <a:endParaRPr lang="en-US" sz="2800" dirty="0">
              <a:solidFill>
                <a:schemeClr val="bg2"/>
              </a:solidFill>
            </a:endParaRPr>
          </a:p>
        </p:txBody>
      </p:sp>
      <p:sp>
        <p:nvSpPr>
          <p:cNvPr id="15" name="Slide Number">
            <a:extLst>
              <a:ext uri="{FF2B5EF4-FFF2-40B4-BE49-F238E27FC236}">
                <a16:creationId xmlns:a16="http://schemas.microsoft.com/office/drawing/2014/main" xmlns="" id="{38CC2E4B-9D92-4AA4-AB65-FB974588309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89</a:t>
            </a:fld>
            <a:endParaRPr lang="en-US" noProof="0" dirty="0"/>
          </a:p>
        </p:txBody>
      </p:sp>
    </p:spTree>
    <p:extLst>
      <p:ext uri="{BB962C8B-B14F-4D97-AF65-F5344CB8AC3E}">
        <p14:creationId xmlns:p14="http://schemas.microsoft.com/office/powerpoint/2010/main" val="26670329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p:txBody>
          <a:bodyPr/>
          <a:lstStyle/>
          <a:p>
            <a:r>
              <a:rPr lang="en-US" dirty="0"/>
              <a:t>To </a:t>
            </a:r>
            <a:r>
              <a:rPr lang="en-US" b="1" dirty="0"/>
              <a:t>declare variable </a:t>
            </a:r>
            <a:r>
              <a:rPr lang="en-US" dirty="0"/>
              <a:t>in </a:t>
            </a:r>
            <a:r>
              <a:rPr lang="en-US" b="1" dirty="0"/>
              <a:t>JS</a:t>
            </a:r>
            <a:r>
              <a:rPr lang="en-US" dirty="0"/>
              <a:t> you need to use the keyword </a:t>
            </a:r>
            <a:r>
              <a:rPr lang="en-US" b="1" dirty="0">
                <a:solidFill>
                  <a:schemeClr val="bg1"/>
                </a:solidFill>
              </a:rPr>
              <a:t>let</a:t>
            </a:r>
            <a:r>
              <a:rPr lang="en-US" dirty="0"/>
              <a:t>:</a:t>
            </a:r>
          </a:p>
          <a:p>
            <a:pPr marL="0" indent="0">
              <a:buNone/>
            </a:pPr>
            <a:endParaRPr lang="en-US" dirty="0"/>
          </a:p>
          <a:p>
            <a:pPr>
              <a:spcBef>
                <a:spcPts val="1200"/>
              </a:spcBef>
            </a:pPr>
            <a:r>
              <a:rPr lang="en-US" dirty="0"/>
              <a:t>Examples:</a:t>
            </a:r>
          </a:p>
          <a:p>
            <a:endParaRPr lang="en-US" dirty="0"/>
          </a:p>
        </p:txBody>
      </p:sp>
      <p:sp>
        <p:nvSpPr>
          <p:cNvPr id="4" name="Title 3"/>
          <p:cNvSpPr>
            <a:spLocks noGrp="1"/>
          </p:cNvSpPr>
          <p:nvPr>
            <p:ph type="title"/>
          </p:nvPr>
        </p:nvSpPr>
        <p:spPr/>
        <p:txBody>
          <a:bodyPr/>
          <a:lstStyle/>
          <a:p>
            <a:r>
              <a:rPr lang="en-US" dirty="0"/>
              <a:t>Declaring Variables in JavaScript</a:t>
            </a:r>
            <a:endParaRPr lang="bg-BG" dirty="0"/>
          </a:p>
        </p:txBody>
      </p:sp>
      <p:sp>
        <p:nvSpPr>
          <p:cNvPr id="5" name="Rectangle 4"/>
          <p:cNvSpPr>
            <a:spLocks noChangeArrowheads="1"/>
          </p:cNvSpPr>
          <p:nvPr/>
        </p:nvSpPr>
        <p:spPr bwMode="auto">
          <a:xfrm>
            <a:off x="874712" y="1899000"/>
            <a:ext cx="6211888" cy="64899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{variable name} = {value};</a:t>
            </a:r>
            <a:endParaRPr lang="bg-BG" sz="2800" b="1" noProof="1">
              <a:latin typeface="Consolas" pitchFamily="49" charset="0"/>
            </a:endParaRPr>
          </a:p>
        </p:txBody>
      </p:sp>
      <p:sp>
        <p:nvSpPr>
          <p:cNvPr id="9" name="Rectangle 8"/>
          <p:cNvSpPr>
            <a:spLocks noChangeArrowheads="1"/>
          </p:cNvSpPr>
          <p:nvPr/>
        </p:nvSpPr>
        <p:spPr bwMode="auto">
          <a:xfrm>
            <a:off x="874712" y="3444504"/>
            <a:ext cx="6211888" cy="240332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firstNumber = </a:t>
            </a:r>
            <a:r>
              <a:rPr lang="en-US" sz="2800" b="1" noProof="1">
                <a:solidFill>
                  <a:schemeClr val="bg1"/>
                </a:solidFill>
                <a:latin typeface="Consolas" pitchFamily="49" charset="0"/>
              </a:rPr>
              <a:t>5</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name = </a:t>
            </a:r>
            <a:r>
              <a:rPr lang="en-US" sz="2800" b="1" noProof="1">
                <a:solidFill>
                  <a:schemeClr val="bg1"/>
                </a:solidFill>
                <a:latin typeface="Consolas" pitchFamily="49" charset="0"/>
              </a:rPr>
              <a:t>"Peter"</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isPassed = </a:t>
            </a:r>
            <a:r>
              <a:rPr lang="en-US" sz="2800" b="1" noProof="1">
                <a:solidFill>
                  <a:schemeClr val="bg1"/>
                </a:solidFill>
                <a:latin typeface="Consolas" pitchFamily="49" charset="0"/>
              </a:rPr>
              <a:t>false</a:t>
            </a:r>
            <a:r>
              <a:rPr lang="en-US" sz="2800" b="1" noProof="1">
                <a:latin typeface="Consolas" pitchFamily="49" charset="0"/>
              </a:rPr>
              <a:t>;</a:t>
            </a:r>
          </a:p>
          <a:p>
            <a:pPr defTabSz="1218438" latinLnBrk="1">
              <a:spcBef>
                <a:spcPts val="600"/>
              </a:spcBef>
              <a:spcAft>
                <a:spcPts val="600"/>
              </a:spcAft>
            </a:pPr>
            <a:r>
              <a:rPr lang="en-US" sz="2800" b="1" noProof="1">
                <a:solidFill>
                  <a:schemeClr val="bg1"/>
                </a:solidFill>
                <a:latin typeface="Consolas" pitchFamily="49" charset="0"/>
              </a:rPr>
              <a:t>let</a:t>
            </a:r>
            <a:r>
              <a:rPr lang="en-US" sz="2800" b="1" noProof="1">
                <a:latin typeface="Consolas" pitchFamily="49" charset="0"/>
              </a:rPr>
              <a:t> mathGrade = </a:t>
            </a:r>
            <a:r>
              <a:rPr lang="en-US" sz="2800" b="1" noProof="1">
                <a:solidFill>
                  <a:schemeClr val="bg1"/>
                </a:solidFill>
                <a:latin typeface="Consolas" pitchFamily="49" charset="0"/>
              </a:rPr>
              <a:t>5.49</a:t>
            </a:r>
            <a:r>
              <a:rPr lang="en-US" sz="2800" b="1" noProof="1">
                <a:latin typeface="Consolas" pitchFamily="49" charset="0"/>
              </a:rPr>
              <a:t>;</a:t>
            </a:r>
            <a:endParaRPr lang="bg-BG" sz="2800" b="1" noProof="1">
              <a:latin typeface="Consolas" pitchFamily="49" charset="0"/>
            </a:endParaRPr>
          </a:p>
        </p:txBody>
      </p:sp>
      <p:sp>
        <p:nvSpPr>
          <p:cNvPr id="10"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Tree>
    <p:extLst>
      <p:ext uri="{BB962C8B-B14F-4D97-AF65-F5344CB8AC3E}">
        <p14:creationId xmlns:p14="http://schemas.microsoft.com/office/powerpoint/2010/main" val="7482964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xmlns=""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240681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xmlns="" id="{ECC54C56-F593-4D42-99DF-2CD0FC92E4E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91</a:t>
            </a:fld>
            <a:endParaRPr lang="en-US" dirty="0"/>
          </a:p>
        </p:txBody>
      </p:sp>
    </p:spTree>
    <p:extLst>
      <p:ext uri="{BB962C8B-B14F-4D97-AF65-F5344CB8AC3E}">
        <p14:creationId xmlns:p14="http://schemas.microsoft.com/office/powerpoint/2010/main" val="1748499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xmlns=""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xmlns=""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xmlns=""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xmlns="" id="{0FBCF15D-5217-44C3-8B1D-4C5A06ECFE6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92</a:t>
            </a:fld>
            <a:endParaRPr lang="en-US" noProof="0" dirty="0"/>
          </a:p>
        </p:txBody>
      </p:sp>
    </p:spTree>
    <p:extLst>
      <p:ext uri="{BB962C8B-B14F-4D97-AF65-F5344CB8AC3E}">
        <p14:creationId xmlns:p14="http://schemas.microsoft.com/office/powerpoint/2010/main" val="2433561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8643853" y="6298784"/>
            <a:ext cx="2951518" cy="351497"/>
          </a:xfrm>
        </p:spPr>
        <p:txBody>
          <a:bodyPr/>
          <a:lstStyle/>
          <a:p>
            <a:r>
              <a:rPr lang="en-US">
                <a:hlinkClick r:id="rId2"/>
              </a:rPr>
              <a:t>https://softuni.bg</a:t>
            </a:r>
            <a:endParaRPr lang="en-US" dirty="0"/>
          </a:p>
        </p:txBody>
      </p:sp>
      <p:sp>
        <p:nvSpPr>
          <p:cNvPr id="7" name="Text Placeholder 6"/>
          <p:cNvSpPr>
            <a:spLocks noGrp="1"/>
          </p:cNvSpPr>
          <p:nvPr>
            <p:ph type="body" sz="quarter" idx="17"/>
          </p:nvPr>
        </p:nvSpPr>
        <p:spPr>
          <a:xfrm>
            <a:off x="8643853" y="5916252"/>
            <a:ext cx="2951518" cy="382532"/>
          </a:xfrm>
        </p:spPr>
        <p:txBody>
          <a:bodyPr/>
          <a:lstStyle/>
          <a:p>
            <a:r>
              <a:rPr lang="en-US" dirty="0"/>
              <a:t>Software University</a:t>
            </a:r>
          </a:p>
        </p:txBody>
      </p:sp>
      <p:sp>
        <p:nvSpPr>
          <p:cNvPr id="10" name="Text Placeholder 9"/>
          <p:cNvSpPr>
            <a:spLocks noGrp="1"/>
          </p:cNvSpPr>
          <p:nvPr>
            <p:ph type="body" sz="quarter" idx="20"/>
          </p:nvPr>
        </p:nvSpPr>
        <p:spPr>
          <a:xfrm>
            <a:off x="671147" y="5368869"/>
            <a:ext cx="2951518" cy="444536"/>
          </a:xfrm>
        </p:spPr>
        <p:txBody>
          <a:bodyPr/>
          <a:lstStyle/>
          <a:p>
            <a:r>
              <a:rPr lang="en-US" dirty="0"/>
              <a:t>Technical Trainers</a:t>
            </a:r>
          </a:p>
        </p:txBody>
      </p:sp>
      <p:sp>
        <p:nvSpPr>
          <p:cNvPr id="9" name="Text Placeholder 8"/>
          <p:cNvSpPr>
            <a:spLocks noGrp="1"/>
          </p:cNvSpPr>
          <p:nvPr>
            <p:ph type="body" sz="quarter" idx="19"/>
          </p:nvPr>
        </p:nvSpPr>
        <p:spPr>
          <a:xfrm>
            <a:off x="671147" y="4876928"/>
            <a:ext cx="2951518" cy="506540"/>
          </a:xfrm>
        </p:spPr>
        <p:txBody>
          <a:bodyPr/>
          <a:lstStyle/>
          <a:p>
            <a:r>
              <a:rPr lang="en-US" dirty="0"/>
              <a:t>SoftUni Team</a:t>
            </a:r>
          </a:p>
        </p:txBody>
      </p:sp>
      <p:sp>
        <p:nvSpPr>
          <p:cNvPr id="4" name="Title 3"/>
          <p:cNvSpPr>
            <a:spLocks noGrp="1"/>
          </p:cNvSpPr>
          <p:nvPr>
            <p:ph type="title"/>
          </p:nvPr>
        </p:nvSpPr>
        <p:spPr>
          <a:xfrm>
            <a:off x="0" y="326003"/>
            <a:ext cx="12191999" cy="1257997"/>
          </a:xfrm>
        </p:spPr>
        <p:txBody>
          <a:bodyPr>
            <a:noAutofit/>
          </a:bodyPr>
          <a:lstStyle/>
          <a:p>
            <a:r>
              <a:rPr lang="en-US" sz="4800" dirty="0"/>
              <a:t>Basic Syntax, Conditional Statements</a:t>
            </a:r>
            <a:br>
              <a:rPr lang="en-US" sz="4800" dirty="0"/>
            </a:br>
            <a:r>
              <a:rPr lang="en-US" sz="4800" dirty="0"/>
              <a:t>and Loops</a:t>
            </a:r>
          </a:p>
        </p:txBody>
      </p:sp>
      <p:pic>
        <p:nvPicPr>
          <p:cNvPr id="3" name="Picture 2"/>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56822" y="2236121"/>
            <a:ext cx="2037164" cy="2461958"/>
          </a:xfrm>
          <a:prstGeom prst="rect">
            <a:avLst/>
          </a:prstGeom>
        </p:spPr>
      </p:pic>
    </p:spTree>
    <p:extLst>
      <p:ext uri="{BB962C8B-B14F-4D97-AF65-F5344CB8AC3E}">
        <p14:creationId xmlns:p14="http://schemas.microsoft.com/office/powerpoint/2010/main" val="33856509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3"/>
          </p:nvPr>
        </p:nvSpPr>
        <p:spPr/>
        <p:txBody>
          <a:bodyPr>
            <a:normAutofit/>
          </a:bodyPr>
          <a:lstStyle/>
          <a:p>
            <a:r>
              <a:rPr lang="en-US" dirty="0"/>
              <a:t>Basic Syntax and First Steps</a:t>
            </a:r>
          </a:p>
          <a:p>
            <a:r>
              <a:rPr lang="en-US" dirty="0"/>
              <a:t>Conditional Statements</a:t>
            </a:r>
          </a:p>
          <a:p>
            <a:pPr lvl="1"/>
            <a:r>
              <a:rPr lang="en-US" dirty="0"/>
              <a:t>if,</a:t>
            </a:r>
            <a:r>
              <a:rPr lang="bg-BG" dirty="0"/>
              <a:t> </a:t>
            </a:r>
            <a:r>
              <a:rPr lang="en-US" dirty="0"/>
              <a:t>elif</a:t>
            </a:r>
            <a:r>
              <a:rPr lang="bg-BG" dirty="0"/>
              <a:t>, </a:t>
            </a:r>
            <a:r>
              <a:rPr lang="en-US" dirty="0"/>
              <a:t>else</a:t>
            </a:r>
          </a:p>
          <a:p>
            <a:pPr lvl="1"/>
            <a:r>
              <a:rPr lang="en-US" dirty="0"/>
              <a:t>indentation</a:t>
            </a:r>
          </a:p>
          <a:p>
            <a:pPr lvl="1"/>
            <a:r>
              <a:rPr lang="en-US" dirty="0"/>
              <a:t>and, or</a:t>
            </a:r>
            <a:endParaRPr lang="bg-BG" dirty="0"/>
          </a:p>
          <a:p>
            <a:r>
              <a:rPr lang="en-US" dirty="0"/>
              <a:t>Loops</a:t>
            </a:r>
          </a:p>
        </p:txBody>
      </p:sp>
      <p:sp>
        <p:nvSpPr>
          <p:cNvPr id="444418" name="Rectangle 2"/>
          <p:cNvSpPr>
            <a:spLocks noGrp="1" noChangeArrowheads="1"/>
          </p:cNvSpPr>
          <p:nvPr>
            <p:ph type="title"/>
          </p:nvPr>
        </p:nvSpPr>
        <p:spPr/>
        <p:txBody>
          <a:bodyPr>
            <a:normAutofit/>
          </a:bodyPr>
          <a:lstStyle/>
          <a:p>
            <a:r>
              <a:rPr lang="en-US"/>
              <a:t>Table of Contents</a:t>
            </a:r>
            <a:endParaRPr lang="bg-BG" dirty="0"/>
          </a:p>
        </p:txBody>
      </p:sp>
      <p:sp>
        <p:nvSpPr>
          <p:cNvPr id="5" name="Slide Number">
            <a:extLst>
              <a:ext uri="{FF2B5EF4-FFF2-40B4-BE49-F238E27FC236}">
                <a16:creationId xmlns:a16="http://schemas.microsoft.com/office/drawing/2014/main" xmlns="" id="{22A36C9B-F722-426B-98B5-1A1F68F6B67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94</a:t>
            </a:fld>
            <a:endParaRPr lang="en-US" dirty="0"/>
          </a:p>
        </p:txBody>
      </p:sp>
    </p:spTree>
    <p:extLst>
      <p:ext uri="{BB962C8B-B14F-4D97-AF65-F5344CB8AC3E}">
        <p14:creationId xmlns:p14="http://schemas.microsoft.com/office/powerpoint/2010/main" val="380097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0A92FF3C-EA93-4F4C-9F6F-3590B9C9E1CB}"/>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95</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#fund-python</a:t>
            </a:r>
            <a:endParaRPr lang="en-US" sz="11500" dirty="0"/>
          </a:p>
        </p:txBody>
      </p:sp>
      <p:sp>
        <p:nvSpPr>
          <p:cNvPr id="6" name="Title 3"/>
          <p:cNvSpPr>
            <a:spLocks noGrp="1"/>
          </p:cNvSpPr>
          <p:nvPr>
            <p:ph type="title"/>
          </p:nvPr>
        </p:nvSpPr>
        <p:spPr/>
        <p:txBody>
          <a:bodyPr/>
          <a:lstStyle/>
          <a:p>
            <a:r>
              <a:rPr lang="en-US" dirty="0"/>
              <a:t>Have a Question?</a:t>
            </a:r>
          </a:p>
        </p:txBody>
      </p:sp>
    </p:spTree>
    <p:extLst>
      <p:ext uri="{BB962C8B-B14F-4D97-AF65-F5344CB8AC3E}">
        <p14:creationId xmlns:p14="http://schemas.microsoft.com/office/powerpoint/2010/main" val="2818827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28972-B4C2-4AA3-9E45-F991955FDDB7}"/>
              </a:ext>
            </a:extLst>
          </p:cNvPr>
          <p:cNvSpPr>
            <a:spLocks noGrp="1"/>
          </p:cNvSpPr>
          <p:nvPr>
            <p:ph type="title" sz="quarter" idx="10"/>
          </p:nvPr>
        </p:nvSpPr>
        <p:spPr/>
        <p:txBody>
          <a:bodyPr/>
          <a:lstStyle/>
          <a:p>
            <a:r>
              <a:rPr lang="en-US" dirty="0"/>
              <a:t>Basic Syntax and First Steps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952" y="1449000"/>
            <a:ext cx="2438095" cy="2438095"/>
          </a:xfrm>
          <a:prstGeom prst="rect">
            <a:avLst/>
          </a:prstGeom>
        </p:spPr>
      </p:pic>
    </p:spTree>
    <p:extLst>
      <p:ext uri="{BB962C8B-B14F-4D97-AF65-F5344CB8AC3E}">
        <p14:creationId xmlns:p14="http://schemas.microsoft.com/office/powerpoint/2010/main" val="3269887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marL="457200" indent="-457200">
              <a:buFont typeface="Wingdings" panose="05000000000000000000" pitchFamily="2" charset="2"/>
              <a:buChar char="§"/>
            </a:pPr>
            <a:r>
              <a:rPr lang="en-US" sz="3600" dirty="0"/>
              <a:t>Go to </a:t>
            </a:r>
            <a:r>
              <a:rPr lang="en-US" sz="3600" dirty="0">
                <a:solidFill>
                  <a:schemeClr val="bg1"/>
                </a:solidFill>
                <a:hlinkClick r:id="rId2">
                  <a:extLst>
                    <a:ext uri="{A12FA001-AC4F-418D-AE19-62706E023703}">
                      <ahyp:hlinkClr xmlns:ahyp="http://schemas.microsoft.com/office/drawing/2018/hyperlinkcolor" xmlns="" val="tx"/>
                    </a:ext>
                  </a:extLst>
                </a:hlinkClick>
              </a:rPr>
              <a:t>python.org</a:t>
            </a:r>
            <a:r>
              <a:rPr lang="en-US" sz="3600" dirty="0">
                <a:solidFill>
                  <a:schemeClr val="bg1"/>
                </a:solidFill>
              </a:rPr>
              <a:t> </a:t>
            </a:r>
            <a:r>
              <a:rPr lang="en-US" sz="3600" dirty="0"/>
              <a:t>and click the download link depending on </a:t>
            </a:r>
            <a:br>
              <a:rPr lang="en-US" sz="3600" dirty="0"/>
            </a:br>
            <a:r>
              <a:rPr lang="en-US" sz="3600" dirty="0"/>
              <a:t>your operating system</a:t>
            </a:r>
          </a:p>
        </p:txBody>
      </p:sp>
      <p:sp>
        <p:nvSpPr>
          <p:cNvPr id="4" name="Title 3"/>
          <p:cNvSpPr>
            <a:spLocks noGrp="1"/>
          </p:cNvSpPr>
          <p:nvPr>
            <p:ph type="title"/>
          </p:nvPr>
        </p:nvSpPr>
        <p:spPr/>
        <p:txBody>
          <a:bodyPr/>
          <a:lstStyle/>
          <a:p>
            <a:r>
              <a:rPr lang="en-US" dirty="0"/>
              <a:t>Installing Python</a:t>
            </a:r>
          </a:p>
        </p:txBody>
      </p:sp>
      <p:pic>
        <p:nvPicPr>
          <p:cNvPr id="7" name="Picture 6"/>
          <p:cNvPicPr>
            <a:picLocks noChangeAspect="1"/>
          </p:cNvPicPr>
          <p:nvPr/>
        </p:nvPicPr>
        <p:blipFill>
          <a:blip r:embed="rId3"/>
          <a:stretch>
            <a:fillRect/>
          </a:stretch>
        </p:blipFill>
        <p:spPr>
          <a:xfrm>
            <a:off x="490728" y="2555367"/>
            <a:ext cx="11430000" cy="3905250"/>
          </a:xfrm>
          <a:prstGeom prst="rect">
            <a:avLst/>
          </a:prstGeom>
        </p:spPr>
      </p:pic>
      <p:sp>
        <p:nvSpPr>
          <p:cNvPr id="6" name="Slide Number">
            <a:extLst>
              <a:ext uri="{FF2B5EF4-FFF2-40B4-BE49-F238E27FC236}">
                <a16:creationId xmlns:a16="http://schemas.microsoft.com/office/drawing/2014/main" xmlns="" id="{E5F182A1-630E-4934-9AA3-21F28938A29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97</a:t>
            </a:fld>
            <a:endParaRPr lang="en-US" dirty="0"/>
          </a:p>
        </p:txBody>
      </p:sp>
    </p:spTree>
    <p:extLst>
      <p:ext uri="{BB962C8B-B14F-4D97-AF65-F5344CB8AC3E}">
        <p14:creationId xmlns:p14="http://schemas.microsoft.com/office/powerpoint/2010/main" val="1049893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457200" indent="-457200">
              <a:buFont typeface="Wingdings" panose="05000000000000000000" pitchFamily="2" charset="2"/>
              <a:buChar char="§"/>
            </a:pPr>
            <a:r>
              <a:rPr lang="en-US" sz="3600" dirty="0"/>
              <a:t>You can code and execute python directly in the command </a:t>
            </a:r>
            <a:br>
              <a:rPr lang="en-US" sz="3600" dirty="0"/>
            </a:br>
            <a:r>
              <a:rPr lang="en-US" sz="3600" dirty="0"/>
              <a:t>prompt by typing </a:t>
            </a:r>
            <a:r>
              <a:rPr lang="en-US" sz="3600" b="1" dirty="0">
                <a:latin typeface="Consolas" panose="020B0609020204030204" pitchFamily="49" charset="0"/>
              </a:rPr>
              <a:t>"</a:t>
            </a:r>
            <a:r>
              <a:rPr lang="en-US" sz="3600" b="1" dirty="0">
                <a:solidFill>
                  <a:schemeClr val="bg1"/>
                </a:solidFill>
                <a:latin typeface="Consolas" panose="020B0609020204030204" pitchFamily="49" charset="0"/>
              </a:rPr>
              <a:t>python</a:t>
            </a:r>
            <a:r>
              <a:rPr lang="en-US" sz="3600" b="1" dirty="0">
                <a:latin typeface="Consolas" panose="020B0609020204030204" pitchFamily="49" charset="0"/>
              </a:rPr>
              <a:t>"</a:t>
            </a:r>
            <a:r>
              <a:rPr lang="en-US" sz="3600" dirty="0"/>
              <a:t> or </a:t>
            </a:r>
            <a:r>
              <a:rPr lang="en-US" sz="3600" b="1" dirty="0">
                <a:latin typeface="Consolas" panose="020B0609020204030204" pitchFamily="49" charset="0"/>
              </a:rPr>
              <a:t>"</a:t>
            </a:r>
            <a:r>
              <a:rPr lang="en-US" sz="3600" b="1" dirty="0">
                <a:solidFill>
                  <a:schemeClr val="bg1"/>
                </a:solidFill>
                <a:latin typeface="Consolas" panose="020B0609020204030204" pitchFamily="49" charset="0"/>
              </a:rPr>
              <a:t>py</a:t>
            </a:r>
            <a:r>
              <a:rPr lang="en-US" sz="3600" b="1" dirty="0">
                <a:latin typeface="Consolas" panose="020B0609020204030204" pitchFamily="49" charset="0"/>
              </a:rPr>
              <a:t>"</a:t>
            </a:r>
          </a:p>
        </p:txBody>
      </p:sp>
      <p:sp>
        <p:nvSpPr>
          <p:cNvPr id="4" name="Title 3"/>
          <p:cNvSpPr>
            <a:spLocks noGrp="1"/>
          </p:cNvSpPr>
          <p:nvPr>
            <p:ph type="title"/>
          </p:nvPr>
        </p:nvSpPr>
        <p:spPr/>
        <p:txBody>
          <a:bodyPr/>
          <a:lstStyle/>
          <a:p>
            <a:r>
              <a:rPr lang="en-US" dirty="0"/>
              <a:t>Run Python in Command Prompt</a:t>
            </a:r>
          </a:p>
        </p:txBody>
      </p:sp>
      <p:pic>
        <p:nvPicPr>
          <p:cNvPr id="6" name="Picture 5"/>
          <p:cNvPicPr>
            <a:picLocks noChangeAspect="1"/>
          </p:cNvPicPr>
          <p:nvPr/>
        </p:nvPicPr>
        <p:blipFill>
          <a:blip r:embed="rId2"/>
          <a:stretch>
            <a:fillRect/>
          </a:stretch>
        </p:blipFill>
        <p:spPr>
          <a:xfrm>
            <a:off x="1751838" y="2810958"/>
            <a:ext cx="8553450" cy="3131879"/>
          </a:xfrm>
          <a:prstGeom prst="rect">
            <a:avLst/>
          </a:prstGeom>
          <a:effectLst>
            <a:outerShdw blurRad="63500" sx="102000" sy="102000" algn="ctr" rotWithShape="0">
              <a:prstClr val="black">
                <a:alpha val="40000"/>
              </a:prstClr>
            </a:outerShdw>
          </a:effectLst>
        </p:spPr>
      </p:pic>
      <p:sp>
        <p:nvSpPr>
          <p:cNvPr id="5" name="Slide Number">
            <a:extLst>
              <a:ext uri="{FF2B5EF4-FFF2-40B4-BE49-F238E27FC236}">
                <a16:creationId xmlns:a16="http://schemas.microsoft.com/office/drawing/2014/main" xmlns="" id="{49ECF7C3-765A-47E7-8AED-736E56ABBA5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98</a:t>
            </a:fld>
            <a:endParaRPr lang="en-US" dirty="0"/>
          </a:p>
        </p:txBody>
      </p:sp>
    </p:spTree>
    <p:extLst>
      <p:ext uri="{BB962C8B-B14F-4D97-AF65-F5344CB8AC3E}">
        <p14:creationId xmlns:p14="http://schemas.microsoft.com/office/powerpoint/2010/main" val="30225667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Font typeface="Wingdings" panose="05000000000000000000" pitchFamily="2" charset="2"/>
              <a:buChar char="§"/>
            </a:pPr>
            <a:r>
              <a:rPr lang="en-US" dirty="0"/>
              <a:t>You can also code in Python using </a:t>
            </a:r>
            <a:r>
              <a:rPr lang="en-US" b="1" dirty="0">
                <a:solidFill>
                  <a:schemeClr val="bg1"/>
                </a:solidFill>
              </a:rPr>
              <a:t>IDE</a:t>
            </a:r>
            <a:r>
              <a:rPr lang="en-US" dirty="0"/>
              <a:t> (for example: </a:t>
            </a:r>
            <a:r>
              <a:rPr lang="en-US" b="1" dirty="0">
                <a:solidFill>
                  <a:schemeClr val="bg1"/>
                </a:solidFill>
              </a:rPr>
              <a:t>PyCharm</a:t>
            </a:r>
            <a:r>
              <a:rPr lang="en-US" dirty="0"/>
              <a:t>)</a:t>
            </a:r>
          </a:p>
          <a:p>
            <a:pPr marL="457200" indent="-457200">
              <a:buFont typeface="Wingdings" panose="05000000000000000000" pitchFamily="2" charset="2"/>
              <a:buChar char="§"/>
            </a:pPr>
            <a:r>
              <a:rPr lang="en-US" dirty="0"/>
              <a:t>You can download </a:t>
            </a:r>
            <a:r>
              <a:rPr lang="en-US" b="1" dirty="0">
                <a:solidFill>
                  <a:schemeClr val="bg1"/>
                </a:solidFill>
              </a:rPr>
              <a:t>PyCharm</a:t>
            </a:r>
            <a:r>
              <a:rPr lang="en-US" dirty="0"/>
              <a:t> from here:</a:t>
            </a:r>
            <a:br>
              <a:rPr lang="en-US" dirty="0"/>
            </a:br>
            <a:r>
              <a:rPr lang="en-US" dirty="0">
                <a:solidFill>
                  <a:schemeClr val="bg1"/>
                </a:solidFill>
                <a:hlinkClick r:id="rId2">
                  <a:extLst>
                    <a:ext uri="{A12FA001-AC4F-418D-AE19-62706E023703}">
                      <ahyp:hlinkClr xmlns:ahyp="http://schemas.microsoft.com/office/drawing/2018/hyperlinkcolor" xmlns="" val="tx"/>
                    </a:ext>
                  </a:extLst>
                </a:hlinkClick>
              </a:rPr>
              <a:t>https://www.jetbrains.com/pycharm/download</a:t>
            </a:r>
            <a:endParaRPr lang="en-US" dirty="0">
              <a:solidFill>
                <a:schemeClr val="bg1"/>
              </a:solidFill>
            </a:endParaRPr>
          </a:p>
        </p:txBody>
      </p:sp>
      <p:sp>
        <p:nvSpPr>
          <p:cNvPr id="4" name="Title 3"/>
          <p:cNvSpPr>
            <a:spLocks noGrp="1"/>
          </p:cNvSpPr>
          <p:nvPr>
            <p:ph type="title"/>
          </p:nvPr>
        </p:nvSpPr>
        <p:spPr/>
        <p:txBody>
          <a:bodyPr/>
          <a:lstStyle/>
          <a:p>
            <a:r>
              <a:rPr lang="en-US" dirty="0"/>
              <a:t>Write Python in IDE</a:t>
            </a:r>
          </a:p>
        </p:txBody>
      </p:sp>
      <p:pic>
        <p:nvPicPr>
          <p:cNvPr id="5" name="Picture 4"/>
          <p:cNvPicPr>
            <a:picLocks noChangeAspect="1"/>
          </p:cNvPicPr>
          <p:nvPr/>
        </p:nvPicPr>
        <p:blipFill>
          <a:blip r:embed="rId3"/>
          <a:stretch>
            <a:fillRect/>
          </a:stretch>
        </p:blipFill>
        <p:spPr>
          <a:xfrm>
            <a:off x="785431" y="3305421"/>
            <a:ext cx="6520625" cy="3289052"/>
          </a:xfrm>
          <a:prstGeom prst="rect">
            <a:avLst/>
          </a:prstGeom>
          <a:ln>
            <a:noFill/>
          </a:ln>
          <a:effectLst>
            <a:outerShdw blurRad="63500" sx="102000" sy="102000" algn="ctr" rotWithShape="0">
              <a:prstClr val="black">
                <a:alpha val="40000"/>
              </a:prstClr>
            </a:outerShdw>
          </a:effectLst>
        </p:spPr>
      </p:pic>
      <p:sp>
        <p:nvSpPr>
          <p:cNvPr id="6" name="Slide Number">
            <a:extLst>
              <a:ext uri="{FF2B5EF4-FFF2-40B4-BE49-F238E27FC236}">
                <a16:creationId xmlns:a16="http://schemas.microsoft.com/office/drawing/2014/main" xmlns="" id="{4B0DD60A-B0F8-40F6-925E-923EF4C64B9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99</a:t>
            </a:fld>
            <a:endParaRPr lang="en-US" dirty="0"/>
          </a:p>
        </p:txBody>
      </p:sp>
    </p:spTree>
    <p:extLst>
      <p:ext uri="{BB962C8B-B14F-4D97-AF65-F5344CB8AC3E}">
        <p14:creationId xmlns:p14="http://schemas.microsoft.com/office/powerpoint/2010/main" val="489417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4012</TotalTime>
  <Words>67342</Words>
  <Application>Microsoft Office PowerPoint</Application>
  <PresentationFormat>Custom</PresentationFormat>
  <Paragraphs>8880</Paragraphs>
  <Slides>528</Slides>
  <Notes>279</Notes>
  <HiddenSlides>25</HiddenSlides>
  <MMClips>0</MMClips>
  <ScaleCrop>false</ScaleCrop>
  <HeadingPairs>
    <vt:vector size="4" baseType="variant">
      <vt:variant>
        <vt:lpstr>Theme</vt:lpstr>
      </vt:variant>
      <vt:variant>
        <vt:i4>1</vt:i4>
      </vt:variant>
      <vt:variant>
        <vt:lpstr>Slide Titles</vt:lpstr>
      </vt:variant>
      <vt:variant>
        <vt:i4>528</vt:i4>
      </vt:variant>
    </vt:vector>
  </HeadingPairs>
  <TitlesOfParts>
    <vt:vector size="529" baseType="lpstr">
      <vt:lpstr>SoftUni</vt:lpstr>
      <vt:lpstr>Language Comparison</vt:lpstr>
      <vt:lpstr>Table of Contents</vt:lpstr>
      <vt:lpstr>Have a Question?</vt:lpstr>
      <vt:lpstr>Execution Model</vt:lpstr>
      <vt:lpstr>Language Execution Model</vt:lpstr>
      <vt:lpstr>Statically-Typed vs. Dynamic Typed</vt:lpstr>
      <vt:lpstr>Variables</vt:lpstr>
      <vt:lpstr>Declaring Variables in C# / Java</vt:lpstr>
      <vt:lpstr>Declaring Variables in JavaScript</vt:lpstr>
      <vt:lpstr>Declaring Variables in Python</vt:lpstr>
      <vt:lpstr>Data Types</vt:lpstr>
      <vt:lpstr>Primitive Data Types in C# and Java</vt:lpstr>
      <vt:lpstr>Data Types in JavaScript</vt:lpstr>
      <vt:lpstr>Data Types in Python</vt:lpstr>
      <vt:lpstr>Printing on the Console</vt:lpstr>
      <vt:lpstr>Printing on the Console in C#</vt:lpstr>
      <vt:lpstr>Printing on the Console in Java</vt:lpstr>
      <vt:lpstr>Printing on the Console in JavaScript</vt:lpstr>
      <vt:lpstr>Printing on the Console in Python</vt:lpstr>
      <vt:lpstr>Conditional Statements</vt:lpstr>
      <vt:lpstr>If-Else Statements in C# and Java</vt:lpstr>
      <vt:lpstr>If-Else in JavaScript and Python</vt:lpstr>
      <vt:lpstr>Loops</vt:lpstr>
      <vt:lpstr>While Loop in C# and Java</vt:lpstr>
      <vt:lpstr>While Loop in JS and Python </vt:lpstr>
      <vt:lpstr>For Loop in C# and Java</vt:lpstr>
      <vt:lpstr>For Loop in JS and Python</vt:lpstr>
      <vt:lpstr>IDE</vt:lpstr>
      <vt:lpstr>Most Popular IDE for C#</vt:lpstr>
      <vt:lpstr>Most Popular IDE for Java</vt:lpstr>
      <vt:lpstr>Most Popular IDE for JavaScript</vt:lpstr>
      <vt:lpstr>Most Popular IDE for Python</vt:lpstr>
      <vt:lpstr>Universal Online IDEs</vt:lpstr>
      <vt:lpstr>Questions?</vt:lpstr>
      <vt:lpstr>Trainings @ Software University (SoftUni)</vt:lpstr>
      <vt:lpstr>License</vt:lpstr>
      <vt:lpstr>Python Fundamentals</vt:lpstr>
      <vt:lpstr>Table of Contents</vt:lpstr>
      <vt:lpstr>Have a Question?</vt:lpstr>
      <vt:lpstr>SoftUni Diamond Partners</vt:lpstr>
      <vt:lpstr>Course Objectives</vt:lpstr>
      <vt:lpstr>Python Fundamentals Objectives</vt:lpstr>
      <vt:lpstr>Practical Programming Exam</vt:lpstr>
      <vt:lpstr>Theoretical Exam</vt:lpstr>
      <vt:lpstr>The Team</vt:lpstr>
      <vt:lpstr>Ines Ivanova</vt:lpstr>
      <vt:lpstr>Course Organization</vt:lpstr>
      <vt:lpstr>Python Fundamentals Module</vt:lpstr>
      <vt:lpstr>Homework Assignments &amp; Exercises</vt:lpstr>
      <vt:lpstr>SoftUni Certificate</vt:lpstr>
      <vt:lpstr>CPE Certificate</vt:lpstr>
      <vt:lpstr>Course Web Site, Forum and FB Group</vt:lpstr>
      <vt:lpstr>Questions?</vt:lpstr>
      <vt:lpstr>Trainings @ Software University (SoftUni)</vt:lpstr>
      <vt:lpstr>License</vt:lpstr>
      <vt:lpstr>HTTP Basics</vt:lpstr>
      <vt:lpstr>Table of Contents</vt:lpstr>
      <vt:lpstr>Have a Question?</vt:lpstr>
      <vt:lpstr>HTTP Protocol – Basics</vt:lpstr>
      <vt:lpstr>HTTP Basics</vt:lpstr>
      <vt:lpstr>Front-End and Back-End</vt:lpstr>
      <vt:lpstr>The Client-Server Model in Web Apps</vt:lpstr>
      <vt:lpstr>Network Layers and HTTP</vt:lpstr>
      <vt:lpstr>HTTP Dev Tools</vt:lpstr>
      <vt:lpstr>HTTP Developer Tools: Network Inspector</vt:lpstr>
      <vt:lpstr>HTTP Developer Tools: HTTP Client Tools</vt:lpstr>
      <vt:lpstr>HTML Forms</vt:lpstr>
      <vt:lpstr>HTML Forms: Action</vt:lpstr>
      <vt:lpstr>HTML Forms: Method GET</vt:lpstr>
      <vt:lpstr>HTML Forms: Method POST</vt:lpstr>
      <vt:lpstr>URL Encoded Form Data – Example</vt:lpstr>
      <vt:lpstr>HTTP Request</vt:lpstr>
      <vt:lpstr>HTTP Request Methods</vt:lpstr>
      <vt:lpstr>HTTP GET Request – Example</vt:lpstr>
      <vt:lpstr>HTTP GET – Example with Postman</vt:lpstr>
      <vt:lpstr>HTTP POST Request – Example</vt:lpstr>
      <vt:lpstr>HTTP POST – Example with Postman</vt:lpstr>
      <vt:lpstr>HTTP Response</vt:lpstr>
      <vt:lpstr>HTTP Response – Example</vt:lpstr>
      <vt:lpstr>HTTP Response Status Codes</vt:lpstr>
      <vt:lpstr>Content-Type and Disposition</vt:lpstr>
      <vt:lpstr>HTTP Conversation: Example</vt:lpstr>
      <vt:lpstr>URL</vt:lpstr>
      <vt:lpstr>Uniform Resource Locator (URL)</vt:lpstr>
      <vt:lpstr>Query String</vt:lpstr>
      <vt:lpstr>URL Encoding</vt:lpstr>
      <vt:lpstr>URL Encoding – Examples</vt:lpstr>
      <vt:lpstr>Valid and Invalid URLs – Examples</vt:lpstr>
      <vt:lpstr>Summary</vt:lpstr>
      <vt:lpstr>Questions?</vt:lpstr>
      <vt:lpstr>Trainings @ Software University (SoftUni)</vt:lpstr>
      <vt:lpstr>License</vt:lpstr>
      <vt:lpstr>Basic Syntax, Conditional Statements and Loops</vt:lpstr>
      <vt:lpstr>Table of Contents</vt:lpstr>
      <vt:lpstr>Have a Question?</vt:lpstr>
      <vt:lpstr>Basic Syntax and First Steps</vt:lpstr>
      <vt:lpstr>Installing Python</vt:lpstr>
      <vt:lpstr>Run Python in Command Prompt</vt:lpstr>
      <vt:lpstr>Write Python in IDE</vt:lpstr>
      <vt:lpstr>Basic Syntax</vt:lpstr>
      <vt:lpstr>Conditional Statements</vt:lpstr>
      <vt:lpstr>The If-Statement</vt:lpstr>
      <vt:lpstr>Indentation</vt:lpstr>
      <vt:lpstr>The Else-Statement</vt:lpstr>
      <vt:lpstr>The Elif-Statement</vt:lpstr>
      <vt:lpstr>And and Or</vt:lpstr>
      <vt:lpstr>Check Number Range</vt:lpstr>
      <vt:lpstr>Problem: Biggest of Three Numbers</vt:lpstr>
      <vt:lpstr>Solution: Biggest of Three Numbers </vt:lpstr>
      <vt:lpstr>Problem: Number Definer </vt:lpstr>
      <vt:lpstr>Solution: Number Definer </vt:lpstr>
      <vt:lpstr>Loops</vt:lpstr>
      <vt:lpstr>For-Loops</vt:lpstr>
      <vt:lpstr>The Range Function</vt:lpstr>
      <vt:lpstr>The Break Statement</vt:lpstr>
      <vt:lpstr>The Continue Statement</vt:lpstr>
      <vt:lpstr>While-Loops</vt:lpstr>
      <vt:lpstr>Problem: Word Reverse </vt:lpstr>
      <vt:lpstr>Solution: Word Reverse </vt:lpstr>
      <vt:lpstr>Problem: Number Between 1 and 100 </vt:lpstr>
      <vt:lpstr>Solution: Number Between 1 and 100 </vt:lpstr>
      <vt:lpstr>Live Exercises</vt:lpstr>
      <vt:lpstr>Summary</vt:lpstr>
      <vt:lpstr>Questions?</vt:lpstr>
      <vt:lpstr>License</vt:lpstr>
      <vt:lpstr>Trainings @ Software University (SoftUni)</vt:lpstr>
      <vt:lpstr>Data Types and Variables</vt:lpstr>
      <vt:lpstr>Table of Contents</vt:lpstr>
      <vt:lpstr>Have a Question?</vt:lpstr>
      <vt:lpstr>What is Data Type</vt:lpstr>
      <vt:lpstr>What is Data Type?</vt:lpstr>
      <vt:lpstr>Examples</vt:lpstr>
      <vt:lpstr>Data Types Are Dynamic</vt:lpstr>
      <vt:lpstr>Strings</vt:lpstr>
      <vt:lpstr>What is a String?</vt:lpstr>
      <vt:lpstr>String Literal</vt:lpstr>
      <vt:lpstr>Strings Are Immutable</vt:lpstr>
      <vt:lpstr>String Interpolation</vt:lpstr>
      <vt:lpstr>Problem: Concatenate Names</vt:lpstr>
      <vt:lpstr>Numbers</vt:lpstr>
      <vt:lpstr>Integer</vt:lpstr>
      <vt:lpstr>Problem: Centuries to Minutes</vt:lpstr>
      <vt:lpstr>Solution: Centuries to Minutes</vt:lpstr>
      <vt:lpstr>Booleans</vt:lpstr>
      <vt:lpstr>What is a Boolean?</vt:lpstr>
      <vt:lpstr>Comparisons and Conditions</vt:lpstr>
      <vt:lpstr>Booleans Examples</vt:lpstr>
      <vt:lpstr>Booleans Examples (2)</vt:lpstr>
      <vt:lpstr>Problem: Special Numbers</vt:lpstr>
      <vt:lpstr>Solution: Special Numbers</vt:lpstr>
      <vt:lpstr>Additional Datatypes</vt:lpstr>
      <vt:lpstr>Definition and Examples</vt:lpstr>
      <vt:lpstr>Definition and Examples</vt:lpstr>
      <vt:lpstr>Problem: Meters to Kilometers</vt:lpstr>
      <vt:lpstr>Solution: Meters to Kilometers</vt:lpstr>
      <vt:lpstr>Problem: Pounds to Dollars</vt:lpstr>
      <vt:lpstr>Solution: Pounds to Dollars</vt:lpstr>
      <vt:lpstr>None Keyword</vt:lpstr>
      <vt:lpstr>What is None? </vt:lpstr>
      <vt:lpstr>Summary</vt:lpstr>
      <vt:lpstr>Questions?</vt:lpstr>
      <vt:lpstr>License</vt:lpstr>
      <vt:lpstr>Trainings @ Software University (SoftUni)</vt:lpstr>
      <vt:lpstr>HTML and CSS Basics</vt:lpstr>
      <vt:lpstr>Table of Contents</vt:lpstr>
      <vt:lpstr>Have a Question?</vt:lpstr>
      <vt:lpstr>What is HTML?</vt:lpstr>
      <vt:lpstr>What is HTML?</vt:lpstr>
      <vt:lpstr>HTML – Developer Environments</vt:lpstr>
      <vt:lpstr>HTML Page – Example</vt:lpstr>
      <vt:lpstr>Problem: Welcome to HTML</vt:lpstr>
      <vt:lpstr>Developer Tools: [F12] in the Browser</vt:lpstr>
      <vt:lpstr>Headings</vt:lpstr>
      <vt:lpstr>Paragraphs</vt:lpstr>
      <vt:lpstr>Hyperlinks</vt:lpstr>
      <vt:lpstr>Images</vt:lpstr>
      <vt:lpstr>Problem: Fruits</vt:lpstr>
      <vt:lpstr>Ordered Lists</vt:lpstr>
      <vt:lpstr>Unordered Lists</vt:lpstr>
      <vt:lpstr>Problem: HTML Lists</vt:lpstr>
      <vt:lpstr>Solution: HTML Lists</vt:lpstr>
      <vt:lpstr>Solution: HTML Lists (2)</vt:lpstr>
      <vt:lpstr>Solution: HTML Lists (3)</vt:lpstr>
      <vt:lpstr>Problem: Wiki Page</vt:lpstr>
      <vt:lpstr>Problem: Wiki Page (2)</vt:lpstr>
      <vt:lpstr>What is CSS?</vt:lpstr>
      <vt:lpstr>What is CSS?</vt:lpstr>
      <vt:lpstr>Combining HTML and CSS Files (External Style)</vt:lpstr>
      <vt:lpstr>Element Selector</vt:lpstr>
      <vt:lpstr>Class Selector</vt:lpstr>
      <vt:lpstr>Id Selector</vt:lpstr>
      <vt:lpstr>Internal Style Sheet</vt:lpstr>
      <vt:lpstr>Inline CSS Style</vt:lpstr>
      <vt:lpstr>Block Elements</vt:lpstr>
      <vt:lpstr>Inline Elements</vt:lpstr>
      <vt:lpstr>Inline-Block Elements</vt:lpstr>
      <vt:lpstr>Problem: Color Blocks</vt:lpstr>
      <vt:lpstr>Solution: Color Blocks</vt:lpstr>
      <vt:lpstr>Summary</vt:lpstr>
      <vt:lpstr>Questions?</vt:lpstr>
      <vt:lpstr>SoftUni Diamond Partners</vt:lpstr>
      <vt:lpstr>SoftUni Organizational Partners</vt:lpstr>
      <vt:lpstr>License</vt:lpstr>
      <vt:lpstr>Trainings @ Software University (SoftUni)</vt:lpstr>
      <vt:lpstr>Lists Basics</vt:lpstr>
      <vt:lpstr>Table of Contents</vt:lpstr>
      <vt:lpstr>Have a Question?</vt:lpstr>
      <vt:lpstr>List Definition and Usage</vt:lpstr>
      <vt:lpstr>Definition</vt:lpstr>
      <vt:lpstr>Usage in Programming</vt:lpstr>
      <vt:lpstr>Storing Data</vt:lpstr>
      <vt:lpstr>Data in Python Lists</vt:lpstr>
      <vt:lpstr>Examples</vt:lpstr>
      <vt:lpstr>Creating Lists</vt:lpstr>
      <vt:lpstr>Creating Lists</vt:lpstr>
      <vt:lpstr>Splitting Strings to List</vt:lpstr>
      <vt:lpstr>Joining Lists into a String</vt:lpstr>
      <vt:lpstr>The Range Function</vt:lpstr>
      <vt:lpstr>Examples</vt:lpstr>
      <vt:lpstr>Accessing Elements</vt:lpstr>
      <vt:lpstr>Using Indices</vt:lpstr>
      <vt:lpstr>Using the "-" Sign</vt:lpstr>
      <vt:lpstr>Problem: Strange Zoo</vt:lpstr>
      <vt:lpstr>Solution: Strange Zoo</vt:lpstr>
      <vt:lpstr>Lists Manipulation</vt:lpstr>
      <vt:lpstr>Adding to a List</vt:lpstr>
      <vt:lpstr>Removing from a List</vt:lpstr>
      <vt:lpstr>Problem: Courses </vt:lpstr>
      <vt:lpstr>Solution: Courses</vt:lpstr>
      <vt:lpstr>Looping Through Lists</vt:lpstr>
      <vt:lpstr>Using for Loop</vt:lpstr>
      <vt:lpstr>Using While Loop</vt:lpstr>
      <vt:lpstr>Problem: List Statistics</vt:lpstr>
      <vt:lpstr>Solution: List Statistics</vt:lpstr>
      <vt:lpstr>Searching for Elements</vt:lpstr>
      <vt:lpstr>In Keyword</vt:lpstr>
      <vt:lpstr>Not in Keywords</vt:lpstr>
      <vt:lpstr>Problem: Search</vt:lpstr>
      <vt:lpstr>Solution: Search</vt:lpstr>
      <vt:lpstr>Problem: Numbers Filter</vt:lpstr>
      <vt:lpstr>Solution: Numbers Filter</vt:lpstr>
      <vt:lpstr>Live Exercises</vt:lpstr>
      <vt:lpstr>Summary</vt:lpstr>
      <vt:lpstr>Questions?</vt:lpstr>
      <vt:lpstr>Trainings @ Software University (SoftUni)</vt:lpstr>
      <vt:lpstr>License</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Trainings @ Software University (SoftUni)</vt:lpstr>
      <vt:lpstr>License</vt:lpstr>
      <vt:lpstr>Functions </vt:lpstr>
      <vt:lpstr>Table of Contents</vt:lpstr>
      <vt:lpstr>Have a Question?</vt:lpstr>
      <vt:lpstr>Functions Overview</vt:lpstr>
      <vt:lpstr>Functions</vt:lpstr>
      <vt:lpstr>Why Use Functions?</vt:lpstr>
      <vt:lpstr>Function Without Parameters</vt:lpstr>
      <vt:lpstr>Declaring and Invoking Functions</vt:lpstr>
      <vt:lpstr>Declaring Function</vt:lpstr>
      <vt:lpstr>Invoking a Function</vt:lpstr>
      <vt:lpstr>Invoking a Function (2)</vt:lpstr>
      <vt:lpstr>Return Values</vt:lpstr>
      <vt:lpstr>Return Keyword </vt:lpstr>
      <vt:lpstr>Return Keyword </vt:lpstr>
      <vt:lpstr>Problem : Grades</vt:lpstr>
      <vt:lpstr>Solution: Grades</vt:lpstr>
      <vt:lpstr>Parameters vs Arguments</vt:lpstr>
      <vt:lpstr>Parameters vs Arguments</vt:lpstr>
      <vt:lpstr>Default Arguments</vt:lpstr>
      <vt:lpstr>Keyword (Named) Arguments</vt:lpstr>
      <vt:lpstr>Problem: Simple Calculator</vt:lpstr>
      <vt:lpstr>Solution: Simple Calculator</vt:lpstr>
      <vt:lpstr>Summary</vt:lpstr>
      <vt:lpstr>Questions?</vt:lpstr>
      <vt:lpstr>Trainings @ Software University (SoftUni)</vt:lpstr>
      <vt:lpstr>License</vt:lpstr>
      <vt:lpstr>Software Development Concepts</vt:lpstr>
      <vt:lpstr>Have a Question?</vt:lpstr>
      <vt:lpstr>Table of Contents</vt:lpstr>
      <vt:lpstr>Table of Contents (2)</vt:lpstr>
      <vt:lpstr>Table of Contents (3)</vt:lpstr>
      <vt:lpstr>Front-End</vt:lpstr>
      <vt:lpstr>Web Front-End and DOM</vt:lpstr>
      <vt:lpstr>Using the DOM API – Example</vt:lpstr>
      <vt:lpstr>DOM Interaction</vt:lpstr>
      <vt:lpstr>AJAX and RESTful APIs</vt:lpstr>
      <vt:lpstr>RESTful API Server – Example</vt:lpstr>
      <vt:lpstr>RESTful API Client  – Example</vt:lpstr>
      <vt:lpstr>RESTful API Client – Example (2)</vt:lpstr>
      <vt:lpstr>RESTful API Client – Example (3)</vt:lpstr>
      <vt:lpstr>AJAX and REST</vt:lpstr>
      <vt:lpstr>Templating Engines</vt:lpstr>
      <vt:lpstr>Templating Engines Example – Template</vt:lpstr>
      <vt:lpstr>Templating Engines Example – JSON Data</vt:lpstr>
      <vt:lpstr>Templating Engines Example – Rendering</vt:lpstr>
      <vt:lpstr>Rendering UI with a Templating Engine</vt:lpstr>
      <vt:lpstr>Routing and Routing Libraries</vt:lpstr>
      <vt:lpstr>Routing with Sammy.js – Example</vt:lpstr>
      <vt:lpstr>Routing with Sammy.js – Example</vt:lpstr>
      <vt:lpstr>Routing with Sammy.js – Example (2)</vt:lpstr>
      <vt:lpstr>Navigation with Routing Library</vt:lpstr>
      <vt:lpstr>User Interface and Front-End Frameworks</vt:lpstr>
      <vt:lpstr>Libraries vs. Frameworks</vt:lpstr>
      <vt:lpstr>Windows Forms – Example </vt:lpstr>
      <vt:lpstr>Windows Forms – Example (2) </vt:lpstr>
      <vt:lpstr>Windows Forms</vt:lpstr>
      <vt:lpstr>React</vt:lpstr>
      <vt:lpstr>Simple React App – Example</vt:lpstr>
      <vt:lpstr>React</vt:lpstr>
      <vt:lpstr>Mobile Apps – Technologies</vt:lpstr>
      <vt:lpstr>React Native Mobile App – Example</vt:lpstr>
      <vt:lpstr>React Native App</vt:lpstr>
      <vt:lpstr>Back-End</vt:lpstr>
      <vt:lpstr>Back-End Technologies</vt:lpstr>
      <vt:lpstr>Databases</vt:lpstr>
      <vt:lpstr>Web SQL – Example</vt:lpstr>
      <vt:lpstr>Web SQL</vt:lpstr>
      <vt:lpstr>ORM Frameworks</vt:lpstr>
      <vt:lpstr>ORM Example – JayData ORM for Web SQL</vt:lpstr>
      <vt:lpstr>ORM Example – JayData ORM for Web SQL (2)</vt:lpstr>
      <vt:lpstr>JayData ORM for Web SQL</vt:lpstr>
      <vt:lpstr>The Model-View-Controller (MVC) Pattern</vt:lpstr>
      <vt:lpstr>Web MVC Frameworks</vt:lpstr>
      <vt:lpstr>MVC Web App – Example</vt:lpstr>
      <vt:lpstr>MVC Web App – Example: Controllers</vt:lpstr>
      <vt:lpstr>MVC Web App – Example: Models</vt:lpstr>
      <vt:lpstr>MVC Web App – Example: Views</vt:lpstr>
      <vt:lpstr>MVC Frameworks</vt:lpstr>
      <vt:lpstr>Virtualization and Cloud</vt:lpstr>
      <vt:lpstr>Containers and Docker</vt:lpstr>
      <vt:lpstr>Docker – Example</vt:lpstr>
      <vt:lpstr>Play with Docker</vt:lpstr>
      <vt:lpstr>Operating Systems</vt:lpstr>
      <vt:lpstr>Linux Shell Commands</vt:lpstr>
      <vt:lpstr>Internet of Things (IoT)</vt:lpstr>
      <vt:lpstr>Embedded Systems and IoT</vt:lpstr>
      <vt:lpstr>IoT Microcontrollers</vt:lpstr>
      <vt:lpstr>Microcontroller Arduino – Example</vt:lpstr>
      <vt:lpstr>Arduino @ Tinkercad</vt:lpstr>
      <vt:lpstr>Software Engineering</vt:lpstr>
      <vt:lpstr>Software Development Lifecycle (SLDC)</vt:lpstr>
      <vt:lpstr>Software Quality Assurance (QA)</vt:lpstr>
      <vt:lpstr>Issue Tracker</vt:lpstr>
      <vt:lpstr>Unit Testing</vt:lpstr>
      <vt:lpstr>Unit Testing Framework</vt:lpstr>
      <vt:lpstr>Unit Testing with Mocha</vt:lpstr>
      <vt:lpstr>Source Control Systems</vt:lpstr>
      <vt:lpstr>GitHub – Example</vt:lpstr>
      <vt:lpstr>Git and GitHub</vt:lpstr>
      <vt:lpstr>Project Trackers and Kanban Boards</vt:lpstr>
      <vt:lpstr>Trello Project Board</vt:lpstr>
      <vt:lpstr>Summary</vt:lpstr>
      <vt:lpstr>Questions?</vt:lpstr>
      <vt:lpstr>Trainings @ Software University (SoftUni)</vt:lpstr>
      <vt:lpstr>License</vt:lpstr>
      <vt:lpstr>Lists Advanced</vt:lpstr>
      <vt:lpstr>Table of Contents</vt:lpstr>
      <vt:lpstr>Have a Question?</vt:lpstr>
      <vt:lpstr>List Comprehension</vt:lpstr>
      <vt:lpstr>What is Comprehension?</vt:lpstr>
      <vt:lpstr>Structure</vt:lpstr>
      <vt:lpstr>Code Example</vt:lpstr>
      <vt:lpstr>List Methods</vt:lpstr>
      <vt:lpstr>Adding Elements</vt:lpstr>
      <vt:lpstr>Removing Elements</vt:lpstr>
      <vt:lpstr>Problem: Trains</vt:lpstr>
      <vt:lpstr>Solution: Trains</vt:lpstr>
      <vt:lpstr>Problem: Todo List</vt:lpstr>
      <vt:lpstr>Solution: Todo List</vt:lpstr>
      <vt:lpstr>More Useful Methods</vt:lpstr>
      <vt:lpstr>Problem: Palindrome Strings</vt:lpstr>
      <vt:lpstr>Solution: Palindrome Strings</vt:lpstr>
      <vt:lpstr>Advanced Methods</vt:lpstr>
      <vt:lpstr>Lambda Basics</vt:lpstr>
      <vt:lpstr>The Map Method</vt:lpstr>
      <vt:lpstr>The Filter Method</vt:lpstr>
      <vt:lpstr>Problem: Even Numbers</vt:lpstr>
      <vt:lpstr>Solution: Even Numbers</vt:lpstr>
      <vt:lpstr>Problem: the Office</vt:lpstr>
      <vt:lpstr>Solution: the Office</vt:lpstr>
      <vt:lpstr>Additional List Manipulations</vt:lpstr>
      <vt:lpstr>Swapping List Elements</vt:lpstr>
      <vt:lpstr>Concatenating Lists</vt:lpstr>
      <vt:lpstr>The Set Method</vt:lpstr>
      <vt:lpstr>Live Exercises</vt:lpstr>
      <vt:lpstr>Summary</vt:lpstr>
      <vt:lpstr>Questions?</vt:lpstr>
      <vt:lpstr>Trainings @ Software University (SoftUni)</vt:lpstr>
      <vt:lpstr>License</vt:lpstr>
      <vt:lpstr>Bits and Bitwise Operations</vt:lpstr>
      <vt:lpstr>Table of Contents</vt:lpstr>
      <vt:lpstr>Have a Question?</vt:lpstr>
      <vt:lpstr>Bits</vt:lpstr>
      <vt:lpstr>Bit</vt:lpstr>
      <vt:lpstr>Bit, Byte, KB, MB, GB, TB, PB</vt:lpstr>
      <vt:lpstr>Numerals Systems</vt:lpstr>
      <vt:lpstr>Numeral Systems</vt:lpstr>
      <vt:lpstr>Decimal Numbers</vt:lpstr>
      <vt:lpstr>Binary Numbers</vt:lpstr>
      <vt:lpstr>Binary and Decimal Conversion</vt:lpstr>
      <vt:lpstr>Problem: Binary Digits Count</vt:lpstr>
      <vt:lpstr>Solution: Binary Digits Count</vt:lpstr>
      <vt:lpstr>Hexadecimal Numbers</vt:lpstr>
      <vt:lpstr>Hex ↔ Decimal Conversions</vt:lpstr>
      <vt:lpstr>Hex ↔ Binary Conversions</vt:lpstr>
      <vt:lpstr>Representation of Data</vt:lpstr>
      <vt:lpstr>Representing Integers in Memory</vt:lpstr>
      <vt:lpstr>Representation of Signed Integers</vt:lpstr>
      <vt:lpstr>Largest and Smallest Signed Integers</vt:lpstr>
      <vt:lpstr>Integers and Their Ranges in Programming</vt:lpstr>
      <vt:lpstr>Representing Real Numbers</vt:lpstr>
      <vt:lpstr>Storing Floating-Point Numbers</vt:lpstr>
      <vt:lpstr>Representing Text</vt:lpstr>
      <vt:lpstr>Representing Unicode Text</vt:lpstr>
      <vt:lpstr>Sequences of Characters</vt:lpstr>
      <vt:lpstr>Bitwise Operations</vt:lpstr>
      <vt:lpstr>Bitwise Operators</vt:lpstr>
      <vt:lpstr>Bitwise Operators – Examples</vt:lpstr>
      <vt:lpstr>Bit Shifts</vt:lpstr>
      <vt:lpstr>Bitwise Operations: Get the Last Bit</vt:lpstr>
      <vt:lpstr>Bitwise Operations: Get Bit at Position</vt:lpstr>
      <vt:lpstr>Bitwise Operations: Set Bit at Position</vt:lpstr>
      <vt:lpstr>Why We Need Bitwise Operations?</vt:lpstr>
      <vt:lpstr>Problem: Bit #1 (the Bit Before the Last)</vt:lpstr>
      <vt:lpstr>Live Exercises</vt:lpstr>
      <vt:lpstr>Summary</vt:lpstr>
      <vt:lpstr>Questions?</vt:lpstr>
      <vt:lpstr>SoftUni Diamond Partners</vt:lpstr>
      <vt:lpstr>SoftUni Organizational Partners</vt:lpstr>
      <vt:lpstr>Trainings @ Software University (SoftUni)</vt:lpstr>
      <vt:lpstr>License</vt:lpstr>
      <vt:lpstr>Classes and Objects</vt:lpstr>
      <vt:lpstr>Table of Contents</vt:lpstr>
      <vt:lpstr>Have a Question?</vt:lpstr>
      <vt:lpstr>Object Oriented Programming</vt:lpstr>
      <vt:lpstr>What is OOP?</vt:lpstr>
      <vt:lpstr>Example</vt:lpstr>
      <vt:lpstr>Classes</vt:lpstr>
      <vt:lpstr>Class Definition</vt:lpstr>
      <vt:lpstr>The __init__() Function</vt:lpstr>
      <vt:lpstr>The Self Variable</vt:lpstr>
      <vt:lpstr>Class Example</vt:lpstr>
      <vt:lpstr>Problem: Comment</vt:lpstr>
      <vt:lpstr>Solution: Comment</vt:lpstr>
      <vt:lpstr>Objects</vt:lpstr>
      <vt:lpstr>Object Definition</vt:lpstr>
      <vt:lpstr>Object Example</vt:lpstr>
      <vt:lpstr>Modifying Attributes</vt:lpstr>
      <vt:lpstr>Problem: Party</vt:lpstr>
      <vt:lpstr>Solution: Party</vt:lpstr>
      <vt:lpstr>Class Attributes and Instance Methods</vt:lpstr>
      <vt:lpstr>Class Attributes</vt:lpstr>
      <vt:lpstr>Instance Methods</vt:lpstr>
      <vt:lpstr>Code Example</vt:lpstr>
      <vt:lpstr>Problem: Email</vt:lpstr>
      <vt:lpstr>Solution: Email (the Class)</vt:lpstr>
      <vt:lpstr>Solution: Email (the Logic)</vt:lpstr>
      <vt:lpstr>Problem: Zoo</vt:lpstr>
      <vt:lpstr>Solution: Zoo (the Class)</vt:lpstr>
      <vt:lpstr>Solution: Zoo (the Logic)</vt:lpstr>
      <vt:lpstr>Live Exercises</vt:lpstr>
      <vt:lpstr>Summary</vt:lpstr>
      <vt:lpstr>Questions?</vt:lpstr>
      <vt:lpstr>Trainings @ Software University (SoftUni)</vt:lpstr>
      <vt:lpstr>License</vt:lpstr>
    </vt:vector>
  </TitlesOfParts>
  <Company>SoftUni – https://about.softuni.bg/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Comparison: C#, Java, JavaScript, Python</dc:title>
  <dc:subject>Code - Career Orientation Days Event @SoftUni</dc:subject>
  <dc:creator>Software University</dc:creator>
  <cp:keywords>Code; Technology Fundamentals; Software University; SoftUni; programming; coding; software development; education; training; course</cp:keywords>
  <dc:description>© SoftUni – https://about.softuni.bg/
© Software University – https://softuni.bg
Copyrighted document. Unauthorized copy, reproduction or use is not permitted.</dc:description>
  <cp:lastModifiedBy>yordan</cp:lastModifiedBy>
  <cp:revision>103</cp:revision>
  <dcterms:created xsi:type="dcterms:W3CDTF">2018-05-23T13:08:44Z</dcterms:created>
  <dcterms:modified xsi:type="dcterms:W3CDTF">2021-02-26T12:34:37Z</dcterms:modified>
  <cp:category>programming; education; software engineering; software development </cp:category>
</cp:coreProperties>
</file>